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60" r:id="rId3"/>
    <p:sldId id="263" r:id="rId4"/>
    <p:sldId id="266" r:id="rId5"/>
    <p:sldId id="262" r:id="rId6"/>
    <p:sldId id="272" r:id="rId7"/>
    <p:sldId id="268" r:id="rId8"/>
    <p:sldId id="324" r:id="rId9"/>
    <p:sldId id="267" r:id="rId10"/>
    <p:sldId id="273" r:id="rId11"/>
    <p:sldId id="325" r:id="rId12"/>
    <p:sldId id="274" r:id="rId13"/>
    <p:sldId id="276" r:id="rId14"/>
    <p:sldId id="293" r:id="rId15"/>
    <p:sldId id="292" r:id="rId16"/>
    <p:sldId id="264" r:id="rId17"/>
    <p:sldId id="265" r:id="rId18"/>
    <p:sldId id="269" r:id="rId19"/>
    <p:sldId id="270" r:id="rId20"/>
    <p:sldId id="271" r:id="rId21"/>
    <p:sldId id="277" r:id="rId22"/>
    <p:sldId id="279" r:id="rId23"/>
    <p:sldId id="278" r:id="rId24"/>
    <p:sldId id="280" r:id="rId25"/>
    <p:sldId id="281" r:id="rId26"/>
    <p:sldId id="282" r:id="rId27"/>
    <p:sldId id="283" r:id="rId28"/>
    <p:sldId id="284" r:id="rId29"/>
    <p:sldId id="285" r:id="rId30"/>
    <p:sldId id="286" r:id="rId31"/>
    <p:sldId id="288" r:id="rId32"/>
    <p:sldId id="318" r:id="rId33"/>
    <p:sldId id="287" r:id="rId34"/>
    <p:sldId id="319" r:id="rId35"/>
    <p:sldId id="326" r:id="rId36"/>
    <p:sldId id="312" r:id="rId37"/>
    <p:sldId id="290" r:id="rId38"/>
    <p:sldId id="327" r:id="rId39"/>
    <p:sldId id="328" r:id="rId40"/>
    <p:sldId id="329" r:id="rId41"/>
    <p:sldId id="330" r:id="rId42"/>
    <p:sldId id="331" r:id="rId43"/>
    <p:sldId id="315" r:id="rId44"/>
    <p:sldId id="316" r:id="rId45"/>
    <p:sldId id="332" r:id="rId46"/>
    <p:sldId id="333" r:id="rId47"/>
    <p:sldId id="334" r:id="rId4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4C96"/>
    <a:srgbClr val="4472C4"/>
    <a:srgbClr val="2B88D9"/>
    <a:srgbClr val="C9DFF2"/>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225" autoAdjust="0"/>
  </p:normalViewPr>
  <p:slideViewPr>
    <p:cSldViewPr snapToGrid="0">
      <p:cViewPr varScale="1">
        <p:scale>
          <a:sx n="88" d="100"/>
          <a:sy n="88" d="100"/>
        </p:scale>
        <p:origin x="394" y="10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F5E03-4EE1-4ED0-B9A7-3081538AD9C8}" type="datetimeFigureOut">
              <a:rPr lang="de-DE" smtClean="0"/>
              <a:t>23.09.2025</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FDA0A4-27B6-4433-A0BE-39B4CD827268}" type="slidenum">
              <a:rPr lang="de-DE" smtClean="0"/>
              <a:t>‹Nr.›</a:t>
            </a:fld>
            <a:endParaRPr lang="de-DE" dirty="0"/>
          </a:p>
        </p:txBody>
      </p:sp>
    </p:spTree>
    <p:extLst>
      <p:ext uri="{BB962C8B-B14F-4D97-AF65-F5344CB8AC3E}">
        <p14:creationId xmlns:p14="http://schemas.microsoft.com/office/powerpoint/2010/main" val="4234230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800" dirty="0"/>
              <a:t>Revision 1</a:t>
            </a:r>
          </a:p>
          <a:p>
            <a:r>
              <a:rPr lang="de-DE" sz="800" dirty="0"/>
              <a:t>Generelle Änderung aller Präsentationen LUR:</a:t>
            </a:r>
          </a:p>
          <a:p>
            <a:r>
              <a:rPr lang="de-DE" sz="800" dirty="0"/>
              <a:t>1.6 </a:t>
            </a:r>
            <a:r>
              <a:rPr lang="de-DE" sz="800" dirty="0">
                <a:solidFill>
                  <a:schemeClr val="bg1">
                    <a:lumMod val="75000"/>
                  </a:schemeClr>
                </a:solidFill>
              </a:rPr>
              <a:t>Verfahren in der Luftfahrt: Flugbetriebsverfahren in </a:t>
            </a:r>
            <a:r>
              <a:rPr lang="de-DE" sz="800" b="1" dirty="0">
                <a:solidFill>
                  <a:schemeClr val="bg1">
                    <a:lumMod val="75000"/>
                  </a:schemeClr>
                </a:solidFill>
              </a:rPr>
              <a:t>1.6 Flugnavigation und Luftfahrzeugbetrieb</a:t>
            </a:r>
            <a:endParaRPr lang="de-DE" sz="800" b="1" dirty="0"/>
          </a:p>
          <a:p>
            <a:r>
              <a:rPr lang="de-DE" sz="800" dirty="0"/>
              <a:t>Änderungen: Einfügen 1.14 nach 1.1</a:t>
            </a:r>
          </a:p>
          <a:p>
            <a:r>
              <a:rPr lang="de-DE" sz="800" dirty="0"/>
              <a:t>Revision 2 Einfügung BAF in Bild Folie 4 und 10</a:t>
            </a:r>
          </a:p>
          <a:p>
            <a:r>
              <a:rPr lang="de-DE" sz="800" dirty="0"/>
              <a:t>Revision 3 Einfügung Beschreibung BAF in Folie 12; BMDV in BMV, Änderung Logos und Zeichnungen in Folien 4,5,6,9,10</a:t>
            </a:r>
          </a:p>
          <a:p>
            <a:r>
              <a:rPr lang="de-DE" sz="800" dirty="0"/>
              <a:t>Revision 4 Änderung Logo BAF, Austausch Bilder Folie 41</a:t>
            </a:r>
          </a:p>
        </p:txBody>
      </p:sp>
      <p:sp>
        <p:nvSpPr>
          <p:cNvPr id="4" name="Foliennummernplatzhalter 3"/>
          <p:cNvSpPr>
            <a:spLocks noGrp="1"/>
          </p:cNvSpPr>
          <p:nvPr>
            <p:ph type="sldNum" sz="quarter" idx="5"/>
          </p:nvPr>
        </p:nvSpPr>
        <p:spPr/>
        <p:txBody>
          <a:bodyPr/>
          <a:lstStyle/>
          <a:p>
            <a:fld id="{E4FDA0A4-27B6-4433-A0BE-39B4CD827268}" type="slidenum">
              <a:rPr lang="de-DE" smtClean="0"/>
              <a:t>1</a:t>
            </a:fld>
            <a:endParaRPr lang="de-DE" dirty="0"/>
          </a:p>
        </p:txBody>
      </p:sp>
    </p:spTree>
    <p:extLst>
      <p:ext uri="{BB962C8B-B14F-4D97-AF65-F5344CB8AC3E}">
        <p14:creationId xmlns:p14="http://schemas.microsoft.com/office/powerpoint/2010/main" val="3690682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Sind:</a:t>
            </a:r>
          </a:p>
        </p:txBody>
      </p:sp>
      <p:sp>
        <p:nvSpPr>
          <p:cNvPr id="4" name="Foliennummernplatzhalter 3"/>
          <p:cNvSpPr>
            <a:spLocks noGrp="1"/>
          </p:cNvSpPr>
          <p:nvPr>
            <p:ph type="sldNum" sz="quarter" idx="5"/>
          </p:nvPr>
        </p:nvSpPr>
        <p:spPr/>
        <p:txBody>
          <a:bodyPr/>
          <a:lstStyle/>
          <a:p>
            <a:fld id="{E4FDA0A4-27B6-4433-A0BE-39B4CD827268}" type="slidenum">
              <a:rPr lang="de-DE" smtClean="0"/>
              <a:t>11</a:t>
            </a:fld>
            <a:endParaRPr lang="de-DE" dirty="0"/>
          </a:p>
        </p:txBody>
      </p:sp>
    </p:spTree>
    <p:extLst>
      <p:ext uri="{BB962C8B-B14F-4D97-AF65-F5344CB8AC3E}">
        <p14:creationId xmlns:p14="http://schemas.microsoft.com/office/powerpoint/2010/main" val="1594562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Sind:</a:t>
            </a:r>
          </a:p>
        </p:txBody>
      </p:sp>
      <p:sp>
        <p:nvSpPr>
          <p:cNvPr id="4" name="Foliennummernplatzhalter 3"/>
          <p:cNvSpPr>
            <a:spLocks noGrp="1"/>
          </p:cNvSpPr>
          <p:nvPr>
            <p:ph type="sldNum" sz="quarter" idx="5"/>
          </p:nvPr>
        </p:nvSpPr>
        <p:spPr/>
        <p:txBody>
          <a:bodyPr/>
          <a:lstStyle/>
          <a:p>
            <a:fld id="{E4FDA0A4-27B6-4433-A0BE-39B4CD827268}" type="slidenum">
              <a:rPr lang="de-DE" smtClean="0"/>
              <a:t>12</a:t>
            </a:fld>
            <a:endParaRPr lang="de-DE" dirty="0"/>
          </a:p>
        </p:txBody>
      </p:sp>
    </p:spTree>
    <p:extLst>
      <p:ext uri="{BB962C8B-B14F-4D97-AF65-F5344CB8AC3E}">
        <p14:creationId xmlns:p14="http://schemas.microsoft.com/office/powerpoint/2010/main" val="3499633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Sind:</a:t>
            </a:r>
          </a:p>
        </p:txBody>
      </p:sp>
      <p:sp>
        <p:nvSpPr>
          <p:cNvPr id="4" name="Foliennummernplatzhalter 3"/>
          <p:cNvSpPr>
            <a:spLocks noGrp="1"/>
          </p:cNvSpPr>
          <p:nvPr>
            <p:ph type="sldNum" sz="quarter" idx="5"/>
          </p:nvPr>
        </p:nvSpPr>
        <p:spPr/>
        <p:txBody>
          <a:bodyPr/>
          <a:lstStyle/>
          <a:p>
            <a:fld id="{E4FDA0A4-27B6-4433-A0BE-39B4CD827268}" type="slidenum">
              <a:rPr lang="de-DE" smtClean="0"/>
              <a:t>13</a:t>
            </a:fld>
            <a:endParaRPr lang="de-DE" dirty="0"/>
          </a:p>
        </p:txBody>
      </p:sp>
    </p:spTree>
    <p:extLst>
      <p:ext uri="{BB962C8B-B14F-4D97-AF65-F5344CB8AC3E}">
        <p14:creationId xmlns:p14="http://schemas.microsoft.com/office/powerpoint/2010/main" val="1543188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endParaRPr lang="de-DE" sz="2200"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15</a:t>
            </a:fld>
            <a:endParaRPr lang="de-DE" dirty="0"/>
          </a:p>
        </p:txBody>
      </p:sp>
    </p:spTree>
    <p:extLst>
      <p:ext uri="{BB962C8B-B14F-4D97-AF65-F5344CB8AC3E}">
        <p14:creationId xmlns:p14="http://schemas.microsoft.com/office/powerpoint/2010/main" val="2415852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17</a:t>
            </a:fld>
            <a:endParaRPr lang="de-DE" dirty="0"/>
          </a:p>
        </p:txBody>
      </p:sp>
    </p:spTree>
    <p:extLst>
      <p:ext uri="{BB962C8B-B14F-4D97-AF65-F5344CB8AC3E}">
        <p14:creationId xmlns:p14="http://schemas.microsoft.com/office/powerpoint/2010/main" val="1455271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18</a:t>
            </a:fld>
            <a:endParaRPr lang="de-DE" dirty="0"/>
          </a:p>
        </p:txBody>
      </p:sp>
    </p:spTree>
    <p:extLst>
      <p:ext uri="{BB962C8B-B14F-4D97-AF65-F5344CB8AC3E}">
        <p14:creationId xmlns:p14="http://schemas.microsoft.com/office/powerpoint/2010/main" val="2704204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19</a:t>
            </a:fld>
            <a:endParaRPr lang="de-DE" dirty="0"/>
          </a:p>
        </p:txBody>
      </p:sp>
    </p:spTree>
    <p:extLst>
      <p:ext uri="{BB962C8B-B14F-4D97-AF65-F5344CB8AC3E}">
        <p14:creationId xmlns:p14="http://schemas.microsoft.com/office/powerpoint/2010/main" val="4184245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20</a:t>
            </a:fld>
            <a:endParaRPr lang="de-DE" dirty="0"/>
          </a:p>
        </p:txBody>
      </p:sp>
    </p:spTree>
    <p:extLst>
      <p:ext uri="{BB962C8B-B14F-4D97-AF65-F5344CB8AC3E}">
        <p14:creationId xmlns:p14="http://schemas.microsoft.com/office/powerpoint/2010/main" val="3715686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22</a:t>
            </a:fld>
            <a:endParaRPr lang="de-DE" dirty="0"/>
          </a:p>
        </p:txBody>
      </p:sp>
    </p:spTree>
    <p:extLst>
      <p:ext uri="{BB962C8B-B14F-4D97-AF65-F5344CB8AC3E}">
        <p14:creationId xmlns:p14="http://schemas.microsoft.com/office/powerpoint/2010/main" val="1961480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23</a:t>
            </a:fld>
            <a:endParaRPr lang="de-DE" dirty="0"/>
          </a:p>
        </p:txBody>
      </p:sp>
    </p:spTree>
    <p:extLst>
      <p:ext uri="{BB962C8B-B14F-4D97-AF65-F5344CB8AC3E}">
        <p14:creationId xmlns:p14="http://schemas.microsoft.com/office/powerpoint/2010/main" val="4219108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2</a:t>
            </a:fld>
            <a:endParaRPr lang="de-DE" dirty="0"/>
          </a:p>
        </p:txBody>
      </p:sp>
    </p:spTree>
    <p:extLst>
      <p:ext uri="{BB962C8B-B14F-4D97-AF65-F5344CB8AC3E}">
        <p14:creationId xmlns:p14="http://schemas.microsoft.com/office/powerpoint/2010/main" val="1103456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25</a:t>
            </a:fld>
            <a:endParaRPr lang="de-DE" dirty="0"/>
          </a:p>
        </p:txBody>
      </p:sp>
    </p:spTree>
    <p:extLst>
      <p:ext uri="{BB962C8B-B14F-4D97-AF65-F5344CB8AC3E}">
        <p14:creationId xmlns:p14="http://schemas.microsoft.com/office/powerpoint/2010/main" val="3417912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26</a:t>
            </a:fld>
            <a:endParaRPr lang="de-DE" dirty="0"/>
          </a:p>
        </p:txBody>
      </p:sp>
    </p:spTree>
    <p:extLst>
      <p:ext uri="{BB962C8B-B14F-4D97-AF65-F5344CB8AC3E}">
        <p14:creationId xmlns:p14="http://schemas.microsoft.com/office/powerpoint/2010/main" val="3749040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27</a:t>
            </a:fld>
            <a:endParaRPr lang="de-DE" dirty="0"/>
          </a:p>
        </p:txBody>
      </p:sp>
    </p:spTree>
    <p:extLst>
      <p:ext uri="{BB962C8B-B14F-4D97-AF65-F5344CB8AC3E}">
        <p14:creationId xmlns:p14="http://schemas.microsoft.com/office/powerpoint/2010/main" val="1992223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28</a:t>
            </a:fld>
            <a:endParaRPr lang="de-DE" dirty="0"/>
          </a:p>
        </p:txBody>
      </p:sp>
    </p:spTree>
    <p:extLst>
      <p:ext uri="{BB962C8B-B14F-4D97-AF65-F5344CB8AC3E}">
        <p14:creationId xmlns:p14="http://schemas.microsoft.com/office/powerpoint/2010/main" val="4287298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29</a:t>
            </a:fld>
            <a:endParaRPr lang="de-DE" dirty="0"/>
          </a:p>
        </p:txBody>
      </p:sp>
    </p:spTree>
    <p:extLst>
      <p:ext uri="{BB962C8B-B14F-4D97-AF65-F5344CB8AC3E}">
        <p14:creationId xmlns:p14="http://schemas.microsoft.com/office/powerpoint/2010/main" val="2219041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30</a:t>
            </a:fld>
            <a:endParaRPr lang="de-DE" dirty="0"/>
          </a:p>
        </p:txBody>
      </p:sp>
    </p:spTree>
    <p:extLst>
      <p:ext uri="{BB962C8B-B14F-4D97-AF65-F5344CB8AC3E}">
        <p14:creationId xmlns:p14="http://schemas.microsoft.com/office/powerpoint/2010/main" val="1106596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31</a:t>
            </a:fld>
            <a:endParaRPr lang="de-DE" dirty="0"/>
          </a:p>
        </p:txBody>
      </p:sp>
    </p:spTree>
    <p:extLst>
      <p:ext uri="{BB962C8B-B14F-4D97-AF65-F5344CB8AC3E}">
        <p14:creationId xmlns:p14="http://schemas.microsoft.com/office/powerpoint/2010/main" val="3191575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32</a:t>
            </a:fld>
            <a:endParaRPr lang="de-DE" dirty="0"/>
          </a:p>
        </p:txBody>
      </p:sp>
    </p:spTree>
    <p:extLst>
      <p:ext uri="{BB962C8B-B14F-4D97-AF65-F5344CB8AC3E}">
        <p14:creationId xmlns:p14="http://schemas.microsoft.com/office/powerpoint/2010/main" val="3955108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33</a:t>
            </a:fld>
            <a:endParaRPr lang="de-DE" dirty="0"/>
          </a:p>
        </p:txBody>
      </p:sp>
    </p:spTree>
    <p:extLst>
      <p:ext uri="{BB962C8B-B14F-4D97-AF65-F5344CB8AC3E}">
        <p14:creationId xmlns:p14="http://schemas.microsoft.com/office/powerpoint/2010/main" val="667405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34</a:t>
            </a:fld>
            <a:endParaRPr lang="de-DE" dirty="0"/>
          </a:p>
        </p:txBody>
      </p:sp>
    </p:spTree>
    <p:extLst>
      <p:ext uri="{BB962C8B-B14F-4D97-AF65-F5344CB8AC3E}">
        <p14:creationId xmlns:p14="http://schemas.microsoft.com/office/powerpoint/2010/main" val="384148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4</a:t>
            </a:fld>
            <a:endParaRPr lang="de-DE" dirty="0"/>
          </a:p>
        </p:txBody>
      </p:sp>
    </p:spTree>
    <p:extLst>
      <p:ext uri="{BB962C8B-B14F-4D97-AF65-F5344CB8AC3E}">
        <p14:creationId xmlns:p14="http://schemas.microsoft.com/office/powerpoint/2010/main" val="1641903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35</a:t>
            </a:fld>
            <a:endParaRPr lang="de-DE" dirty="0"/>
          </a:p>
        </p:txBody>
      </p:sp>
    </p:spTree>
    <p:extLst>
      <p:ext uri="{BB962C8B-B14F-4D97-AF65-F5344CB8AC3E}">
        <p14:creationId xmlns:p14="http://schemas.microsoft.com/office/powerpoint/2010/main" val="4188719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r>
              <a:rPr lang="de-DE" dirty="0"/>
              <a:t>  </a:t>
            </a:r>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37</a:t>
            </a:fld>
            <a:endParaRPr lang="de-DE" dirty="0"/>
          </a:p>
        </p:txBody>
      </p:sp>
    </p:spTree>
    <p:extLst>
      <p:ext uri="{BB962C8B-B14F-4D97-AF65-F5344CB8AC3E}">
        <p14:creationId xmlns:p14="http://schemas.microsoft.com/office/powerpoint/2010/main" val="593076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r>
              <a:rPr lang="de-DE" dirty="0"/>
              <a:t>  </a:t>
            </a:r>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38</a:t>
            </a:fld>
            <a:endParaRPr lang="de-DE" dirty="0"/>
          </a:p>
        </p:txBody>
      </p:sp>
    </p:spTree>
    <p:extLst>
      <p:ext uri="{BB962C8B-B14F-4D97-AF65-F5344CB8AC3E}">
        <p14:creationId xmlns:p14="http://schemas.microsoft.com/office/powerpoint/2010/main" val="10432034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r>
              <a:rPr lang="de-DE" dirty="0"/>
              <a:t>  </a:t>
            </a:r>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39</a:t>
            </a:fld>
            <a:endParaRPr lang="de-DE" dirty="0"/>
          </a:p>
        </p:txBody>
      </p:sp>
    </p:spTree>
    <p:extLst>
      <p:ext uri="{BB962C8B-B14F-4D97-AF65-F5344CB8AC3E}">
        <p14:creationId xmlns:p14="http://schemas.microsoft.com/office/powerpoint/2010/main" val="221934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r>
              <a:rPr lang="de-DE" dirty="0"/>
              <a:t>  </a:t>
            </a:r>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40</a:t>
            </a:fld>
            <a:endParaRPr lang="de-DE" dirty="0"/>
          </a:p>
        </p:txBody>
      </p:sp>
    </p:spTree>
    <p:extLst>
      <p:ext uri="{BB962C8B-B14F-4D97-AF65-F5344CB8AC3E}">
        <p14:creationId xmlns:p14="http://schemas.microsoft.com/office/powerpoint/2010/main" val="7445933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r>
              <a:rPr lang="de-DE" dirty="0"/>
              <a:t>  </a:t>
            </a:r>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41</a:t>
            </a:fld>
            <a:endParaRPr lang="de-DE" dirty="0"/>
          </a:p>
        </p:txBody>
      </p:sp>
    </p:spTree>
    <p:extLst>
      <p:ext uri="{BB962C8B-B14F-4D97-AF65-F5344CB8AC3E}">
        <p14:creationId xmlns:p14="http://schemas.microsoft.com/office/powerpoint/2010/main" val="11179728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r>
              <a:rPr lang="de-DE" dirty="0"/>
              <a:t>  </a:t>
            </a:r>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42</a:t>
            </a:fld>
            <a:endParaRPr lang="de-DE" dirty="0"/>
          </a:p>
        </p:txBody>
      </p:sp>
    </p:spTree>
    <p:extLst>
      <p:ext uri="{BB962C8B-B14F-4D97-AF65-F5344CB8AC3E}">
        <p14:creationId xmlns:p14="http://schemas.microsoft.com/office/powerpoint/2010/main" val="1212572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44</a:t>
            </a:fld>
            <a:endParaRPr lang="de-DE" dirty="0"/>
          </a:p>
        </p:txBody>
      </p:sp>
    </p:spTree>
    <p:extLst>
      <p:ext uri="{BB962C8B-B14F-4D97-AF65-F5344CB8AC3E}">
        <p14:creationId xmlns:p14="http://schemas.microsoft.com/office/powerpoint/2010/main" val="11492817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 (Charlie)</a:t>
            </a:r>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45</a:t>
            </a:fld>
            <a:endParaRPr lang="de-DE" dirty="0"/>
          </a:p>
        </p:txBody>
      </p:sp>
    </p:spTree>
    <p:extLst>
      <p:ext uri="{BB962C8B-B14F-4D97-AF65-F5344CB8AC3E}">
        <p14:creationId xmlns:p14="http://schemas.microsoft.com/office/powerpoint/2010/main" val="34510847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 (Charlie)</a:t>
            </a:r>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46</a:t>
            </a:fld>
            <a:endParaRPr lang="de-DE" dirty="0"/>
          </a:p>
        </p:txBody>
      </p:sp>
    </p:spTree>
    <p:extLst>
      <p:ext uri="{BB962C8B-B14F-4D97-AF65-F5344CB8AC3E}">
        <p14:creationId xmlns:p14="http://schemas.microsoft.com/office/powerpoint/2010/main" val="1264201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5</a:t>
            </a:fld>
            <a:endParaRPr lang="de-DE" dirty="0"/>
          </a:p>
        </p:txBody>
      </p:sp>
    </p:spTree>
    <p:extLst>
      <p:ext uri="{BB962C8B-B14F-4D97-AF65-F5344CB8AC3E}">
        <p14:creationId xmlns:p14="http://schemas.microsoft.com/office/powerpoint/2010/main" val="20890133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 (Charlie)</a:t>
            </a:r>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47</a:t>
            </a:fld>
            <a:endParaRPr lang="de-DE" dirty="0"/>
          </a:p>
        </p:txBody>
      </p:sp>
    </p:spTree>
    <p:extLst>
      <p:ext uri="{BB962C8B-B14F-4D97-AF65-F5344CB8AC3E}">
        <p14:creationId xmlns:p14="http://schemas.microsoft.com/office/powerpoint/2010/main" val="1925747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Sind:</a:t>
            </a:r>
          </a:p>
        </p:txBody>
      </p:sp>
      <p:sp>
        <p:nvSpPr>
          <p:cNvPr id="4" name="Foliennummernplatzhalter 3"/>
          <p:cNvSpPr>
            <a:spLocks noGrp="1"/>
          </p:cNvSpPr>
          <p:nvPr>
            <p:ph type="sldNum" sz="quarter" idx="5"/>
          </p:nvPr>
        </p:nvSpPr>
        <p:spPr/>
        <p:txBody>
          <a:bodyPr/>
          <a:lstStyle/>
          <a:p>
            <a:fld id="{E4FDA0A4-27B6-4433-A0BE-39B4CD827268}" type="slidenum">
              <a:rPr lang="de-DE" smtClean="0"/>
              <a:t>6</a:t>
            </a:fld>
            <a:endParaRPr lang="de-DE" dirty="0"/>
          </a:p>
        </p:txBody>
      </p:sp>
    </p:spTree>
    <p:extLst>
      <p:ext uri="{BB962C8B-B14F-4D97-AF65-F5344CB8AC3E}">
        <p14:creationId xmlns:p14="http://schemas.microsoft.com/office/powerpoint/2010/main" val="2786948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Sind:</a:t>
            </a:r>
          </a:p>
        </p:txBody>
      </p:sp>
      <p:sp>
        <p:nvSpPr>
          <p:cNvPr id="4" name="Foliennummernplatzhalter 3"/>
          <p:cNvSpPr>
            <a:spLocks noGrp="1"/>
          </p:cNvSpPr>
          <p:nvPr>
            <p:ph type="sldNum" sz="quarter" idx="5"/>
          </p:nvPr>
        </p:nvSpPr>
        <p:spPr/>
        <p:txBody>
          <a:bodyPr/>
          <a:lstStyle/>
          <a:p>
            <a:fld id="{E4FDA0A4-27B6-4433-A0BE-39B4CD827268}" type="slidenum">
              <a:rPr lang="de-DE" smtClean="0"/>
              <a:t>7</a:t>
            </a:fld>
            <a:endParaRPr lang="de-DE" dirty="0"/>
          </a:p>
        </p:txBody>
      </p:sp>
    </p:spTree>
    <p:extLst>
      <p:ext uri="{BB962C8B-B14F-4D97-AF65-F5344CB8AC3E}">
        <p14:creationId xmlns:p14="http://schemas.microsoft.com/office/powerpoint/2010/main" val="936097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Sind:</a:t>
            </a:r>
          </a:p>
        </p:txBody>
      </p:sp>
      <p:sp>
        <p:nvSpPr>
          <p:cNvPr id="4" name="Foliennummernplatzhalter 3"/>
          <p:cNvSpPr>
            <a:spLocks noGrp="1"/>
          </p:cNvSpPr>
          <p:nvPr>
            <p:ph type="sldNum" sz="quarter" idx="5"/>
          </p:nvPr>
        </p:nvSpPr>
        <p:spPr/>
        <p:txBody>
          <a:bodyPr/>
          <a:lstStyle/>
          <a:p>
            <a:fld id="{E4FDA0A4-27B6-4433-A0BE-39B4CD827268}" type="slidenum">
              <a:rPr lang="de-DE" smtClean="0"/>
              <a:t>8</a:t>
            </a:fld>
            <a:endParaRPr lang="de-DE" dirty="0"/>
          </a:p>
        </p:txBody>
      </p:sp>
    </p:spTree>
    <p:extLst>
      <p:ext uri="{BB962C8B-B14F-4D97-AF65-F5344CB8AC3E}">
        <p14:creationId xmlns:p14="http://schemas.microsoft.com/office/powerpoint/2010/main" val="4231942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Sind:</a:t>
            </a:r>
          </a:p>
        </p:txBody>
      </p:sp>
      <p:sp>
        <p:nvSpPr>
          <p:cNvPr id="4" name="Foliennummernplatzhalter 3"/>
          <p:cNvSpPr>
            <a:spLocks noGrp="1"/>
          </p:cNvSpPr>
          <p:nvPr>
            <p:ph type="sldNum" sz="quarter" idx="5"/>
          </p:nvPr>
        </p:nvSpPr>
        <p:spPr/>
        <p:txBody>
          <a:bodyPr/>
          <a:lstStyle/>
          <a:p>
            <a:fld id="{E4FDA0A4-27B6-4433-A0BE-39B4CD827268}" type="slidenum">
              <a:rPr lang="de-DE" smtClean="0"/>
              <a:t>9</a:t>
            </a:fld>
            <a:endParaRPr lang="de-DE" dirty="0"/>
          </a:p>
        </p:txBody>
      </p:sp>
    </p:spTree>
    <p:extLst>
      <p:ext uri="{BB962C8B-B14F-4D97-AF65-F5344CB8AC3E}">
        <p14:creationId xmlns:p14="http://schemas.microsoft.com/office/powerpoint/2010/main" val="2522591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Sind:</a:t>
            </a:r>
          </a:p>
        </p:txBody>
      </p:sp>
      <p:sp>
        <p:nvSpPr>
          <p:cNvPr id="4" name="Foliennummernplatzhalter 3"/>
          <p:cNvSpPr>
            <a:spLocks noGrp="1"/>
          </p:cNvSpPr>
          <p:nvPr>
            <p:ph type="sldNum" sz="quarter" idx="5"/>
          </p:nvPr>
        </p:nvSpPr>
        <p:spPr/>
        <p:txBody>
          <a:bodyPr/>
          <a:lstStyle/>
          <a:p>
            <a:fld id="{E4FDA0A4-27B6-4433-A0BE-39B4CD827268}" type="slidenum">
              <a:rPr lang="de-DE" smtClean="0"/>
              <a:t>10</a:t>
            </a:fld>
            <a:endParaRPr lang="de-DE" dirty="0"/>
          </a:p>
        </p:txBody>
      </p:sp>
    </p:spTree>
    <p:extLst>
      <p:ext uri="{BB962C8B-B14F-4D97-AF65-F5344CB8AC3E}">
        <p14:creationId xmlns:p14="http://schemas.microsoft.com/office/powerpoint/2010/main" val="2162941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13C0C7-BC27-4C73-9D06-A8FBD2EE5699}"/>
              </a:ext>
            </a:extLst>
          </p:cNvPr>
          <p:cNvSpPr>
            <a:spLocks noGrp="1"/>
          </p:cNvSpPr>
          <p:nvPr>
            <p:ph type="ctrTitle"/>
          </p:nvPr>
        </p:nvSpPr>
        <p:spPr>
          <a:xfrm>
            <a:off x="1524000" y="1737915"/>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B4F34E1-7A66-4BD2-8530-4D461B598393}"/>
              </a:ext>
            </a:extLst>
          </p:cNvPr>
          <p:cNvSpPr>
            <a:spLocks noGrp="1"/>
          </p:cNvSpPr>
          <p:nvPr>
            <p:ph type="subTitle" idx="1"/>
          </p:nvPr>
        </p:nvSpPr>
        <p:spPr>
          <a:xfrm>
            <a:off x="1524000" y="4271422"/>
            <a:ext cx="9144000" cy="1655762"/>
          </a:xfrm>
        </p:spPr>
        <p:txBody>
          <a:bodyPr/>
          <a:lstStyle>
            <a:lvl1pPr marL="0" indent="0" algn="ctr">
              <a:buNone/>
              <a:defRPr sz="2400" i="1">
                <a:solidFill>
                  <a:srgbClr val="044C9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6" name="Foliennummernplatzhalter 5">
            <a:extLst>
              <a:ext uri="{FF2B5EF4-FFF2-40B4-BE49-F238E27FC236}">
                <a16:creationId xmlns:a16="http://schemas.microsoft.com/office/drawing/2014/main" id="{1084FEBA-76BC-4FEC-AC82-40121E35D3BE}"/>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7" name="Rechteck 6">
            <a:extLst>
              <a:ext uri="{FF2B5EF4-FFF2-40B4-BE49-F238E27FC236}">
                <a16:creationId xmlns:a16="http://schemas.microsoft.com/office/drawing/2014/main" id="{A16BF7EA-9E69-43AA-AA25-8E4952411D72}"/>
              </a:ext>
            </a:extLst>
          </p:cNvPr>
          <p:cNvSpPr/>
          <p:nvPr userDrawn="1"/>
        </p:nvSpPr>
        <p:spPr>
          <a:xfrm>
            <a:off x="0" y="-8027"/>
            <a:ext cx="12192000" cy="121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abgerundete Ecken 7">
            <a:extLst>
              <a:ext uri="{FF2B5EF4-FFF2-40B4-BE49-F238E27FC236}">
                <a16:creationId xmlns:a16="http://schemas.microsoft.com/office/drawing/2014/main" id="{542946C2-1299-46A5-9EF2-19DADE93A95F}"/>
              </a:ext>
            </a:extLst>
          </p:cNvPr>
          <p:cNvSpPr/>
          <p:nvPr userDrawn="1"/>
        </p:nvSpPr>
        <p:spPr>
          <a:xfrm>
            <a:off x="192088" y="188913"/>
            <a:ext cx="11828145" cy="1219412"/>
          </a:xfrm>
          <a:prstGeom prst="roundRect">
            <a:avLst/>
          </a:prstGeom>
          <a:ln>
            <a:noFill/>
          </a:ln>
          <a:effectLst>
            <a:reflection blurRad="6350" stA="50000" endA="300" endPos="1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Segelflugtheorie SFCL</a:t>
            </a:r>
          </a:p>
          <a:p>
            <a:pPr algn="ctr"/>
            <a:r>
              <a:rPr lang="de-DE" sz="4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Luftrecht</a:t>
            </a:r>
          </a:p>
        </p:txBody>
      </p:sp>
    </p:spTree>
    <p:extLst>
      <p:ext uri="{BB962C8B-B14F-4D97-AF65-F5344CB8AC3E}">
        <p14:creationId xmlns:p14="http://schemas.microsoft.com/office/powerpoint/2010/main" val="3107028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0614A9-D9D8-4B52-9BD8-B78FCFA3EA68}"/>
              </a:ext>
            </a:extLst>
          </p:cNvPr>
          <p:cNvSpPr>
            <a:spLocks noGrp="1"/>
          </p:cNvSpPr>
          <p:nvPr>
            <p:ph type="title"/>
          </p:nvPr>
        </p:nvSpPr>
        <p:spPr>
          <a:xfrm>
            <a:off x="954815" y="132512"/>
            <a:ext cx="7902858" cy="504000"/>
          </a:xfrm>
        </p:spPr>
        <p:txBody>
          <a:bodyPr/>
          <a:lstStyle/>
          <a:p>
            <a:r>
              <a:rPr lang="de-DE"/>
              <a:t>Mastertitelformat bearbeiten</a:t>
            </a:r>
          </a:p>
        </p:txBody>
      </p:sp>
      <p:sp>
        <p:nvSpPr>
          <p:cNvPr id="3" name="Inhaltsplatzhalter 2">
            <a:extLst>
              <a:ext uri="{FF2B5EF4-FFF2-40B4-BE49-F238E27FC236}">
                <a16:creationId xmlns:a16="http://schemas.microsoft.com/office/drawing/2014/main" id="{227DD4E1-2953-4AC8-B770-ADE67159F800}"/>
              </a:ext>
            </a:extLst>
          </p:cNvPr>
          <p:cNvSpPr>
            <a:spLocks noGrp="1"/>
          </p:cNvSpPr>
          <p:nvPr>
            <p:ph idx="1"/>
          </p:nvPr>
        </p:nvSpPr>
        <p:spPr/>
        <p:txBody>
          <a:bodyPr/>
          <a:lstStyle/>
          <a:p>
            <a:pPr lvl="0"/>
            <a:r>
              <a:rPr lang="de-DE" dirty="0"/>
              <a:t>Mastertextformat bearbeiten</a:t>
            </a:r>
          </a:p>
          <a:p>
            <a:pPr lvl="1"/>
            <a:r>
              <a:rPr lang="de-DE" dirty="0"/>
              <a:t>Zweite Ebene</a:t>
            </a:r>
          </a:p>
        </p:txBody>
      </p:sp>
      <p:sp>
        <p:nvSpPr>
          <p:cNvPr id="7" name="Foliennummernplatzhalter 5">
            <a:extLst>
              <a:ext uri="{FF2B5EF4-FFF2-40B4-BE49-F238E27FC236}">
                <a16:creationId xmlns:a16="http://schemas.microsoft.com/office/drawing/2014/main" id="{2840E5EF-6E5E-4B22-9D47-1B013A4A7511}"/>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0" name="Textplatzhalter 12">
            <a:extLst>
              <a:ext uri="{FF2B5EF4-FFF2-40B4-BE49-F238E27FC236}">
                <a16:creationId xmlns:a16="http://schemas.microsoft.com/office/drawing/2014/main" id="{169B5081-F331-4EBA-AA89-677FF7D5E987}"/>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2367364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7CAC94-4567-49FD-88EC-FF50A030EA30}"/>
              </a:ext>
            </a:extLst>
          </p:cNvPr>
          <p:cNvSpPr>
            <a:spLocks noGrp="1"/>
          </p:cNvSpPr>
          <p:nvPr>
            <p:ph type="title"/>
          </p:nvPr>
        </p:nvSpPr>
        <p:spPr>
          <a:xfrm>
            <a:off x="954815" y="132512"/>
            <a:ext cx="7902858" cy="504000"/>
          </a:xfrm>
        </p:spPr>
        <p:txBody>
          <a:bodyPr/>
          <a:lstStyle/>
          <a:p>
            <a:r>
              <a:rPr lang="de-DE" dirty="0"/>
              <a:t>Mastertitelformat bearbeiten</a:t>
            </a:r>
          </a:p>
        </p:txBody>
      </p:sp>
      <p:sp>
        <p:nvSpPr>
          <p:cNvPr id="3" name="Inhaltsplatzhalter 2">
            <a:extLst>
              <a:ext uri="{FF2B5EF4-FFF2-40B4-BE49-F238E27FC236}">
                <a16:creationId xmlns:a16="http://schemas.microsoft.com/office/drawing/2014/main" id="{FBD349CE-4E41-4A5C-B20C-6C807995535F}"/>
              </a:ext>
            </a:extLst>
          </p:cNvPr>
          <p:cNvSpPr>
            <a:spLocks noGrp="1"/>
          </p:cNvSpPr>
          <p:nvPr>
            <p:ph sz="half" idx="1"/>
          </p:nvPr>
        </p:nvSpPr>
        <p:spPr>
          <a:xfrm>
            <a:off x="189186" y="924910"/>
            <a:ext cx="5830614" cy="5475890"/>
          </a:xfrm>
        </p:spPr>
        <p:txBody>
          <a:bodyPr/>
          <a:lstStyle/>
          <a:p>
            <a:pPr lvl="0"/>
            <a:r>
              <a:rPr lang="de-DE" dirty="0"/>
              <a:t>Mastertextformat bearbeiten</a:t>
            </a:r>
          </a:p>
          <a:p>
            <a:pPr lvl="1"/>
            <a:r>
              <a:rPr lang="de-DE" dirty="0"/>
              <a:t>Zweite Ebene</a:t>
            </a:r>
          </a:p>
        </p:txBody>
      </p:sp>
      <p:sp>
        <p:nvSpPr>
          <p:cNvPr id="4" name="Inhaltsplatzhalter 3">
            <a:extLst>
              <a:ext uri="{FF2B5EF4-FFF2-40B4-BE49-F238E27FC236}">
                <a16:creationId xmlns:a16="http://schemas.microsoft.com/office/drawing/2014/main" id="{47DD609C-C2D7-41F1-87A8-229808926120}"/>
              </a:ext>
            </a:extLst>
          </p:cNvPr>
          <p:cNvSpPr>
            <a:spLocks noGrp="1"/>
          </p:cNvSpPr>
          <p:nvPr>
            <p:ph sz="half" idx="2"/>
          </p:nvPr>
        </p:nvSpPr>
        <p:spPr>
          <a:xfrm>
            <a:off x="6172200" y="924910"/>
            <a:ext cx="5795172" cy="5475890"/>
          </a:xfrm>
        </p:spPr>
        <p:txBody>
          <a:bodyPr/>
          <a:lstStyle/>
          <a:p>
            <a:pPr lvl="0"/>
            <a:r>
              <a:rPr lang="de-DE" dirty="0"/>
              <a:t>Mastertextformat bearbeiten</a:t>
            </a:r>
          </a:p>
          <a:p>
            <a:pPr lvl="1"/>
            <a:r>
              <a:rPr lang="de-DE" dirty="0"/>
              <a:t>Zweite Ebene</a:t>
            </a:r>
          </a:p>
        </p:txBody>
      </p:sp>
      <p:sp>
        <p:nvSpPr>
          <p:cNvPr id="9" name="Foliennummernplatzhalter 5">
            <a:extLst>
              <a:ext uri="{FF2B5EF4-FFF2-40B4-BE49-F238E27FC236}">
                <a16:creationId xmlns:a16="http://schemas.microsoft.com/office/drawing/2014/main" id="{DB36124C-7041-40A4-96B0-3B932BE0E093}"/>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3" name="Textplatzhalter 12">
            <a:extLst>
              <a:ext uri="{FF2B5EF4-FFF2-40B4-BE49-F238E27FC236}">
                <a16:creationId xmlns:a16="http://schemas.microsoft.com/office/drawing/2014/main" id="{483C9599-7AFB-41CC-A829-793E0ACC6845}"/>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866130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B1D07-A317-40DC-904D-FFA9D2BF9D75}"/>
              </a:ext>
            </a:extLst>
          </p:cNvPr>
          <p:cNvSpPr>
            <a:spLocks noGrp="1"/>
          </p:cNvSpPr>
          <p:nvPr>
            <p:ph type="title"/>
          </p:nvPr>
        </p:nvSpPr>
        <p:spPr>
          <a:xfrm>
            <a:off x="954814" y="132512"/>
            <a:ext cx="7921331" cy="504000"/>
          </a:xfrm>
        </p:spPr>
        <p:txBody>
          <a:bodyPr/>
          <a:lstStyle/>
          <a:p>
            <a:r>
              <a:rPr lang="de-DE"/>
              <a:t>Mastertitelformat bearbeiten</a:t>
            </a:r>
          </a:p>
        </p:txBody>
      </p:sp>
      <p:sp>
        <p:nvSpPr>
          <p:cNvPr id="6" name="Foliennummernplatzhalter 5">
            <a:extLst>
              <a:ext uri="{FF2B5EF4-FFF2-40B4-BE49-F238E27FC236}">
                <a16:creationId xmlns:a16="http://schemas.microsoft.com/office/drawing/2014/main" id="{449C07EC-0A56-42F7-93B4-F3E5FF83610D}"/>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8" name="Textplatzhalter 12">
            <a:extLst>
              <a:ext uri="{FF2B5EF4-FFF2-40B4-BE49-F238E27FC236}">
                <a16:creationId xmlns:a16="http://schemas.microsoft.com/office/drawing/2014/main" id="{E9F8195F-514F-4121-87E1-5951ACAD0C23}"/>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32118596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4ABCD65A-2C65-4ECB-B843-BEFA8C03EA4D}"/>
              </a:ext>
            </a:extLst>
          </p:cNvPr>
          <p:cNvSpPr/>
          <p:nvPr userDrawn="1"/>
        </p:nvSpPr>
        <p:spPr>
          <a:xfrm>
            <a:off x="0" y="6593274"/>
            <a:ext cx="12192000" cy="288000"/>
          </a:xfrm>
          <a:prstGeom prst="rect">
            <a:avLst/>
          </a:prstGeom>
          <a:solidFill>
            <a:srgbClr val="4472C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dirty="0"/>
          </a:p>
        </p:txBody>
      </p:sp>
      <p:sp>
        <p:nvSpPr>
          <p:cNvPr id="2" name="Titelplatzhalter 1">
            <a:extLst>
              <a:ext uri="{FF2B5EF4-FFF2-40B4-BE49-F238E27FC236}">
                <a16:creationId xmlns:a16="http://schemas.microsoft.com/office/drawing/2014/main" id="{845C07F7-2E6A-4BCF-8A84-662E62A5E6A4}"/>
              </a:ext>
            </a:extLst>
          </p:cNvPr>
          <p:cNvSpPr>
            <a:spLocks noGrp="1"/>
          </p:cNvSpPr>
          <p:nvPr>
            <p:ph type="title"/>
          </p:nvPr>
        </p:nvSpPr>
        <p:spPr>
          <a:xfrm>
            <a:off x="954815" y="132512"/>
            <a:ext cx="6586842" cy="504000"/>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BA6C3B32-9CDA-4DE4-A6FA-6084A993A8F6}"/>
              </a:ext>
            </a:extLst>
          </p:cNvPr>
          <p:cNvSpPr>
            <a:spLocks noGrp="1"/>
          </p:cNvSpPr>
          <p:nvPr>
            <p:ph type="body" idx="1"/>
          </p:nvPr>
        </p:nvSpPr>
        <p:spPr>
          <a:xfrm>
            <a:off x="178676" y="892788"/>
            <a:ext cx="11788696" cy="5551331"/>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p:txBody>
      </p:sp>
      <p:sp>
        <p:nvSpPr>
          <p:cNvPr id="7" name="Textfeld 6">
            <a:extLst>
              <a:ext uri="{FF2B5EF4-FFF2-40B4-BE49-F238E27FC236}">
                <a16:creationId xmlns:a16="http://schemas.microsoft.com/office/drawing/2014/main" id="{B2A6F148-36B9-4688-A75C-51562723EDD4}"/>
              </a:ext>
            </a:extLst>
          </p:cNvPr>
          <p:cNvSpPr txBox="1"/>
          <p:nvPr userDrawn="1"/>
        </p:nvSpPr>
        <p:spPr>
          <a:xfrm>
            <a:off x="306815" y="6596219"/>
            <a:ext cx="1296000" cy="288000"/>
          </a:xfrm>
          <a:prstGeom prst="rect">
            <a:avLst/>
          </a:prstGeom>
          <a:noFill/>
        </p:spPr>
        <p:txBody>
          <a:bodyPr wrap="square" rtlCol="0">
            <a:spAutoFit/>
          </a:bodyPr>
          <a:lstStyle/>
          <a:p>
            <a:r>
              <a:rPr lang="de-DE" sz="1200" dirty="0">
                <a:solidFill>
                  <a:schemeClr val="bg1"/>
                </a:solidFill>
                <a:effectLst>
                  <a:outerShdw blurRad="50800" dist="38100" dir="2700000" algn="tl" rotWithShape="0">
                    <a:prstClr val="black">
                      <a:alpha val="40000"/>
                    </a:prstClr>
                  </a:outerShdw>
                </a:effectLst>
              </a:rPr>
              <a:t>© BUKO Segelflug</a:t>
            </a:r>
          </a:p>
        </p:txBody>
      </p:sp>
      <p:cxnSp>
        <p:nvCxnSpPr>
          <p:cNvPr id="9" name="Gerader Verbinder 8">
            <a:extLst>
              <a:ext uri="{FF2B5EF4-FFF2-40B4-BE49-F238E27FC236}">
                <a16:creationId xmlns:a16="http://schemas.microsoft.com/office/drawing/2014/main" id="{A9989FB3-161B-4989-8896-3B0586CB16CC}"/>
              </a:ext>
            </a:extLst>
          </p:cNvPr>
          <p:cNvCxnSpPr>
            <a:cxnSpLocks/>
          </p:cNvCxnSpPr>
          <p:nvPr userDrawn="1"/>
        </p:nvCxnSpPr>
        <p:spPr>
          <a:xfrm>
            <a:off x="0" y="6593274"/>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Grafik 9" descr="Ein Bild, das Text enthält.&#10;&#10;Automatisch generierte Beschreibung">
            <a:extLst>
              <a:ext uri="{FF2B5EF4-FFF2-40B4-BE49-F238E27FC236}">
                <a16:creationId xmlns:a16="http://schemas.microsoft.com/office/drawing/2014/main" id="{0BCAD85F-347B-4CB1-A19C-9322E36E3FF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61478"/>
          <a:stretch/>
        </p:blipFill>
        <p:spPr>
          <a:xfrm>
            <a:off x="91049" y="15929"/>
            <a:ext cx="863766" cy="696169"/>
          </a:xfrm>
          <a:prstGeom prst="rect">
            <a:avLst/>
          </a:prstGeom>
        </p:spPr>
      </p:pic>
      <p:sp>
        <p:nvSpPr>
          <p:cNvPr id="12" name="Rechteck: abgerundete Ecken 11">
            <a:extLst>
              <a:ext uri="{FF2B5EF4-FFF2-40B4-BE49-F238E27FC236}">
                <a16:creationId xmlns:a16="http://schemas.microsoft.com/office/drawing/2014/main" id="{2F4365EF-E401-4AD6-9A42-F6FBA3A45F79}"/>
              </a:ext>
            </a:extLst>
          </p:cNvPr>
          <p:cNvSpPr/>
          <p:nvPr userDrawn="1"/>
        </p:nvSpPr>
        <p:spPr>
          <a:xfrm>
            <a:off x="8917875" y="103352"/>
            <a:ext cx="1217516"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800" dirty="0">
                <a:effectLst>
                  <a:outerShdw blurRad="50800" dist="38100" dir="2700000" algn="tl" rotWithShape="0">
                    <a:prstClr val="black">
                      <a:alpha val="40000"/>
                    </a:prstClr>
                  </a:outerShdw>
                </a:effectLst>
                <a:latin typeface="Arial Rounded MT Bold" panose="020F0704030504030204" pitchFamily="34" charset="0"/>
              </a:rPr>
              <a:t>LUR</a:t>
            </a:r>
          </a:p>
        </p:txBody>
      </p:sp>
      <p:sp>
        <p:nvSpPr>
          <p:cNvPr id="13" name="Rechteck: abgerundete Ecken 12">
            <a:extLst>
              <a:ext uri="{FF2B5EF4-FFF2-40B4-BE49-F238E27FC236}">
                <a16:creationId xmlns:a16="http://schemas.microsoft.com/office/drawing/2014/main" id="{D3CFB5E0-5E15-488C-9576-0F223EAD510D}"/>
              </a:ext>
            </a:extLst>
          </p:cNvPr>
          <p:cNvSpPr/>
          <p:nvPr userDrawn="1"/>
        </p:nvSpPr>
        <p:spPr>
          <a:xfrm>
            <a:off x="10276774" y="103352"/>
            <a:ext cx="1915226"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400" dirty="0">
                <a:effectLst>
                  <a:outerShdw blurRad="50800" dist="38100" dir="2700000" algn="tl" rotWithShape="0">
                    <a:prstClr val="black">
                      <a:alpha val="40000"/>
                    </a:prstClr>
                  </a:outerShdw>
                </a:effectLst>
              </a:rPr>
              <a:t>Segelflugtheorie SFCL</a:t>
            </a:r>
          </a:p>
          <a:p>
            <a:pPr algn="l"/>
            <a:r>
              <a:rPr lang="de-DE" sz="1400" dirty="0">
                <a:effectLst>
                  <a:outerShdw blurRad="50800" dist="38100" dir="2700000" algn="tl" rotWithShape="0">
                    <a:prstClr val="black">
                      <a:alpha val="40000"/>
                    </a:prstClr>
                  </a:outerShdw>
                </a:effectLst>
                <a:latin typeface="Arial Rounded MT Bold" panose="020F0704030504030204" pitchFamily="34" charset="0"/>
              </a:rPr>
              <a:t>Luftrecht</a:t>
            </a:r>
          </a:p>
        </p:txBody>
      </p:sp>
      <p:sp>
        <p:nvSpPr>
          <p:cNvPr id="14" name="Foliennummernplatzhalter 5">
            <a:extLst>
              <a:ext uri="{FF2B5EF4-FFF2-40B4-BE49-F238E27FC236}">
                <a16:creationId xmlns:a16="http://schemas.microsoft.com/office/drawing/2014/main" id="{DB51A1B0-2D75-497E-B002-E6BAD5BFE045}"/>
              </a:ext>
            </a:extLst>
          </p:cNvPr>
          <p:cNvSpPr>
            <a:spLocks noGrp="1"/>
          </p:cNvSpPr>
          <p:nvPr>
            <p:ph type="sldNum" sz="quarter" idx="4"/>
          </p:nvPr>
        </p:nvSpPr>
        <p:spPr>
          <a:xfrm>
            <a:off x="11480233" y="6570000"/>
            <a:ext cx="540000" cy="288000"/>
          </a:xfrm>
          <a:prstGeom prst="rect">
            <a:avLst/>
          </a:prstGeom>
        </p:spPr>
        <p:txBody>
          <a:bodyPr/>
          <a:lstStyle>
            <a:lvl1pPr>
              <a:defRPr sz="1200">
                <a:solidFill>
                  <a:schemeClr val="bg1"/>
                </a:solidFill>
                <a:effectLst>
                  <a:outerShdw blurRad="50800" dist="38100" dir="2700000" algn="tl" rotWithShape="0">
                    <a:prstClr val="black">
                      <a:alpha val="40000"/>
                    </a:prstClr>
                  </a:outerShdw>
                </a:effectLst>
              </a:defRPr>
            </a:lvl1pPr>
          </a:lstStyle>
          <a:p>
            <a:fld id="{1BAF13B1-D0BA-4A19-B609-64C08BFDA19E}" type="slidenum">
              <a:rPr lang="de-DE" smtClean="0"/>
              <a:pPr/>
              <a:t>‹Nr.›</a:t>
            </a:fld>
            <a:endParaRPr lang="de-DE" dirty="0"/>
          </a:p>
        </p:txBody>
      </p:sp>
      <p:cxnSp>
        <p:nvCxnSpPr>
          <p:cNvPr id="15" name="Gerader Verbinder 14">
            <a:extLst>
              <a:ext uri="{FF2B5EF4-FFF2-40B4-BE49-F238E27FC236}">
                <a16:creationId xmlns:a16="http://schemas.microsoft.com/office/drawing/2014/main" id="{702BE076-1037-4FB3-A5DA-6C5FD657D0C3}"/>
              </a:ext>
            </a:extLst>
          </p:cNvPr>
          <p:cNvCxnSpPr>
            <a:cxnSpLocks/>
          </p:cNvCxnSpPr>
          <p:nvPr userDrawn="1"/>
        </p:nvCxnSpPr>
        <p:spPr>
          <a:xfrm>
            <a:off x="0" y="710131"/>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hteck 3">
            <a:extLst>
              <a:ext uri="{FF2B5EF4-FFF2-40B4-BE49-F238E27FC236}">
                <a16:creationId xmlns:a16="http://schemas.microsoft.com/office/drawing/2014/main" id="{C486E684-9E51-4D4C-9F4D-4215507024FF}"/>
              </a:ext>
            </a:extLst>
          </p:cNvPr>
          <p:cNvSpPr/>
          <p:nvPr userDrawn="1"/>
        </p:nvSpPr>
        <p:spPr>
          <a:xfrm>
            <a:off x="11967372" y="103351"/>
            <a:ext cx="224628" cy="504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902154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Lst>
  <p:hf hdr="0" ftr="0" dt="0"/>
  <p:txStyles>
    <p:titleStyle>
      <a:lvl1pPr algn="ctr" defTabSz="914400" rtl="0" eaLnBrk="1" latinLnBrk="0" hangingPunct="1">
        <a:lnSpc>
          <a:spcPct val="90000"/>
        </a:lnSpc>
        <a:spcBef>
          <a:spcPct val="0"/>
        </a:spcBef>
        <a:buNone/>
        <a:defRPr sz="3600" kern="1200">
          <a:solidFill>
            <a:srgbClr val="2B88D9"/>
          </a:solidFill>
          <a:effectLst>
            <a:outerShdw blurRad="50800" dist="38100" dir="2700000" algn="tl" rotWithShape="0">
              <a:prstClr val="black">
                <a:alpha val="40000"/>
              </a:prst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0.emf"/></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4.jpg"/></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9.jp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file:////var/folders/pq/3g23b3kx4mn1_4t99z7_j98w0000gn/T/com.microsoft.Word/WebArchiveCopyPasteTempFiles/ECTL-logo-white-square.jpe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abgerundete Ecken 4">
            <a:extLst>
              <a:ext uri="{FF2B5EF4-FFF2-40B4-BE49-F238E27FC236}">
                <a16:creationId xmlns:a16="http://schemas.microsoft.com/office/drawing/2014/main" id="{884A4F68-ED5A-4FF4-8D2A-D2E64660729D}"/>
              </a:ext>
            </a:extLst>
          </p:cNvPr>
          <p:cNvSpPr/>
          <p:nvPr/>
        </p:nvSpPr>
        <p:spPr>
          <a:xfrm>
            <a:off x="192088" y="188913"/>
            <a:ext cx="11828145" cy="1219412"/>
          </a:xfrm>
          <a:prstGeom prst="roundRect">
            <a:avLst/>
          </a:prstGeom>
          <a:ln>
            <a:noFill/>
          </a:ln>
          <a:effectLst>
            <a:reflection blurRad="6350" stA="50000" endA="300" endPos="1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Segelflugtheorie SFCL</a:t>
            </a:r>
          </a:p>
          <a:p>
            <a:pPr algn="ctr"/>
            <a:r>
              <a:rPr lang="de-DE" sz="4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Luftrecht</a:t>
            </a:r>
          </a:p>
        </p:txBody>
      </p:sp>
      <p:pic>
        <p:nvPicPr>
          <p:cNvPr id="6" name="Grafik 5" descr="Ein Bild, das Text enthält.&#10;&#10;Automatisch generierte Beschreibung">
            <a:extLst>
              <a:ext uri="{FF2B5EF4-FFF2-40B4-BE49-F238E27FC236}">
                <a16:creationId xmlns:a16="http://schemas.microsoft.com/office/drawing/2014/main" id="{9486641D-FD6D-4834-B209-3534F1D283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2261"/>
          <a:stretch/>
        </p:blipFill>
        <p:spPr>
          <a:xfrm>
            <a:off x="3607299" y="1973866"/>
            <a:ext cx="5266568" cy="4332784"/>
          </a:xfrm>
          <a:prstGeom prst="rect">
            <a:avLst/>
          </a:prstGeom>
        </p:spPr>
      </p:pic>
      <p:sp>
        <p:nvSpPr>
          <p:cNvPr id="7" name="Foliennummernplatzhalter 6">
            <a:extLst>
              <a:ext uri="{FF2B5EF4-FFF2-40B4-BE49-F238E27FC236}">
                <a16:creationId xmlns:a16="http://schemas.microsoft.com/office/drawing/2014/main" id="{84239DEF-2EBC-47CA-A8AD-CCF7B7385CF4}"/>
              </a:ext>
            </a:extLst>
          </p:cNvPr>
          <p:cNvSpPr>
            <a:spLocks noGrp="1"/>
          </p:cNvSpPr>
          <p:nvPr>
            <p:ph type="sldNum" sz="quarter" idx="12"/>
          </p:nvPr>
        </p:nvSpPr>
        <p:spPr/>
        <p:txBody>
          <a:bodyPr/>
          <a:lstStyle/>
          <a:p>
            <a:fld id="{1BAF13B1-D0BA-4A19-B609-64C08BFDA19E}" type="slidenum">
              <a:rPr lang="de-DE" smtClean="0"/>
              <a:t>1</a:t>
            </a:fld>
            <a:endParaRPr lang="de-DE" dirty="0"/>
          </a:p>
        </p:txBody>
      </p:sp>
      <p:sp>
        <p:nvSpPr>
          <p:cNvPr id="2" name="Textfeld 1">
            <a:extLst>
              <a:ext uri="{FF2B5EF4-FFF2-40B4-BE49-F238E27FC236}">
                <a16:creationId xmlns:a16="http://schemas.microsoft.com/office/drawing/2014/main" id="{CA754A21-1E1E-441C-91DA-BE1673E04CF5}"/>
              </a:ext>
            </a:extLst>
          </p:cNvPr>
          <p:cNvSpPr txBox="1"/>
          <p:nvPr/>
        </p:nvSpPr>
        <p:spPr>
          <a:xfrm>
            <a:off x="4167869" y="1408325"/>
            <a:ext cx="4145430" cy="461665"/>
          </a:xfrm>
          <a:prstGeom prst="rect">
            <a:avLst/>
          </a:prstGeom>
          <a:noFill/>
        </p:spPr>
        <p:txBody>
          <a:bodyPr wrap="none" rtlCol="0">
            <a:spAutoFit/>
          </a:bodyPr>
          <a:lstStyle/>
          <a:p>
            <a:pPr algn="ctr"/>
            <a:r>
              <a:rPr lang="en-US" sz="2400" i="1" dirty="0">
                <a:solidFill>
                  <a:srgbClr val="044C96"/>
                </a:solidFill>
              </a:rPr>
              <a:t>AIR LAW AND ATC PROCEDURES</a:t>
            </a:r>
            <a:endParaRPr lang="de-DE" sz="2400" i="1" dirty="0">
              <a:solidFill>
                <a:srgbClr val="044C96"/>
              </a:solidFill>
            </a:endParaRPr>
          </a:p>
        </p:txBody>
      </p:sp>
      <p:sp>
        <p:nvSpPr>
          <p:cNvPr id="9" name="Textplatzhalter 5">
            <a:extLst>
              <a:ext uri="{FF2B5EF4-FFF2-40B4-BE49-F238E27FC236}">
                <a16:creationId xmlns:a16="http://schemas.microsoft.com/office/drawing/2014/main" id="{E2119D65-3F21-4C20-B527-645022F5A46B}"/>
              </a:ext>
            </a:extLst>
          </p:cNvPr>
          <p:cNvSpPr txBox="1">
            <a:spLocks/>
          </p:cNvSpPr>
          <p:nvPr/>
        </p:nvSpPr>
        <p:spPr>
          <a:xfrm>
            <a:off x="9292046" y="6616660"/>
            <a:ext cx="2044436" cy="241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Rev. 4  Stand September2025 </a:t>
            </a:r>
          </a:p>
        </p:txBody>
      </p:sp>
    </p:spTree>
    <p:extLst>
      <p:ext uri="{BB962C8B-B14F-4D97-AF65-F5344CB8AC3E}">
        <p14:creationId xmlns:p14="http://schemas.microsoft.com/office/powerpoint/2010/main" val="1667208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Die Abkommen über die internationale Zivilluftfahrt</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10</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1.1 Internationales Recht: Abkommen, Verträge und Organisationen </a:t>
            </a:r>
          </a:p>
        </p:txBody>
      </p:sp>
      <p:pic>
        <p:nvPicPr>
          <p:cNvPr id="11" name="Grafik 10">
            <a:extLst>
              <a:ext uri="{FF2B5EF4-FFF2-40B4-BE49-F238E27FC236}">
                <a16:creationId xmlns:a16="http://schemas.microsoft.com/office/drawing/2014/main" id="{D2979419-B987-D942-9C52-D6CF73732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96" y="1198580"/>
            <a:ext cx="11518405" cy="4727273"/>
          </a:xfrm>
          <a:prstGeom prst="rect">
            <a:avLst/>
          </a:prstGeom>
        </p:spPr>
      </p:pic>
    </p:spTree>
    <p:extLst>
      <p:ext uri="{BB962C8B-B14F-4D97-AF65-F5344CB8AC3E}">
        <p14:creationId xmlns:p14="http://schemas.microsoft.com/office/powerpoint/2010/main" val="1109029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Die Abkommen über die internationale Zivilluftfahrt</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normAutofit/>
          </a:bodyPr>
          <a:lstStyle/>
          <a:p>
            <a:pPr marL="0" indent="0">
              <a:buNone/>
            </a:pPr>
            <a:r>
              <a:rPr lang="de-DE" b="1" dirty="0"/>
              <a:t>Landesluftfahrtbehörde (LLB)</a:t>
            </a:r>
          </a:p>
          <a:p>
            <a:r>
              <a:rPr lang="de-DE" dirty="0"/>
              <a:t>z.B. in Baden Württemberg das</a:t>
            </a:r>
          </a:p>
          <a:p>
            <a:pPr marL="0" indent="0">
              <a:buNone/>
            </a:pPr>
            <a:r>
              <a:rPr lang="de-DE" dirty="0"/>
              <a:t>   Regierungspräsidium Stuttgart</a:t>
            </a:r>
          </a:p>
          <a:p>
            <a:pPr marL="0" indent="0">
              <a:buNone/>
            </a:pPr>
            <a:endParaRPr lang="de-DE" dirty="0"/>
          </a:p>
          <a:p>
            <a:r>
              <a:rPr lang="de-DE" dirty="0"/>
              <a:t>Aufgaben:</a:t>
            </a:r>
          </a:p>
          <a:p>
            <a:pPr lvl="1"/>
            <a:r>
              <a:rPr lang="de-DE" sz="2200" dirty="0"/>
              <a:t>Genehmigung von Flugplätzen</a:t>
            </a:r>
          </a:p>
          <a:p>
            <a:pPr lvl="1"/>
            <a:r>
              <a:rPr lang="de-DE" sz="2200" dirty="0"/>
              <a:t>Genehmigung von Luftfahrtveranstaltungen</a:t>
            </a:r>
          </a:p>
          <a:p>
            <a:pPr lvl="1"/>
            <a:r>
              <a:rPr lang="de-DE" sz="2200" dirty="0"/>
              <a:t>Erlaubnisbehörde für VFR – Piloten</a:t>
            </a:r>
          </a:p>
          <a:p>
            <a:pPr lvl="1"/>
            <a:r>
              <a:rPr lang="de-DE" sz="2200" dirty="0"/>
              <a:t>Durchführung der Zuverlässigkeitsüberprüfungen (ZÜP)</a:t>
            </a:r>
          </a:p>
          <a:p>
            <a:pPr lvl="1"/>
            <a:r>
              <a:rPr lang="de-DE" sz="2200" dirty="0"/>
              <a:t>Genehmigungsbehörde für die Ausbildungsbetriebe (ATO / DTO)</a:t>
            </a:r>
          </a:p>
          <a:p>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11</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1.1 Internationales Recht: Abkommen, Verträge und Organisationen </a:t>
            </a:r>
          </a:p>
        </p:txBody>
      </p:sp>
      <p:pic>
        <p:nvPicPr>
          <p:cNvPr id="8" name="Grafik 7">
            <a:extLst>
              <a:ext uri="{FF2B5EF4-FFF2-40B4-BE49-F238E27FC236}">
                <a16:creationId xmlns:a16="http://schemas.microsoft.com/office/drawing/2014/main" id="{B6179A9A-ACCD-254F-9505-D574BBD4C9F6}"/>
              </a:ext>
            </a:extLst>
          </p:cNvPr>
          <p:cNvPicPr>
            <a:picLocks noChangeAspect="1"/>
          </p:cNvPicPr>
          <p:nvPr/>
        </p:nvPicPr>
        <p:blipFill>
          <a:blip r:embed="rId3"/>
          <a:stretch>
            <a:fillRect/>
          </a:stretch>
        </p:blipFill>
        <p:spPr>
          <a:xfrm>
            <a:off x="300828" y="2771483"/>
            <a:ext cx="5795172" cy="749780"/>
          </a:xfrm>
          <a:prstGeom prst="rect">
            <a:avLst/>
          </a:prstGeom>
        </p:spPr>
      </p:pic>
    </p:spTree>
    <p:extLst>
      <p:ext uri="{BB962C8B-B14F-4D97-AF65-F5344CB8AC3E}">
        <p14:creationId xmlns:p14="http://schemas.microsoft.com/office/powerpoint/2010/main" val="2327627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Die Abkommen über die internationale Zivilluftfahrt</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534760" y="983694"/>
            <a:ext cx="5356412" cy="5562976"/>
          </a:xfrm>
        </p:spPr>
        <p:txBody>
          <a:bodyPr>
            <a:normAutofit fontScale="92500" lnSpcReduction="20000"/>
          </a:bodyPr>
          <a:lstStyle/>
          <a:p>
            <a:pPr marL="0" indent="0">
              <a:buNone/>
            </a:pPr>
            <a:r>
              <a:rPr lang="de-DE" sz="2400" b="1" dirty="0"/>
              <a:t>DFS Deutsche Flugsicherung GmbH </a:t>
            </a:r>
          </a:p>
          <a:p>
            <a:r>
              <a:rPr lang="de-DE" dirty="0"/>
              <a:t>die DFS hat ihren Sitz in Langen.</a:t>
            </a:r>
          </a:p>
          <a:p>
            <a:r>
              <a:rPr lang="de-DE" dirty="0"/>
              <a:t>im Auftrag des Bundes nimmt die DFS die Flugsicherungsaufgaben wahr, die im Luftverkehrsgesetz §27c aufgeführt sind.</a:t>
            </a:r>
          </a:p>
          <a:p>
            <a:pPr marL="0" indent="0">
              <a:buNone/>
            </a:pPr>
            <a:endParaRPr lang="de-DE" dirty="0"/>
          </a:p>
          <a:p>
            <a:pPr marL="0" indent="0">
              <a:buNone/>
            </a:pPr>
            <a:endParaRPr lang="de-DE" dirty="0"/>
          </a:p>
          <a:p>
            <a:pPr marL="0" indent="0">
              <a:buNone/>
            </a:pPr>
            <a:endParaRPr lang="de-DE" dirty="0"/>
          </a:p>
          <a:p>
            <a:pPr marL="0" indent="0">
              <a:buNone/>
            </a:pPr>
            <a:endParaRPr lang="de-DE" dirty="0"/>
          </a:p>
          <a:p>
            <a:endParaRPr lang="de-DE" dirty="0"/>
          </a:p>
          <a:p>
            <a:pPr marL="0" indent="0">
              <a:buNone/>
            </a:pPr>
            <a:endParaRPr lang="de-DE" dirty="0"/>
          </a:p>
          <a:p>
            <a:r>
              <a:rPr lang="de-DE" dirty="0"/>
              <a:t>Aufgaben:</a:t>
            </a:r>
          </a:p>
          <a:p>
            <a:pPr lvl="1"/>
            <a:r>
              <a:rPr lang="de-DE" sz="2200" dirty="0"/>
              <a:t>Fluginformationsdienst FIS</a:t>
            </a:r>
          </a:p>
          <a:p>
            <a:pPr lvl="1"/>
            <a:r>
              <a:rPr lang="de-DE" sz="2200" dirty="0"/>
              <a:t>Flugverkehrskontrolldienst ATC</a:t>
            </a:r>
          </a:p>
          <a:p>
            <a:pPr lvl="1"/>
            <a:r>
              <a:rPr lang="de-DE" sz="2200" dirty="0"/>
              <a:t>Flugberatungsdienst AIS</a:t>
            </a:r>
          </a:p>
          <a:p>
            <a:pPr lvl="1"/>
            <a:r>
              <a:rPr lang="de-DE" sz="2200" dirty="0"/>
              <a:t>Flugnavigationsdienst</a:t>
            </a:r>
          </a:p>
          <a:p>
            <a:pPr lvl="1"/>
            <a:r>
              <a:rPr lang="de-DE" sz="2200" dirty="0"/>
              <a:t>Flugfernmeldedienst ATS</a:t>
            </a:r>
          </a:p>
          <a:p>
            <a:pPr lvl="1"/>
            <a:r>
              <a:rPr lang="en-US" sz="2200" dirty="0"/>
              <a:t>Flugalarmdienst SAR – Search And Rescue</a:t>
            </a:r>
            <a:endParaRPr lang="de-DE" sz="2200"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12</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1.1 Internationales Recht: Abkommen, Verträge und Organisationen </a:t>
            </a:r>
          </a:p>
        </p:txBody>
      </p:sp>
      <p:pic>
        <p:nvPicPr>
          <p:cNvPr id="4098" name="Picture 2" descr="DFS Deutsche Flugsicherung GmbH">
            <a:extLst>
              <a:ext uri="{FF2B5EF4-FFF2-40B4-BE49-F238E27FC236}">
                <a16:creationId xmlns:a16="http://schemas.microsoft.com/office/drawing/2014/main" id="{3FC641D3-5401-BD47-9F87-5D829B7D0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3340" y="2635623"/>
            <a:ext cx="3788666" cy="1151457"/>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3">
            <a:extLst>
              <a:ext uri="{FF2B5EF4-FFF2-40B4-BE49-F238E27FC236}">
                <a16:creationId xmlns:a16="http://schemas.microsoft.com/office/drawing/2014/main" id="{75E1A8ED-0E5D-444F-BC17-8C681CABDA98}"/>
              </a:ext>
            </a:extLst>
          </p:cNvPr>
          <p:cNvSpPr txBox="1">
            <a:spLocks/>
          </p:cNvSpPr>
          <p:nvPr/>
        </p:nvSpPr>
        <p:spPr>
          <a:xfrm>
            <a:off x="300828" y="932184"/>
            <a:ext cx="5795172" cy="563781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dirty="0"/>
              <a:t>Bundesaufsichtsamt für Flugsicherung (BAF)</a:t>
            </a:r>
          </a:p>
          <a:p>
            <a:r>
              <a:rPr lang="de-DE" dirty="0"/>
              <a:t>Das Bundesaufsichtsamt für Flugsicherung (BAF) ist eine deutsche Bundesoberbehörde im Geschäftsbereich des Bundesministeriums für Verkehr</a:t>
            </a:r>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r>
              <a:rPr lang="de-DE" dirty="0"/>
              <a:t>Es ist zuständig für die Aufsicht über die zivilen Flugsicherungsorganisationen in Deutschland. Das BAF sorgt dafür, dass die hohen Sicherheitsstandards und gesetzlichen Vorgaben im Bereich der Flugsicherung eingehalten werden.</a:t>
            </a:r>
            <a:endParaRPr lang="de-DE" sz="2200" dirty="0"/>
          </a:p>
        </p:txBody>
      </p:sp>
      <p:pic>
        <p:nvPicPr>
          <p:cNvPr id="10" name="Grafik 9">
            <a:extLst>
              <a:ext uri="{FF2B5EF4-FFF2-40B4-BE49-F238E27FC236}">
                <a16:creationId xmlns:a16="http://schemas.microsoft.com/office/drawing/2014/main" id="{1C9386E3-5752-4673-9029-3158754DC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0291" y="2508070"/>
            <a:ext cx="3137548" cy="1744820"/>
          </a:xfrm>
          <a:prstGeom prst="rect">
            <a:avLst/>
          </a:prstGeom>
        </p:spPr>
      </p:pic>
    </p:spTree>
    <p:extLst>
      <p:ext uri="{BB962C8B-B14F-4D97-AF65-F5344CB8AC3E}">
        <p14:creationId xmlns:p14="http://schemas.microsoft.com/office/powerpoint/2010/main" val="1069216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Die Abkommen über die internationale Zivilluftfahrt</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normAutofit/>
          </a:bodyPr>
          <a:lstStyle/>
          <a:p>
            <a:pPr marL="0" indent="0">
              <a:buNone/>
            </a:pPr>
            <a:r>
              <a:rPr lang="de-DE" b="1" dirty="0"/>
              <a:t>Deutscher Wetterdienst (DWD)</a:t>
            </a:r>
          </a:p>
          <a:p>
            <a:r>
              <a:rPr lang="de-DE" dirty="0"/>
              <a:t>der DWD hat seinen Sitz in Offenbach. </a:t>
            </a:r>
          </a:p>
          <a:p>
            <a:r>
              <a:rPr lang="de-DE" dirty="0"/>
              <a:t>der DWD ist eine Bundesbehörde und dem BMV nachgeordnet</a:t>
            </a:r>
          </a:p>
          <a:p>
            <a:endParaRPr lang="de-DE" dirty="0"/>
          </a:p>
          <a:p>
            <a:r>
              <a:rPr lang="de-DE" dirty="0"/>
              <a:t>Aufgaben:</a:t>
            </a:r>
          </a:p>
          <a:p>
            <a:pPr lvl="1"/>
            <a:r>
              <a:rPr lang="de-DE" sz="2200" dirty="0"/>
              <a:t>Wettervorhersage für die Luftfahrt</a:t>
            </a:r>
          </a:p>
          <a:p>
            <a:pPr lvl="1"/>
            <a:r>
              <a:rPr lang="de-DE" sz="2200" dirty="0"/>
              <a:t>Segelflugwetter</a:t>
            </a:r>
          </a:p>
          <a:p>
            <a:pPr lvl="1"/>
            <a:r>
              <a:rPr lang="de-DE" sz="2200" dirty="0"/>
              <a:t>Vorhersagen METAR und TAF</a:t>
            </a:r>
          </a:p>
          <a:p>
            <a:pPr lvl="1"/>
            <a:r>
              <a:rPr lang="de-DE" sz="2200" dirty="0"/>
              <a:t>Warnungen SIGMET, AIRMET</a:t>
            </a:r>
          </a:p>
          <a:p>
            <a:pPr lvl="1"/>
            <a:r>
              <a:rPr lang="de-DE" sz="2200" dirty="0"/>
              <a:t>Wetterfunk VOLMET</a:t>
            </a:r>
          </a:p>
          <a:p>
            <a:pPr lvl="1"/>
            <a:r>
              <a:rPr lang="de-DE" sz="2200" dirty="0"/>
              <a:t>Persönliche Flugwetterberatung</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13</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1.1 Internationales Recht: Abkommen, Verträge und Organisationen </a:t>
            </a:r>
          </a:p>
        </p:txBody>
      </p:sp>
      <p:pic>
        <p:nvPicPr>
          <p:cNvPr id="8" name="Grafik 7" descr="Ein Bild, das Text enthält.&#10;&#10;Automatisch generierte Beschreibung">
            <a:extLst>
              <a:ext uri="{FF2B5EF4-FFF2-40B4-BE49-F238E27FC236}">
                <a16:creationId xmlns:a16="http://schemas.microsoft.com/office/drawing/2014/main" id="{F57B351D-1DAD-8348-BDBE-B42E2DCFB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355" y="2594453"/>
            <a:ext cx="5643845" cy="1669094"/>
          </a:xfrm>
          <a:prstGeom prst="rect">
            <a:avLst/>
          </a:prstGeom>
        </p:spPr>
      </p:pic>
    </p:spTree>
    <p:extLst>
      <p:ext uri="{BB962C8B-B14F-4D97-AF65-F5344CB8AC3E}">
        <p14:creationId xmlns:p14="http://schemas.microsoft.com/office/powerpoint/2010/main" val="4019046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2C7A8-7EE1-445E-B18B-B0B44B029576}"/>
              </a:ext>
            </a:extLst>
          </p:cNvPr>
          <p:cNvSpPr>
            <a:spLocks noGrp="1"/>
          </p:cNvSpPr>
          <p:nvPr>
            <p:ph type="ctrTitle"/>
          </p:nvPr>
        </p:nvSpPr>
        <p:spPr>
          <a:xfrm>
            <a:off x="1203542" y="2651097"/>
            <a:ext cx="9784915" cy="1035441"/>
          </a:xfrm>
        </p:spPr>
        <p:txBody>
          <a:bodyPr>
            <a:normAutofit fontScale="90000"/>
          </a:bodyPr>
          <a:lstStyle/>
          <a:p>
            <a:r>
              <a:rPr lang="de-DE" dirty="0"/>
              <a:t>1.14 Nationales Recht für die Luftfahrt</a:t>
            </a:r>
          </a:p>
        </p:txBody>
      </p:sp>
      <p:sp>
        <p:nvSpPr>
          <p:cNvPr id="3" name="Untertitel 2">
            <a:extLst>
              <a:ext uri="{FF2B5EF4-FFF2-40B4-BE49-F238E27FC236}">
                <a16:creationId xmlns:a16="http://schemas.microsoft.com/office/drawing/2014/main" id="{C3147B01-30C8-421C-BD17-8AC69CBE5D79}"/>
              </a:ext>
            </a:extLst>
          </p:cNvPr>
          <p:cNvSpPr>
            <a:spLocks noGrp="1"/>
          </p:cNvSpPr>
          <p:nvPr>
            <p:ph type="subTitle" idx="1"/>
          </p:nvPr>
        </p:nvSpPr>
        <p:spPr>
          <a:xfrm>
            <a:off x="1057842" y="3825881"/>
            <a:ext cx="9144000" cy="1655762"/>
          </a:xfrm>
        </p:spPr>
        <p:txBody>
          <a:bodyPr>
            <a:normAutofit/>
          </a:bodyPr>
          <a:lstStyle/>
          <a:p>
            <a:pPr marL="806450" indent="4763">
              <a:spcBef>
                <a:spcPts val="300"/>
              </a:spcBef>
              <a:spcAft>
                <a:spcPts val="600"/>
              </a:spcAft>
            </a:pPr>
            <a:r>
              <a:rPr lang="en-US" dirty="0"/>
              <a:t>National law</a:t>
            </a:r>
            <a:endParaRPr lang="de-DE" dirty="0"/>
          </a:p>
        </p:txBody>
      </p:sp>
      <p:sp>
        <p:nvSpPr>
          <p:cNvPr id="4" name="Foliennummernplatzhalter 3">
            <a:extLst>
              <a:ext uri="{FF2B5EF4-FFF2-40B4-BE49-F238E27FC236}">
                <a16:creationId xmlns:a16="http://schemas.microsoft.com/office/drawing/2014/main" id="{4B18B720-1CFD-4B73-A56F-433DC892E596}"/>
              </a:ext>
            </a:extLst>
          </p:cNvPr>
          <p:cNvSpPr>
            <a:spLocks noGrp="1"/>
          </p:cNvSpPr>
          <p:nvPr>
            <p:ph type="sldNum" sz="quarter" idx="12"/>
          </p:nvPr>
        </p:nvSpPr>
        <p:spPr/>
        <p:txBody>
          <a:bodyPr/>
          <a:lstStyle/>
          <a:p>
            <a:fld id="{1BAF13B1-D0BA-4A19-B609-64C08BFDA19E}" type="slidenum">
              <a:rPr lang="de-DE" smtClean="0"/>
              <a:pPr/>
              <a:t>14</a:t>
            </a:fld>
            <a:endParaRPr lang="de-DE" dirty="0"/>
          </a:p>
        </p:txBody>
      </p:sp>
    </p:spTree>
    <p:extLst>
      <p:ext uri="{BB962C8B-B14F-4D97-AF65-F5344CB8AC3E}">
        <p14:creationId xmlns:p14="http://schemas.microsoft.com/office/powerpoint/2010/main" val="2782676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225061" y="1094110"/>
            <a:ext cx="5795172" cy="5475890"/>
          </a:xfrm>
        </p:spPr>
        <p:txBody>
          <a:bodyPr>
            <a:normAutofit/>
          </a:bodyPr>
          <a:lstStyle/>
          <a:p>
            <a:pPr marL="0" indent="0">
              <a:buNone/>
            </a:pPr>
            <a:r>
              <a:rPr lang="de-DE" b="1" dirty="0"/>
              <a:t>Nationales Recht</a:t>
            </a:r>
          </a:p>
          <a:p>
            <a:pPr marL="0" indent="0">
              <a:buNone/>
            </a:pPr>
            <a:endParaRPr lang="de-DE" sz="1100" dirty="0"/>
          </a:p>
          <a:p>
            <a:r>
              <a:rPr lang="de-DE" dirty="0"/>
              <a:t>Der Betrieb von Segelflugzeugen, die Lizenzierung der Segelflieger, die Ausbildung, die Instandhaltung und das Verhalten im Luftraum sind weitgehend von der europäischen Gesetzgebung geregelt. Es gibt allerdings einige wenige Stellen, bei denen das deutsche Recht Ergänzungen, Abweichungen und Ausnahmen davon vorsieht.</a:t>
            </a:r>
          </a:p>
          <a:p>
            <a:r>
              <a:rPr lang="de-DE" dirty="0"/>
              <a:t> Die Luftfahrtgesetze eines Landes gelten für   alle in diesem Land registrierten zivilen Luftfahrzeuge. Für Deutschland bedeutet dies, dass alle D-registrierten Flugzeuge unter dieses Gesetze und/oder Rechtsverordnung fallen. </a:t>
            </a:r>
          </a:p>
          <a:p>
            <a:pPr lvl="1"/>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15</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1.14 Nationales Recht für die Luftfahrt</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a:xfrm>
            <a:off x="943240" y="144087"/>
            <a:ext cx="7902858" cy="504000"/>
          </a:xfrm>
        </p:spPr>
        <p:txBody>
          <a:bodyPr>
            <a:normAutofit fontScale="90000"/>
          </a:bodyPr>
          <a:lstStyle/>
          <a:p>
            <a:r>
              <a:rPr lang="de-DE" dirty="0"/>
              <a:t>Nationales Recht für die Luftfahrt</a:t>
            </a:r>
          </a:p>
        </p:txBody>
      </p:sp>
      <p:pic>
        <p:nvPicPr>
          <p:cNvPr id="38914" name="Picture 2" descr="LR Bild 1xx web1100">
            <a:extLst>
              <a:ext uri="{FF2B5EF4-FFF2-40B4-BE49-F238E27FC236}">
                <a16:creationId xmlns:a16="http://schemas.microsoft.com/office/drawing/2014/main" id="{84EC7FDA-9164-9846-9F82-DB8A0666C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831" y="2143599"/>
            <a:ext cx="5989171" cy="2950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717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2C7A8-7EE1-445E-B18B-B0B44B029576}"/>
              </a:ext>
            </a:extLst>
          </p:cNvPr>
          <p:cNvSpPr>
            <a:spLocks noGrp="1"/>
          </p:cNvSpPr>
          <p:nvPr>
            <p:ph type="ctrTitle"/>
          </p:nvPr>
        </p:nvSpPr>
        <p:spPr/>
        <p:txBody>
          <a:bodyPr>
            <a:normAutofit/>
          </a:bodyPr>
          <a:lstStyle/>
          <a:p>
            <a:r>
              <a:rPr lang="de-DE" sz="5400" dirty="0"/>
              <a:t>1.2 Lufttüchtigkeit von Luftfahrzeugen </a:t>
            </a:r>
          </a:p>
        </p:txBody>
      </p:sp>
      <p:sp>
        <p:nvSpPr>
          <p:cNvPr id="3" name="Untertitel 2">
            <a:extLst>
              <a:ext uri="{FF2B5EF4-FFF2-40B4-BE49-F238E27FC236}">
                <a16:creationId xmlns:a16="http://schemas.microsoft.com/office/drawing/2014/main" id="{C3147B01-30C8-421C-BD17-8AC69CBE5D79}"/>
              </a:ext>
            </a:extLst>
          </p:cNvPr>
          <p:cNvSpPr>
            <a:spLocks noGrp="1"/>
          </p:cNvSpPr>
          <p:nvPr>
            <p:ph type="subTitle" idx="1"/>
          </p:nvPr>
        </p:nvSpPr>
        <p:spPr/>
        <p:txBody>
          <a:bodyPr>
            <a:normAutofit/>
          </a:bodyPr>
          <a:lstStyle/>
          <a:p>
            <a:r>
              <a:rPr lang="en-US" dirty="0">
                <a:solidFill>
                  <a:srgbClr val="044C96"/>
                </a:solidFill>
              </a:rPr>
              <a:t>Airworthiness of aircraft </a:t>
            </a:r>
          </a:p>
        </p:txBody>
      </p:sp>
      <p:sp>
        <p:nvSpPr>
          <p:cNvPr id="4" name="Foliennummernplatzhalter 3">
            <a:extLst>
              <a:ext uri="{FF2B5EF4-FFF2-40B4-BE49-F238E27FC236}">
                <a16:creationId xmlns:a16="http://schemas.microsoft.com/office/drawing/2014/main" id="{4B18B720-1CFD-4B73-A56F-433DC892E596}"/>
              </a:ext>
            </a:extLst>
          </p:cNvPr>
          <p:cNvSpPr>
            <a:spLocks noGrp="1"/>
          </p:cNvSpPr>
          <p:nvPr>
            <p:ph type="sldNum" sz="quarter" idx="12"/>
          </p:nvPr>
        </p:nvSpPr>
        <p:spPr/>
        <p:txBody>
          <a:bodyPr/>
          <a:lstStyle/>
          <a:p>
            <a:fld id="{1BAF13B1-D0BA-4A19-B609-64C08BFDA19E}" type="slidenum">
              <a:rPr lang="de-DE" smtClean="0"/>
              <a:pPr/>
              <a:t>16</a:t>
            </a:fld>
            <a:endParaRPr lang="de-DE" dirty="0"/>
          </a:p>
        </p:txBody>
      </p:sp>
    </p:spTree>
    <p:extLst>
      <p:ext uri="{BB962C8B-B14F-4D97-AF65-F5344CB8AC3E}">
        <p14:creationId xmlns:p14="http://schemas.microsoft.com/office/powerpoint/2010/main" val="1408534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B4D4A18-D84A-3C4F-AFEE-7D53D771D1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6320" y="2382438"/>
            <a:ext cx="2881770" cy="4081635"/>
          </a:xfrm>
          <a:prstGeom prst="rect">
            <a:avLst/>
          </a:prstGeom>
        </p:spPr>
      </p:pic>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Lufttüchtigkeit von Luftfahrzeugen</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072296" y="1005933"/>
            <a:ext cx="5795172" cy="5475890"/>
          </a:xfrm>
        </p:spPr>
        <p:txBody>
          <a:bodyPr/>
          <a:lstStyle/>
          <a:p>
            <a:pPr>
              <a:buNone/>
            </a:pPr>
            <a:r>
              <a:rPr lang="de-DE" dirty="0"/>
              <a:t>Die Lufttüchtigkeit eines Flugzeuges besteht aus</a:t>
            </a:r>
          </a:p>
          <a:p>
            <a:r>
              <a:rPr lang="de-DE" dirty="0"/>
              <a:t>der Musterzulassung und</a:t>
            </a:r>
          </a:p>
          <a:p>
            <a:r>
              <a:rPr lang="de-DE" dirty="0"/>
              <a:t>der Aufrechterhaltung der Lufttüchtigkeit (ARC)</a:t>
            </a:r>
          </a:p>
          <a:p>
            <a:pPr lvl="1"/>
            <a:r>
              <a:rPr lang="de-DE" dirty="0"/>
              <a:t>das ARC ist für 12 Monate gültig</a:t>
            </a:r>
          </a:p>
          <a:p>
            <a:pPr lvl="1"/>
            <a:r>
              <a:rPr lang="de-DE" dirty="0"/>
              <a:t>das ARC wird nach einer Prüfung vom Prüfer ausgestellt</a:t>
            </a:r>
          </a:p>
          <a:p>
            <a:pPr lvl="1"/>
            <a:r>
              <a:rPr lang="de-DE" dirty="0"/>
              <a:t>Es muss gewährleistet sein, dass</a:t>
            </a:r>
          </a:p>
          <a:p>
            <a:pPr lvl="2"/>
            <a:r>
              <a:rPr lang="de-DE" dirty="0"/>
              <a:t>Vorflugkontrollen durchgeführt werden</a:t>
            </a:r>
          </a:p>
          <a:p>
            <a:pPr lvl="2"/>
            <a:r>
              <a:rPr lang="de-DE" dirty="0"/>
              <a:t>die sofortige Beseitigung von Mängeln durchgeführt wird</a:t>
            </a:r>
          </a:p>
          <a:p>
            <a:pPr lvl="2"/>
            <a:r>
              <a:rPr lang="de-DE" dirty="0"/>
              <a:t>die Lufttüchtigkeitsanweisungen (LTA oder ADS) durchgeführt werden</a:t>
            </a:r>
          </a:p>
          <a:p>
            <a:pPr lvl="2"/>
            <a:r>
              <a:rPr lang="de-DE" dirty="0"/>
              <a:t>die Wartung nach den Instandhaltungs- Programmen durchgeführt wird</a:t>
            </a:r>
          </a:p>
          <a:p>
            <a:pPr lvl="1"/>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17</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1.2 Lufttüchtigkeit von Luftfahrzeugen </a:t>
            </a:r>
          </a:p>
        </p:txBody>
      </p:sp>
      <p:pic>
        <p:nvPicPr>
          <p:cNvPr id="7" name="Inhaltsplatzhalter 6">
            <a:extLst>
              <a:ext uri="{FF2B5EF4-FFF2-40B4-BE49-F238E27FC236}">
                <a16:creationId xmlns:a16="http://schemas.microsoft.com/office/drawing/2014/main" id="{1EB7269E-6BE1-9645-B362-BF926FE0DC00}"/>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21963" y="847948"/>
            <a:ext cx="3708357" cy="2595850"/>
          </a:xfrm>
          <a:prstGeom prst="rect">
            <a:avLst/>
          </a:prstGeom>
        </p:spPr>
      </p:pic>
    </p:spTree>
    <p:extLst>
      <p:ext uri="{BB962C8B-B14F-4D97-AF65-F5344CB8AC3E}">
        <p14:creationId xmlns:p14="http://schemas.microsoft.com/office/powerpoint/2010/main" val="114213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a:xfrm>
            <a:off x="954815" y="197826"/>
            <a:ext cx="7902858" cy="504000"/>
          </a:xfrm>
        </p:spPr>
        <p:txBody>
          <a:bodyPr>
            <a:noAutofit/>
          </a:bodyPr>
          <a:lstStyle/>
          <a:p>
            <a:r>
              <a:rPr lang="de-DE" sz="2800" dirty="0"/>
              <a:t>Lufttüchtigkeit von Luftfahrzeugen</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5955061" y="874638"/>
            <a:ext cx="5795172" cy="5475890"/>
          </a:xfrm>
        </p:spPr>
        <p:txBody>
          <a:bodyPr>
            <a:normAutofit lnSpcReduction="10000"/>
          </a:bodyPr>
          <a:lstStyle/>
          <a:p>
            <a:pPr>
              <a:buNone/>
            </a:pPr>
            <a:r>
              <a:rPr lang="de-DE" b="1" dirty="0"/>
              <a:t>Bordbuch</a:t>
            </a:r>
          </a:p>
          <a:p>
            <a:pPr>
              <a:buNone/>
            </a:pPr>
            <a:r>
              <a:rPr lang="de-DE" dirty="0"/>
              <a:t>An Bord eines Segelflugzeuges müssen folgende Dokumente vorhanden sein (es werden diese Dokumente auch  in elektronischer Form akzeptiert):</a:t>
            </a:r>
          </a:p>
          <a:p>
            <a:r>
              <a:rPr lang="de-DE" dirty="0"/>
              <a:t>der Eintragungsschein</a:t>
            </a:r>
          </a:p>
          <a:p>
            <a:r>
              <a:rPr lang="de-DE" dirty="0"/>
              <a:t>Lufttüchtigkeitszeugnis (ARC)</a:t>
            </a:r>
          </a:p>
          <a:p>
            <a:r>
              <a:rPr lang="de-DE" dirty="0"/>
              <a:t>Funkurkunde</a:t>
            </a:r>
          </a:p>
          <a:p>
            <a:r>
              <a:rPr lang="de-DE" dirty="0"/>
              <a:t>Flughandbuch mit aktueller Gewichtsübersicht</a:t>
            </a:r>
          </a:p>
          <a:p>
            <a:r>
              <a:rPr lang="de-DE" dirty="0"/>
              <a:t>aktuell geführtes Bordbuch</a:t>
            </a:r>
          </a:p>
          <a:p>
            <a:r>
              <a:rPr lang="de-DE" dirty="0"/>
              <a:t>Nachweis einer Haftpflichtversicherung</a:t>
            </a:r>
          </a:p>
          <a:p>
            <a:r>
              <a:rPr lang="de-DE" dirty="0"/>
              <a:t>Beim TMG und Eigenstarter: ein Lärmzeugnis</a:t>
            </a:r>
          </a:p>
          <a:p>
            <a:endParaRPr lang="de-DE" sz="1100" dirty="0"/>
          </a:p>
          <a:p>
            <a:pPr marL="0" indent="0">
              <a:buNone/>
            </a:pPr>
            <a:r>
              <a:rPr lang="de-DE" dirty="0"/>
              <a:t>Bei Flügen in der Platzrunde können diese Dokumente auch am Boden bleiben.</a:t>
            </a:r>
          </a:p>
          <a:p>
            <a:endParaRPr lang="de-DE" dirty="0"/>
          </a:p>
          <a:p>
            <a:pPr lvl="1"/>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18</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1.2 Lufttüchtigkeit von Luftfahrzeugen </a:t>
            </a:r>
          </a:p>
        </p:txBody>
      </p:sp>
      <p:pic>
        <p:nvPicPr>
          <p:cNvPr id="10" name="Inhaltsplatzhalter 9">
            <a:extLst>
              <a:ext uri="{FF2B5EF4-FFF2-40B4-BE49-F238E27FC236}">
                <a16:creationId xmlns:a16="http://schemas.microsoft.com/office/drawing/2014/main" id="{C8B7465C-7872-344B-ADB7-E19CA5685B18}"/>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54815" y="1869464"/>
            <a:ext cx="4283371" cy="3119072"/>
          </a:xfrm>
          <a:prstGeom prst="rect">
            <a:avLst/>
          </a:prstGeom>
        </p:spPr>
      </p:pic>
    </p:spTree>
    <p:extLst>
      <p:ext uri="{BB962C8B-B14F-4D97-AF65-F5344CB8AC3E}">
        <p14:creationId xmlns:p14="http://schemas.microsoft.com/office/powerpoint/2010/main" val="1445314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Lufttüchtigkeit von Luftfahrzeugen</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072296" y="1005933"/>
            <a:ext cx="5795172" cy="5475890"/>
          </a:xfrm>
        </p:spPr>
        <p:txBody>
          <a:bodyPr>
            <a:normAutofit/>
          </a:bodyPr>
          <a:lstStyle/>
          <a:p>
            <a:pPr>
              <a:buNone/>
            </a:pPr>
            <a:r>
              <a:rPr lang="de-DE" b="1" dirty="0"/>
              <a:t>Bordbuch</a:t>
            </a:r>
          </a:p>
          <a:p>
            <a:pPr>
              <a:buNone/>
            </a:pPr>
            <a:r>
              <a:rPr lang="de-DE" dirty="0"/>
              <a:t>Das Bordbuch muss immer tagesaktuell geführt sein:</a:t>
            </a:r>
          </a:p>
          <a:p>
            <a:pPr lvl="1"/>
            <a:r>
              <a:rPr lang="de-DE" dirty="0"/>
              <a:t>Datum des Fluges</a:t>
            </a:r>
          </a:p>
          <a:p>
            <a:pPr lvl="1"/>
            <a:r>
              <a:rPr lang="de-DE" dirty="0"/>
              <a:t>Start- und Landeort</a:t>
            </a:r>
          </a:p>
          <a:p>
            <a:pPr lvl="1"/>
            <a:r>
              <a:rPr lang="de-DE" dirty="0"/>
              <a:t>Start- , Lande- und Flugzeit</a:t>
            </a:r>
          </a:p>
          <a:p>
            <a:pPr lvl="1"/>
            <a:r>
              <a:rPr lang="de-DE" dirty="0"/>
              <a:t>Sicherheitsrelevante Vorkommnisse</a:t>
            </a:r>
          </a:p>
          <a:p>
            <a:pPr lvl="1"/>
            <a:r>
              <a:rPr lang="de-DE" dirty="0"/>
              <a:t>Technische Störungen und</a:t>
            </a:r>
          </a:p>
          <a:p>
            <a:pPr lvl="1"/>
            <a:r>
              <a:rPr lang="de-DE" dirty="0"/>
              <a:t>Unterschrift des Piloten</a:t>
            </a:r>
          </a:p>
          <a:p>
            <a:pPr marL="457200" lvl="1" indent="0">
              <a:buNone/>
            </a:pPr>
            <a:endParaRPr lang="de-DE" dirty="0"/>
          </a:p>
          <a:p>
            <a:pPr marL="0" indent="0">
              <a:buNone/>
            </a:pPr>
            <a:r>
              <a:rPr lang="de-DE" dirty="0"/>
              <a:t>Werden am selben Tag mehrere Flüge am selben Flugplatz durchgerührt, ist auch ein Sammeleintrag mit einer Summenbildung am Ende des Tages möglich.</a:t>
            </a:r>
          </a:p>
          <a:p>
            <a:pPr lvl="1"/>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19</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1.2 Lufttüchtigkeit von Luftfahrzeugen </a:t>
            </a:r>
          </a:p>
        </p:txBody>
      </p:sp>
      <p:pic>
        <p:nvPicPr>
          <p:cNvPr id="10" name="Inhaltsplatzhalter 9">
            <a:extLst>
              <a:ext uri="{FF2B5EF4-FFF2-40B4-BE49-F238E27FC236}">
                <a16:creationId xmlns:a16="http://schemas.microsoft.com/office/drawing/2014/main" id="{C8B7465C-7872-344B-ADB7-E19CA5685B18}"/>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54815" y="1869464"/>
            <a:ext cx="4283371" cy="3119072"/>
          </a:xfrm>
          <a:prstGeom prst="rect">
            <a:avLst/>
          </a:prstGeom>
        </p:spPr>
      </p:pic>
    </p:spTree>
    <p:extLst>
      <p:ext uri="{BB962C8B-B14F-4D97-AF65-F5344CB8AC3E}">
        <p14:creationId xmlns:p14="http://schemas.microsoft.com/office/powerpoint/2010/main" val="1910741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2AC422-73B0-4880-8217-243373E43EB1}"/>
              </a:ext>
            </a:extLst>
          </p:cNvPr>
          <p:cNvSpPr>
            <a:spLocks noGrp="1"/>
          </p:cNvSpPr>
          <p:nvPr>
            <p:ph type="title"/>
          </p:nvPr>
        </p:nvSpPr>
        <p:spPr/>
        <p:txBody>
          <a:bodyPr>
            <a:normAutofit fontScale="90000"/>
          </a:bodyPr>
          <a:lstStyle/>
          <a:p>
            <a:r>
              <a:rPr lang="de-DE" dirty="0"/>
              <a:t>Luftrecht: Gliederung (SFCL) – Teil 1</a:t>
            </a:r>
          </a:p>
        </p:txBody>
      </p:sp>
      <p:sp>
        <p:nvSpPr>
          <p:cNvPr id="3" name="Inhaltsplatzhalter 2">
            <a:extLst>
              <a:ext uri="{FF2B5EF4-FFF2-40B4-BE49-F238E27FC236}">
                <a16:creationId xmlns:a16="http://schemas.microsoft.com/office/drawing/2014/main" id="{816C87F1-7C08-4959-A7EC-85DEC81366CE}"/>
              </a:ext>
            </a:extLst>
          </p:cNvPr>
          <p:cNvSpPr>
            <a:spLocks noGrp="1"/>
          </p:cNvSpPr>
          <p:nvPr>
            <p:ph sz="half" idx="1"/>
          </p:nvPr>
        </p:nvSpPr>
        <p:spPr/>
        <p:txBody>
          <a:bodyPr>
            <a:normAutofit fontScale="85000" lnSpcReduction="20000"/>
          </a:bodyPr>
          <a:lstStyle/>
          <a:p>
            <a:pPr marL="541338" indent="-541338">
              <a:lnSpc>
                <a:spcPct val="100000"/>
              </a:lnSpc>
              <a:buNone/>
            </a:pPr>
            <a:r>
              <a:rPr lang="de-DE" sz="2400" dirty="0"/>
              <a:t>1.1	Internationales Recht: </a:t>
            </a:r>
            <a:br>
              <a:rPr lang="de-DE" sz="2400" dirty="0"/>
            </a:br>
            <a:r>
              <a:rPr lang="de-DE" sz="2400" dirty="0"/>
              <a:t>Abkommen, Verträge und Organisationen </a:t>
            </a:r>
          </a:p>
          <a:p>
            <a:pPr marL="806450" indent="4763">
              <a:lnSpc>
                <a:spcPct val="100000"/>
              </a:lnSpc>
              <a:spcBef>
                <a:spcPts val="300"/>
              </a:spcBef>
              <a:spcAft>
                <a:spcPts val="600"/>
              </a:spcAft>
              <a:buNone/>
            </a:pPr>
            <a:r>
              <a:rPr lang="en-US" sz="2000" i="1" dirty="0">
                <a:solidFill>
                  <a:srgbClr val="044C96"/>
                </a:solidFill>
              </a:rPr>
              <a:t>International law: conventions, agreements and organisations </a:t>
            </a:r>
          </a:p>
          <a:p>
            <a:pPr marL="541338" indent="-541338">
              <a:buNone/>
            </a:pPr>
            <a:r>
              <a:rPr lang="de-DE" dirty="0"/>
              <a:t>1.14  </a:t>
            </a:r>
            <a:r>
              <a:rPr lang="de-DE" sz="2400" dirty="0"/>
              <a:t>Nationales Recht für die Luftfahrt </a:t>
            </a:r>
          </a:p>
          <a:p>
            <a:pPr marL="806450" indent="4763">
              <a:spcBef>
                <a:spcPts val="300"/>
              </a:spcBef>
              <a:spcAft>
                <a:spcPts val="600"/>
              </a:spcAft>
              <a:buNone/>
            </a:pPr>
            <a:r>
              <a:rPr lang="en-US" sz="1700" i="1" dirty="0">
                <a:solidFill>
                  <a:srgbClr val="044C96"/>
                </a:solidFill>
              </a:rPr>
              <a:t>National law</a:t>
            </a:r>
            <a:endParaRPr lang="en-US" sz="2000" i="1" dirty="0">
              <a:solidFill>
                <a:srgbClr val="044C96"/>
              </a:solidFill>
            </a:endParaRPr>
          </a:p>
          <a:p>
            <a:pPr marL="541338" indent="-541338">
              <a:lnSpc>
                <a:spcPct val="100000"/>
              </a:lnSpc>
              <a:buNone/>
            </a:pPr>
            <a:r>
              <a:rPr lang="de-DE" sz="2400" dirty="0"/>
              <a:t>1.2	Lufttüchtigkeit von Luftfahrzeugen </a:t>
            </a:r>
          </a:p>
          <a:p>
            <a:pPr marL="806450" indent="4763">
              <a:lnSpc>
                <a:spcPct val="100000"/>
              </a:lnSpc>
              <a:spcBef>
                <a:spcPts val="300"/>
              </a:spcBef>
              <a:spcAft>
                <a:spcPts val="600"/>
              </a:spcAft>
              <a:buNone/>
            </a:pPr>
            <a:r>
              <a:rPr lang="en-US" sz="2000" i="1" dirty="0">
                <a:solidFill>
                  <a:srgbClr val="044C96"/>
                </a:solidFill>
              </a:rPr>
              <a:t>Airworthiness of aircraft </a:t>
            </a:r>
            <a:endParaRPr lang="de-DE" sz="2000" i="1" dirty="0">
              <a:solidFill>
                <a:srgbClr val="044C96"/>
              </a:solidFill>
            </a:endParaRPr>
          </a:p>
          <a:p>
            <a:pPr marL="541338" indent="-541338">
              <a:lnSpc>
                <a:spcPct val="100000"/>
              </a:lnSpc>
              <a:buNone/>
            </a:pPr>
            <a:r>
              <a:rPr lang="de-DE" sz="2400" dirty="0"/>
              <a:t>1.3	Staatszugehörigkeitszeichen und Kennzeichen von Luftfahrzeugen</a:t>
            </a:r>
          </a:p>
          <a:p>
            <a:pPr marL="806450" indent="4763">
              <a:lnSpc>
                <a:spcPct val="100000"/>
              </a:lnSpc>
              <a:spcBef>
                <a:spcPts val="300"/>
              </a:spcBef>
              <a:spcAft>
                <a:spcPts val="600"/>
              </a:spcAft>
              <a:buNone/>
            </a:pPr>
            <a:r>
              <a:rPr lang="en-US" sz="2000" i="1" dirty="0">
                <a:solidFill>
                  <a:srgbClr val="044C96"/>
                </a:solidFill>
              </a:rPr>
              <a:t>Aircraft nationality and registration marks </a:t>
            </a:r>
            <a:endParaRPr lang="de-DE" sz="2000" i="1" dirty="0">
              <a:solidFill>
                <a:srgbClr val="044C96"/>
              </a:solidFill>
            </a:endParaRPr>
          </a:p>
          <a:p>
            <a:pPr marL="541338" indent="-541338">
              <a:lnSpc>
                <a:spcPct val="100000"/>
              </a:lnSpc>
              <a:buNone/>
            </a:pPr>
            <a:r>
              <a:rPr lang="de-DE" sz="2400" dirty="0"/>
              <a:t>1.4	Lizenzierung von Luftfahrtpersonal</a:t>
            </a:r>
          </a:p>
          <a:p>
            <a:pPr marL="806450" indent="4763">
              <a:lnSpc>
                <a:spcPct val="100000"/>
              </a:lnSpc>
              <a:spcBef>
                <a:spcPts val="300"/>
              </a:spcBef>
              <a:spcAft>
                <a:spcPts val="600"/>
              </a:spcAft>
              <a:buNone/>
            </a:pPr>
            <a:r>
              <a:rPr lang="en-US" sz="2000" i="1" dirty="0">
                <a:solidFill>
                  <a:srgbClr val="044C96"/>
                </a:solidFill>
              </a:rPr>
              <a:t>Personnel licensing </a:t>
            </a:r>
            <a:endParaRPr lang="de-DE" sz="2000" i="1" dirty="0">
              <a:solidFill>
                <a:srgbClr val="044C96"/>
              </a:solidFill>
            </a:endParaRPr>
          </a:p>
          <a:p>
            <a:pPr marL="541338" indent="-541338">
              <a:lnSpc>
                <a:spcPct val="100000"/>
              </a:lnSpc>
              <a:buNone/>
            </a:pPr>
            <a:r>
              <a:rPr lang="de-DE" sz="2400" dirty="0"/>
              <a:t>1.5	Luftverkehrsvorschriften</a:t>
            </a:r>
          </a:p>
          <a:p>
            <a:pPr marL="806450" indent="4763">
              <a:lnSpc>
                <a:spcPct val="100000"/>
              </a:lnSpc>
              <a:spcBef>
                <a:spcPts val="300"/>
              </a:spcBef>
              <a:spcAft>
                <a:spcPts val="600"/>
              </a:spcAft>
              <a:buNone/>
            </a:pPr>
            <a:r>
              <a:rPr lang="en-US" sz="2000" i="1" dirty="0">
                <a:solidFill>
                  <a:srgbClr val="044C96"/>
                </a:solidFill>
              </a:rPr>
              <a:t>Rules of the air </a:t>
            </a:r>
            <a:endParaRPr lang="de-DE" sz="2000" i="1" dirty="0">
              <a:solidFill>
                <a:srgbClr val="044C96"/>
              </a:solidFill>
            </a:endParaRPr>
          </a:p>
          <a:p>
            <a:pPr marL="541338" indent="-541338">
              <a:lnSpc>
                <a:spcPct val="100000"/>
              </a:lnSpc>
              <a:buNone/>
            </a:pPr>
            <a:r>
              <a:rPr lang="de-DE" sz="2400" dirty="0"/>
              <a:t>1.6	Flugnavigation und Luftfahrzeugbetrieb</a:t>
            </a:r>
          </a:p>
          <a:p>
            <a:pPr marL="806450" indent="4763">
              <a:lnSpc>
                <a:spcPct val="100000"/>
              </a:lnSpc>
              <a:spcBef>
                <a:spcPts val="300"/>
              </a:spcBef>
              <a:spcAft>
                <a:spcPts val="600"/>
              </a:spcAft>
              <a:buNone/>
            </a:pPr>
            <a:r>
              <a:rPr lang="en-US" sz="2000" i="1" dirty="0">
                <a:solidFill>
                  <a:srgbClr val="044C96"/>
                </a:solidFill>
              </a:rPr>
              <a:t>Procedures for air navigation: aircraft operations </a:t>
            </a:r>
            <a:endParaRPr lang="de-DE" sz="2000" i="1" dirty="0">
              <a:solidFill>
                <a:schemeClr val="bg1">
                  <a:lumMod val="75000"/>
                </a:schemeClr>
              </a:solidFill>
            </a:endParaRPr>
          </a:p>
          <a:p>
            <a:pPr marL="541338" indent="-541338">
              <a:lnSpc>
                <a:spcPct val="100000"/>
              </a:lnSpc>
              <a:buNone/>
            </a:pPr>
            <a:endParaRPr lang="de-DE" sz="2000" i="1" dirty="0">
              <a:solidFill>
                <a:schemeClr val="bg1">
                  <a:lumMod val="75000"/>
                </a:schemeClr>
              </a:solidFill>
            </a:endParaRPr>
          </a:p>
        </p:txBody>
      </p:sp>
      <p:sp>
        <p:nvSpPr>
          <p:cNvPr id="4" name="Inhaltsplatzhalter 3">
            <a:extLst>
              <a:ext uri="{FF2B5EF4-FFF2-40B4-BE49-F238E27FC236}">
                <a16:creationId xmlns:a16="http://schemas.microsoft.com/office/drawing/2014/main" id="{8616F40A-8AD2-4F07-8A23-28333DA8DE5A}"/>
              </a:ext>
            </a:extLst>
          </p:cNvPr>
          <p:cNvSpPr>
            <a:spLocks noGrp="1"/>
          </p:cNvSpPr>
          <p:nvPr>
            <p:ph sz="half" idx="2"/>
          </p:nvPr>
        </p:nvSpPr>
        <p:spPr/>
        <p:txBody>
          <a:bodyPr>
            <a:normAutofit fontScale="92500" lnSpcReduction="10000"/>
          </a:bodyPr>
          <a:lstStyle/>
          <a:p>
            <a:pPr marL="541338" indent="-541338">
              <a:lnSpc>
                <a:spcPct val="100000"/>
              </a:lnSpc>
              <a:buNone/>
            </a:pPr>
            <a:r>
              <a:rPr lang="de-DE" sz="2100" dirty="0">
                <a:solidFill>
                  <a:schemeClr val="bg1">
                    <a:lumMod val="75000"/>
                  </a:schemeClr>
                </a:solidFill>
              </a:rPr>
              <a:t>1.7	Luftverkehrsordnung: Luftraumstruktur </a:t>
            </a:r>
          </a:p>
          <a:p>
            <a:pPr marL="806450" indent="4763">
              <a:lnSpc>
                <a:spcPct val="100000"/>
              </a:lnSpc>
              <a:spcBef>
                <a:spcPts val="300"/>
              </a:spcBef>
              <a:spcAft>
                <a:spcPts val="600"/>
              </a:spcAft>
              <a:buNone/>
            </a:pPr>
            <a:r>
              <a:rPr lang="en-US" sz="1700" i="1" dirty="0">
                <a:solidFill>
                  <a:schemeClr val="bg1">
                    <a:lumMod val="75000"/>
                  </a:schemeClr>
                </a:solidFill>
              </a:rPr>
              <a:t>Air traffic regulations: airspace structure </a:t>
            </a:r>
          </a:p>
          <a:p>
            <a:pPr marL="539750" indent="-539750">
              <a:lnSpc>
                <a:spcPct val="100000"/>
              </a:lnSpc>
              <a:spcBef>
                <a:spcPts val="300"/>
              </a:spcBef>
              <a:spcAft>
                <a:spcPts val="600"/>
              </a:spcAft>
              <a:buNone/>
            </a:pPr>
            <a:r>
              <a:rPr lang="de-DE" sz="2000" dirty="0">
                <a:solidFill>
                  <a:schemeClr val="bg1">
                    <a:lumMod val="75000"/>
                  </a:schemeClr>
                </a:solidFill>
              </a:rPr>
              <a:t>1.8	Flugsicherungsdienste und Flugverkehrsmanagement </a:t>
            </a:r>
          </a:p>
          <a:p>
            <a:pPr marL="806450" indent="4763">
              <a:spcBef>
                <a:spcPts val="300"/>
              </a:spcBef>
              <a:spcAft>
                <a:spcPts val="600"/>
              </a:spcAft>
              <a:buNone/>
            </a:pPr>
            <a:r>
              <a:rPr lang="en-US" sz="1700" i="1" dirty="0">
                <a:solidFill>
                  <a:schemeClr val="bg1">
                    <a:lumMod val="75000"/>
                  </a:schemeClr>
                </a:solidFill>
              </a:rPr>
              <a:t>Air traffic service (ATS) and air traffic management (ATM)</a:t>
            </a:r>
            <a:endParaRPr lang="de-DE" sz="1700" i="1" dirty="0">
              <a:solidFill>
                <a:schemeClr val="bg1">
                  <a:lumMod val="75000"/>
                </a:schemeClr>
              </a:solidFill>
            </a:endParaRPr>
          </a:p>
          <a:p>
            <a:pPr marL="541338" indent="-541338">
              <a:buNone/>
            </a:pPr>
            <a:r>
              <a:rPr lang="de-DE" sz="2000" dirty="0">
                <a:solidFill>
                  <a:schemeClr val="bg1">
                    <a:lumMod val="75000"/>
                  </a:schemeClr>
                </a:solidFill>
              </a:rPr>
              <a:t>1.9 	Flugberatungsdienst (AIS)</a:t>
            </a:r>
            <a:endParaRPr lang="en-US" sz="2000" dirty="0">
              <a:solidFill>
                <a:schemeClr val="bg1">
                  <a:lumMod val="75000"/>
                </a:schemeClr>
              </a:solidFill>
            </a:endParaRPr>
          </a:p>
          <a:p>
            <a:pPr marL="806450" indent="4763">
              <a:spcBef>
                <a:spcPts val="300"/>
              </a:spcBef>
              <a:spcAft>
                <a:spcPts val="600"/>
              </a:spcAft>
              <a:buNone/>
            </a:pPr>
            <a:r>
              <a:rPr lang="en-US" sz="1700" i="1" dirty="0">
                <a:solidFill>
                  <a:schemeClr val="bg1">
                    <a:lumMod val="75000"/>
                  </a:schemeClr>
                </a:solidFill>
              </a:rPr>
              <a:t>Aeronautical information services (AIS) </a:t>
            </a:r>
            <a:endParaRPr lang="de-DE" sz="1700" i="1" dirty="0">
              <a:solidFill>
                <a:schemeClr val="bg1">
                  <a:lumMod val="75000"/>
                </a:schemeClr>
              </a:solidFill>
            </a:endParaRPr>
          </a:p>
          <a:p>
            <a:pPr marL="541338" indent="-541338">
              <a:buNone/>
            </a:pPr>
            <a:r>
              <a:rPr lang="de-DE" sz="2000" dirty="0">
                <a:solidFill>
                  <a:schemeClr val="bg1">
                    <a:lumMod val="75000"/>
                  </a:schemeClr>
                </a:solidFill>
              </a:rPr>
              <a:t>1.10	Flugplätze </a:t>
            </a:r>
          </a:p>
          <a:p>
            <a:pPr marL="806450" indent="4763">
              <a:spcBef>
                <a:spcPts val="300"/>
              </a:spcBef>
              <a:spcAft>
                <a:spcPts val="600"/>
              </a:spcAft>
              <a:buNone/>
            </a:pPr>
            <a:r>
              <a:rPr lang="en-US" sz="1700" i="1" dirty="0">
                <a:solidFill>
                  <a:schemeClr val="bg1">
                    <a:lumMod val="75000"/>
                  </a:schemeClr>
                </a:solidFill>
              </a:rPr>
              <a:t>Aerodromes</a:t>
            </a:r>
            <a:endParaRPr lang="de-DE" sz="1700" i="1" dirty="0">
              <a:solidFill>
                <a:schemeClr val="bg1">
                  <a:lumMod val="75000"/>
                </a:schemeClr>
              </a:solidFill>
            </a:endParaRPr>
          </a:p>
          <a:p>
            <a:pPr marL="541338" indent="-541338">
              <a:buNone/>
            </a:pPr>
            <a:r>
              <a:rPr lang="de-DE" sz="2000" dirty="0">
                <a:solidFill>
                  <a:schemeClr val="bg1">
                    <a:lumMod val="75000"/>
                  </a:schemeClr>
                </a:solidFill>
              </a:rPr>
              <a:t>1.11	Such- und Rettungsdienst </a:t>
            </a:r>
          </a:p>
          <a:p>
            <a:pPr marL="806450" indent="4763">
              <a:spcBef>
                <a:spcPts val="300"/>
              </a:spcBef>
              <a:spcAft>
                <a:spcPts val="600"/>
              </a:spcAft>
              <a:buNone/>
            </a:pPr>
            <a:r>
              <a:rPr lang="en-US" sz="1700" i="1" dirty="0">
                <a:solidFill>
                  <a:schemeClr val="bg1">
                    <a:lumMod val="75000"/>
                  </a:schemeClr>
                </a:solidFill>
              </a:rPr>
              <a:t>Search and rescue </a:t>
            </a:r>
            <a:endParaRPr lang="de-DE" sz="1700" i="1" dirty="0">
              <a:solidFill>
                <a:schemeClr val="bg1">
                  <a:lumMod val="75000"/>
                </a:schemeClr>
              </a:solidFill>
            </a:endParaRPr>
          </a:p>
          <a:p>
            <a:pPr marL="541338" indent="-541338">
              <a:buNone/>
            </a:pPr>
            <a:r>
              <a:rPr lang="de-DE" sz="2000" dirty="0">
                <a:solidFill>
                  <a:schemeClr val="bg1">
                    <a:lumMod val="75000"/>
                  </a:schemeClr>
                </a:solidFill>
              </a:rPr>
              <a:t>1.12	Luftsicherheit und Gefahrenabwehr </a:t>
            </a:r>
          </a:p>
          <a:p>
            <a:pPr marL="806450" indent="4763">
              <a:spcBef>
                <a:spcPts val="300"/>
              </a:spcBef>
              <a:spcAft>
                <a:spcPts val="600"/>
              </a:spcAft>
              <a:buNone/>
            </a:pPr>
            <a:r>
              <a:rPr lang="en-US" sz="1700" i="1" dirty="0">
                <a:solidFill>
                  <a:schemeClr val="bg1">
                    <a:lumMod val="75000"/>
                  </a:schemeClr>
                </a:solidFill>
              </a:rPr>
              <a:t>Security</a:t>
            </a:r>
            <a:endParaRPr lang="de-DE" sz="1700" i="1" dirty="0">
              <a:solidFill>
                <a:schemeClr val="bg1">
                  <a:lumMod val="75000"/>
                </a:schemeClr>
              </a:solidFill>
            </a:endParaRPr>
          </a:p>
          <a:p>
            <a:pPr marL="541338" indent="-541338">
              <a:buNone/>
            </a:pPr>
            <a:r>
              <a:rPr lang="de-DE" sz="2000" dirty="0">
                <a:solidFill>
                  <a:schemeClr val="bg1">
                    <a:lumMod val="75000"/>
                  </a:schemeClr>
                </a:solidFill>
              </a:rPr>
              <a:t>1.13	Flugunfälle und Störung: </a:t>
            </a:r>
            <a:br>
              <a:rPr lang="de-DE" sz="2000" dirty="0">
                <a:solidFill>
                  <a:schemeClr val="bg1">
                    <a:lumMod val="75000"/>
                  </a:schemeClr>
                </a:solidFill>
              </a:rPr>
            </a:br>
            <a:r>
              <a:rPr lang="de-DE" sz="2000" dirty="0">
                <a:solidFill>
                  <a:schemeClr val="bg1">
                    <a:lumMod val="75000"/>
                  </a:schemeClr>
                </a:solidFill>
              </a:rPr>
              <a:t>Meldung und Untersuchung </a:t>
            </a:r>
          </a:p>
          <a:p>
            <a:pPr marL="806450" indent="4763">
              <a:spcBef>
                <a:spcPts val="300"/>
              </a:spcBef>
              <a:spcAft>
                <a:spcPts val="600"/>
              </a:spcAft>
              <a:buNone/>
            </a:pPr>
            <a:r>
              <a:rPr lang="en-US" sz="1700" i="1" dirty="0">
                <a:solidFill>
                  <a:schemeClr val="bg1">
                    <a:lumMod val="75000"/>
                  </a:schemeClr>
                </a:solidFill>
              </a:rPr>
              <a:t>Accident reporting </a:t>
            </a:r>
            <a:endParaRPr lang="de-DE" sz="1700" i="1" dirty="0">
              <a:solidFill>
                <a:schemeClr val="bg1">
                  <a:lumMod val="75000"/>
                </a:schemeClr>
              </a:solidFill>
            </a:endParaRPr>
          </a:p>
        </p:txBody>
      </p:sp>
      <p:sp>
        <p:nvSpPr>
          <p:cNvPr id="5" name="Foliennummernplatzhalter 4">
            <a:extLst>
              <a:ext uri="{FF2B5EF4-FFF2-40B4-BE49-F238E27FC236}">
                <a16:creationId xmlns:a16="http://schemas.microsoft.com/office/drawing/2014/main" id="{8974E809-361D-4737-B52C-E6563C29B00B}"/>
              </a:ext>
            </a:extLst>
          </p:cNvPr>
          <p:cNvSpPr>
            <a:spLocks noGrp="1"/>
          </p:cNvSpPr>
          <p:nvPr>
            <p:ph type="sldNum" sz="quarter" idx="12"/>
          </p:nvPr>
        </p:nvSpPr>
        <p:spPr/>
        <p:txBody>
          <a:bodyPr/>
          <a:lstStyle/>
          <a:p>
            <a:fld id="{1BAF13B1-D0BA-4A19-B609-64C08BFDA19E}" type="slidenum">
              <a:rPr lang="de-DE" smtClean="0"/>
              <a:pPr/>
              <a:t>2</a:t>
            </a:fld>
            <a:endParaRPr lang="de-DE" dirty="0"/>
          </a:p>
        </p:txBody>
      </p:sp>
    </p:spTree>
    <p:extLst>
      <p:ext uri="{BB962C8B-B14F-4D97-AF65-F5344CB8AC3E}">
        <p14:creationId xmlns:p14="http://schemas.microsoft.com/office/powerpoint/2010/main" val="4247903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Lufttüchtigkeit von Luftfahrzeugen</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072296" y="1005933"/>
            <a:ext cx="5795172" cy="5475890"/>
          </a:xfrm>
        </p:spPr>
        <p:txBody>
          <a:bodyPr>
            <a:normAutofit lnSpcReduction="10000"/>
          </a:bodyPr>
          <a:lstStyle/>
          <a:p>
            <a:pPr>
              <a:buNone/>
            </a:pPr>
            <a:r>
              <a:rPr lang="de-DE" b="1" dirty="0"/>
              <a:t>Vorgeschriebene Instrumentierung</a:t>
            </a:r>
          </a:p>
          <a:p>
            <a:pPr>
              <a:buNone/>
            </a:pPr>
            <a:r>
              <a:rPr lang="de-DE" dirty="0"/>
              <a:t>Ein Segelflugzeug muss ausgerüstet sein mit:</a:t>
            </a:r>
          </a:p>
          <a:p>
            <a:r>
              <a:rPr lang="de-DE" dirty="0"/>
              <a:t>einem Höhenmesser</a:t>
            </a:r>
          </a:p>
          <a:p>
            <a:r>
              <a:rPr lang="de-DE" dirty="0"/>
              <a:t>einem Fahrtmesser</a:t>
            </a:r>
          </a:p>
          <a:p>
            <a:r>
              <a:rPr lang="de-DE" dirty="0"/>
              <a:t>einer Uhr mit Stunden- und Minutenzeiger</a:t>
            </a:r>
          </a:p>
          <a:p>
            <a:pPr marL="0" indent="0">
              <a:buNone/>
            </a:pPr>
            <a:r>
              <a:rPr lang="de-DE" dirty="0"/>
              <a:t>    (kann auch eine Armbanduhr sein)</a:t>
            </a:r>
          </a:p>
          <a:p>
            <a:pPr marL="0" indent="0">
              <a:buNone/>
            </a:pPr>
            <a:endParaRPr lang="de-DE" sz="1200" dirty="0"/>
          </a:p>
          <a:p>
            <a:pPr marL="0" indent="0">
              <a:buNone/>
            </a:pPr>
            <a:r>
              <a:rPr lang="de-DE" dirty="0"/>
              <a:t>Eine Segelflugzeug mit Wasserbalast:</a:t>
            </a:r>
          </a:p>
          <a:p>
            <a:r>
              <a:rPr lang="de-DE" dirty="0"/>
              <a:t>Zusätzlich mit einem Außenthermometer</a:t>
            </a:r>
          </a:p>
          <a:p>
            <a:pPr marL="0" indent="0">
              <a:buNone/>
            </a:pPr>
            <a:r>
              <a:rPr lang="de-DE" dirty="0"/>
              <a:t>Ein Motorsegler: </a:t>
            </a:r>
          </a:p>
          <a:p>
            <a:r>
              <a:rPr lang="de-DE" dirty="0"/>
              <a:t>Zusätzlich mit einem Magnetkompass</a:t>
            </a:r>
          </a:p>
          <a:p>
            <a:pPr marL="0" indent="0">
              <a:buNone/>
            </a:pPr>
            <a:endParaRPr lang="de-DE" sz="1200" dirty="0"/>
          </a:p>
          <a:p>
            <a:pPr marL="0" indent="0">
              <a:buNone/>
            </a:pPr>
            <a:r>
              <a:rPr lang="de-DE" dirty="0"/>
              <a:t>Das Flughandbuch kann noch weitere Instrumente vorschreiben (z.B. G-Messer für den Kunstflug).</a:t>
            </a:r>
          </a:p>
          <a:p>
            <a:pPr lvl="1"/>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20</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1.2 Lufttüchtigkeit von Luftfahrzeugen </a:t>
            </a:r>
          </a:p>
        </p:txBody>
      </p:sp>
      <p:sp>
        <p:nvSpPr>
          <p:cNvPr id="7" name="AutoShape 2" descr="LR Bild 1.2 4 web 1100">
            <a:extLst>
              <a:ext uri="{FF2B5EF4-FFF2-40B4-BE49-F238E27FC236}">
                <a16:creationId xmlns:a16="http://schemas.microsoft.com/office/drawing/2014/main" id="{BD523FD4-0C01-D841-94E1-19412AA119E6}"/>
              </a:ext>
            </a:extLst>
          </p:cNvPr>
          <p:cNvSpPr>
            <a:spLocks noChangeAspect="1" noChangeArrowheads="1"/>
          </p:cNvSpPr>
          <p:nvPr/>
        </p:nvSpPr>
        <p:spPr bwMode="auto">
          <a:xfrm>
            <a:off x="581025" y="0"/>
            <a:ext cx="11028363"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pic>
        <p:nvPicPr>
          <p:cNvPr id="13" name="Grafik 12">
            <a:extLst>
              <a:ext uri="{FF2B5EF4-FFF2-40B4-BE49-F238E27FC236}">
                <a16:creationId xmlns:a16="http://schemas.microsoft.com/office/drawing/2014/main" id="{FFCA2066-471A-D74B-93B2-10580F93C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945" y="1163020"/>
            <a:ext cx="5491270" cy="3414572"/>
          </a:xfrm>
          <a:prstGeom prst="rect">
            <a:avLst/>
          </a:prstGeom>
        </p:spPr>
      </p:pic>
      <p:sp>
        <p:nvSpPr>
          <p:cNvPr id="14" name="Textfeld 13">
            <a:extLst>
              <a:ext uri="{FF2B5EF4-FFF2-40B4-BE49-F238E27FC236}">
                <a16:creationId xmlns:a16="http://schemas.microsoft.com/office/drawing/2014/main" id="{0188461F-4B9F-D143-9382-E3D218CB124D}"/>
              </a:ext>
            </a:extLst>
          </p:cNvPr>
          <p:cNvSpPr txBox="1"/>
          <p:nvPr/>
        </p:nvSpPr>
        <p:spPr>
          <a:xfrm>
            <a:off x="2032724" y="4789150"/>
            <a:ext cx="2472280" cy="276999"/>
          </a:xfrm>
          <a:prstGeom prst="rect">
            <a:avLst/>
          </a:prstGeom>
          <a:noFill/>
        </p:spPr>
        <p:txBody>
          <a:bodyPr wrap="none" rtlCol="0">
            <a:spAutoFit/>
          </a:bodyPr>
          <a:lstStyle/>
          <a:p>
            <a:r>
              <a:rPr lang="de-DE" sz="1200" dirty="0"/>
              <a:t>Mindestausrüstung orange umrahmt</a:t>
            </a:r>
          </a:p>
        </p:txBody>
      </p:sp>
    </p:spTree>
    <p:extLst>
      <p:ext uri="{BB962C8B-B14F-4D97-AF65-F5344CB8AC3E}">
        <p14:creationId xmlns:p14="http://schemas.microsoft.com/office/powerpoint/2010/main" val="1211554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2C7A8-7EE1-445E-B18B-B0B44B029576}"/>
              </a:ext>
            </a:extLst>
          </p:cNvPr>
          <p:cNvSpPr>
            <a:spLocks noGrp="1"/>
          </p:cNvSpPr>
          <p:nvPr>
            <p:ph type="ctrTitle"/>
          </p:nvPr>
        </p:nvSpPr>
        <p:spPr>
          <a:xfrm>
            <a:off x="1524000" y="3064076"/>
            <a:ext cx="9144000" cy="2387600"/>
          </a:xfrm>
        </p:spPr>
        <p:txBody>
          <a:bodyPr>
            <a:normAutofit fontScale="90000"/>
          </a:bodyPr>
          <a:lstStyle/>
          <a:p>
            <a:r>
              <a:rPr lang="de-DE" dirty="0"/>
              <a:t>1.3 Staatszugehörigkeitszeichen und Kennzeichen von Luftfahrzeugen</a:t>
            </a:r>
            <a:br>
              <a:rPr lang="de-DE" dirty="0"/>
            </a:br>
            <a:endParaRPr lang="de-DE" dirty="0"/>
          </a:p>
        </p:txBody>
      </p:sp>
      <p:sp>
        <p:nvSpPr>
          <p:cNvPr id="3" name="Untertitel 2">
            <a:extLst>
              <a:ext uri="{FF2B5EF4-FFF2-40B4-BE49-F238E27FC236}">
                <a16:creationId xmlns:a16="http://schemas.microsoft.com/office/drawing/2014/main" id="{C3147B01-30C8-421C-BD17-8AC69CBE5D79}"/>
              </a:ext>
            </a:extLst>
          </p:cNvPr>
          <p:cNvSpPr>
            <a:spLocks noGrp="1"/>
          </p:cNvSpPr>
          <p:nvPr>
            <p:ph type="subTitle" idx="1"/>
          </p:nvPr>
        </p:nvSpPr>
        <p:spPr>
          <a:xfrm>
            <a:off x="1524000" y="4914238"/>
            <a:ext cx="9144000" cy="1655762"/>
          </a:xfrm>
        </p:spPr>
        <p:txBody>
          <a:bodyPr>
            <a:normAutofit/>
          </a:bodyPr>
          <a:lstStyle/>
          <a:p>
            <a:pPr marL="806450" indent="4763">
              <a:lnSpc>
                <a:spcPct val="100000"/>
              </a:lnSpc>
              <a:spcBef>
                <a:spcPts val="300"/>
              </a:spcBef>
              <a:spcAft>
                <a:spcPts val="600"/>
              </a:spcAft>
            </a:pPr>
            <a:r>
              <a:rPr lang="en-US" dirty="0"/>
              <a:t>Aircraft nationality and registration marks </a:t>
            </a:r>
            <a:endParaRPr lang="de-DE" dirty="0"/>
          </a:p>
        </p:txBody>
      </p:sp>
      <p:sp>
        <p:nvSpPr>
          <p:cNvPr id="4" name="Foliennummernplatzhalter 3">
            <a:extLst>
              <a:ext uri="{FF2B5EF4-FFF2-40B4-BE49-F238E27FC236}">
                <a16:creationId xmlns:a16="http://schemas.microsoft.com/office/drawing/2014/main" id="{4B18B720-1CFD-4B73-A56F-433DC892E596}"/>
              </a:ext>
            </a:extLst>
          </p:cNvPr>
          <p:cNvSpPr>
            <a:spLocks noGrp="1"/>
          </p:cNvSpPr>
          <p:nvPr>
            <p:ph type="sldNum" sz="quarter" idx="12"/>
          </p:nvPr>
        </p:nvSpPr>
        <p:spPr/>
        <p:txBody>
          <a:bodyPr/>
          <a:lstStyle/>
          <a:p>
            <a:fld id="{1BAF13B1-D0BA-4A19-B609-64C08BFDA19E}" type="slidenum">
              <a:rPr lang="de-DE" smtClean="0"/>
              <a:pPr/>
              <a:t>21</a:t>
            </a:fld>
            <a:endParaRPr lang="de-DE" dirty="0"/>
          </a:p>
        </p:txBody>
      </p:sp>
    </p:spTree>
    <p:extLst>
      <p:ext uri="{BB962C8B-B14F-4D97-AF65-F5344CB8AC3E}">
        <p14:creationId xmlns:p14="http://schemas.microsoft.com/office/powerpoint/2010/main" val="1727347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225061" y="1094110"/>
            <a:ext cx="5795172" cy="5475890"/>
          </a:xfrm>
        </p:spPr>
        <p:txBody>
          <a:bodyPr>
            <a:normAutofit/>
          </a:bodyPr>
          <a:lstStyle/>
          <a:p>
            <a:pPr>
              <a:buNone/>
            </a:pPr>
            <a:r>
              <a:rPr lang="de-DE" b="1" dirty="0"/>
              <a:t>Luftverkehrszulassungs-Verordnung (LuftVZO)</a:t>
            </a:r>
          </a:p>
          <a:p>
            <a:pPr marL="0" indent="0">
              <a:buNone/>
            </a:pPr>
            <a:endParaRPr lang="de-DE" dirty="0"/>
          </a:p>
          <a:p>
            <a:pPr marL="0" indent="0" eaLnBrk="0" fontAlgn="base" hangingPunct="0">
              <a:lnSpc>
                <a:spcPct val="100000"/>
              </a:lnSpc>
              <a:spcBef>
                <a:spcPct val="0"/>
              </a:spcBef>
              <a:spcAft>
                <a:spcPct val="0"/>
              </a:spcAft>
              <a:buNone/>
            </a:pPr>
            <a:r>
              <a:rPr lang="de-DE" dirty="0"/>
              <a:t>Die Luftverkehrs-Zulassungs-Ordnung regelt, für welches Luftfahrtgerät eine Verkehrszulassung nötig ist und ob eine Eintragung in Luftfahrzeugregister erfolgt. </a:t>
            </a:r>
          </a:p>
          <a:p>
            <a:pPr marL="0" indent="0" eaLnBrk="0" fontAlgn="base" hangingPunct="0">
              <a:lnSpc>
                <a:spcPct val="100000"/>
              </a:lnSpc>
              <a:spcBef>
                <a:spcPct val="0"/>
              </a:spcBef>
              <a:spcAft>
                <a:spcPct val="0"/>
              </a:spcAft>
              <a:buNone/>
            </a:pPr>
            <a:endParaRPr lang="de-DE" dirty="0"/>
          </a:p>
          <a:p>
            <a:pPr marL="0" lvl="0" indent="0" eaLnBrk="0" fontAlgn="base" hangingPunct="0">
              <a:lnSpc>
                <a:spcPct val="100000"/>
              </a:lnSpc>
              <a:spcBef>
                <a:spcPct val="0"/>
              </a:spcBef>
              <a:spcAft>
                <a:spcPct val="0"/>
              </a:spcAft>
              <a:buNone/>
            </a:pPr>
            <a:r>
              <a:rPr lang="de-DE" altLang="de-DE" dirty="0"/>
              <a:t>Eintragungsschein</a:t>
            </a:r>
          </a:p>
          <a:p>
            <a:pPr marL="0" lvl="0" indent="0" eaLnBrk="0" fontAlgn="base" hangingPunct="0">
              <a:lnSpc>
                <a:spcPct val="100000"/>
              </a:lnSpc>
              <a:spcBef>
                <a:spcPct val="0"/>
              </a:spcBef>
              <a:spcAft>
                <a:spcPct val="0"/>
              </a:spcAft>
              <a:buNone/>
            </a:pPr>
            <a:r>
              <a:rPr lang="de-DE" altLang="de-DE" dirty="0"/>
              <a:t>Dies ist der Eigentumsnachweis und die Bescheinigung, dass das Luftfahrzeug in die Luftfahrzeugrolle eingetragen ist.</a:t>
            </a:r>
          </a:p>
          <a:p>
            <a:pPr marL="0" lvl="0" indent="0" eaLnBrk="0" fontAlgn="base" hangingPunct="0">
              <a:lnSpc>
                <a:spcPct val="100000"/>
              </a:lnSpc>
              <a:spcBef>
                <a:spcPct val="0"/>
              </a:spcBef>
              <a:spcAft>
                <a:spcPct val="0"/>
              </a:spcAft>
              <a:buNone/>
            </a:pPr>
            <a:r>
              <a:rPr lang="de-DE" altLang="de-DE" dirty="0"/>
              <a:t>Der Eintragungsschein ist im Luftfahrzeug mitzuführen!  Der Eintragungsschein wird auch in einer elektronischen Form akzeptiert.</a:t>
            </a:r>
          </a:p>
          <a:p>
            <a:pPr marL="0" lvl="0" indent="0" eaLnBrk="0" fontAlgn="base" hangingPunct="0">
              <a:lnSpc>
                <a:spcPct val="100000"/>
              </a:lnSpc>
              <a:spcBef>
                <a:spcPct val="0"/>
              </a:spcBef>
              <a:spcAft>
                <a:spcPct val="0"/>
              </a:spcAft>
              <a:buNone/>
            </a:pPr>
            <a:endParaRPr lang="de-DE" altLang="de-DE" dirty="0"/>
          </a:p>
          <a:p>
            <a:pPr lvl="1"/>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22</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1.3. Staatzugehörigkeit und Kennzeichen</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Staatszugehörigkeit und Kennzeichen</a:t>
            </a:r>
          </a:p>
        </p:txBody>
      </p:sp>
      <p:pic>
        <p:nvPicPr>
          <p:cNvPr id="15" name="Inhaltsplatzhalter 15">
            <a:extLst>
              <a:ext uri="{FF2B5EF4-FFF2-40B4-BE49-F238E27FC236}">
                <a16:creationId xmlns:a16="http://schemas.microsoft.com/office/drawing/2014/main" id="{48CD81D9-AE93-3D43-90A1-B3B243289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645" y="1214418"/>
            <a:ext cx="5991497" cy="4172260"/>
          </a:xfrm>
          <a:prstGeom prst="rect">
            <a:avLst/>
          </a:prstGeom>
        </p:spPr>
      </p:pic>
    </p:spTree>
    <p:extLst>
      <p:ext uri="{BB962C8B-B14F-4D97-AF65-F5344CB8AC3E}">
        <p14:creationId xmlns:p14="http://schemas.microsoft.com/office/powerpoint/2010/main" val="932361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096000" y="1223301"/>
            <a:ext cx="5847668" cy="5681359"/>
          </a:xfrm>
        </p:spPr>
        <p:txBody>
          <a:bodyPr>
            <a:normAutofit/>
          </a:bodyPr>
          <a:lstStyle/>
          <a:p>
            <a:pPr marL="457200" lvl="1" indent="0">
              <a:buNone/>
            </a:pPr>
            <a:r>
              <a:rPr lang="de-DE" sz="2200" dirty="0"/>
              <a:t>Deutsche Luftfahrzeuge führen als Staatsangehörigkeitszeichen die Bundesflagge und den Buchstaben D, sowie als besondere Kennzeichnung (Eintragungszeichen) vier weitere Buchstaben. </a:t>
            </a:r>
          </a:p>
          <a:p>
            <a:pPr marL="457200" lvl="1" indent="0">
              <a:buNone/>
            </a:pPr>
            <a:endParaRPr lang="de-DE" sz="1100" dirty="0"/>
          </a:p>
          <a:p>
            <a:pPr marL="457200" lvl="1" indent="0">
              <a:buNone/>
            </a:pPr>
            <a:r>
              <a:rPr lang="de-DE" sz="2200" dirty="0"/>
              <a:t>Segelflugzeuge führen den Buchstaben D und eine vierstellige Kennzahl. </a:t>
            </a:r>
          </a:p>
          <a:p>
            <a:pPr marL="457200" lvl="1" indent="0">
              <a:buNone/>
            </a:pPr>
            <a:endParaRPr lang="de-DE" sz="1100" dirty="0"/>
          </a:p>
          <a:p>
            <a:pPr marL="457200" lvl="1" indent="0">
              <a:buNone/>
            </a:pPr>
            <a:r>
              <a:rPr lang="de-DE" sz="2200" dirty="0"/>
              <a:t>Für die Bundesflagge ist geregelt, dass sie auf beiden Seiten des Leitwerks in der oberen Hälfte anzubringen ist. Sie soll eine rechteckige Form besitzen und ein Verhältnis von Länge und Breite von 5 zu 3 aufweisen.</a:t>
            </a:r>
          </a:p>
          <a:p>
            <a:pPr marL="457200" lvl="1" indent="0">
              <a:buNone/>
            </a:pPr>
            <a:endParaRPr lang="de-DE" sz="2200"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23</a:t>
            </a:fld>
            <a:endParaRPr lang="de-DE" dirty="0"/>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Staatszugehörigkeit und Kennzeichen</a:t>
            </a:r>
          </a:p>
        </p:txBody>
      </p:sp>
      <p:pic>
        <p:nvPicPr>
          <p:cNvPr id="17" name="Inhaltsplatzhalter 12">
            <a:extLst>
              <a:ext uri="{FF2B5EF4-FFF2-40B4-BE49-F238E27FC236}">
                <a16:creationId xmlns:a16="http://schemas.microsoft.com/office/drawing/2014/main" id="{9858CF36-9285-0B43-97AB-A3B4DE4CE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90" y="1361120"/>
            <a:ext cx="5997622" cy="4530931"/>
          </a:xfrm>
          <a:prstGeom prst="rect">
            <a:avLst/>
          </a:prstGeom>
        </p:spPr>
      </p:pic>
      <p:sp>
        <p:nvSpPr>
          <p:cNvPr id="24" name="Textplatzhalter 20">
            <a:extLst>
              <a:ext uri="{FF2B5EF4-FFF2-40B4-BE49-F238E27FC236}">
                <a16:creationId xmlns:a16="http://schemas.microsoft.com/office/drawing/2014/main" id="{52783E59-1875-E849-AB2D-697DA01602C2}"/>
              </a:ext>
            </a:extLst>
          </p:cNvPr>
          <p:cNvSpPr>
            <a:spLocks noGrp="1"/>
          </p:cNvSpPr>
          <p:nvPr>
            <p:ph type="body" sz="quarter" idx="13"/>
          </p:nvPr>
        </p:nvSpPr>
        <p:spPr/>
        <p:txBody>
          <a:bodyPr/>
          <a:lstStyle/>
          <a:p>
            <a:r>
              <a:rPr lang="de-DE" dirty="0"/>
              <a:t>1.3 Staatszugehörigkeit  und  Kennzeichen</a:t>
            </a:r>
          </a:p>
        </p:txBody>
      </p:sp>
    </p:spTree>
    <p:extLst>
      <p:ext uri="{BB962C8B-B14F-4D97-AF65-F5344CB8AC3E}">
        <p14:creationId xmlns:p14="http://schemas.microsoft.com/office/powerpoint/2010/main" val="2942324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2C7A8-7EE1-445E-B18B-B0B44B029576}"/>
              </a:ext>
            </a:extLst>
          </p:cNvPr>
          <p:cNvSpPr>
            <a:spLocks noGrp="1"/>
          </p:cNvSpPr>
          <p:nvPr>
            <p:ph type="ctrTitle"/>
          </p:nvPr>
        </p:nvSpPr>
        <p:spPr>
          <a:xfrm>
            <a:off x="1296443" y="2398038"/>
            <a:ext cx="9599113" cy="2387600"/>
          </a:xfrm>
        </p:spPr>
        <p:txBody>
          <a:bodyPr>
            <a:normAutofit fontScale="90000"/>
          </a:bodyPr>
          <a:lstStyle/>
          <a:p>
            <a:r>
              <a:rPr lang="de-DE" dirty="0"/>
              <a:t>1.4 Lizenzierung von Luftfahrtpersonal</a:t>
            </a:r>
            <a:br>
              <a:rPr lang="de-DE" dirty="0"/>
            </a:br>
            <a:endParaRPr lang="de-DE" dirty="0"/>
          </a:p>
        </p:txBody>
      </p:sp>
      <p:sp>
        <p:nvSpPr>
          <p:cNvPr id="3" name="Untertitel 2">
            <a:extLst>
              <a:ext uri="{FF2B5EF4-FFF2-40B4-BE49-F238E27FC236}">
                <a16:creationId xmlns:a16="http://schemas.microsoft.com/office/drawing/2014/main" id="{C3147B01-30C8-421C-BD17-8AC69CBE5D79}"/>
              </a:ext>
            </a:extLst>
          </p:cNvPr>
          <p:cNvSpPr>
            <a:spLocks noGrp="1"/>
          </p:cNvSpPr>
          <p:nvPr>
            <p:ph type="subTitle" idx="1"/>
          </p:nvPr>
        </p:nvSpPr>
        <p:spPr>
          <a:xfrm>
            <a:off x="1110641" y="4250358"/>
            <a:ext cx="9144000" cy="1655762"/>
          </a:xfrm>
        </p:spPr>
        <p:txBody>
          <a:bodyPr>
            <a:normAutofit/>
          </a:bodyPr>
          <a:lstStyle/>
          <a:p>
            <a:pPr marL="806450" indent="4763">
              <a:lnSpc>
                <a:spcPct val="100000"/>
              </a:lnSpc>
              <a:spcBef>
                <a:spcPts val="300"/>
              </a:spcBef>
              <a:spcAft>
                <a:spcPts val="600"/>
              </a:spcAft>
            </a:pPr>
            <a:r>
              <a:rPr lang="en-US" dirty="0"/>
              <a:t>Personnel licensing </a:t>
            </a:r>
            <a:endParaRPr lang="de-DE" dirty="0"/>
          </a:p>
        </p:txBody>
      </p:sp>
      <p:sp>
        <p:nvSpPr>
          <p:cNvPr id="4" name="Foliennummernplatzhalter 3">
            <a:extLst>
              <a:ext uri="{FF2B5EF4-FFF2-40B4-BE49-F238E27FC236}">
                <a16:creationId xmlns:a16="http://schemas.microsoft.com/office/drawing/2014/main" id="{4B18B720-1CFD-4B73-A56F-433DC892E596}"/>
              </a:ext>
            </a:extLst>
          </p:cNvPr>
          <p:cNvSpPr>
            <a:spLocks noGrp="1"/>
          </p:cNvSpPr>
          <p:nvPr>
            <p:ph type="sldNum" sz="quarter" idx="12"/>
          </p:nvPr>
        </p:nvSpPr>
        <p:spPr/>
        <p:txBody>
          <a:bodyPr/>
          <a:lstStyle/>
          <a:p>
            <a:fld id="{1BAF13B1-D0BA-4A19-B609-64C08BFDA19E}" type="slidenum">
              <a:rPr lang="de-DE" smtClean="0"/>
              <a:pPr/>
              <a:t>24</a:t>
            </a:fld>
            <a:endParaRPr lang="de-DE" dirty="0"/>
          </a:p>
        </p:txBody>
      </p:sp>
    </p:spTree>
    <p:extLst>
      <p:ext uri="{BB962C8B-B14F-4D97-AF65-F5344CB8AC3E}">
        <p14:creationId xmlns:p14="http://schemas.microsoft.com/office/powerpoint/2010/main" val="1527477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225061" y="1140770"/>
            <a:ext cx="5795172" cy="5475890"/>
          </a:xfrm>
        </p:spPr>
        <p:txBody>
          <a:bodyPr>
            <a:normAutofit/>
          </a:bodyPr>
          <a:lstStyle/>
          <a:p>
            <a:pPr marL="0" indent="0">
              <a:buNone/>
            </a:pPr>
            <a:r>
              <a:rPr lang="de-DE" dirty="0"/>
              <a:t>Um in Deutschland Segelflugzeuge zu fliegen benötigt man eine Lizenz,</a:t>
            </a:r>
          </a:p>
          <a:p>
            <a:pPr marL="0" indent="0">
              <a:buNone/>
            </a:pPr>
            <a:r>
              <a:rPr lang="de-DE" dirty="0"/>
              <a:t>die   </a:t>
            </a:r>
            <a:r>
              <a:rPr lang="de-DE" b="1" dirty="0"/>
              <a:t>Sailplane-Pilot-Licence (SPL)</a:t>
            </a:r>
          </a:p>
          <a:p>
            <a:r>
              <a:rPr lang="de-DE" dirty="0"/>
              <a:t>Welche Rechte nun mit dieser Lizenz ausgeübt werden dürfen, entscheidet sich durch das Tauglichkeitszeugnis (Medical)</a:t>
            </a:r>
          </a:p>
          <a:p>
            <a:pPr lvl="1"/>
            <a:r>
              <a:rPr lang="de-DE" dirty="0"/>
              <a:t>Mit einem Medical der Klasse 1 und 2 darf der Pilot weltweit fliegen und auch gewerblich Gastflüge durchführen</a:t>
            </a:r>
          </a:p>
          <a:p>
            <a:pPr lvl="1"/>
            <a:r>
              <a:rPr lang="de-DE" dirty="0"/>
              <a:t>Ein LAPL-Medical ist nur innerhalb der EASA-Staaten gültig und es dürfen keine gewerbliche Flüge mit Segelflugzeugen durchgeführt werden</a:t>
            </a:r>
          </a:p>
          <a:p>
            <a:pPr lvl="1"/>
            <a:r>
              <a:rPr lang="de-DE" dirty="0"/>
              <a:t>Die Unterschiede im Medical ergeben sich aus dem Untersuchungsumfang und in der Laufzeit</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25</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1.4 Lizenzierung von Luftfahrtpersonal</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a:xfrm>
            <a:off x="954815" y="241340"/>
            <a:ext cx="7902858" cy="504000"/>
          </a:xfrm>
        </p:spPr>
        <p:txBody>
          <a:bodyPr>
            <a:normAutofit fontScale="90000"/>
          </a:bodyPr>
          <a:lstStyle/>
          <a:p>
            <a:r>
              <a:rPr lang="de-DE" dirty="0"/>
              <a:t>Lizenzierung von Luftfahrtpersonal</a:t>
            </a:r>
          </a:p>
        </p:txBody>
      </p:sp>
      <p:pic>
        <p:nvPicPr>
          <p:cNvPr id="5122" name="Picture 2">
            <a:extLst>
              <a:ext uri="{FF2B5EF4-FFF2-40B4-BE49-F238E27FC236}">
                <a16:creationId xmlns:a16="http://schemas.microsoft.com/office/drawing/2014/main" id="{01F34D4D-00C4-4442-8DA2-C7F7813DBD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61343" y="1002045"/>
            <a:ext cx="3807045" cy="5070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379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225061" y="888641"/>
            <a:ext cx="5795172" cy="5475890"/>
          </a:xfrm>
        </p:spPr>
        <p:txBody>
          <a:bodyPr>
            <a:normAutofit/>
          </a:bodyPr>
          <a:lstStyle/>
          <a:p>
            <a:pPr marL="457200" lvl="1" indent="0">
              <a:buNone/>
            </a:pPr>
            <a:r>
              <a:rPr lang="de-DE" sz="2200" b="1" dirty="0"/>
              <a:t>Tauglichkeitsklassen</a:t>
            </a:r>
          </a:p>
          <a:p>
            <a:pPr lvl="1"/>
            <a:r>
              <a:rPr lang="de-DE" dirty="0"/>
              <a:t>Klasse 1 (Berufspilot),</a:t>
            </a:r>
          </a:p>
          <a:p>
            <a:pPr lvl="1"/>
            <a:r>
              <a:rPr lang="de-DE" dirty="0"/>
              <a:t>Klasse 2 (PPL und SPL)</a:t>
            </a:r>
          </a:p>
          <a:p>
            <a:pPr lvl="1"/>
            <a:r>
              <a:rPr lang="de-DE" dirty="0"/>
              <a:t>LAPL (für (Motor-) Segelflug, Ballonfahrt und Ultraleichtflug)</a:t>
            </a:r>
          </a:p>
          <a:p>
            <a:pPr lvl="1"/>
            <a:endParaRPr lang="de-DE" dirty="0"/>
          </a:p>
          <a:p>
            <a:pPr marL="457200" lvl="1" indent="0">
              <a:buNone/>
            </a:pPr>
            <a:r>
              <a:rPr lang="de-DE" sz="2200" b="1" dirty="0"/>
              <a:t>Gültigkeitsdaue</a:t>
            </a:r>
            <a:r>
              <a:rPr lang="de-DE" sz="2200" dirty="0"/>
              <a:t>r</a:t>
            </a:r>
            <a:r>
              <a:rPr lang="de-DE" dirty="0"/>
              <a:t> </a:t>
            </a:r>
          </a:p>
          <a:p>
            <a:pPr lvl="1"/>
            <a:r>
              <a:rPr lang="de-DE" dirty="0"/>
              <a:t>LAPL-Medical:</a:t>
            </a:r>
          </a:p>
          <a:p>
            <a:pPr lvl="2"/>
            <a:r>
              <a:rPr lang="de-DE" dirty="0"/>
              <a:t>bis zum Alter von 40 Jahren alle 5 Jahre</a:t>
            </a:r>
          </a:p>
          <a:p>
            <a:pPr lvl="2"/>
            <a:r>
              <a:rPr lang="de-DE" dirty="0"/>
              <a:t>über 40 Jahre alt alle zwei Jahre</a:t>
            </a:r>
          </a:p>
          <a:p>
            <a:pPr lvl="1"/>
            <a:r>
              <a:rPr lang="de-DE" dirty="0"/>
              <a:t>Klasse 2</a:t>
            </a:r>
          </a:p>
          <a:p>
            <a:pPr lvl="2"/>
            <a:r>
              <a:rPr lang="de-DE" dirty="0"/>
              <a:t>60 Monate bis zum Alter von 40 Jahren,</a:t>
            </a:r>
          </a:p>
          <a:p>
            <a:pPr lvl="2"/>
            <a:r>
              <a:rPr lang="de-DE" dirty="0"/>
              <a:t>24 Monate bis zum Alter von 50 Jahren und</a:t>
            </a:r>
          </a:p>
          <a:p>
            <a:pPr lvl="2"/>
            <a:r>
              <a:rPr lang="de-DE" dirty="0"/>
              <a:t>über 50 Jahren ist die ärztliche Untersuchung 12 Monate lang gültig. </a:t>
            </a:r>
          </a:p>
          <a:p>
            <a:pPr lvl="1"/>
            <a:endParaRPr lang="de-DE" dirty="0"/>
          </a:p>
          <a:p>
            <a:pPr lvl="1"/>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26</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1.4 Lizenzierung von Luftfahrtpersonal</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Lizenzierung von Luftfahrtpersonal</a:t>
            </a:r>
          </a:p>
        </p:txBody>
      </p:sp>
      <p:pic>
        <p:nvPicPr>
          <p:cNvPr id="6146" name="Picture 2">
            <a:extLst>
              <a:ext uri="{FF2B5EF4-FFF2-40B4-BE49-F238E27FC236}">
                <a16:creationId xmlns:a16="http://schemas.microsoft.com/office/drawing/2014/main" id="{141B1729-D359-9C45-B23A-E93C44DD5C6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19800" y="1035548"/>
            <a:ext cx="3905640" cy="5129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907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5812472" y="998899"/>
            <a:ext cx="6090402" cy="5475890"/>
          </a:xfrm>
        </p:spPr>
        <p:txBody>
          <a:bodyPr>
            <a:normAutofit/>
          </a:bodyPr>
          <a:lstStyle/>
          <a:p>
            <a:pPr marL="457200" lvl="1" indent="0">
              <a:buNone/>
            </a:pPr>
            <a:r>
              <a:rPr lang="de-DE" sz="2200" b="1" dirty="0"/>
              <a:t>Du darfst auf keinen Fall fliegen:</a:t>
            </a:r>
          </a:p>
          <a:p>
            <a:pPr lvl="1"/>
            <a:endParaRPr lang="de-DE" dirty="0"/>
          </a:p>
          <a:p>
            <a:pPr lvl="1"/>
            <a:r>
              <a:rPr lang="de-DE" sz="2200" dirty="0"/>
              <a:t>wenn Du Probleme mit deiner körperliche Gesundheit hast</a:t>
            </a:r>
          </a:p>
          <a:p>
            <a:pPr lvl="1"/>
            <a:r>
              <a:rPr lang="de-DE" sz="2200" dirty="0"/>
              <a:t>wenn Du übermüdet bist</a:t>
            </a:r>
          </a:p>
          <a:p>
            <a:pPr lvl="1"/>
            <a:r>
              <a:rPr lang="de-DE" sz="2200" dirty="0"/>
              <a:t>wenn Du unter Einfluss von psychoaktiven Substanzen stehst (Kaffee und Nikotin zählen nicht dazu)</a:t>
            </a:r>
          </a:p>
          <a:p>
            <a:pPr lvl="1"/>
            <a:r>
              <a:rPr lang="de-DE" sz="2200" dirty="0"/>
              <a:t>wenn Du die geltenden medizinischen Anforderungen nicht erfüllst</a:t>
            </a:r>
          </a:p>
          <a:p>
            <a:pPr lvl="1"/>
            <a:r>
              <a:rPr lang="de-DE" sz="2200" dirty="0"/>
              <a:t>wenn Du innerhalb der letzten 8 Stunden vor dem Flug Alkohol konsumiert hast</a:t>
            </a:r>
          </a:p>
          <a:p>
            <a:pPr lvl="1"/>
            <a:r>
              <a:rPr lang="de-DE" sz="2200" dirty="0"/>
              <a:t>wenn Dein Blutalkoholspiegel mehr als 0,0 mg Alkohol pro Milliliter Blut aufweist</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27</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1.4 Lizenzierung von Luftfahrtpersonal</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Lizenzierung von Luftfahrtpersonal</a:t>
            </a:r>
          </a:p>
        </p:txBody>
      </p:sp>
      <p:pic>
        <p:nvPicPr>
          <p:cNvPr id="3" name="Grafik 2" descr="Ein Bild, das Gras, draußen, Himmel, Ebene enthält.&#10;&#10;Automatisch generierte Beschreibung">
            <a:extLst>
              <a:ext uri="{FF2B5EF4-FFF2-40B4-BE49-F238E27FC236}">
                <a16:creationId xmlns:a16="http://schemas.microsoft.com/office/drawing/2014/main" id="{6BCBC9B2-B67C-4440-9A46-40CEF5FAF7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126" y="1425053"/>
            <a:ext cx="5657491" cy="4146048"/>
          </a:xfrm>
          <a:prstGeom prst="rect">
            <a:avLst/>
          </a:prstGeom>
        </p:spPr>
      </p:pic>
    </p:spTree>
    <p:extLst>
      <p:ext uri="{BB962C8B-B14F-4D97-AF65-F5344CB8AC3E}">
        <p14:creationId xmlns:p14="http://schemas.microsoft.com/office/powerpoint/2010/main" val="3428624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5587456" y="732575"/>
            <a:ext cx="6162777" cy="5475890"/>
          </a:xfrm>
        </p:spPr>
        <p:txBody>
          <a:bodyPr>
            <a:normAutofit fontScale="70000" lnSpcReduction="20000"/>
          </a:bodyPr>
          <a:lstStyle/>
          <a:p>
            <a:pPr lvl="1"/>
            <a:endParaRPr lang="de-DE" dirty="0"/>
          </a:p>
          <a:p>
            <a:pPr marL="457200" lvl="1" indent="0">
              <a:buNone/>
            </a:pPr>
            <a:r>
              <a:rPr lang="de-DE" sz="3100" b="1" dirty="0"/>
              <a:t>Segelflugausbildung</a:t>
            </a:r>
          </a:p>
          <a:p>
            <a:pPr marL="457200" lvl="1" indent="0">
              <a:buNone/>
            </a:pPr>
            <a:endParaRPr lang="de-DE" sz="2400" b="1" dirty="0"/>
          </a:p>
          <a:p>
            <a:pPr lvl="2"/>
            <a:r>
              <a:rPr lang="de-DE" sz="2900" dirty="0"/>
              <a:t>Die Voraussetzungen für den </a:t>
            </a:r>
            <a:r>
              <a:rPr lang="de-DE" sz="2900" b="1" dirty="0"/>
              <a:t>Alleinflug</a:t>
            </a:r>
          </a:p>
          <a:p>
            <a:pPr lvl="3"/>
            <a:r>
              <a:rPr lang="de-DE" sz="2600" dirty="0"/>
              <a:t>mindestens 14 Jahre alt</a:t>
            </a:r>
          </a:p>
          <a:p>
            <a:pPr lvl="3"/>
            <a:r>
              <a:rPr lang="de-DE" sz="2600" dirty="0"/>
              <a:t>im Besitz eines gültigen Medical</a:t>
            </a:r>
          </a:p>
          <a:p>
            <a:pPr lvl="3"/>
            <a:r>
              <a:rPr lang="de-DE" sz="2600" dirty="0"/>
              <a:t>nur unter der Aufsicht eines Fluglehrers</a:t>
            </a:r>
          </a:p>
          <a:p>
            <a:pPr lvl="3"/>
            <a:r>
              <a:rPr lang="de-DE" sz="2600" dirty="0"/>
              <a:t>ein aktuelles persönliches Flugbuch</a:t>
            </a:r>
            <a:r>
              <a:rPr lang="de-DE" sz="2400" dirty="0"/>
              <a:t>.</a:t>
            </a:r>
          </a:p>
          <a:p>
            <a:pPr lvl="1"/>
            <a:endParaRPr lang="de-DE" dirty="0"/>
          </a:p>
          <a:p>
            <a:pPr lvl="2">
              <a:lnSpc>
                <a:spcPct val="120000"/>
              </a:lnSpc>
            </a:pPr>
            <a:r>
              <a:rPr lang="de-DE" sz="2900" dirty="0"/>
              <a:t>Die Mindestanforderungen für die Ausstellung einer </a:t>
            </a:r>
            <a:r>
              <a:rPr lang="de-DE" sz="2900" b="1" dirty="0"/>
              <a:t>SPL - Lizenz</a:t>
            </a:r>
            <a:r>
              <a:rPr lang="de-DE" sz="2900" dirty="0"/>
              <a:t>:</a:t>
            </a:r>
          </a:p>
          <a:p>
            <a:pPr lvl="3"/>
            <a:r>
              <a:rPr lang="de-DE" sz="2600" dirty="0"/>
              <a:t>mindestens 16 Jahre alt </a:t>
            </a:r>
          </a:p>
          <a:p>
            <a:pPr lvl="3"/>
            <a:r>
              <a:rPr lang="de-DE" sz="2600" dirty="0"/>
              <a:t>Theorieausbildung bei einer ATO/DTO</a:t>
            </a:r>
          </a:p>
          <a:p>
            <a:pPr lvl="4">
              <a:buFont typeface="Symbol" pitchFamily="2" charset="2"/>
              <a:buChar char="-"/>
            </a:pPr>
            <a:r>
              <a:rPr lang="de-DE" sz="2600" dirty="0"/>
              <a:t>Theoretische Prüfung</a:t>
            </a:r>
          </a:p>
          <a:p>
            <a:pPr lvl="3"/>
            <a:r>
              <a:rPr lang="de-DE" sz="2600" dirty="0"/>
              <a:t>Praxisausbildung bei einer ATO/DTO</a:t>
            </a:r>
          </a:p>
          <a:p>
            <a:pPr lvl="4">
              <a:buFont typeface="Symbol" pitchFamily="2" charset="2"/>
              <a:buChar char="-"/>
            </a:pPr>
            <a:r>
              <a:rPr lang="de-DE" sz="2600" dirty="0"/>
              <a:t>Praktische Prüfung </a:t>
            </a:r>
          </a:p>
          <a:p>
            <a:pPr lvl="3">
              <a:lnSpc>
                <a:spcPct val="120000"/>
              </a:lnSpc>
            </a:pPr>
            <a:r>
              <a:rPr lang="de-DE" sz="2600" dirty="0"/>
              <a:t>Der Zeitraum vom Bestehen der theoretischen Prüfung bis zum Bestehen der praktischen Prüfung darf nicht länger  als 24 Monate sein</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28</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1.4 Lizenzierung von Luftfahrtpersonal</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Lizenzierung von Luftfahrtpersonal</a:t>
            </a:r>
          </a:p>
        </p:txBody>
      </p:sp>
      <p:pic>
        <p:nvPicPr>
          <p:cNvPr id="2" name="Grafik 1">
            <a:extLst>
              <a:ext uri="{FF2B5EF4-FFF2-40B4-BE49-F238E27FC236}">
                <a16:creationId xmlns:a16="http://schemas.microsoft.com/office/drawing/2014/main" id="{09D366B9-B3E4-0A44-A1A1-679C84C0AA2D}"/>
              </a:ext>
            </a:extLst>
          </p:cNvPr>
          <p:cNvPicPr>
            <a:picLocks noChangeAspect="1"/>
          </p:cNvPicPr>
          <p:nvPr/>
        </p:nvPicPr>
        <p:blipFill>
          <a:blip r:embed="rId3"/>
          <a:stretch>
            <a:fillRect/>
          </a:stretch>
        </p:blipFill>
        <p:spPr>
          <a:xfrm>
            <a:off x="954815" y="691054"/>
            <a:ext cx="4084678" cy="2689340"/>
          </a:xfrm>
          <a:prstGeom prst="rect">
            <a:avLst/>
          </a:prstGeom>
        </p:spPr>
      </p:pic>
      <p:pic>
        <p:nvPicPr>
          <p:cNvPr id="9" name="Grafik 8" descr="Ein Bild, das Gras, draußen, Ebene, Himmel enthält.&#10;&#10;Automatisch generierte Beschreibung">
            <a:extLst>
              <a:ext uri="{FF2B5EF4-FFF2-40B4-BE49-F238E27FC236}">
                <a16:creationId xmlns:a16="http://schemas.microsoft.com/office/drawing/2014/main" id="{ECFE08DB-762C-7A42-920B-A41738786B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815" y="3476456"/>
            <a:ext cx="4084678" cy="3044141"/>
          </a:xfrm>
          <a:prstGeom prst="rect">
            <a:avLst/>
          </a:prstGeom>
        </p:spPr>
      </p:pic>
    </p:spTree>
    <p:extLst>
      <p:ext uri="{BB962C8B-B14F-4D97-AF65-F5344CB8AC3E}">
        <p14:creationId xmlns:p14="http://schemas.microsoft.com/office/powerpoint/2010/main" val="2834260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29</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1.4 Lizenzierung von Luftfahrtpersonal</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Lizenzierung von Luftfahrtpersonal</a:t>
            </a:r>
          </a:p>
        </p:txBody>
      </p:sp>
      <p:sp>
        <p:nvSpPr>
          <p:cNvPr id="8" name="Inhaltsplatzhalter 3">
            <a:extLst>
              <a:ext uri="{FF2B5EF4-FFF2-40B4-BE49-F238E27FC236}">
                <a16:creationId xmlns:a16="http://schemas.microsoft.com/office/drawing/2014/main" id="{36F0E3B5-F171-9C42-9C88-10035201C34B}"/>
              </a:ext>
            </a:extLst>
          </p:cNvPr>
          <p:cNvSpPr>
            <a:spLocks noGrp="1"/>
          </p:cNvSpPr>
          <p:nvPr>
            <p:ph sz="half" idx="2"/>
          </p:nvPr>
        </p:nvSpPr>
        <p:spPr>
          <a:xfrm>
            <a:off x="5857456" y="768895"/>
            <a:ext cx="6000433" cy="5475890"/>
          </a:xfrm>
        </p:spPr>
        <p:txBody>
          <a:bodyPr>
            <a:normAutofit/>
          </a:bodyPr>
          <a:lstStyle/>
          <a:p>
            <a:pPr lvl="1"/>
            <a:endParaRPr lang="de-DE" dirty="0"/>
          </a:p>
          <a:p>
            <a:pPr marL="457200" lvl="1" indent="0">
              <a:buNone/>
            </a:pPr>
            <a:r>
              <a:rPr lang="de-DE" sz="2200" b="1" dirty="0"/>
              <a:t>Segelflugausbildung</a:t>
            </a:r>
          </a:p>
          <a:p>
            <a:pPr marL="457200" lvl="1" indent="0">
              <a:buNone/>
            </a:pPr>
            <a:endParaRPr lang="de-DE" sz="1100" b="1" dirty="0"/>
          </a:p>
          <a:p>
            <a:pPr lvl="2"/>
            <a:r>
              <a:rPr lang="de-DE" sz="2200" dirty="0"/>
              <a:t>Theoretische</a:t>
            </a:r>
            <a:r>
              <a:rPr lang="de-DE" sz="2400" dirty="0"/>
              <a:t> Ausbildung</a:t>
            </a:r>
            <a:endParaRPr lang="de-DE" sz="2600" dirty="0"/>
          </a:p>
          <a:p>
            <a:pPr lvl="3"/>
            <a:r>
              <a:rPr lang="de-DE" sz="2000" dirty="0"/>
              <a:t>die Ausbildung erfolgt in  9 Fächern</a:t>
            </a:r>
          </a:p>
          <a:p>
            <a:pPr lvl="3"/>
            <a:r>
              <a:rPr lang="de-DE" sz="2000" dirty="0"/>
              <a:t>kann bei einer ATO/DTO oder auch im Selbststudium erfolgen</a:t>
            </a:r>
          </a:p>
          <a:p>
            <a:pPr lvl="3"/>
            <a:r>
              <a:rPr lang="de-DE" sz="2000" dirty="0"/>
              <a:t>ATO/DTO bescheinigt den erfolgreichen Abschluss der Theorieausbildung</a:t>
            </a:r>
          </a:p>
          <a:p>
            <a:pPr lvl="3"/>
            <a:r>
              <a:rPr lang="de-DE" sz="2000" dirty="0"/>
              <a:t>diese Bescheinigung gilt für 12 Monate.</a:t>
            </a:r>
          </a:p>
          <a:p>
            <a:pPr lvl="3"/>
            <a:endParaRPr lang="de-DE" sz="1100" dirty="0"/>
          </a:p>
          <a:p>
            <a:pPr lvl="2"/>
            <a:r>
              <a:rPr lang="de-DE" sz="2200" dirty="0"/>
              <a:t>Theoretische Prüfung</a:t>
            </a:r>
          </a:p>
          <a:p>
            <a:pPr lvl="3"/>
            <a:r>
              <a:rPr lang="de-DE" sz="2000" dirty="0"/>
              <a:t>erfolgt in den 9 Fächern</a:t>
            </a:r>
          </a:p>
          <a:p>
            <a:pPr lvl="3"/>
            <a:r>
              <a:rPr lang="de-DE" sz="2000" dirty="0"/>
              <a:t>es müssen pro Fach mindestens 75% der Fragen richtig beantwortet werden</a:t>
            </a:r>
          </a:p>
          <a:p>
            <a:pPr lvl="3"/>
            <a:r>
              <a:rPr lang="de-DE" sz="2000" dirty="0"/>
              <a:t>muss in 18 Monaten vollständig bestanden sein</a:t>
            </a:r>
          </a:p>
          <a:p>
            <a:pPr lvl="1"/>
            <a:endParaRPr lang="de-DE" dirty="0"/>
          </a:p>
        </p:txBody>
      </p:sp>
      <p:graphicFrame>
        <p:nvGraphicFramePr>
          <p:cNvPr id="10" name="Tabelle 9">
            <a:extLst>
              <a:ext uri="{FF2B5EF4-FFF2-40B4-BE49-F238E27FC236}">
                <a16:creationId xmlns:a16="http://schemas.microsoft.com/office/drawing/2014/main" id="{CCFFF85A-77C7-924C-A474-573C04610518}"/>
              </a:ext>
            </a:extLst>
          </p:cNvPr>
          <p:cNvGraphicFramePr>
            <a:graphicFrameLocks noGrp="1"/>
          </p:cNvGraphicFramePr>
          <p:nvPr>
            <p:extLst>
              <p:ext uri="{D42A27DB-BD31-4B8C-83A1-F6EECF244321}">
                <p14:modId xmlns:p14="http://schemas.microsoft.com/office/powerpoint/2010/main" val="619226524"/>
              </p:ext>
            </p:extLst>
          </p:nvPr>
        </p:nvGraphicFramePr>
        <p:xfrm>
          <a:off x="488897" y="809533"/>
          <a:ext cx="5283939" cy="5634106"/>
        </p:xfrm>
        <a:graphic>
          <a:graphicData uri="http://schemas.openxmlformats.org/drawingml/2006/table">
            <a:tbl>
              <a:tblPr/>
              <a:tblGrid>
                <a:gridCol w="1973580">
                  <a:extLst>
                    <a:ext uri="{9D8B030D-6E8A-4147-A177-3AD203B41FA5}">
                      <a16:colId xmlns:a16="http://schemas.microsoft.com/office/drawing/2014/main" val="3822246346"/>
                    </a:ext>
                  </a:extLst>
                </a:gridCol>
                <a:gridCol w="802121">
                  <a:extLst>
                    <a:ext uri="{9D8B030D-6E8A-4147-A177-3AD203B41FA5}">
                      <a16:colId xmlns:a16="http://schemas.microsoft.com/office/drawing/2014/main" val="3666654663"/>
                    </a:ext>
                  </a:extLst>
                </a:gridCol>
                <a:gridCol w="1083822">
                  <a:extLst>
                    <a:ext uri="{9D8B030D-6E8A-4147-A177-3AD203B41FA5}">
                      <a16:colId xmlns:a16="http://schemas.microsoft.com/office/drawing/2014/main" val="1531924284"/>
                    </a:ext>
                  </a:extLst>
                </a:gridCol>
                <a:gridCol w="1424416">
                  <a:extLst>
                    <a:ext uri="{9D8B030D-6E8A-4147-A177-3AD203B41FA5}">
                      <a16:colId xmlns:a16="http://schemas.microsoft.com/office/drawing/2014/main" val="2764230135"/>
                    </a:ext>
                  </a:extLst>
                </a:gridCol>
              </a:tblGrid>
              <a:tr h="579216">
                <a:tc>
                  <a:txBody>
                    <a:bodyPr/>
                    <a:lstStyle/>
                    <a:p>
                      <a:r>
                        <a:rPr lang="de-DE" b="1" dirty="0">
                          <a:solidFill>
                            <a:srgbClr val="FFFFFF"/>
                          </a:solidFill>
                          <a:effectLst/>
                          <a:latin typeface="Calibri" panose="020F0502020204030204" pitchFamily="34" charset="0"/>
                        </a:rPr>
                        <a:t>Fach</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7E97AD"/>
                    </a:solidFill>
                  </a:tcPr>
                </a:tc>
                <a:tc>
                  <a:txBody>
                    <a:bodyPr/>
                    <a:lstStyle/>
                    <a:p>
                      <a:r>
                        <a:rPr lang="de-DE" b="1" dirty="0">
                          <a:solidFill>
                            <a:srgbClr val="FFFFFF"/>
                          </a:solidFill>
                          <a:effectLst/>
                          <a:latin typeface="Calibri" panose="020F0502020204030204" pitchFamily="34" charset="0"/>
                        </a:rPr>
                        <a:t>Anzahl der Fragen</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7E97AD"/>
                    </a:solidFill>
                  </a:tcPr>
                </a:tc>
                <a:tc>
                  <a:txBody>
                    <a:bodyPr/>
                    <a:lstStyle/>
                    <a:p>
                      <a:r>
                        <a:rPr lang="de-DE" b="1" dirty="0">
                          <a:solidFill>
                            <a:srgbClr val="FFFFFF"/>
                          </a:solidFill>
                          <a:effectLst/>
                          <a:latin typeface="Calibri" panose="020F0502020204030204" pitchFamily="34" charset="0"/>
                        </a:rPr>
                        <a:t>Dauer in Minuten</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7E97AD"/>
                    </a:solidFill>
                  </a:tcPr>
                </a:tc>
                <a:tc>
                  <a:txBody>
                    <a:bodyPr/>
                    <a:lstStyle/>
                    <a:p>
                      <a:pPr algn="ctr"/>
                      <a:r>
                        <a:rPr lang="de-DE" b="1" dirty="0">
                          <a:solidFill>
                            <a:srgbClr val="FFFFFF"/>
                          </a:solidFill>
                          <a:effectLst/>
                          <a:latin typeface="Calibri" panose="020F0502020204030204" pitchFamily="34" charset="0"/>
                        </a:rPr>
                        <a:t>75 %</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7E97AD"/>
                    </a:solidFill>
                  </a:tcPr>
                </a:tc>
                <a:extLst>
                  <a:ext uri="{0D108BD9-81ED-4DB2-BD59-A6C34878D82A}">
                    <a16:rowId xmlns:a16="http://schemas.microsoft.com/office/drawing/2014/main" val="3852244634"/>
                  </a:ext>
                </a:extLst>
              </a:tr>
              <a:tr h="324926">
                <a:tc>
                  <a:txBody>
                    <a:bodyPr/>
                    <a:lstStyle/>
                    <a:p>
                      <a:r>
                        <a:rPr lang="de-DE" b="1" dirty="0">
                          <a:solidFill>
                            <a:srgbClr val="FFFFFF"/>
                          </a:solidFill>
                          <a:effectLst/>
                          <a:latin typeface="Calibri" panose="020F0502020204030204" pitchFamily="34" charset="0"/>
                        </a:rPr>
                        <a:t>Luftrecht</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E97AD"/>
                    </a:solidFill>
                  </a:tcPr>
                </a:tc>
                <a:tc>
                  <a:txBody>
                    <a:bodyPr/>
                    <a:lstStyle/>
                    <a:p>
                      <a:pPr algn="ctr"/>
                      <a:r>
                        <a:rPr lang="de-DE" dirty="0">
                          <a:solidFill>
                            <a:srgbClr val="000000"/>
                          </a:solidFill>
                          <a:effectLst/>
                          <a:latin typeface="Calibri" panose="020F0502020204030204" pitchFamily="34" charset="0"/>
                        </a:rPr>
                        <a:t>20</a:t>
                      </a:r>
                      <a:endParaRPr lang="de-DE" dirty="0">
                        <a:effectLst/>
                      </a:endParaRPr>
                    </a:p>
                  </a:txBody>
                  <a:tcPr marL="38100" marR="38100" marT="38100" marB="38100" anchor="ctr">
                    <a:lnL w="2857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E9EE"/>
                    </a:solidFill>
                  </a:tcPr>
                </a:tc>
                <a:tc>
                  <a:txBody>
                    <a:bodyPr/>
                    <a:lstStyle/>
                    <a:p>
                      <a:pPr algn="ctr"/>
                      <a:r>
                        <a:rPr lang="de-DE" dirty="0">
                          <a:solidFill>
                            <a:srgbClr val="000000"/>
                          </a:solidFill>
                          <a:effectLst/>
                          <a:latin typeface="Calibri" panose="020F0502020204030204" pitchFamily="34" charset="0"/>
                        </a:rPr>
                        <a:t>40</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E9EE"/>
                    </a:solidFill>
                  </a:tcPr>
                </a:tc>
                <a:tc>
                  <a:txBody>
                    <a:bodyPr/>
                    <a:lstStyle/>
                    <a:p>
                      <a:pPr algn="ctr"/>
                      <a:r>
                        <a:rPr lang="de-DE" dirty="0">
                          <a:solidFill>
                            <a:srgbClr val="000000"/>
                          </a:solidFill>
                          <a:effectLst/>
                          <a:latin typeface="Calibri" panose="020F0502020204030204" pitchFamily="34" charset="0"/>
                        </a:rPr>
                        <a:t>15</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E9EE"/>
                    </a:solidFill>
                  </a:tcPr>
                </a:tc>
                <a:extLst>
                  <a:ext uri="{0D108BD9-81ED-4DB2-BD59-A6C34878D82A}">
                    <a16:rowId xmlns:a16="http://schemas.microsoft.com/office/drawing/2014/main" val="2396900221"/>
                  </a:ext>
                </a:extLst>
              </a:tr>
              <a:tr h="833506">
                <a:tc>
                  <a:txBody>
                    <a:bodyPr/>
                    <a:lstStyle/>
                    <a:p>
                      <a:r>
                        <a:rPr lang="de-DE" b="1" dirty="0">
                          <a:solidFill>
                            <a:srgbClr val="FFFFFF"/>
                          </a:solidFill>
                          <a:effectLst/>
                          <a:latin typeface="Calibri" panose="020F0502020204030204" pitchFamily="34" charset="0"/>
                        </a:rPr>
                        <a:t>men. Leistungsvermögen</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E97AD"/>
                    </a:solidFill>
                  </a:tcPr>
                </a:tc>
                <a:tc>
                  <a:txBody>
                    <a:bodyPr/>
                    <a:lstStyle/>
                    <a:p>
                      <a:pPr algn="ctr"/>
                      <a:r>
                        <a:rPr lang="de-DE" dirty="0">
                          <a:solidFill>
                            <a:srgbClr val="000000"/>
                          </a:solidFill>
                          <a:effectLst/>
                          <a:latin typeface="Calibri" panose="020F0502020204030204" pitchFamily="34" charset="0"/>
                        </a:rPr>
                        <a:t>12</a:t>
                      </a:r>
                      <a:endParaRPr lang="de-DE" dirty="0">
                        <a:effectLst/>
                      </a:endParaRPr>
                    </a:p>
                  </a:txBody>
                  <a:tcPr marL="38100" marR="38100" marT="38100" marB="38100" anchor="ctr">
                    <a:lnL w="2857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5F7"/>
                    </a:solidFill>
                  </a:tcPr>
                </a:tc>
                <a:tc>
                  <a:txBody>
                    <a:bodyPr/>
                    <a:lstStyle/>
                    <a:p>
                      <a:pPr algn="ctr"/>
                      <a:r>
                        <a:rPr lang="de-DE" dirty="0">
                          <a:solidFill>
                            <a:srgbClr val="000000"/>
                          </a:solidFill>
                          <a:effectLst/>
                          <a:latin typeface="Calibri" panose="020F0502020204030204" pitchFamily="34" charset="0"/>
                        </a:rPr>
                        <a:t>24</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5F7"/>
                    </a:solidFill>
                  </a:tcPr>
                </a:tc>
                <a:tc>
                  <a:txBody>
                    <a:bodyPr/>
                    <a:lstStyle/>
                    <a:p>
                      <a:pPr algn="ctr"/>
                      <a:r>
                        <a:rPr lang="de-DE" dirty="0">
                          <a:solidFill>
                            <a:srgbClr val="000000"/>
                          </a:solidFill>
                          <a:effectLst/>
                          <a:latin typeface="Calibri" panose="020F0502020204030204" pitchFamily="34" charset="0"/>
                        </a:rPr>
                        <a:t>9</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5F7"/>
                    </a:solidFill>
                  </a:tcPr>
                </a:tc>
                <a:extLst>
                  <a:ext uri="{0D108BD9-81ED-4DB2-BD59-A6C34878D82A}">
                    <a16:rowId xmlns:a16="http://schemas.microsoft.com/office/drawing/2014/main" val="3666995645"/>
                  </a:ext>
                </a:extLst>
              </a:tr>
              <a:tr h="324926">
                <a:tc>
                  <a:txBody>
                    <a:bodyPr/>
                    <a:lstStyle/>
                    <a:p>
                      <a:r>
                        <a:rPr lang="de-DE" b="1" dirty="0">
                          <a:solidFill>
                            <a:srgbClr val="FFFFFF"/>
                          </a:solidFill>
                          <a:effectLst/>
                          <a:latin typeface="Calibri" panose="020F0502020204030204" pitchFamily="34" charset="0"/>
                        </a:rPr>
                        <a:t>Meteorologie</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E97AD"/>
                    </a:solidFill>
                  </a:tcPr>
                </a:tc>
                <a:tc>
                  <a:txBody>
                    <a:bodyPr/>
                    <a:lstStyle/>
                    <a:p>
                      <a:pPr algn="ctr"/>
                      <a:r>
                        <a:rPr lang="de-DE" dirty="0">
                          <a:solidFill>
                            <a:srgbClr val="000000"/>
                          </a:solidFill>
                          <a:effectLst/>
                          <a:latin typeface="Calibri" panose="020F0502020204030204" pitchFamily="34" charset="0"/>
                        </a:rPr>
                        <a:t>20</a:t>
                      </a:r>
                      <a:endParaRPr lang="de-DE" dirty="0">
                        <a:effectLst/>
                      </a:endParaRPr>
                    </a:p>
                  </a:txBody>
                  <a:tcPr marL="38100" marR="38100" marT="38100" marB="38100" anchor="ctr">
                    <a:lnL w="2857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E9EE"/>
                    </a:solidFill>
                  </a:tcPr>
                </a:tc>
                <a:tc>
                  <a:txBody>
                    <a:bodyPr/>
                    <a:lstStyle/>
                    <a:p>
                      <a:pPr algn="ctr"/>
                      <a:r>
                        <a:rPr lang="de-DE" dirty="0">
                          <a:solidFill>
                            <a:srgbClr val="000000"/>
                          </a:solidFill>
                          <a:effectLst/>
                          <a:latin typeface="Calibri" panose="020F0502020204030204" pitchFamily="34" charset="0"/>
                        </a:rPr>
                        <a:t>40</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E9EE"/>
                    </a:solidFill>
                  </a:tcPr>
                </a:tc>
                <a:tc>
                  <a:txBody>
                    <a:bodyPr/>
                    <a:lstStyle/>
                    <a:p>
                      <a:pPr algn="ctr"/>
                      <a:r>
                        <a:rPr lang="de-DE" dirty="0">
                          <a:solidFill>
                            <a:srgbClr val="000000"/>
                          </a:solidFill>
                          <a:effectLst/>
                          <a:latin typeface="Calibri" panose="020F0502020204030204" pitchFamily="34" charset="0"/>
                        </a:rPr>
                        <a:t>15</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E9EE"/>
                    </a:solidFill>
                  </a:tcPr>
                </a:tc>
                <a:extLst>
                  <a:ext uri="{0D108BD9-81ED-4DB2-BD59-A6C34878D82A}">
                    <a16:rowId xmlns:a16="http://schemas.microsoft.com/office/drawing/2014/main" val="1565595764"/>
                  </a:ext>
                </a:extLst>
              </a:tr>
              <a:tr h="324926">
                <a:tc>
                  <a:txBody>
                    <a:bodyPr/>
                    <a:lstStyle/>
                    <a:p>
                      <a:r>
                        <a:rPr lang="de-DE" b="1" dirty="0">
                          <a:solidFill>
                            <a:srgbClr val="FFFFFF"/>
                          </a:solidFill>
                          <a:effectLst/>
                          <a:latin typeface="Calibri" panose="020F0502020204030204" pitchFamily="34" charset="0"/>
                        </a:rPr>
                        <a:t>Kommunikation</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E97AD"/>
                    </a:solidFill>
                  </a:tcPr>
                </a:tc>
                <a:tc>
                  <a:txBody>
                    <a:bodyPr/>
                    <a:lstStyle/>
                    <a:p>
                      <a:pPr algn="ctr"/>
                      <a:r>
                        <a:rPr lang="de-DE" dirty="0">
                          <a:solidFill>
                            <a:srgbClr val="000000"/>
                          </a:solidFill>
                          <a:effectLst/>
                          <a:latin typeface="Calibri" panose="020F0502020204030204" pitchFamily="34" charset="0"/>
                        </a:rPr>
                        <a:t>12</a:t>
                      </a:r>
                      <a:endParaRPr lang="de-DE" dirty="0">
                        <a:effectLst/>
                      </a:endParaRPr>
                    </a:p>
                  </a:txBody>
                  <a:tcPr marL="38100" marR="38100" marT="38100" marB="38100" anchor="ctr">
                    <a:lnL w="2857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5F7"/>
                    </a:solidFill>
                  </a:tcPr>
                </a:tc>
                <a:tc>
                  <a:txBody>
                    <a:bodyPr/>
                    <a:lstStyle/>
                    <a:p>
                      <a:pPr algn="ctr"/>
                      <a:r>
                        <a:rPr lang="de-DE" dirty="0">
                          <a:solidFill>
                            <a:srgbClr val="000000"/>
                          </a:solidFill>
                          <a:effectLst/>
                          <a:latin typeface="Calibri" panose="020F0502020204030204" pitchFamily="34" charset="0"/>
                        </a:rPr>
                        <a:t>24</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5F7"/>
                    </a:solidFill>
                  </a:tcPr>
                </a:tc>
                <a:tc>
                  <a:txBody>
                    <a:bodyPr/>
                    <a:lstStyle/>
                    <a:p>
                      <a:pPr algn="ctr"/>
                      <a:r>
                        <a:rPr lang="de-DE" dirty="0">
                          <a:solidFill>
                            <a:srgbClr val="000000"/>
                          </a:solidFill>
                          <a:effectLst/>
                          <a:latin typeface="Calibri" panose="020F0502020204030204" pitchFamily="34" charset="0"/>
                        </a:rPr>
                        <a:t>9</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5F7"/>
                    </a:solidFill>
                  </a:tcPr>
                </a:tc>
                <a:extLst>
                  <a:ext uri="{0D108BD9-81ED-4DB2-BD59-A6C34878D82A}">
                    <a16:rowId xmlns:a16="http://schemas.microsoft.com/office/drawing/2014/main" val="764964767"/>
                  </a:ext>
                </a:extLst>
              </a:tr>
              <a:tr h="324926">
                <a:tc>
                  <a:txBody>
                    <a:bodyPr/>
                    <a:lstStyle/>
                    <a:p>
                      <a:r>
                        <a:rPr lang="de-DE" b="1" dirty="0">
                          <a:solidFill>
                            <a:srgbClr val="FFFFFF"/>
                          </a:solidFill>
                          <a:effectLst/>
                          <a:latin typeface="Calibri" panose="020F0502020204030204" pitchFamily="34" charset="0"/>
                        </a:rPr>
                        <a:t>Navigation</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E97AD"/>
                    </a:solidFill>
                  </a:tcPr>
                </a:tc>
                <a:tc>
                  <a:txBody>
                    <a:bodyPr/>
                    <a:lstStyle/>
                    <a:p>
                      <a:pPr algn="ctr"/>
                      <a:r>
                        <a:rPr lang="de-DE" dirty="0">
                          <a:solidFill>
                            <a:srgbClr val="000000"/>
                          </a:solidFill>
                          <a:effectLst/>
                          <a:latin typeface="Calibri" panose="020F0502020204030204" pitchFamily="34" charset="0"/>
                        </a:rPr>
                        <a:t>20</a:t>
                      </a:r>
                      <a:endParaRPr lang="de-DE" dirty="0">
                        <a:effectLst/>
                      </a:endParaRPr>
                    </a:p>
                  </a:txBody>
                  <a:tcPr marL="38100" marR="38100" marT="38100" marB="38100" anchor="ctr">
                    <a:lnL w="2857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E9EE"/>
                    </a:solidFill>
                  </a:tcPr>
                </a:tc>
                <a:tc>
                  <a:txBody>
                    <a:bodyPr/>
                    <a:lstStyle/>
                    <a:p>
                      <a:pPr algn="ctr"/>
                      <a:r>
                        <a:rPr lang="de-DE" dirty="0">
                          <a:solidFill>
                            <a:srgbClr val="000000"/>
                          </a:solidFill>
                          <a:effectLst/>
                          <a:latin typeface="Calibri" panose="020F0502020204030204" pitchFamily="34" charset="0"/>
                        </a:rPr>
                        <a:t>60</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E9EE"/>
                    </a:solidFill>
                  </a:tcPr>
                </a:tc>
                <a:tc>
                  <a:txBody>
                    <a:bodyPr/>
                    <a:lstStyle/>
                    <a:p>
                      <a:pPr algn="ctr"/>
                      <a:r>
                        <a:rPr lang="de-DE" dirty="0">
                          <a:solidFill>
                            <a:srgbClr val="000000"/>
                          </a:solidFill>
                          <a:effectLst/>
                          <a:latin typeface="Calibri" panose="020F0502020204030204" pitchFamily="34" charset="0"/>
                        </a:rPr>
                        <a:t>15</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E9EE"/>
                    </a:solidFill>
                  </a:tcPr>
                </a:tc>
                <a:extLst>
                  <a:ext uri="{0D108BD9-81ED-4DB2-BD59-A6C34878D82A}">
                    <a16:rowId xmlns:a16="http://schemas.microsoft.com/office/drawing/2014/main" val="910216496"/>
                  </a:ext>
                </a:extLst>
              </a:tr>
              <a:tr h="579216">
                <a:tc>
                  <a:txBody>
                    <a:bodyPr/>
                    <a:lstStyle/>
                    <a:p>
                      <a:r>
                        <a:rPr lang="de-DE" b="1" dirty="0">
                          <a:solidFill>
                            <a:srgbClr val="FFFFFF"/>
                          </a:solidFill>
                          <a:effectLst/>
                          <a:latin typeface="Calibri" panose="020F0502020204030204" pitchFamily="34" charset="0"/>
                        </a:rPr>
                        <a:t>Grundlagen des Fliegens</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E97AD"/>
                    </a:solidFill>
                  </a:tcPr>
                </a:tc>
                <a:tc>
                  <a:txBody>
                    <a:bodyPr/>
                    <a:lstStyle/>
                    <a:p>
                      <a:pPr algn="ctr"/>
                      <a:r>
                        <a:rPr lang="de-DE" dirty="0">
                          <a:solidFill>
                            <a:srgbClr val="000000"/>
                          </a:solidFill>
                          <a:effectLst/>
                          <a:latin typeface="Calibri" panose="020F0502020204030204" pitchFamily="34" charset="0"/>
                        </a:rPr>
                        <a:t>12</a:t>
                      </a:r>
                      <a:endParaRPr lang="de-DE" dirty="0">
                        <a:effectLst/>
                      </a:endParaRPr>
                    </a:p>
                  </a:txBody>
                  <a:tcPr marL="38100" marR="38100" marT="38100" marB="38100" anchor="ctr">
                    <a:lnL w="2857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5F7"/>
                    </a:solidFill>
                  </a:tcPr>
                </a:tc>
                <a:tc>
                  <a:txBody>
                    <a:bodyPr/>
                    <a:lstStyle/>
                    <a:p>
                      <a:pPr algn="ctr"/>
                      <a:r>
                        <a:rPr lang="de-DE" dirty="0">
                          <a:solidFill>
                            <a:srgbClr val="000000"/>
                          </a:solidFill>
                          <a:effectLst/>
                          <a:latin typeface="Calibri" panose="020F0502020204030204" pitchFamily="34" charset="0"/>
                        </a:rPr>
                        <a:t>24</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5F7"/>
                    </a:solidFill>
                  </a:tcPr>
                </a:tc>
                <a:tc>
                  <a:txBody>
                    <a:bodyPr/>
                    <a:lstStyle/>
                    <a:p>
                      <a:pPr algn="ctr"/>
                      <a:r>
                        <a:rPr lang="de-DE" dirty="0">
                          <a:solidFill>
                            <a:srgbClr val="000000"/>
                          </a:solidFill>
                          <a:effectLst/>
                          <a:latin typeface="Calibri" panose="020F0502020204030204" pitchFamily="34" charset="0"/>
                        </a:rPr>
                        <a:t>9</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5F7"/>
                    </a:solidFill>
                  </a:tcPr>
                </a:tc>
                <a:extLst>
                  <a:ext uri="{0D108BD9-81ED-4DB2-BD59-A6C34878D82A}">
                    <a16:rowId xmlns:a16="http://schemas.microsoft.com/office/drawing/2014/main" val="3896043758"/>
                  </a:ext>
                </a:extLst>
              </a:tr>
              <a:tr h="579216">
                <a:tc>
                  <a:txBody>
                    <a:bodyPr/>
                    <a:lstStyle/>
                    <a:p>
                      <a:r>
                        <a:rPr lang="de-DE" b="1" dirty="0">
                          <a:solidFill>
                            <a:srgbClr val="FFFFFF"/>
                          </a:solidFill>
                          <a:effectLst/>
                          <a:latin typeface="Calibri" panose="020F0502020204030204" pitchFamily="34" charset="0"/>
                        </a:rPr>
                        <a:t>Betriebliche Regelungen </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E97AD"/>
                    </a:solidFill>
                  </a:tcPr>
                </a:tc>
                <a:tc>
                  <a:txBody>
                    <a:bodyPr/>
                    <a:lstStyle/>
                    <a:p>
                      <a:pPr algn="ctr"/>
                      <a:r>
                        <a:rPr lang="de-DE" dirty="0">
                          <a:solidFill>
                            <a:srgbClr val="000000"/>
                          </a:solidFill>
                          <a:effectLst/>
                          <a:latin typeface="Calibri" panose="020F0502020204030204" pitchFamily="34" charset="0"/>
                        </a:rPr>
                        <a:t>12</a:t>
                      </a:r>
                      <a:endParaRPr lang="de-DE" dirty="0">
                        <a:effectLst/>
                      </a:endParaRPr>
                    </a:p>
                  </a:txBody>
                  <a:tcPr marL="38100" marR="38100" marT="38100" marB="38100" anchor="ctr">
                    <a:lnL w="2857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E9EE"/>
                    </a:solidFill>
                  </a:tcPr>
                </a:tc>
                <a:tc>
                  <a:txBody>
                    <a:bodyPr/>
                    <a:lstStyle/>
                    <a:p>
                      <a:pPr algn="ctr"/>
                      <a:r>
                        <a:rPr lang="de-DE" dirty="0">
                          <a:solidFill>
                            <a:srgbClr val="000000"/>
                          </a:solidFill>
                          <a:effectLst/>
                          <a:latin typeface="Calibri" panose="020F0502020204030204" pitchFamily="34" charset="0"/>
                        </a:rPr>
                        <a:t>24</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E9EE"/>
                    </a:solidFill>
                  </a:tcPr>
                </a:tc>
                <a:tc>
                  <a:txBody>
                    <a:bodyPr/>
                    <a:lstStyle/>
                    <a:p>
                      <a:pPr algn="ctr"/>
                      <a:r>
                        <a:rPr lang="de-DE" dirty="0">
                          <a:solidFill>
                            <a:srgbClr val="000000"/>
                          </a:solidFill>
                          <a:effectLst/>
                          <a:latin typeface="Calibri" panose="020F0502020204030204" pitchFamily="34" charset="0"/>
                        </a:rPr>
                        <a:t>9</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E9EE"/>
                    </a:solidFill>
                  </a:tcPr>
                </a:tc>
                <a:extLst>
                  <a:ext uri="{0D108BD9-81ED-4DB2-BD59-A6C34878D82A}">
                    <a16:rowId xmlns:a16="http://schemas.microsoft.com/office/drawing/2014/main" val="79288438"/>
                  </a:ext>
                </a:extLst>
              </a:tr>
              <a:tr h="579216">
                <a:tc>
                  <a:txBody>
                    <a:bodyPr/>
                    <a:lstStyle/>
                    <a:p>
                      <a:r>
                        <a:rPr lang="de-DE" b="1" dirty="0">
                          <a:solidFill>
                            <a:srgbClr val="FFFFFF"/>
                          </a:solidFill>
                          <a:effectLst/>
                          <a:latin typeface="Calibri" panose="020F0502020204030204" pitchFamily="34" charset="0"/>
                        </a:rPr>
                        <a:t>Flugleistung und Flugplanung</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E97AD"/>
                    </a:solidFill>
                  </a:tcPr>
                </a:tc>
                <a:tc>
                  <a:txBody>
                    <a:bodyPr/>
                    <a:lstStyle/>
                    <a:p>
                      <a:pPr algn="ctr"/>
                      <a:r>
                        <a:rPr lang="de-DE" dirty="0">
                          <a:solidFill>
                            <a:srgbClr val="000000"/>
                          </a:solidFill>
                          <a:effectLst/>
                          <a:latin typeface="Calibri" panose="020F0502020204030204" pitchFamily="34" charset="0"/>
                        </a:rPr>
                        <a:t>12</a:t>
                      </a:r>
                      <a:endParaRPr lang="de-DE" dirty="0">
                        <a:effectLst/>
                      </a:endParaRPr>
                    </a:p>
                  </a:txBody>
                  <a:tcPr marL="38100" marR="38100" marT="38100" marB="38100" anchor="ctr">
                    <a:lnL w="2857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5F7"/>
                    </a:solidFill>
                  </a:tcPr>
                </a:tc>
                <a:tc>
                  <a:txBody>
                    <a:bodyPr/>
                    <a:lstStyle/>
                    <a:p>
                      <a:pPr algn="ctr"/>
                      <a:r>
                        <a:rPr lang="de-DE" dirty="0">
                          <a:solidFill>
                            <a:srgbClr val="000000"/>
                          </a:solidFill>
                          <a:effectLst/>
                          <a:latin typeface="Calibri" panose="020F0502020204030204" pitchFamily="34" charset="0"/>
                        </a:rPr>
                        <a:t>24</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5F7"/>
                    </a:solidFill>
                  </a:tcPr>
                </a:tc>
                <a:tc>
                  <a:txBody>
                    <a:bodyPr/>
                    <a:lstStyle/>
                    <a:p>
                      <a:pPr algn="ctr"/>
                      <a:r>
                        <a:rPr lang="de-DE" dirty="0">
                          <a:solidFill>
                            <a:srgbClr val="000000"/>
                          </a:solidFill>
                          <a:effectLst/>
                          <a:latin typeface="Calibri" panose="020F0502020204030204" pitchFamily="34" charset="0"/>
                        </a:rPr>
                        <a:t>9</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5F7"/>
                    </a:solidFill>
                  </a:tcPr>
                </a:tc>
                <a:extLst>
                  <a:ext uri="{0D108BD9-81ED-4DB2-BD59-A6C34878D82A}">
                    <a16:rowId xmlns:a16="http://schemas.microsoft.com/office/drawing/2014/main" val="2785944482"/>
                  </a:ext>
                </a:extLst>
              </a:tr>
              <a:tr h="579216">
                <a:tc>
                  <a:txBody>
                    <a:bodyPr/>
                    <a:lstStyle/>
                    <a:p>
                      <a:r>
                        <a:rPr lang="de-DE" b="1" dirty="0">
                          <a:solidFill>
                            <a:srgbClr val="FFFFFF"/>
                          </a:solidFill>
                          <a:effectLst/>
                          <a:latin typeface="Calibri" panose="020F0502020204030204" pitchFamily="34" charset="0"/>
                        </a:rPr>
                        <a:t>Allgemeine Luftfahrzeugkunde</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E97AD"/>
                    </a:solidFill>
                  </a:tcPr>
                </a:tc>
                <a:tc>
                  <a:txBody>
                    <a:bodyPr/>
                    <a:lstStyle/>
                    <a:p>
                      <a:pPr algn="ctr"/>
                      <a:r>
                        <a:rPr lang="de-DE" dirty="0">
                          <a:solidFill>
                            <a:srgbClr val="000000"/>
                          </a:solidFill>
                          <a:effectLst/>
                          <a:latin typeface="Calibri" panose="020F0502020204030204" pitchFamily="34" charset="0"/>
                        </a:rPr>
                        <a:t>12</a:t>
                      </a:r>
                      <a:endParaRPr lang="de-DE" dirty="0">
                        <a:effectLst/>
                      </a:endParaRPr>
                    </a:p>
                  </a:txBody>
                  <a:tcPr marL="38100" marR="38100" marT="38100" marB="38100" anchor="ctr">
                    <a:lnL w="2857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E9EE"/>
                    </a:solidFill>
                  </a:tcPr>
                </a:tc>
                <a:tc>
                  <a:txBody>
                    <a:bodyPr/>
                    <a:lstStyle/>
                    <a:p>
                      <a:pPr algn="ctr"/>
                      <a:r>
                        <a:rPr lang="de-DE" dirty="0">
                          <a:solidFill>
                            <a:srgbClr val="000000"/>
                          </a:solidFill>
                          <a:effectLst/>
                          <a:latin typeface="Calibri" panose="020F0502020204030204" pitchFamily="34" charset="0"/>
                        </a:rPr>
                        <a:t>24</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E9EE"/>
                    </a:solidFill>
                  </a:tcPr>
                </a:tc>
                <a:tc>
                  <a:txBody>
                    <a:bodyPr/>
                    <a:lstStyle/>
                    <a:p>
                      <a:pPr algn="ctr"/>
                      <a:r>
                        <a:rPr lang="de-DE" dirty="0">
                          <a:solidFill>
                            <a:srgbClr val="000000"/>
                          </a:solidFill>
                          <a:effectLst/>
                          <a:latin typeface="Calibri" panose="020F0502020204030204" pitchFamily="34" charset="0"/>
                        </a:rPr>
                        <a:t>9</a:t>
                      </a:r>
                      <a:endParaRPr lang="de-DE" dirty="0">
                        <a:effectLst/>
                      </a:endParaRPr>
                    </a:p>
                  </a:txBody>
                  <a:tcPr marL="38100" marR="381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E9EE"/>
                    </a:solidFill>
                  </a:tcPr>
                </a:tc>
                <a:extLst>
                  <a:ext uri="{0D108BD9-81ED-4DB2-BD59-A6C34878D82A}">
                    <a16:rowId xmlns:a16="http://schemas.microsoft.com/office/drawing/2014/main" val="1028893187"/>
                  </a:ext>
                </a:extLst>
              </a:tr>
            </a:tbl>
          </a:graphicData>
        </a:graphic>
      </p:graphicFrame>
      <p:sp>
        <p:nvSpPr>
          <p:cNvPr id="3" name="AutoShape 4" descr="Theoriefächer">
            <a:extLst>
              <a:ext uri="{FF2B5EF4-FFF2-40B4-BE49-F238E27FC236}">
                <a16:creationId xmlns:a16="http://schemas.microsoft.com/office/drawing/2014/main" id="{23F56FA3-68B9-2C42-A572-5A0A2A005C31}"/>
              </a:ext>
            </a:extLst>
          </p:cNvPr>
          <p:cNvSpPr>
            <a:spLocks noChangeAspect="1" noChangeArrowheads="1"/>
          </p:cNvSpPr>
          <p:nvPr/>
        </p:nvSpPr>
        <p:spPr bwMode="auto">
          <a:xfrm>
            <a:off x="3060700" y="1517650"/>
            <a:ext cx="6070600" cy="3822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spTree>
    <p:extLst>
      <p:ext uri="{BB962C8B-B14F-4D97-AF65-F5344CB8AC3E}">
        <p14:creationId xmlns:p14="http://schemas.microsoft.com/office/powerpoint/2010/main" val="140690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2C7A8-7EE1-445E-B18B-B0B44B029576}"/>
              </a:ext>
            </a:extLst>
          </p:cNvPr>
          <p:cNvSpPr>
            <a:spLocks noGrp="1"/>
          </p:cNvSpPr>
          <p:nvPr>
            <p:ph type="ctrTitle"/>
          </p:nvPr>
        </p:nvSpPr>
        <p:spPr/>
        <p:txBody>
          <a:bodyPr>
            <a:normAutofit fontScale="90000"/>
          </a:bodyPr>
          <a:lstStyle/>
          <a:p>
            <a:r>
              <a:rPr lang="de-DE" dirty="0"/>
              <a:t>1.1 Internationales Recht: </a:t>
            </a:r>
            <a:br>
              <a:rPr lang="de-DE" dirty="0"/>
            </a:br>
            <a:r>
              <a:rPr lang="de-DE" dirty="0"/>
              <a:t>Abkommen, Verträge und Organisationen </a:t>
            </a:r>
          </a:p>
        </p:txBody>
      </p:sp>
      <p:sp>
        <p:nvSpPr>
          <p:cNvPr id="3" name="Untertitel 2">
            <a:extLst>
              <a:ext uri="{FF2B5EF4-FFF2-40B4-BE49-F238E27FC236}">
                <a16:creationId xmlns:a16="http://schemas.microsoft.com/office/drawing/2014/main" id="{C3147B01-30C8-421C-BD17-8AC69CBE5D79}"/>
              </a:ext>
            </a:extLst>
          </p:cNvPr>
          <p:cNvSpPr>
            <a:spLocks noGrp="1"/>
          </p:cNvSpPr>
          <p:nvPr>
            <p:ph type="subTitle" idx="1"/>
          </p:nvPr>
        </p:nvSpPr>
        <p:spPr/>
        <p:txBody>
          <a:bodyPr/>
          <a:lstStyle/>
          <a:p>
            <a:r>
              <a:rPr lang="en-US" dirty="0">
                <a:solidFill>
                  <a:srgbClr val="044C96"/>
                </a:solidFill>
              </a:rPr>
              <a:t>International law: conventions, agreements and organisations </a:t>
            </a:r>
          </a:p>
        </p:txBody>
      </p:sp>
      <p:sp>
        <p:nvSpPr>
          <p:cNvPr id="4" name="Foliennummernplatzhalter 3">
            <a:extLst>
              <a:ext uri="{FF2B5EF4-FFF2-40B4-BE49-F238E27FC236}">
                <a16:creationId xmlns:a16="http://schemas.microsoft.com/office/drawing/2014/main" id="{4B18B720-1CFD-4B73-A56F-433DC892E596}"/>
              </a:ext>
            </a:extLst>
          </p:cNvPr>
          <p:cNvSpPr>
            <a:spLocks noGrp="1"/>
          </p:cNvSpPr>
          <p:nvPr>
            <p:ph type="sldNum" sz="quarter" idx="12"/>
          </p:nvPr>
        </p:nvSpPr>
        <p:spPr/>
        <p:txBody>
          <a:bodyPr/>
          <a:lstStyle/>
          <a:p>
            <a:fld id="{1BAF13B1-D0BA-4A19-B609-64C08BFDA19E}" type="slidenum">
              <a:rPr lang="de-DE" smtClean="0"/>
              <a:pPr/>
              <a:t>3</a:t>
            </a:fld>
            <a:endParaRPr lang="de-DE" dirty="0"/>
          </a:p>
        </p:txBody>
      </p:sp>
    </p:spTree>
    <p:extLst>
      <p:ext uri="{BB962C8B-B14F-4D97-AF65-F5344CB8AC3E}">
        <p14:creationId xmlns:p14="http://schemas.microsoft.com/office/powerpoint/2010/main" val="2879534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30</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1.4 Lizenzierung von Luftfahrtpersonal</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Lizenzierung von Luftfahrtpersonal</a:t>
            </a:r>
          </a:p>
        </p:txBody>
      </p:sp>
      <p:sp>
        <p:nvSpPr>
          <p:cNvPr id="3" name="Inhaltsplatzhalter 2">
            <a:extLst>
              <a:ext uri="{FF2B5EF4-FFF2-40B4-BE49-F238E27FC236}">
                <a16:creationId xmlns:a16="http://schemas.microsoft.com/office/drawing/2014/main" id="{F0E93FB2-270F-B742-8B2C-0A1622B1AE49}"/>
              </a:ext>
            </a:extLst>
          </p:cNvPr>
          <p:cNvSpPr>
            <a:spLocks noGrp="1"/>
          </p:cNvSpPr>
          <p:nvPr>
            <p:ph sz="half" idx="2"/>
          </p:nvPr>
        </p:nvSpPr>
        <p:spPr>
          <a:xfrm>
            <a:off x="6019800" y="636512"/>
            <a:ext cx="6065172" cy="5475890"/>
          </a:xfrm>
        </p:spPr>
        <p:txBody>
          <a:bodyPr>
            <a:normAutofit lnSpcReduction="10000"/>
          </a:bodyPr>
          <a:lstStyle/>
          <a:p>
            <a:pPr marL="457200" lvl="1" indent="0">
              <a:buNone/>
            </a:pPr>
            <a:endParaRPr lang="de-DE" dirty="0"/>
          </a:p>
          <a:p>
            <a:pPr marL="457200" lvl="1" indent="0">
              <a:buNone/>
            </a:pPr>
            <a:r>
              <a:rPr lang="de-DE" sz="2200" b="1" dirty="0"/>
              <a:t>Segelflugausbildung</a:t>
            </a:r>
          </a:p>
          <a:p>
            <a:pPr marL="457200" lvl="1" indent="0">
              <a:buNone/>
            </a:pPr>
            <a:endParaRPr lang="de-DE" sz="1100" b="1" dirty="0"/>
          </a:p>
          <a:p>
            <a:pPr lvl="2"/>
            <a:r>
              <a:rPr lang="de-DE" sz="2200" dirty="0"/>
              <a:t>Praktische Ausbildung</a:t>
            </a:r>
          </a:p>
          <a:p>
            <a:pPr lvl="3"/>
            <a:r>
              <a:rPr lang="de-DE" sz="2000" dirty="0"/>
              <a:t>mindestens 15 h Flugausbildung</a:t>
            </a:r>
          </a:p>
          <a:p>
            <a:pPr lvl="4"/>
            <a:r>
              <a:rPr lang="de-DE" sz="2000" dirty="0"/>
              <a:t>davon mind. 10 h mit Fluglehrer</a:t>
            </a:r>
          </a:p>
          <a:p>
            <a:pPr lvl="4"/>
            <a:r>
              <a:rPr lang="de-DE" sz="2000" dirty="0"/>
              <a:t>und mind. 2 h Soloflugzeit</a:t>
            </a:r>
          </a:p>
          <a:p>
            <a:pPr lvl="3"/>
            <a:r>
              <a:rPr lang="de-DE" sz="2000" dirty="0"/>
              <a:t>davon müssen mind. 7 h auf einem Segelflugzeug geflogen werden. Die fehlenden Stunden können auch auf einem TMG mit segelflugspezifischen Übungen geflogen werden.</a:t>
            </a:r>
          </a:p>
          <a:p>
            <a:pPr lvl="3"/>
            <a:r>
              <a:rPr lang="de-DE" sz="2000" dirty="0"/>
              <a:t>mindestens 45 Starts</a:t>
            </a:r>
          </a:p>
          <a:p>
            <a:pPr lvl="3"/>
            <a:r>
              <a:rPr lang="de-DE" sz="2000" dirty="0"/>
              <a:t>ein Soloüberlandflug über mind. 50 km</a:t>
            </a:r>
          </a:p>
          <a:p>
            <a:pPr lvl="3"/>
            <a:r>
              <a:rPr lang="de-DE" sz="2000" dirty="0"/>
              <a:t>oder über 100 km mit einem Fluglehrer</a:t>
            </a:r>
          </a:p>
          <a:p>
            <a:pPr lvl="2"/>
            <a:r>
              <a:rPr lang="de-DE" sz="2200" dirty="0"/>
              <a:t>Praktische Prüfung</a:t>
            </a:r>
          </a:p>
          <a:p>
            <a:pPr lvl="3"/>
            <a:r>
              <a:rPr lang="de-DE" sz="2000" dirty="0"/>
              <a:t>ein oder mehrere Flüge mit einem Prüfer, der von der LLB beauftragt wird</a:t>
            </a:r>
          </a:p>
          <a:p>
            <a:endParaRPr lang="de-DE" dirty="0"/>
          </a:p>
        </p:txBody>
      </p:sp>
      <p:pic>
        <p:nvPicPr>
          <p:cNvPr id="2" name="Grafik 1">
            <a:extLst>
              <a:ext uri="{FF2B5EF4-FFF2-40B4-BE49-F238E27FC236}">
                <a16:creationId xmlns:a16="http://schemas.microsoft.com/office/drawing/2014/main" id="{902E3D6E-D834-3E4C-BDD9-B5D841067280}"/>
              </a:ext>
            </a:extLst>
          </p:cNvPr>
          <p:cNvPicPr>
            <a:picLocks noChangeAspect="1"/>
          </p:cNvPicPr>
          <p:nvPr/>
        </p:nvPicPr>
        <p:blipFill>
          <a:blip r:embed="rId3"/>
          <a:stretch>
            <a:fillRect/>
          </a:stretch>
        </p:blipFill>
        <p:spPr>
          <a:xfrm>
            <a:off x="1519800" y="889456"/>
            <a:ext cx="4263042" cy="2797239"/>
          </a:xfrm>
          <a:prstGeom prst="rect">
            <a:avLst/>
          </a:prstGeom>
        </p:spPr>
      </p:pic>
      <p:pic>
        <p:nvPicPr>
          <p:cNvPr id="8" name="Grafik 7">
            <a:extLst>
              <a:ext uri="{FF2B5EF4-FFF2-40B4-BE49-F238E27FC236}">
                <a16:creationId xmlns:a16="http://schemas.microsoft.com/office/drawing/2014/main" id="{62D8F0F5-ABB8-8740-B93F-EF0DD7EABF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281" y="4136410"/>
            <a:ext cx="2960235" cy="1841621"/>
          </a:xfrm>
          <a:prstGeom prst="rect">
            <a:avLst/>
          </a:prstGeom>
        </p:spPr>
      </p:pic>
      <p:pic>
        <p:nvPicPr>
          <p:cNvPr id="10" name="Grafik 9">
            <a:extLst>
              <a:ext uri="{FF2B5EF4-FFF2-40B4-BE49-F238E27FC236}">
                <a16:creationId xmlns:a16="http://schemas.microsoft.com/office/drawing/2014/main" id="{B8957FB0-9883-A040-8545-133A5EE5DE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3674" y="4126923"/>
            <a:ext cx="2960235" cy="1841621"/>
          </a:xfrm>
          <a:prstGeom prst="rect">
            <a:avLst/>
          </a:prstGeom>
        </p:spPr>
      </p:pic>
      <p:pic>
        <p:nvPicPr>
          <p:cNvPr id="12" name="Grafik 11">
            <a:extLst>
              <a:ext uri="{FF2B5EF4-FFF2-40B4-BE49-F238E27FC236}">
                <a16:creationId xmlns:a16="http://schemas.microsoft.com/office/drawing/2014/main" id="{C40B09B7-1931-594F-9FD2-45ABF260AA0E}"/>
              </a:ext>
            </a:extLst>
          </p:cNvPr>
          <p:cNvPicPr>
            <a:picLocks noChangeAspect="1"/>
          </p:cNvPicPr>
          <p:nvPr/>
        </p:nvPicPr>
        <p:blipFill>
          <a:blip r:embed="rId3"/>
          <a:stretch>
            <a:fillRect/>
          </a:stretch>
        </p:blipFill>
        <p:spPr>
          <a:xfrm>
            <a:off x="1519800" y="988656"/>
            <a:ext cx="4263042" cy="2797239"/>
          </a:xfrm>
          <a:prstGeom prst="rect">
            <a:avLst/>
          </a:prstGeom>
        </p:spPr>
      </p:pic>
    </p:spTree>
    <p:extLst>
      <p:ext uri="{BB962C8B-B14F-4D97-AF65-F5344CB8AC3E}">
        <p14:creationId xmlns:p14="http://schemas.microsoft.com/office/powerpoint/2010/main" val="1756837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5955061" y="888641"/>
            <a:ext cx="6065172" cy="5475890"/>
          </a:xfrm>
        </p:spPr>
        <p:txBody>
          <a:bodyPr>
            <a:normAutofit/>
          </a:bodyPr>
          <a:lstStyle/>
          <a:p>
            <a:pPr marL="457200" lvl="1" indent="0">
              <a:buNone/>
            </a:pPr>
            <a:r>
              <a:rPr lang="de-DE" sz="2200" b="1" dirty="0"/>
              <a:t>Weitere Berechtigungen:</a:t>
            </a:r>
          </a:p>
          <a:p>
            <a:pPr marL="457200" lvl="1" indent="0">
              <a:buNone/>
            </a:pPr>
            <a:endParaRPr lang="de-DE" sz="1100" b="1" dirty="0"/>
          </a:p>
          <a:p>
            <a:pPr lvl="2"/>
            <a:r>
              <a:rPr lang="de-DE" dirty="0"/>
              <a:t>Gastflugberechtigung</a:t>
            </a:r>
          </a:p>
          <a:p>
            <a:pPr lvl="2"/>
            <a:r>
              <a:rPr lang="de-DE" dirty="0"/>
              <a:t>F-Schlepp-Berechtigung /Windenstart-Berechtigung</a:t>
            </a:r>
          </a:p>
          <a:p>
            <a:pPr lvl="2"/>
            <a:r>
              <a:rPr lang="de-DE" dirty="0"/>
              <a:t>TMG – Berechtigung</a:t>
            </a:r>
          </a:p>
          <a:p>
            <a:pPr lvl="2"/>
            <a:r>
              <a:rPr lang="de-DE" dirty="0"/>
              <a:t>Kunstflugberechtigung</a:t>
            </a:r>
          </a:p>
          <a:p>
            <a:pPr lvl="3"/>
            <a:r>
              <a:rPr lang="de-DE" sz="2000" dirty="0"/>
              <a:t>Basic oder Advanced</a:t>
            </a:r>
          </a:p>
          <a:p>
            <a:pPr lvl="2"/>
            <a:r>
              <a:rPr lang="de-DE" dirty="0"/>
              <a:t>Wolkenflug-Berechtigung</a:t>
            </a:r>
          </a:p>
          <a:p>
            <a:pPr lvl="2"/>
            <a:r>
              <a:rPr lang="de-DE" dirty="0"/>
              <a:t>TMG: Bannerschlepp-Berechtigung</a:t>
            </a:r>
          </a:p>
          <a:p>
            <a:pPr lvl="2"/>
            <a:r>
              <a:rPr lang="de-DE" dirty="0"/>
              <a:t>TMG: Berechtigung zum Schleppen von Segelflugzeugen</a:t>
            </a:r>
          </a:p>
          <a:p>
            <a:pPr lvl="2"/>
            <a:r>
              <a:rPr lang="de-DE" dirty="0"/>
              <a:t>TMG: Nachtflugberechtigung</a:t>
            </a:r>
          </a:p>
          <a:p>
            <a:pPr lvl="2"/>
            <a:r>
              <a:rPr lang="de-DE" dirty="0"/>
              <a:t>Fluglehrer-Berechtigung</a:t>
            </a:r>
          </a:p>
          <a:p>
            <a:pPr lvl="2"/>
            <a:r>
              <a:rPr lang="de-DE" dirty="0"/>
              <a:t>Berechtigung zum Ausbilden von Fluglehrern</a:t>
            </a:r>
          </a:p>
          <a:p>
            <a:pPr lvl="2"/>
            <a:r>
              <a:rPr lang="de-DE" dirty="0"/>
              <a:t>Prüfer-Berechtigung</a:t>
            </a:r>
          </a:p>
          <a:p>
            <a:pPr lvl="1"/>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31</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1.4 Lizenzierung von Luftfahrtpersonal</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Lizenzierung von Luftfahrtpersonal</a:t>
            </a:r>
          </a:p>
        </p:txBody>
      </p:sp>
      <p:pic>
        <p:nvPicPr>
          <p:cNvPr id="3" name="Grafik 2" descr="Ein Bild, das Ebene, draußen, Himmel, fliegend enthält.&#10;&#10;Automatisch generierte Beschreibung">
            <a:extLst>
              <a:ext uri="{FF2B5EF4-FFF2-40B4-BE49-F238E27FC236}">
                <a16:creationId xmlns:a16="http://schemas.microsoft.com/office/drawing/2014/main" id="{D8B4A56F-F3EF-384D-AC6C-2181F2FD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956" y="888641"/>
            <a:ext cx="3670502" cy="5576548"/>
          </a:xfrm>
          <a:prstGeom prst="rect">
            <a:avLst/>
          </a:prstGeom>
        </p:spPr>
      </p:pic>
    </p:spTree>
    <p:extLst>
      <p:ext uri="{BB962C8B-B14F-4D97-AF65-F5344CB8AC3E}">
        <p14:creationId xmlns:p14="http://schemas.microsoft.com/office/powerpoint/2010/main" val="3238298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5205913" y="800506"/>
            <a:ext cx="6986087" cy="5475890"/>
          </a:xfrm>
        </p:spPr>
        <p:txBody>
          <a:bodyPr>
            <a:normAutofit/>
          </a:bodyPr>
          <a:lstStyle/>
          <a:p>
            <a:pPr marL="914400" lvl="2" indent="0">
              <a:buNone/>
            </a:pPr>
            <a:r>
              <a:rPr lang="de-DE" sz="2200" b="1" dirty="0"/>
              <a:t>Gastflugberechtigung</a:t>
            </a:r>
          </a:p>
          <a:p>
            <a:endParaRPr lang="de-DE" sz="1100" dirty="0"/>
          </a:p>
          <a:p>
            <a:pPr lvl="2"/>
            <a:r>
              <a:rPr lang="de-DE" sz="2200" dirty="0"/>
              <a:t>Gastflüge nur im nichtgewerblichen Bereich</a:t>
            </a:r>
          </a:p>
          <a:p>
            <a:pPr lvl="2"/>
            <a:r>
              <a:rPr lang="de-DE" sz="2200" dirty="0"/>
              <a:t>Erlangen einer Gastflugberechtigung: </a:t>
            </a:r>
          </a:p>
          <a:p>
            <a:pPr lvl="3"/>
            <a:r>
              <a:rPr lang="de-DE" sz="2200" dirty="0"/>
              <a:t>10 Stunden oder 30 Starts als PIC </a:t>
            </a:r>
            <a:r>
              <a:rPr lang="de-DE" sz="2200" b="1" dirty="0"/>
              <a:t>und </a:t>
            </a:r>
            <a:endParaRPr lang="de-DE" sz="2200" dirty="0"/>
          </a:p>
          <a:p>
            <a:pPr lvl="3"/>
            <a:r>
              <a:rPr lang="de-DE" sz="2200" dirty="0"/>
              <a:t>Nachweis der Kompetenz gegenüber einem Fluglehrer</a:t>
            </a:r>
          </a:p>
          <a:p>
            <a:pPr lvl="3"/>
            <a:r>
              <a:rPr lang="de-DE" sz="2200" dirty="0"/>
              <a:t>Eintrag  der Gastflugberechtigung ins Flugbuch</a:t>
            </a:r>
          </a:p>
          <a:p>
            <a:pPr lvl="3"/>
            <a:endParaRPr lang="de-DE" sz="2200" dirty="0"/>
          </a:p>
          <a:p>
            <a:pPr lvl="2"/>
            <a:r>
              <a:rPr lang="de-DE" sz="2200" dirty="0"/>
              <a:t>Erhalt der Gastflugberechtigung</a:t>
            </a:r>
          </a:p>
          <a:p>
            <a:pPr lvl="3"/>
            <a:r>
              <a:rPr lang="de-DE" sz="2200" dirty="0"/>
              <a:t>Gastflüge nur, wenn in den vergangenen 90 Tage </a:t>
            </a:r>
          </a:p>
          <a:p>
            <a:pPr lvl="4"/>
            <a:r>
              <a:rPr lang="de-DE" sz="2200" dirty="0"/>
              <a:t>3 Starts mit Segelflugzeugen </a:t>
            </a:r>
            <a:r>
              <a:rPr lang="de-DE" sz="2200" u="sng" dirty="0"/>
              <a:t>oder</a:t>
            </a:r>
            <a:endParaRPr lang="de-DE" sz="2200" dirty="0"/>
          </a:p>
          <a:p>
            <a:pPr lvl="4"/>
            <a:r>
              <a:rPr lang="de-DE" sz="2200" dirty="0"/>
              <a:t>3 Starts mit TMG nachgewiesen werden</a:t>
            </a:r>
          </a:p>
          <a:p>
            <a:pPr marL="914400" lvl="2" indent="0">
              <a:buNone/>
            </a:pPr>
            <a:endParaRPr lang="de-DE" sz="2200" dirty="0"/>
          </a:p>
          <a:p>
            <a:pPr marL="914400" lvl="2" indent="0">
              <a:buNone/>
            </a:pPr>
            <a:endParaRPr lang="de-DE" sz="2200" dirty="0"/>
          </a:p>
          <a:p>
            <a:pPr marL="914400" lvl="2" indent="0">
              <a:buNone/>
            </a:pPr>
            <a:endParaRPr lang="de-DE" sz="2200" dirty="0"/>
          </a:p>
          <a:p>
            <a:pPr marL="914400" lvl="2" indent="0">
              <a:buNone/>
            </a:pPr>
            <a:endParaRPr lang="de-DE" sz="2200" dirty="0"/>
          </a:p>
          <a:p>
            <a:pPr lvl="1"/>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32</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1.4 Lizenzierung von Luftfahrtpersonal</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Lizenzierung von Luftfahrtpersonal</a:t>
            </a:r>
          </a:p>
        </p:txBody>
      </p:sp>
      <p:pic>
        <p:nvPicPr>
          <p:cNvPr id="8" name="Grafik 7" descr="Ein Bild, das Gras, Himmel, draußen, Ebene enthält.&#10;&#10;Automatisch generierte Beschreibung">
            <a:extLst>
              <a:ext uri="{FF2B5EF4-FFF2-40B4-BE49-F238E27FC236}">
                <a16:creationId xmlns:a16="http://schemas.microsoft.com/office/drawing/2014/main" id="{273B0F1C-9881-C145-8E7D-57164F8395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525" y="1351344"/>
            <a:ext cx="5540415" cy="4155311"/>
          </a:xfrm>
          <a:prstGeom prst="rect">
            <a:avLst/>
          </a:prstGeom>
        </p:spPr>
      </p:pic>
    </p:spTree>
    <p:extLst>
      <p:ext uri="{BB962C8B-B14F-4D97-AF65-F5344CB8AC3E}">
        <p14:creationId xmlns:p14="http://schemas.microsoft.com/office/powerpoint/2010/main" val="1420405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225061" y="1094110"/>
            <a:ext cx="5795172" cy="5475890"/>
          </a:xfrm>
        </p:spPr>
        <p:txBody>
          <a:bodyPr>
            <a:normAutofit/>
          </a:bodyPr>
          <a:lstStyle/>
          <a:p>
            <a:pPr marL="457200" lvl="1" indent="0">
              <a:buNone/>
            </a:pPr>
            <a:r>
              <a:rPr lang="de-DE" sz="2200" b="1" dirty="0"/>
              <a:t>Erhalt der Berechtigung:</a:t>
            </a:r>
          </a:p>
          <a:p>
            <a:pPr lvl="1"/>
            <a:endParaRPr lang="de-DE" sz="1100" dirty="0"/>
          </a:p>
          <a:p>
            <a:pPr marL="457200" lvl="1" indent="0">
              <a:buNone/>
            </a:pPr>
            <a:r>
              <a:rPr lang="de-DE" sz="2200" dirty="0"/>
              <a:t>In den letzten zwei Jahren vor dem Flug sollte man als PIC nachweisen:</a:t>
            </a:r>
          </a:p>
          <a:p>
            <a:pPr lvl="2"/>
            <a:r>
              <a:rPr lang="de-DE" dirty="0"/>
              <a:t> mind.  5 h als PIC auf Segelflugzeugen  </a:t>
            </a:r>
          </a:p>
          <a:p>
            <a:pPr marL="914400" lvl="2" indent="0">
              <a:buNone/>
            </a:pPr>
            <a:r>
              <a:rPr lang="de-DE" dirty="0"/>
              <a:t>     und/oder TMG</a:t>
            </a:r>
          </a:p>
          <a:p>
            <a:pPr lvl="2"/>
            <a:r>
              <a:rPr lang="de-DE" dirty="0"/>
              <a:t> mind. 15 Starts auf Segelflugzeugen ohne </a:t>
            </a:r>
          </a:p>
          <a:p>
            <a:pPr marL="914400" lvl="2" indent="0">
              <a:buNone/>
            </a:pPr>
            <a:r>
              <a:rPr lang="de-DE" dirty="0"/>
              <a:t>     TMG</a:t>
            </a:r>
          </a:p>
          <a:p>
            <a:pPr lvl="2"/>
            <a:r>
              <a:rPr lang="de-DE" dirty="0"/>
              <a:t> mind. 2 Flüge mit einem Fluglehrer</a:t>
            </a:r>
          </a:p>
          <a:p>
            <a:pPr lvl="2"/>
            <a:endParaRPr lang="de-DE" sz="1100" dirty="0"/>
          </a:p>
          <a:p>
            <a:pPr lvl="2"/>
            <a:r>
              <a:rPr lang="de-DE" sz="2200" dirty="0"/>
              <a:t>oder</a:t>
            </a:r>
          </a:p>
          <a:p>
            <a:pPr lvl="3"/>
            <a:r>
              <a:rPr lang="de-DE" sz="2000" dirty="0"/>
              <a:t>Flüge mit  Flugauftrag bis die Bedingungen erfüllt sind</a:t>
            </a:r>
          </a:p>
          <a:p>
            <a:pPr lvl="3"/>
            <a:endParaRPr lang="de-DE" sz="1100" dirty="0"/>
          </a:p>
          <a:p>
            <a:pPr lvl="2"/>
            <a:r>
              <a:rPr lang="de-DE" sz="2200" dirty="0"/>
              <a:t>oder</a:t>
            </a:r>
          </a:p>
          <a:p>
            <a:pPr lvl="3"/>
            <a:r>
              <a:rPr lang="de-DE" dirty="0"/>
              <a:t>eine Befähigungsüberprüfung mit einem Prüfer</a:t>
            </a:r>
          </a:p>
          <a:p>
            <a:pPr lvl="3"/>
            <a:endParaRPr lang="de-DE" dirty="0"/>
          </a:p>
          <a:p>
            <a:pPr lvl="1"/>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33</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1.4 Lizenzierung von Luftfahrtpersonal</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Lizenzierung von Luftfahrtpersonal</a:t>
            </a:r>
          </a:p>
        </p:txBody>
      </p:sp>
      <p:pic>
        <p:nvPicPr>
          <p:cNvPr id="8194" name="Picture 2">
            <a:extLst>
              <a:ext uri="{FF2B5EF4-FFF2-40B4-BE49-F238E27FC236}">
                <a16:creationId xmlns:a16="http://schemas.microsoft.com/office/drawing/2014/main" id="{8E8C1D73-7CFF-5C4E-B99E-A1ACA6EE5E6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4731" y="1388025"/>
            <a:ext cx="5477690" cy="4108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495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5838940" y="762576"/>
            <a:ext cx="6181293" cy="5728019"/>
          </a:xfrm>
        </p:spPr>
        <p:txBody>
          <a:bodyPr>
            <a:normAutofit fontScale="25000" lnSpcReduction="20000"/>
          </a:bodyPr>
          <a:lstStyle/>
          <a:p>
            <a:pPr marL="457200" lvl="1" indent="0">
              <a:buNone/>
            </a:pPr>
            <a:r>
              <a:rPr lang="de-DE" sz="8000" b="1" dirty="0"/>
              <a:t>TMG - Berechtigung:</a:t>
            </a:r>
          </a:p>
          <a:p>
            <a:pPr marL="457200" lvl="1" indent="0">
              <a:lnSpc>
                <a:spcPct val="110000"/>
              </a:lnSpc>
              <a:buNone/>
            </a:pPr>
            <a:r>
              <a:rPr lang="de-DE" sz="8000" dirty="0"/>
              <a:t>Zusätzlich  zur reinen SPL-Lizenz kann noch eine Berechtigung zum Fliegen von Reisemotoseglern (TMG) erworben werden:</a:t>
            </a:r>
          </a:p>
          <a:p>
            <a:pPr marL="457200" lvl="1" indent="0">
              <a:buNone/>
            </a:pPr>
            <a:endParaRPr lang="de-DE" sz="4400" dirty="0"/>
          </a:p>
          <a:p>
            <a:pPr lvl="1"/>
            <a:r>
              <a:rPr lang="de-DE" sz="7200" dirty="0"/>
              <a:t>Erweiterung durch:</a:t>
            </a:r>
          </a:p>
          <a:p>
            <a:pPr lvl="2"/>
            <a:r>
              <a:rPr lang="de-DE" sz="6200" dirty="0"/>
              <a:t> mind.  6 h Ausbildung auf dem TMG</a:t>
            </a:r>
          </a:p>
          <a:p>
            <a:pPr lvl="3">
              <a:lnSpc>
                <a:spcPct val="120000"/>
              </a:lnSpc>
            </a:pPr>
            <a:r>
              <a:rPr lang="de-DE" sz="6200" dirty="0"/>
              <a:t>wobei davon mind. 4 h mit einem Fluglehrer geflogen werden müssen</a:t>
            </a:r>
          </a:p>
          <a:p>
            <a:pPr lvl="2">
              <a:lnSpc>
                <a:spcPct val="110000"/>
              </a:lnSpc>
            </a:pPr>
            <a:r>
              <a:rPr lang="de-DE" sz="6200" dirty="0"/>
              <a:t>einem Solo-Überlandflug von mind. 150 km mit einer Zwischenlandung</a:t>
            </a:r>
          </a:p>
          <a:p>
            <a:pPr lvl="2">
              <a:lnSpc>
                <a:spcPct val="110000"/>
              </a:lnSpc>
            </a:pPr>
            <a:r>
              <a:rPr lang="de-DE" sz="6200" dirty="0"/>
              <a:t>Praktische Prüfung mit eine zusätzlichen mündlichen Prüfung</a:t>
            </a:r>
          </a:p>
          <a:p>
            <a:pPr lvl="2"/>
            <a:endParaRPr lang="de-DE" sz="4400" dirty="0"/>
          </a:p>
          <a:p>
            <a:pPr lvl="1"/>
            <a:r>
              <a:rPr lang="de-DE" sz="7200" dirty="0"/>
              <a:t>Erhalt der Berechtigung</a:t>
            </a:r>
          </a:p>
          <a:p>
            <a:pPr lvl="2"/>
            <a:r>
              <a:rPr lang="de-DE" sz="6200" dirty="0"/>
              <a:t>in den letzten zwei Jahren vor den Flug:</a:t>
            </a:r>
          </a:p>
          <a:p>
            <a:pPr lvl="2"/>
            <a:r>
              <a:rPr lang="de-DE" sz="6200" dirty="0"/>
              <a:t>12 h als PIC auf Segelflugzeugen oder TMG</a:t>
            </a:r>
          </a:p>
          <a:p>
            <a:pPr lvl="3"/>
            <a:r>
              <a:rPr lang="de-DE" sz="6200" dirty="0"/>
              <a:t>davon aber mind. 6 h als PIC auf TMG</a:t>
            </a:r>
          </a:p>
          <a:p>
            <a:pPr lvl="2"/>
            <a:r>
              <a:rPr lang="de-DE" sz="6200" dirty="0"/>
              <a:t>mind. 12 Starts/Landungen</a:t>
            </a:r>
          </a:p>
          <a:p>
            <a:pPr lvl="2">
              <a:lnSpc>
                <a:spcPct val="120000"/>
              </a:lnSpc>
            </a:pPr>
            <a:r>
              <a:rPr lang="de-DE" sz="6200" dirty="0"/>
              <a:t>Einer Auffrischungsschulung von mind. 1 h mit einem Fluglehrer</a:t>
            </a:r>
          </a:p>
          <a:p>
            <a:pPr marL="914400" lvl="2" indent="0">
              <a:buNone/>
            </a:pPr>
            <a:r>
              <a:rPr lang="de-DE" sz="6200" dirty="0"/>
              <a:t>     oder einer Befähigungsüberprüfung mit einem Prüfer</a:t>
            </a:r>
          </a:p>
          <a:p>
            <a:pPr marL="914400" lvl="2" indent="0">
              <a:buNone/>
            </a:pPr>
            <a:r>
              <a:rPr lang="de-DE" sz="6200" dirty="0"/>
              <a:t>     oder durch Flüge mit Flugauftrag</a:t>
            </a:r>
          </a:p>
          <a:p>
            <a:pPr lvl="3"/>
            <a:endParaRPr lang="de-DE" sz="6200" dirty="0"/>
          </a:p>
          <a:p>
            <a:pPr lvl="1"/>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34</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1.4 Lizenzierung von Luftfahrtpersonal</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Lizenzierung von Luftfahrtpersonal</a:t>
            </a:r>
          </a:p>
        </p:txBody>
      </p:sp>
      <p:pic>
        <p:nvPicPr>
          <p:cNvPr id="10242" name="Picture 2">
            <a:extLst>
              <a:ext uri="{FF2B5EF4-FFF2-40B4-BE49-F238E27FC236}">
                <a16:creationId xmlns:a16="http://schemas.microsoft.com/office/drawing/2014/main" id="{C5C50F8A-54CA-D940-92AE-8363D711D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767" y="2091854"/>
            <a:ext cx="5952666" cy="1817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326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5838940" y="957329"/>
            <a:ext cx="6181293" cy="5728019"/>
          </a:xfrm>
        </p:spPr>
        <p:txBody>
          <a:bodyPr>
            <a:normAutofit fontScale="25000" lnSpcReduction="20000"/>
          </a:bodyPr>
          <a:lstStyle/>
          <a:p>
            <a:pPr marL="457200" lvl="1" indent="0">
              <a:buNone/>
            </a:pPr>
            <a:r>
              <a:rPr lang="de-DE" sz="8800" b="1" dirty="0"/>
              <a:t>Persönliches Flugbuch:</a:t>
            </a:r>
          </a:p>
          <a:p>
            <a:pPr marL="457200" lvl="1" indent="0">
              <a:lnSpc>
                <a:spcPct val="110000"/>
              </a:lnSpc>
              <a:buNone/>
            </a:pPr>
            <a:r>
              <a:rPr lang="de-DE" sz="8000" dirty="0"/>
              <a:t>Die geflogen Starts, die Flugzeit und die Berechtigungen werden im persönliche Flugbuch geführt und dort auch bestätigt.</a:t>
            </a:r>
          </a:p>
          <a:p>
            <a:pPr marL="457200" lvl="1" indent="0">
              <a:lnSpc>
                <a:spcPct val="110000"/>
              </a:lnSpc>
              <a:buNone/>
            </a:pPr>
            <a:endParaRPr lang="de-DE" sz="8000" dirty="0"/>
          </a:p>
          <a:p>
            <a:pPr marL="457200" lvl="1" indent="0">
              <a:lnSpc>
                <a:spcPct val="110000"/>
              </a:lnSpc>
              <a:buNone/>
            </a:pPr>
            <a:r>
              <a:rPr lang="de-DE" sz="8000" dirty="0"/>
              <a:t>Eingetragen werden muss:</a:t>
            </a:r>
          </a:p>
          <a:p>
            <a:pPr lvl="1">
              <a:lnSpc>
                <a:spcPct val="110000"/>
              </a:lnSpc>
            </a:pPr>
            <a:r>
              <a:rPr lang="de-DE" sz="6200" dirty="0"/>
              <a:t>Datum des Fluges</a:t>
            </a:r>
          </a:p>
          <a:p>
            <a:pPr lvl="1">
              <a:lnSpc>
                <a:spcPct val="110000"/>
              </a:lnSpc>
            </a:pPr>
            <a:r>
              <a:rPr lang="de-DE" sz="6200" dirty="0"/>
              <a:t>die Namen von PIC und eventuell Begleiter</a:t>
            </a:r>
          </a:p>
          <a:p>
            <a:pPr lvl="1">
              <a:lnSpc>
                <a:spcPct val="110000"/>
              </a:lnSpc>
            </a:pPr>
            <a:r>
              <a:rPr lang="de-DE" sz="6200" dirty="0"/>
              <a:t>Abflugort und die Abflugzeit</a:t>
            </a:r>
          </a:p>
          <a:p>
            <a:pPr lvl="1">
              <a:lnSpc>
                <a:spcPct val="110000"/>
              </a:lnSpc>
            </a:pPr>
            <a:r>
              <a:rPr lang="de-DE" sz="6200" dirty="0"/>
              <a:t>Ankunftsort und die Landezeit</a:t>
            </a:r>
          </a:p>
          <a:p>
            <a:pPr lvl="1">
              <a:lnSpc>
                <a:spcPct val="110000"/>
              </a:lnSpc>
            </a:pPr>
            <a:r>
              <a:rPr lang="de-DE" sz="6200" dirty="0"/>
              <a:t>Flugzeugtyp und die Registrierung</a:t>
            </a:r>
          </a:p>
          <a:p>
            <a:pPr lvl="1">
              <a:lnSpc>
                <a:spcPct val="110000"/>
              </a:lnSpc>
            </a:pPr>
            <a:r>
              <a:rPr lang="de-DE" sz="6200" dirty="0"/>
              <a:t>Flugdauer, eingeteilt als </a:t>
            </a:r>
            <a:br>
              <a:rPr lang="de-DE" sz="6200" dirty="0"/>
            </a:br>
            <a:r>
              <a:rPr lang="de-DE" sz="6200" dirty="0"/>
              <a:t>-  PIC-Zeit (auch für einsitzige Schulflüge)</a:t>
            </a:r>
            <a:br>
              <a:rPr lang="de-DE" sz="6200" dirty="0"/>
            </a:br>
            <a:r>
              <a:rPr lang="de-DE" sz="6200" dirty="0"/>
              <a:t>-  DUAL-Zeit (doppelsitzige Flüge mit Fluglehrer oder Prüfer)</a:t>
            </a:r>
            <a:br>
              <a:rPr lang="de-DE" sz="6200" dirty="0"/>
            </a:br>
            <a:r>
              <a:rPr lang="de-DE" sz="6200" dirty="0"/>
              <a:t>-  FI-Zeit (Flugzeit als Fluglehrer)</a:t>
            </a:r>
            <a:br>
              <a:rPr lang="de-DE" sz="6200" dirty="0"/>
            </a:br>
            <a:r>
              <a:rPr lang="de-DE" sz="6200" dirty="0"/>
              <a:t>-  Gesamtflugzeit</a:t>
            </a:r>
          </a:p>
          <a:p>
            <a:pPr lvl="1">
              <a:lnSpc>
                <a:spcPct val="110000"/>
              </a:lnSpc>
            </a:pPr>
            <a:r>
              <a:rPr lang="de-DE" sz="6200" dirty="0"/>
              <a:t>Anzahl der Landungen</a:t>
            </a:r>
          </a:p>
          <a:p>
            <a:pPr lvl="1">
              <a:lnSpc>
                <a:spcPct val="110000"/>
              </a:lnSpc>
            </a:pPr>
            <a:r>
              <a:rPr lang="de-DE" sz="6200" dirty="0"/>
              <a:t>Bemerkungen: Details zum Flug, eventuell Unterschrift vom FI</a:t>
            </a:r>
            <a:br>
              <a:rPr lang="de-DE" sz="6200" dirty="0"/>
            </a:br>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35</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1.4 Lizenzierung von Luftfahrtpersonal</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Lizenzierung von Luftfahrtpersonal</a:t>
            </a:r>
          </a:p>
        </p:txBody>
      </p:sp>
      <p:pic>
        <p:nvPicPr>
          <p:cNvPr id="9218" name="Picture 2">
            <a:extLst>
              <a:ext uri="{FF2B5EF4-FFF2-40B4-BE49-F238E27FC236}">
                <a16:creationId xmlns:a16="http://schemas.microsoft.com/office/drawing/2014/main" id="{03E87574-884A-7443-A98B-CCA38C4EE9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74396" y="1051208"/>
            <a:ext cx="3872414" cy="271421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A636E336-4435-FF4E-B2A2-F925EBDE9091}"/>
              </a:ext>
            </a:extLst>
          </p:cNvPr>
          <p:cNvPicPr>
            <a:picLocks noChangeAspect="1"/>
          </p:cNvPicPr>
          <p:nvPr/>
        </p:nvPicPr>
        <p:blipFill>
          <a:blip r:embed="rId4"/>
          <a:stretch>
            <a:fillRect/>
          </a:stretch>
        </p:blipFill>
        <p:spPr>
          <a:xfrm>
            <a:off x="171767" y="4180114"/>
            <a:ext cx="6022855" cy="2217234"/>
          </a:xfrm>
          <a:prstGeom prst="rect">
            <a:avLst/>
          </a:prstGeom>
        </p:spPr>
      </p:pic>
    </p:spTree>
    <p:extLst>
      <p:ext uri="{BB962C8B-B14F-4D97-AF65-F5344CB8AC3E}">
        <p14:creationId xmlns:p14="http://schemas.microsoft.com/office/powerpoint/2010/main" val="625474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2C7A8-7EE1-445E-B18B-B0B44B029576}"/>
              </a:ext>
            </a:extLst>
          </p:cNvPr>
          <p:cNvSpPr>
            <a:spLocks noGrp="1"/>
          </p:cNvSpPr>
          <p:nvPr>
            <p:ph type="ctrTitle"/>
          </p:nvPr>
        </p:nvSpPr>
        <p:spPr>
          <a:xfrm>
            <a:off x="1203542" y="3336743"/>
            <a:ext cx="9784915" cy="1035441"/>
          </a:xfrm>
        </p:spPr>
        <p:txBody>
          <a:bodyPr>
            <a:normAutofit fontScale="90000"/>
          </a:bodyPr>
          <a:lstStyle/>
          <a:p>
            <a:r>
              <a:rPr lang="de-DE" dirty="0"/>
              <a:t>1.5 Luftverkehrsvorschriften</a:t>
            </a:r>
            <a:br>
              <a:rPr lang="de-DE" dirty="0"/>
            </a:br>
            <a:br>
              <a:rPr lang="de-DE" dirty="0"/>
            </a:br>
            <a:r>
              <a:rPr lang="de-DE" dirty="0"/>
              <a:t> </a:t>
            </a:r>
          </a:p>
        </p:txBody>
      </p:sp>
      <p:sp>
        <p:nvSpPr>
          <p:cNvPr id="3" name="Untertitel 2">
            <a:extLst>
              <a:ext uri="{FF2B5EF4-FFF2-40B4-BE49-F238E27FC236}">
                <a16:creationId xmlns:a16="http://schemas.microsoft.com/office/drawing/2014/main" id="{C3147B01-30C8-421C-BD17-8AC69CBE5D79}"/>
              </a:ext>
            </a:extLst>
          </p:cNvPr>
          <p:cNvSpPr>
            <a:spLocks noGrp="1"/>
          </p:cNvSpPr>
          <p:nvPr>
            <p:ph type="subTitle" idx="1"/>
          </p:nvPr>
        </p:nvSpPr>
        <p:spPr>
          <a:xfrm>
            <a:off x="1203542" y="3948731"/>
            <a:ext cx="9144000" cy="1655762"/>
          </a:xfrm>
        </p:spPr>
        <p:txBody>
          <a:bodyPr>
            <a:normAutofit/>
          </a:bodyPr>
          <a:lstStyle/>
          <a:p>
            <a:pPr marL="806450" indent="4763">
              <a:lnSpc>
                <a:spcPct val="100000"/>
              </a:lnSpc>
              <a:spcBef>
                <a:spcPts val="300"/>
              </a:spcBef>
              <a:spcAft>
                <a:spcPts val="600"/>
              </a:spcAft>
            </a:pPr>
            <a:r>
              <a:rPr lang="en-US" dirty="0"/>
              <a:t>Rules of the air </a:t>
            </a:r>
            <a:endParaRPr lang="de-DE" dirty="0"/>
          </a:p>
        </p:txBody>
      </p:sp>
      <p:sp>
        <p:nvSpPr>
          <p:cNvPr id="4" name="Foliennummernplatzhalter 3">
            <a:extLst>
              <a:ext uri="{FF2B5EF4-FFF2-40B4-BE49-F238E27FC236}">
                <a16:creationId xmlns:a16="http://schemas.microsoft.com/office/drawing/2014/main" id="{4B18B720-1CFD-4B73-A56F-433DC892E596}"/>
              </a:ext>
            </a:extLst>
          </p:cNvPr>
          <p:cNvSpPr>
            <a:spLocks noGrp="1"/>
          </p:cNvSpPr>
          <p:nvPr>
            <p:ph type="sldNum" sz="quarter" idx="12"/>
          </p:nvPr>
        </p:nvSpPr>
        <p:spPr/>
        <p:txBody>
          <a:bodyPr/>
          <a:lstStyle/>
          <a:p>
            <a:fld id="{1BAF13B1-D0BA-4A19-B609-64C08BFDA19E}" type="slidenum">
              <a:rPr lang="de-DE" smtClean="0"/>
              <a:pPr/>
              <a:t>36</a:t>
            </a:fld>
            <a:endParaRPr lang="de-DE" dirty="0"/>
          </a:p>
        </p:txBody>
      </p:sp>
    </p:spTree>
    <p:extLst>
      <p:ext uri="{BB962C8B-B14F-4D97-AF65-F5344CB8AC3E}">
        <p14:creationId xmlns:p14="http://schemas.microsoft.com/office/powerpoint/2010/main" val="4038397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descr="Ein Bild, das Text enthält.&#10;&#10;Automatisch generierte Beschreibung">
            <a:extLst>
              <a:ext uri="{FF2B5EF4-FFF2-40B4-BE49-F238E27FC236}">
                <a16:creationId xmlns:a16="http://schemas.microsoft.com/office/drawing/2014/main" id="{CF508F12-089C-1E45-91A2-0272205239A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20682952">
            <a:off x="496679" y="1691888"/>
            <a:ext cx="4972283" cy="3474223"/>
          </a:xfrm>
        </p:spPr>
      </p:pic>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37</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1.5. Luftverkehrsvorschriften</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Luftverkehrsvorschriften</a:t>
            </a:r>
          </a:p>
        </p:txBody>
      </p:sp>
      <p:sp>
        <p:nvSpPr>
          <p:cNvPr id="10" name="Inhaltsplatzhalter 3">
            <a:extLst>
              <a:ext uri="{FF2B5EF4-FFF2-40B4-BE49-F238E27FC236}">
                <a16:creationId xmlns:a16="http://schemas.microsoft.com/office/drawing/2014/main" id="{30B22126-8AC7-414F-A381-9E96A3F0BDBA}"/>
              </a:ext>
            </a:extLst>
          </p:cNvPr>
          <p:cNvSpPr txBox="1">
            <a:spLocks/>
          </p:cNvSpPr>
          <p:nvPr/>
        </p:nvSpPr>
        <p:spPr>
          <a:xfrm>
            <a:off x="5838940" y="888641"/>
            <a:ext cx="6181293" cy="5728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de-DE" sz="2200" b="1" dirty="0"/>
              <a:t>SERA:  Standardisierte Europäische Regeln für die Luftfahrt</a:t>
            </a:r>
          </a:p>
          <a:p>
            <a:pPr marL="457200" lvl="1" indent="0">
              <a:lnSpc>
                <a:spcPct val="110000"/>
              </a:lnSpc>
              <a:buNone/>
            </a:pPr>
            <a:r>
              <a:rPr lang="de-DE" sz="1800" dirty="0"/>
              <a:t>(Standardised European Rules of the Air -  VO(EU)923/2012</a:t>
            </a:r>
          </a:p>
          <a:p>
            <a:pPr marL="457200" lvl="1" indent="0">
              <a:lnSpc>
                <a:spcPct val="110000"/>
              </a:lnSpc>
              <a:buNone/>
            </a:pPr>
            <a:r>
              <a:rPr lang="de-DE" dirty="0"/>
              <a:t>Auf Basis der ICAO-Empfehlungen hat die EASA gemeinsame Regeln und Betriebsvorschriften für den zivilen Luftverkehr festgelegt.</a:t>
            </a:r>
          </a:p>
          <a:p>
            <a:pPr marL="457200" lvl="1" indent="0">
              <a:lnSpc>
                <a:spcPct val="110000"/>
              </a:lnSpc>
              <a:buNone/>
            </a:pPr>
            <a:r>
              <a:rPr lang="de-DE" dirty="0"/>
              <a:t>Wenn SERA keine Regel vorgibt, ergänzt die LuftVO diese Vorschriften.</a:t>
            </a:r>
          </a:p>
          <a:p>
            <a:pPr marL="457200" lvl="1" indent="0">
              <a:lnSpc>
                <a:spcPct val="110000"/>
              </a:lnSpc>
              <a:buNone/>
            </a:pPr>
            <a:r>
              <a:rPr lang="de-DE" b="1" dirty="0"/>
              <a:t>Grundsatz:</a:t>
            </a:r>
          </a:p>
          <a:p>
            <a:pPr lvl="1">
              <a:lnSpc>
                <a:spcPct val="110000"/>
              </a:lnSpc>
            </a:pPr>
            <a:r>
              <a:rPr lang="de-DE" dirty="0"/>
              <a:t>Ein Flug darf nur durchgeführt werden, wenn der Pilot mit allen Gesetzen, Vorschriften und Verfahren vertraut ist.</a:t>
            </a:r>
          </a:p>
          <a:p>
            <a:pPr lvl="1">
              <a:lnSpc>
                <a:spcPct val="110000"/>
              </a:lnSpc>
            </a:pPr>
            <a:r>
              <a:rPr lang="de-DE" dirty="0"/>
              <a:t>Der Pilot muss die Luftraumstruktur des zu überfliegenden Gebiet und die Anflugverfahren zu den jeweiligen Flugplätzen kennen.  </a:t>
            </a:r>
          </a:p>
          <a:p>
            <a:pPr lvl="1">
              <a:lnSpc>
                <a:spcPct val="110000"/>
              </a:lnSpc>
            </a:pPr>
            <a:endParaRPr lang="de-DE" dirty="0"/>
          </a:p>
        </p:txBody>
      </p:sp>
    </p:spTree>
    <p:extLst>
      <p:ext uri="{BB962C8B-B14F-4D97-AF65-F5344CB8AC3E}">
        <p14:creationId xmlns:p14="http://schemas.microsoft.com/office/powerpoint/2010/main" val="12579784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38</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1.5. Luftverkehrsvorschriften</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Luftverkehrsvorschriften</a:t>
            </a:r>
          </a:p>
        </p:txBody>
      </p:sp>
      <p:sp>
        <p:nvSpPr>
          <p:cNvPr id="11" name="Inhaltsplatzhalter 3">
            <a:extLst>
              <a:ext uri="{FF2B5EF4-FFF2-40B4-BE49-F238E27FC236}">
                <a16:creationId xmlns:a16="http://schemas.microsoft.com/office/drawing/2014/main" id="{849048BB-ACCD-724F-B1FF-BEDDD47A563D}"/>
              </a:ext>
            </a:extLst>
          </p:cNvPr>
          <p:cNvSpPr txBox="1">
            <a:spLocks/>
          </p:cNvSpPr>
          <p:nvPr/>
        </p:nvSpPr>
        <p:spPr>
          <a:xfrm>
            <a:off x="5767026" y="762576"/>
            <a:ext cx="6181293" cy="5728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de-DE" sz="2200" b="1" dirty="0"/>
              <a:t>Luftverkehrsvorschriften</a:t>
            </a:r>
          </a:p>
          <a:p>
            <a:pPr marL="457200" lvl="1" indent="0">
              <a:buFont typeface="Arial" panose="020B0604020202020204" pitchFamily="34" charset="0"/>
              <a:buNone/>
            </a:pPr>
            <a:endParaRPr lang="de-DE" sz="2200" b="1" dirty="0"/>
          </a:p>
          <a:p>
            <a:pPr lvl="1"/>
            <a:r>
              <a:rPr lang="de-DE" sz="2200" dirty="0"/>
              <a:t>Einhaltung der Sichtflugregeln oder der Instrumentenflugregeln</a:t>
            </a:r>
          </a:p>
          <a:p>
            <a:pPr lvl="1"/>
            <a:endParaRPr lang="de-DE" sz="2200" dirty="0"/>
          </a:p>
          <a:p>
            <a:pPr lvl="1"/>
            <a:r>
              <a:rPr lang="de-DE" sz="2200" dirty="0"/>
              <a:t>Flugvorbereitung</a:t>
            </a:r>
          </a:p>
          <a:p>
            <a:pPr lvl="1"/>
            <a:endParaRPr lang="de-DE" sz="2200" dirty="0"/>
          </a:p>
          <a:p>
            <a:pPr lvl="1"/>
            <a:r>
              <a:rPr lang="de-DE" sz="2200" dirty="0"/>
              <a:t>Verantwortlicher Pilot (PIC)</a:t>
            </a:r>
          </a:p>
          <a:p>
            <a:pPr lvl="1"/>
            <a:endParaRPr lang="de-DE" sz="2200" dirty="0"/>
          </a:p>
          <a:p>
            <a:pPr lvl="1"/>
            <a:r>
              <a:rPr lang="de-DE" sz="2200" dirty="0"/>
              <a:t>Mindestflughöhen </a:t>
            </a:r>
            <a:r>
              <a:rPr lang="de-DE" sz="1800" dirty="0"/>
              <a:t>(Kapitel siehe 1.6.3)</a:t>
            </a:r>
          </a:p>
          <a:p>
            <a:pPr lvl="1"/>
            <a:endParaRPr lang="de-DE" sz="2200" dirty="0"/>
          </a:p>
          <a:p>
            <a:pPr lvl="1"/>
            <a:r>
              <a:rPr lang="de-DE" sz="2200" dirty="0"/>
              <a:t>Vorflug- und Ausweichregeln</a:t>
            </a:r>
          </a:p>
          <a:p>
            <a:pPr lvl="1"/>
            <a:endParaRPr lang="de-DE" sz="2600" dirty="0"/>
          </a:p>
          <a:p>
            <a:pPr lvl="1"/>
            <a:endParaRPr lang="de-DE" dirty="0"/>
          </a:p>
        </p:txBody>
      </p:sp>
      <p:pic>
        <p:nvPicPr>
          <p:cNvPr id="1026" name="Picture 2">
            <a:extLst>
              <a:ext uri="{FF2B5EF4-FFF2-40B4-BE49-F238E27FC236}">
                <a16:creationId xmlns:a16="http://schemas.microsoft.com/office/drawing/2014/main" id="{67FC0696-9190-8047-87F7-CC86C39DBC2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8465" y="963471"/>
            <a:ext cx="5113720" cy="24173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A351D49-93B6-6948-A23E-D7F5BD65815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3738" y="4457501"/>
            <a:ext cx="4983288" cy="1191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511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39</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1.5. Luftverkehrsvorschriften</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Luftverkehrsvorschriften</a:t>
            </a:r>
          </a:p>
        </p:txBody>
      </p:sp>
      <p:sp>
        <p:nvSpPr>
          <p:cNvPr id="11" name="Inhaltsplatzhalter 3">
            <a:extLst>
              <a:ext uri="{FF2B5EF4-FFF2-40B4-BE49-F238E27FC236}">
                <a16:creationId xmlns:a16="http://schemas.microsoft.com/office/drawing/2014/main" id="{849048BB-ACCD-724F-B1FF-BEDDD47A563D}"/>
              </a:ext>
            </a:extLst>
          </p:cNvPr>
          <p:cNvSpPr txBox="1">
            <a:spLocks/>
          </p:cNvSpPr>
          <p:nvPr/>
        </p:nvSpPr>
        <p:spPr>
          <a:xfrm>
            <a:off x="5767026" y="762576"/>
            <a:ext cx="6181293" cy="5728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de-DE" sz="2200" b="1" dirty="0"/>
              <a:t>Vorflug- und Ausweichregeln</a:t>
            </a:r>
          </a:p>
          <a:p>
            <a:pPr lvl="1"/>
            <a:endParaRPr lang="de-DE" sz="2600" dirty="0"/>
          </a:p>
          <a:p>
            <a:pPr lvl="1"/>
            <a:r>
              <a:rPr lang="de-DE" sz="2200" dirty="0"/>
              <a:t>Luftfahrzeuge in Not haben immer Vorflugrecht</a:t>
            </a:r>
          </a:p>
          <a:p>
            <a:pPr lvl="1"/>
            <a:r>
              <a:rPr lang="de-DE" sz="2200" dirty="0"/>
              <a:t>Luftfahrzeuge mit Vorrang behalten immer den Kurs und die Geschwindigkeit bei</a:t>
            </a:r>
          </a:p>
          <a:p>
            <a:pPr lvl="1"/>
            <a:r>
              <a:rPr lang="de-DE" sz="2200" dirty="0"/>
              <a:t>Merke:  3x RECHTS</a:t>
            </a:r>
          </a:p>
          <a:p>
            <a:pPr lvl="2"/>
            <a:r>
              <a:rPr lang="de-DE" sz="2200" dirty="0"/>
              <a:t>Rechts ausweichen</a:t>
            </a:r>
          </a:p>
          <a:p>
            <a:pPr lvl="2"/>
            <a:r>
              <a:rPr lang="de-DE" sz="2200" dirty="0"/>
              <a:t>Rechts hat Vorflug</a:t>
            </a:r>
          </a:p>
          <a:p>
            <a:pPr lvl="2"/>
            <a:r>
              <a:rPr lang="de-DE" sz="2200" dirty="0"/>
              <a:t>Rechts überholen</a:t>
            </a:r>
          </a:p>
          <a:p>
            <a:pPr lvl="1"/>
            <a:r>
              <a:rPr lang="de-DE" sz="2200" dirty="0"/>
              <a:t>Immer das mobilere Luftfahrzeug muss </a:t>
            </a:r>
          </a:p>
          <a:p>
            <a:pPr marL="457200" lvl="1" indent="0">
              <a:buNone/>
            </a:pPr>
            <a:r>
              <a:rPr lang="de-DE" sz="2200" dirty="0"/>
              <a:t>    Vorflug gewähren, </a:t>
            </a:r>
            <a:r>
              <a:rPr lang="de-DE" sz="2200" b="1" dirty="0"/>
              <a:t>aber</a:t>
            </a:r>
          </a:p>
          <a:p>
            <a:pPr marL="457200" lvl="1" indent="0">
              <a:buNone/>
            </a:pPr>
            <a:r>
              <a:rPr lang="de-DE" sz="2200" dirty="0">
                <a:sym typeface="Wingdings" pitchFamily="2" charset="2"/>
              </a:rPr>
              <a:t>	 aus der Flugsicherheit: </a:t>
            </a:r>
          </a:p>
          <a:p>
            <a:pPr marL="457200" lvl="1" indent="0">
              <a:buNone/>
            </a:pPr>
            <a:r>
              <a:rPr lang="de-DE" sz="2200" dirty="0">
                <a:sym typeface="Wingdings" pitchFamily="2" charset="2"/>
              </a:rPr>
              <a:t>             niemals sein Vorflugrecht erzwingen !</a:t>
            </a:r>
            <a:endParaRPr lang="de-DE" sz="2200" dirty="0"/>
          </a:p>
          <a:p>
            <a:pPr lvl="2"/>
            <a:endParaRPr lang="de-DE" dirty="0"/>
          </a:p>
        </p:txBody>
      </p:sp>
      <p:pic>
        <p:nvPicPr>
          <p:cNvPr id="1028" name="Picture 4" descr="LR Bild 1.5 1 web1100">
            <a:extLst>
              <a:ext uri="{FF2B5EF4-FFF2-40B4-BE49-F238E27FC236}">
                <a16:creationId xmlns:a16="http://schemas.microsoft.com/office/drawing/2014/main" id="{9A351D49-93B6-6948-A23E-D7F5BD658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759" y="1286482"/>
            <a:ext cx="5732241" cy="1183860"/>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a:extLst>
              <a:ext uri="{FF2B5EF4-FFF2-40B4-BE49-F238E27FC236}">
                <a16:creationId xmlns:a16="http://schemas.microsoft.com/office/drawing/2014/main" id="{AE107259-7D82-F848-926C-E4C4032C784C}"/>
              </a:ext>
            </a:extLst>
          </p:cNvPr>
          <p:cNvPicPr>
            <a:picLocks noChangeAspect="1"/>
          </p:cNvPicPr>
          <p:nvPr/>
        </p:nvPicPr>
        <p:blipFill>
          <a:blip r:embed="rId4"/>
          <a:stretch>
            <a:fillRect/>
          </a:stretch>
        </p:blipFill>
        <p:spPr>
          <a:xfrm>
            <a:off x="590049" y="2667719"/>
            <a:ext cx="5279660" cy="3751564"/>
          </a:xfrm>
          <a:prstGeom prst="rect">
            <a:avLst/>
          </a:prstGeom>
        </p:spPr>
      </p:pic>
    </p:spTree>
    <p:extLst>
      <p:ext uri="{BB962C8B-B14F-4D97-AF65-F5344CB8AC3E}">
        <p14:creationId xmlns:p14="http://schemas.microsoft.com/office/powerpoint/2010/main" val="4250769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Die Abkommen über die internationale Zivilluftfahrt</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normAutofit/>
          </a:bodyPr>
          <a:lstStyle/>
          <a:p>
            <a:r>
              <a:rPr lang="de-DE" dirty="0"/>
              <a:t>Organisationen, die in der Luftfahrt tätig sind</a:t>
            </a:r>
          </a:p>
          <a:p>
            <a:pPr lvl="1"/>
            <a:r>
              <a:rPr lang="de-DE" dirty="0"/>
              <a:t>Staatliche Organisationen</a:t>
            </a:r>
          </a:p>
          <a:p>
            <a:pPr lvl="2"/>
            <a:r>
              <a:rPr lang="de-DE" dirty="0"/>
              <a:t>LLB (Landesluftfahrtbehörden)</a:t>
            </a:r>
          </a:p>
          <a:p>
            <a:pPr lvl="2"/>
            <a:r>
              <a:rPr lang="de-DE" dirty="0"/>
              <a:t>BMV(Bundesministerium für Verkehr)</a:t>
            </a:r>
          </a:p>
          <a:p>
            <a:pPr lvl="2"/>
            <a:r>
              <a:rPr lang="de-DE" dirty="0"/>
              <a:t>LBA (Luftfahrtbundesamt)</a:t>
            </a:r>
          </a:p>
          <a:p>
            <a:pPr lvl="2"/>
            <a:r>
              <a:rPr lang="de-DE" dirty="0"/>
              <a:t>EASA (European Union Aviation Safety Agency)</a:t>
            </a:r>
          </a:p>
          <a:p>
            <a:pPr lvl="2"/>
            <a:r>
              <a:rPr lang="de-DE" dirty="0"/>
              <a:t>ICAO (International Civil Aviation Organization)</a:t>
            </a:r>
          </a:p>
          <a:p>
            <a:pPr marL="914400" lvl="2" indent="0">
              <a:buNone/>
            </a:pPr>
            <a:endParaRPr lang="de-DE" dirty="0"/>
          </a:p>
          <a:p>
            <a:pPr lvl="1"/>
            <a:r>
              <a:rPr lang="de-DE" dirty="0"/>
              <a:t>Vereinsorganisationen</a:t>
            </a:r>
          </a:p>
          <a:p>
            <a:pPr lvl="2"/>
            <a:r>
              <a:rPr lang="de-DE" dirty="0"/>
              <a:t>Luftsportvereine</a:t>
            </a:r>
          </a:p>
          <a:p>
            <a:pPr lvl="2"/>
            <a:r>
              <a:rPr lang="de-DE" dirty="0"/>
              <a:t>Landesverbände</a:t>
            </a:r>
          </a:p>
          <a:p>
            <a:pPr lvl="2"/>
            <a:r>
              <a:rPr lang="de-DE" dirty="0"/>
              <a:t>DAeC e.V. (Deutscher Aero Club e.V.)</a:t>
            </a:r>
          </a:p>
          <a:p>
            <a:pPr lvl="2"/>
            <a:r>
              <a:rPr lang="de-DE" dirty="0"/>
              <a:t>EGU (European Gliding Union)</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4</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1.1 Internationales Recht: Abkommen, Verträge und Organisationen </a:t>
            </a:r>
          </a:p>
        </p:txBody>
      </p:sp>
      <p:pic>
        <p:nvPicPr>
          <p:cNvPr id="9" name="Inhaltsplatzhalter 8">
            <a:extLst>
              <a:ext uri="{FF2B5EF4-FFF2-40B4-BE49-F238E27FC236}">
                <a16:creationId xmlns:a16="http://schemas.microsoft.com/office/drawing/2014/main" id="{329A87DF-327B-8543-AD64-861A4BCF581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10842" y="925513"/>
            <a:ext cx="5587027" cy="5475286"/>
          </a:xfrm>
        </p:spPr>
      </p:pic>
    </p:spTree>
    <p:extLst>
      <p:ext uri="{BB962C8B-B14F-4D97-AF65-F5344CB8AC3E}">
        <p14:creationId xmlns:p14="http://schemas.microsoft.com/office/powerpoint/2010/main" val="37606843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40</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1.5. Luftverkehrsvorschriften</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Luftverkehrsvorschriften</a:t>
            </a:r>
          </a:p>
        </p:txBody>
      </p:sp>
      <p:sp>
        <p:nvSpPr>
          <p:cNvPr id="11" name="Inhaltsplatzhalter 3">
            <a:extLst>
              <a:ext uri="{FF2B5EF4-FFF2-40B4-BE49-F238E27FC236}">
                <a16:creationId xmlns:a16="http://schemas.microsoft.com/office/drawing/2014/main" id="{849048BB-ACCD-724F-B1FF-BEDDD47A563D}"/>
              </a:ext>
            </a:extLst>
          </p:cNvPr>
          <p:cNvSpPr txBox="1">
            <a:spLocks/>
          </p:cNvSpPr>
          <p:nvPr/>
        </p:nvSpPr>
        <p:spPr>
          <a:xfrm>
            <a:off x="5511845" y="762576"/>
            <a:ext cx="6181293" cy="5728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de-DE" sz="2200" b="1" dirty="0"/>
              <a:t>Vorflug- und Ausweichregeln</a:t>
            </a:r>
          </a:p>
          <a:p>
            <a:pPr lvl="1"/>
            <a:endParaRPr lang="de-DE" sz="1100" dirty="0"/>
          </a:p>
          <a:p>
            <a:pPr lvl="1"/>
            <a:r>
              <a:rPr lang="de-DE" sz="2200" dirty="0"/>
              <a:t>Entgegenkommende Luftfahrzeuge </a:t>
            </a:r>
          </a:p>
          <a:p>
            <a:pPr marL="0" indent="0">
              <a:lnSpc>
                <a:spcPct val="100000"/>
              </a:lnSpc>
              <a:buNone/>
            </a:pPr>
            <a:r>
              <a:rPr lang="de-DE" dirty="0"/>
              <a:t>	</a:t>
            </a:r>
            <a:r>
              <a:rPr lang="de-DE" sz="2000" dirty="0"/>
              <a:t>Wenn zwei Luftfahrzeuge aufeinander zufliegen 	oder fast genau aufeinander zufliegen und die 	Gefahr eines Zusammenstoßes besteht, 	muss jedes Luftfahrzeug seinen Kurs nach rechts 	ändern</a:t>
            </a:r>
          </a:p>
          <a:p>
            <a:pPr marL="0" indent="0">
              <a:lnSpc>
                <a:spcPct val="120000"/>
              </a:lnSpc>
              <a:buNone/>
            </a:pPr>
            <a:endParaRPr lang="de-DE" sz="1100" dirty="0"/>
          </a:p>
          <a:p>
            <a:pPr lvl="1"/>
            <a:r>
              <a:rPr lang="de-DE" sz="2200" dirty="0"/>
              <a:t>Kreuzende Luftfahrzeuge</a:t>
            </a:r>
          </a:p>
          <a:p>
            <a:pPr marL="0" indent="0">
              <a:lnSpc>
                <a:spcPct val="100000"/>
              </a:lnSpc>
              <a:buNone/>
            </a:pPr>
            <a:r>
              <a:rPr lang="de-DE" dirty="0"/>
              <a:t>	</a:t>
            </a:r>
            <a:r>
              <a:rPr lang="de-DE" sz="2000" dirty="0"/>
              <a:t>Wenn sich zwei Luftfahrzeuge auf annähernd 	gleicher Höhe kreuzen, hat das Luftfahrzeug, das 	das andere auf seiner rechten Seite hat, diesem 	Vorrang zu gewähren</a:t>
            </a:r>
          </a:p>
          <a:p>
            <a:pPr lvl="2"/>
            <a:endParaRPr lang="de-DE" dirty="0"/>
          </a:p>
        </p:txBody>
      </p:sp>
      <p:pic>
        <p:nvPicPr>
          <p:cNvPr id="3076" name="Picture 4">
            <a:extLst>
              <a:ext uri="{FF2B5EF4-FFF2-40B4-BE49-F238E27FC236}">
                <a16:creationId xmlns:a16="http://schemas.microsoft.com/office/drawing/2014/main" id="{EFB22C6D-C5A2-5547-9787-ACFB9FEBCD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62720" y="3705662"/>
            <a:ext cx="3849484" cy="2778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descr="Ein Bild, das Text, Himmel, Licht, Schild enthält.&#10;&#10;Automatisch generierte Beschreibung">
            <a:extLst>
              <a:ext uri="{FF2B5EF4-FFF2-40B4-BE49-F238E27FC236}">
                <a16:creationId xmlns:a16="http://schemas.microsoft.com/office/drawing/2014/main" id="{7A2AE790-2573-B0EA-0874-75D006A366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720" y="926096"/>
            <a:ext cx="3849484" cy="2700490"/>
          </a:xfrm>
          <a:prstGeom prst="rect">
            <a:avLst/>
          </a:prstGeom>
        </p:spPr>
      </p:pic>
    </p:spTree>
    <p:extLst>
      <p:ext uri="{BB962C8B-B14F-4D97-AF65-F5344CB8AC3E}">
        <p14:creationId xmlns:p14="http://schemas.microsoft.com/office/powerpoint/2010/main" val="13915716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41</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1.5. Luftverkehrsvorschriften</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Luftverkehrsvorschriften</a:t>
            </a:r>
          </a:p>
        </p:txBody>
      </p:sp>
      <p:sp>
        <p:nvSpPr>
          <p:cNvPr id="11" name="Inhaltsplatzhalter 3">
            <a:extLst>
              <a:ext uri="{FF2B5EF4-FFF2-40B4-BE49-F238E27FC236}">
                <a16:creationId xmlns:a16="http://schemas.microsoft.com/office/drawing/2014/main" id="{849048BB-ACCD-724F-B1FF-BEDDD47A563D}"/>
              </a:ext>
            </a:extLst>
          </p:cNvPr>
          <p:cNvSpPr txBox="1">
            <a:spLocks/>
          </p:cNvSpPr>
          <p:nvPr/>
        </p:nvSpPr>
        <p:spPr>
          <a:xfrm>
            <a:off x="5511845" y="762576"/>
            <a:ext cx="6181293" cy="5728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de-DE" sz="2200" b="1" dirty="0"/>
              <a:t>Vorflug- und Ausweichregeln</a:t>
            </a:r>
          </a:p>
          <a:p>
            <a:pPr lvl="1"/>
            <a:endParaRPr lang="de-DE" sz="1100" dirty="0"/>
          </a:p>
          <a:p>
            <a:pPr lvl="1"/>
            <a:r>
              <a:rPr lang="de-DE" sz="2200" dirty="0"/>
              <a:t>Überholende Luftfahrzeuge</a:t>
            </a:r>
          </a:p>
          <a:p>
            <a:pPr marL="0" indent="0">
              <a:lnSpc>
                <a:spcPct val="100000"/>
              </a:lnSpc>
              <a:buNone/>
            </a:pPr>
            <a:r>
              <a:rPr lang="de-DE" dirty="0"/>
              <a:t>           </a:t>
            </a:r>
            <a:r>
              <a:rPr lang="de-DE" sz="2000" dirty="0"/>
              <a:t>Ein überholendes Luftfahrzeug ist ein Luftfahrzeug,               	das sich einem anderen Luftfahrzeug von hinten 	auf einer Linie nähert, die einen Winkel von 	weniger als 70 Grad mit der Symmetrieachse des 	langsameren Luftfahrzeug besitzt. </a:t>
            </a:r>
          </a:p>
          <a:p>
            <a:pPr marL="0" indent="0">
              <a:lnSpc>
                <a:spcPct val="100000"/>
              </a:lnSpc>
              <a:buNone/>
            </a:pPr>
            <a:r>
              <a:rPr lang="de-DE" sz="2000" dirty="0"/>
              <a:t>	Es muss rechts überholt werden.</a:t>
            </a:r>
          </a:p>
          <a:p>
            <a:pPr marL="0" indent="0">
              <a:lnSpc>
                <a:spcPct val="120000"/>
              </a:lnSpc>
              <a:buNone/>
            </a:pPr>
            <a:endParaRPr lang="de-DE" sz="2400" dirty="0"/>
          </a:p>
          <a:p>
            <a:pPr lvl="1"/>
            <a:r>
              <a:rPr lang="de-DE" sz="2200" dirty="0"/>
              <a:t>Überholendes Segelflugzeug</a:t>
            </a:r>
          </a:p>
          <a:p>
            <a:pPr marL="0" indent="0">
              <a:lnSpc>
                <a:spcPct val="100000"/>
              </a:lnSpc>
              <a:buNone/>
            </a:pPr>
            <a:r>
              <a:rPr lang="de-DE" dirty="0"/>
              <a:t>	</a:t>
            </a:r>
            <a:r>
              <a:rPr lang="de-DE" sz="2000" dirty="0"/>
              <a:t>Ein Segelflugzeug, das ein anderes Segelflugzeug 	überholt, kann rechts oder links überholen. </a:t>
            </a:r>
          </a:p>
          <a:p>
            <a:pPr lvl="2"/>
            <a:endParaRPr lang="de-DE" dirty="0"/>
          </a:p>
        </p:txBody>
      </p:sp>
      <p:pic>
        <p:nvPicPr>
          <p:cNvPr id="5122" name="Picture 2">
            <a:extLst>
              <a:ext uri="{FF2B5EF4-FFF2-40B4-BE49-F238E27FC236}">
                <a16:creationId xmlns:a16="http://schemas.microsoft.com/office/drawing/2014/main" id="{88F8876D-3542-5D40-AD0A-356B1BC94CF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32959" y="762676"/>
            <a:ext cx="3858016" cy="278127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9180D7F1-6260-404E-AC68-C9429AFC205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35390" y="3626686"/>
            <a:ext cx="3853155" cy="2781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856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42</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1.5. Luftverkehrsvorschriften</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Luftverkehrsvorschriften</a:t>
            </a:r>
          </a:p>
        </p:txBody>
      </p:sp>
      <p:sp>
        <p:nvSpPr>
          <p:cNvPr id="11" name="Inhaltsplatzhalter 3">
            <a:extLst>
              <a:ext uri="{FF2B5EF4-FFF2-40B4-BE49-F238E27FC236}">
                <a16:creationId xmlns:a16="http://schemas.microsoft.com/office/drawing/2014/main" id="{849048BB-ACCD-724F-B1FF-BEDDD47A563D}"/>
              </a:ext>
            </a:extLst>
          </p:cNvPr>
          <p:cNvSpPr txBox="1">
            <a:spLocks/>
          </p:cNvSpPr>
          <p:nvPr/>
        </p:nvSpPr>
        <p:spPr>
          <a:xfrm>
            <a:off x="5511845" y="762576"/>
            <a:ext cx="6181293" cy="5728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de-DE" sz="2200" b="1" dirty="0"/>
              <a:t>Vorflug- und Ausweichregeln</a:t>
            </a:r>
          </a:p>
          <a:p>
            <a:pPr lvl="1"/>
            <a:endParaRPr lang="de-DE" sz="1100" dirty="0"/>
          </a:p>
          <a:p>
            <a:pPr lvl="1"/>
            <a:r>
              <a:rPr lang="de-DE" sz="2200" dirty="0"/>
              <a:t>Luftfahrzeuge im Landeanflug</a:t>
            </a:r>
          </a:p>
          <a:p>
            <a:pPr marL="0" indent="0">
              <a:buNone/>
            </a:pPr>
            <a:r>
              <a:rPr lang="de-DE" sz="2000" dirty="0"/>
              <a:t>                Ein Luftfahrzeug im Flug muss landenden     	Luftfahrzeugen, die sich in der Endphase des 	Landeanflugs befinden, immer Vorrang 	gewähren</a:t>
            </a:r>
            <a:r>
              <a:rPr lang="de-DE" dirty="0"/>
              <a:t>.</a:t>
            </a:r>
          </a:p>
          <a:p>
            <a:br>
              <a:rPr lang="de-DE" sz="2000" dirty="0"/>
            </a:br>
            <a:endParaRPr lang="de-DE" sz="2400" dirty="0"/>
          </a:p>
          <a:p>
            <a:pPr lvl="1"/>
            <a:r>
              <a:rPr lang="de-DE" sz="2200" dirty="0"/>
              <a:t>Ausweichen beim Hangflug</a:t>
            </a:r>
            <a:endParaRPr lang="de-DE" sz="2000" dirty="0"/>
          </a:p>
          <a:p>
            <a:pPr marL="914400" lvl="2" indent="0">
              <a:buNone/>
            </a:pPr>
            <a:r>
              <a:rPr lang="de-DE" dirty="0"/>
              <a:t>Im Hangsegelflug hat das Segelflugzeug, das den Hang auf der rechten Seite hat, Vorrang vor dem Gegenverkehr.</a:t>
            </a:r>
          </a:p>
          <a:p>
            <a:pPr marL="914400" lvl="2" indent="0">
              <a:buNone/>
            </a:pPr>
            <a:r>
              <a:rPr lang="de-DE" dirty="0"/>
              <a:t>(Rechte Fläche am Hang hat Vorflugrecht).</a:t>
            </a:r>
          </a:p>
        </p:txBody>
      </p:sp>
      <p:pic>
        <p:nvPicPr>
          <p:cNvPr id="7170" name="Picture 2">
            <a:extLst>
              <a:ext uri="{FF2B5EF4-FFF2-40B4-BE49-F238E27FC236}">
                <a16:creationId xmlns:a16="http://schemas.microsoft.com/office/drawing/2014/main" id="{1A407675-A377-9845-82CD-D03A96738B5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0959" y="1071529"/>
            <a:ext cx="5380886" cy="212003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F72153A3-62A8-AD4B-911F-7C1598B9C3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54815" y="3403105"/>
            <a:ext cx="4164271" cy="3002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1095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2C7A8-7EE1-445E-B18B-B0B44B029576}"/>
              </a:ext>
            </a:extLst>
          </p:cNvPr>
          <p:cNvSpPr>
            <a:spLocks noGrp="1"/>
          </p:cNvSpPr>
          <p:nvPr>
            <p:ph type="ctrTitle"/>
          </p:nvPr>
        </p:nvSpPr>
        <p:spPr>
          <a:xfrm>
            <a:off x="1203542" y="4776612"/>
            <a:ext cx="9784915" cy="1035441"/>
          </a:xfrm>
        </p:spPr>
        <p:txBody>
          <a:bodyPr>
            <a:normAutofit fontScale="90000"/>
          </a:bodyPr>
          <a:lstStyle/>
          <a:p>
            <a:r>
              <a:rPr lang="de-DE" dirty="0"/>
              <a:t>1.6 Flugnavigation und Luftfahrzeugbetrieb</a:t>
            </a:r>
            <a:br>
              <a:rPr lang="de-DE" dirty="0"/>
            </a:br>
            <a:br>
              <a:rPr lang="de-DE" dirty="0"/>
            </a:br>
            <a:br>
              <a:rPr lang="de-DE" dirty="0"/>
            </a:br>
            <a:r>
              <a:rPr lang="de-DE" dirty="0"/>
              <a:t> </a:t>
            </a:r>
          </a:p>
        </p:txBody>
      </p:sp>
      <p:sp>
        <p:nvSpPr>
          <p:cNvPr id="3" name="Untertitel 2">
            <a:extLst>
              <a:ext uri="{FF2B5EF4-FFF2-40B4-BE49-F238E27FC236}">
                <a16:creationId xmlns:a16="http://schemas.microsoft.com/office/drawing/2014/main" id="{C3147B01-30C8-421C-BD17-8AC69CBE5D79}"/>
              </a:ext>
            </a:extLst>
          </p:cNvPr>
          <p:cNvSpPr>
            <a:spLocks noGrp="1"/>
          </p:cNvSpPr>
          <p:nvPr>
            <p:ph type="subTitle" idx="1"/>
          </p:nvPr>
        </p:nvSpPr>
        <p:spPr>
          <a:xfrm>
            <a:off x="1203542" y="3948731"/>
            <a:ext cx="9144000" cy="1655762"/>
          </a:xfrm>
        </p:spPr>
        <p:txBody>
          <a:bodyPr>
            <a:normAutofit/>
          </a:bodyPr>
          <a:lstStyle/>
          <a:p>
            <a:pPr marL="806450" indent="4763">
              <a:lnSpc>
                <a:spcPct val="100000"/>
              </a:lnSpc>
              <a:spcBef>
                <a:spcPts val="300"/>
              </a:spcBef>
              <a:spcAft>
                <a:spcPts val="600"/>
              </a:spcAft>
            </a:pPr>
            <a:r>
              <a:rPr lang="en-US" dirty="0"/>
              <a:t>Procedures for air navigation: aircraft operations </a:t>
            </a:r>
            <a:endParaRPr lang="de-DE" dirty="0"/>
          </a:p>
        </p:txBody>
      </p:sp>
      <p:sp>
        <p:nvSpPr>
          <p:cNvPr id="4" name="Foliennummernplatzhalter 3">
            <a:extLst>
              <a:ext uri="{FF2B5EF4-FFF2-40B4-BE49-F238E27FC236}">
                <a16:creationId xmlns:a16="http://schemas.microsoft.com/office/drawing/2014/main" id="{4B18B720-1CFD-4B73-A56F-433DC892E596}"/>
              </a:ext>
            </a:extLst>
          </p:cNvPr>
          <p:cNvSpPr>
            <a:spLocks noGrp="1"/>
          </p:cNvSpPr>
          <p:nvPr>
            <p:ph type="sldNum" sz="quarter" idx="12"/>
          </p:nvPr>
        </p:nvSpPr>
        <p:spPr/>
        <p:txBody>
          <a:bodyPr/>
          <a:lstStyle/>
          <a:p>
            <a:fld id="{1BAF13B1-D0BA-4A19-B609-64C08BFDA19E}" type="slidenum">
              <a:rPr lang="de-DE" smtClean="0"/>
              <a:pPr/>
              <a:t>43</a:t>
            </a:fld>
            <a:endParaRPr lang="de-DE" dirty="0"/>
          </a:p>
        </p:txBody>
      </p:sp>
    </p:spTree>
    <p:extLst>
      <p:ext uri="{BB962C8B-B14F-4D97-AF65-F5344CB8AC3E}">
        <p14:creationId xmlns:p14="http://schemas.microsoft.com/office/powerpoint/2010/main" val="21308505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096000" y="888641"/>
            <a:ext cx="5795172" cy="5475890"/>
          </a:xfrm>
        </p:spPr>
        <p:txBody>
          <a:bodyPr>
            <a:normAutofit lnSpcReduction="10000"/>
          </a:bodyPr>
          <a:lstStyle/>
          <a:p>
            <a:pPr marL="0" indent="0">
              <a:buNone/>
            </a:pPr>
            <a:r>
              <a:rPr lang="de-DE" b="1" dirty="0"/>
              <a:t>VFR- und IFR- Verkehr</a:t>
            </a:r>
          </a:p>
          <a:p>
            <a:r>
              <a:rPr lang="de-DE" sz="2000" dirty="0"/>
              <a:t>Instrumentenflugregeln sind:</a:t>
            </a:r>
          </a:p>
          <a:p>
            <a:pPr lvl="1"/>
            <a:r>
              <a:rPr lang="de-DE" sz="1800" dirty="0"/>
              <a:t>Flugplan muss abgeben werden</a:t>
            </a:r>
          </a:p>
          <a:p>
            <a:pPr lvl="1"/>
            <a:r>
              <a:rPr lang="de-DE" sz="1800" dirty="0"/>
              <a:t>Flugzeug muss mit den notwendigen Instrumenten ausgerüstet sein</a:t>
            </a:r>
          </a:p>
          <a:p>
            <a:pPr lvl="1"/>
            <a:r>
              <a:rPr lang="de-DE" sz="1800" dirty="0"/>
              <a:t>Pilot muss eine IFR-Berechtigung besitzen</a:t>
            </a:r>
          </a:p>
          <a:p>
            <a:pPr lvl="1"/>
            <a:r>
              <a:rPr lang="de-DE" sz="1800" dirty="0"/>
              <a:t>Es muss ständiger Funkkontakt mit der Flugsicherung bestehen</a:t>
            </a:r>
          </a:p>
          <a:p>
            <a:r>
              <a:rPr lang="de-DE" sz="2000" dirty="0"/>
              <a:t>Sichtflugbedingungen</a:t>
            </a:r>
          </a:p>
          <a:p>
            <a:pPr lvl="1"/>
            <a:r>
              <a:rPr lang="de-DE" sz="1800" dirty="0"/>
              <a:t>Die vertikale und die horizontale Sicht muss den Mindestanforderungen entsprechen</a:t>
            </a:r>
          </a:p>
          <a:p>
            <a:pPr lvl="1"/>
            <a:r>
              <a:rPr lang="de-DE" sz="1800" dirty="0"/>
              <a:t>Es muss ein ausreichender Wolkenabstand eingehalten werden</a:t>
            </a:r>
          </a:p>
          <a:p>
            <a:pPr lvl="1"/>
            <a:endParaRPr lang="de-DE" sz="1800" dirty="0"/>
          </a:p>
          <a:p>
            <a:pPr marL="0" indent="0">
              <a:buNone/>
            </a:pPr>
            <a:r>
              <a:rPr lang="de-DE" sz="2000" dirty="0"/>
              <a:t>Nach welchen Regeln geflogen werden muss, hängt insbesondere von den herrschenden Wetterbedingungen ab.</a:t>
            </a:r>
          </a:p>
          <a:p>
            <a:pPr marL="0" indent="0">
              <a:buNone/>
            </a:pPr>
            <a:r>
              <a:rPr lang="de-DE" b="1" dirty="0"/>
              <a:t>	</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44</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1.6. Flugbetriebsvorschriften</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Flugbetriebsvorschriften</a:t>
            </a:r>
          </a:p>
        </p:txBody>
      </p:sp>
      <p:pic>
        <p:nvPicPr>
          <p:cNvPr id="8" name="Picture 2">
            <a:extLst>
              <a:ext uri="{FF2B5EF4-FFF2-40B4-BE49-F238E27FC236}">
                <a16:creationId xmlns:a16="http://schemas.microsoft.com/office/drawing/2014/main" id="{E90007BD-989E-4341-ADB7-777D960302D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265566"/>
            <a:ext cx="6103701" cy="4100577"/>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a:extLst>
              <a:ext uri="{FF2B5EF4-FFF2-40B4-BE49-F238E27FC236}">
                <a16:creationId xmlns:a16="http://schemas.microsoft.com/office/drawing/2014/main" id="{C1E9315A-7753-A84F-B329-228168289B9C}"/>
              </a:ext>
            </a:extLst>
          </p:cNvPr>
          <p:cNvSpPr/>
          <p:nvPr/>
        </p:nvSpPr>
        <p:spPr>
          <a:xfrm>
            <a:off x="954815" y="5320457"/>
            <a:ext cx="2768707" cy="261610"/>
          </a:xfrm>
          <a:prstGeom prst="rect">
            <a:avLst/>
          </a:prstGeom>
        </p:spPr>
        <p:txBody>
          <a:bodyPr wrap="none">
            <a:spAutoFit/>
          </a:bodyPr>
          <a:lstStyle/>
          <a:p>
            <a:r>
              <a:rPr lang="de-DE" sz="1100" dirty="0">
                <a:solidFill>
                  <a:srgbClr val="333333"/>
                </a:solidFill>
                <a:latin typeface="arial" panose="020B0604020202020204" pitchFamily="34" charset="0"/>
              </a:rPr>
              <a:t> (mit freundlicher Genehmigung der DFS)</a:t>
            </a:r>
            <a:endParaRPr lang="de-DE" sz="1100" dirty="0"/>
          </a:p>
        </p:txBody>
      </p:sp>
    </p:spTree>
    <p:extLst>
      <p:ext uri="{BB962C8B-B14F-4D97-AF65-F5344CB8AC3E}">
        <p14:creationId xmlns:p14="http://schemas.microsoft.com/office/powerpoint/2010/main" val="14037402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096000" y="888641"/>
            <a:ext cx="5795172" cy="5475890"/>
          </a:xfrm>
        </p:spPr>
        <p:txBody>
          <a:bodyPr>
            <a:normAutofit fontScale="85000" lnSpcReduction="20000"/>
          </a:bodyPr>
          <a:lstStyle/>
          <a:p>
            <a:pPr marL="0" indent="0">
              <a:buNone/>
            </a:pPr>
            <a:r>
              <a:rPr lang="de-DE" sz="2600" b="1" dirty="0"/>
              <a:t>Kontrollierter Luftraum</a:t>
            </a:r>
          </a:p>
          <a:p>
            <a:pPr marL="0" indent="0">
              <a:buNone/>
            </a:pPr>
            <a:r>
              <a:rPr lang="de-DE" sz="2400" dirty="0"/>
              <a:t>In Deutschland besteht der kontrollierte Luftraum aus den Lufträumen C (Charlie), D (Delta) und E (Echo)</a:t>
            </a:r>
          </a:p>
          <a:p>
            <a:pPr lvl="1"/>
            <a:r>
              <a:rPr lang="de-DE" sz="2100" dirty="0"/>
              <a:t>Sichtflugregeln:</a:t>
            </a:r>
          </a:p>
          <a:p>
            <a:pPr lvl="2"/>
            <a:r>
              <a:rPr lang="de-DE" sz="2100" dirty="0"/>
              <a:t>Wolkenabstand</a:t>
            </a:r>
          </a:p>
          <a:p>
            <a:pPr lvl="3"/>
            <a:r>
              <a:rPr lang="de-DE" sz="2100" dirty="0"/>
              <a:t>1500 m horizontal</a:t>
            </a:r>
          </a:p>
          <a:p>
            <a:pPr lvl="3"/>
            <a:r>
              <a:rPr lang="de-DE" sz="2100" dirty="0"/>
              <a:t>1000 ft (300 m) vertikal</a:t>
            </a:r>
          </a:p>
          <a:p>
            <a:pPr lvl="2"/>
            <a:r>
              <a:rPr lang="de-DE" sz="2100" dirty="0"/>
              <a:t>Mindestflugsicht</a:t>
            </a:r>
          </a:p>
          <a:p>
            <a:pPr lvl="3"/>
            <a:r>
              <a:rPr lang="de-DE" sz="2100" dirty="0"/>
              <a:t>Bis FL 100     </a:t>
            </a:r>
            <a:r>
              <a:rPr lang="de-DE" sz="2100" dirty="0">
                <a:sym typeface="Wingdings" pitchFamily="2" charset="2"/>
              </a:rPr>
              <a:t> 5 km</a:t>
            </a:r>
          </a:p>
          <a:p>
            <a:pPr lvl="3"/>
            <a:r>
              <a:rPr lang="de-DE" sz="2100" dirty="0"/>
              <a:t>Oberhalb      </a:t>
            </a:r>
            <a:r>
              <a:rPr lang="de-DE" sz="2100" dirty="0">
                <a:sym typeface="Wingdings" pitchFamily="2" charset="2"/>
              </a:rPr>
              <a:t> 8 km</a:t>
            </a:r>
            <a:endParaRPr lang="de-DE" sz="2100" dirty="0"/>
          </a:p>
          <a:p>
            <a:pPr marL="0" indent="0">
              <a:buNone/>
            </a:pPr>
            <a:r>
              <a:rPr lang="de-DE" sz="2600" b="1" dirty="0"/>
              <a:t>Unkontrollierter Luftraum</a:t>
            </a:r>
          </a:p>
          <a:p>
            <a:pPr marL="0" indent="0">
              <a:buNone/>
            </a:pPr>
            <a:r>
              <a:rPr lang="de-DE" dirty="0"/>
              <a:t>Dies ist in Deutschland der Luftraum G (Golf)</a:t>
            </a:r>
          </a:p>
          <a:p>
            <a:pPr lvl="1"/>
            <a:r>
              <a:rPr lang="de-DE" sz="2200" dirty="0"/>
              <a:t>Sichtflugregeln</a:t>
            </a:r>
          </a:p>
          <a:p>
            <a:pPr lvl="2"/>
            <a:r>
              <a:rPr lang="de-DE" sz="2200" dirty="0"/>
              <a:t>Frei von Wolken</a:t>
            </a:r>
          </a:p>
          <a:p>
            <a:pPr lvl="2"/>
            <a:r>
              <a:rPr lang="de-DE" sz="2200" dirty="0"/>
              <a:t>Erdsicht muss vorhanden sein</a:t>
            </a:r>
          </a:p>
          <a:p>
            <a:pPr lvl="2"/>
            <a:r>
              <a:rPr lang="de-DE" sz="2200" dirty="0"/>
              <a:t>Flugsicht mind. 1,5 km</a:t>
            </a:r>
          </a:p>
          <a:p>
            <a:pPr lvl="2"/>
            <a:endParaRPr lang="de-DE" sz="1300" dirty="0"/>
          </a:p>
          <a:p>
            <a:pPr marL="457200" lvl="1" indent="0">
              <a:lnSpc>
                <a:spcPct val="120000"/>
              </a:lnSpc>
              <a:buNone/>
            </a:pPr>
            <a:r>
              <a:rPr lang="de-DE" sz="1900" dirty="0">
                <a:solidFill>
                  <a:srgbClr val="FF0000"/>
                </a:solidFill>
              </a:rPr>
              <a:t>ACHTUNG: ab bestimmten Höhen ändern sich die Sichtflugbedingungen (siehe Kapitel 1.7)</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45</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1.6. Flugbetriebsvorschriften</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Flugbetriebsvorschriften</a:t>
            </a:r>
          </a:p>
        </p:txBody>
      </p:sp>
      <p:pic>
        <p:nvPicPr>
          <p:cNvPr id="9" name="Picture 2">
            <a:extLst>
              <a:ext uri="{FF2B5EF4-FFF2-40B4-BE49-F238E27FC236}">
                <a16:creationId xmlns:a16="http://schemas.microsoft.com/office/drawing/2014/main" id="{42B323FD-E9A7-C648-9C91-74DE2B262B6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7828" y="1540863"/>
            <a:ext cx="5885940" cy="3413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773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096000" y="888641"/>
            <a:ext cx="5795172" cy="5475890"/>
          </a:xfrm>
        </p:spPr>
        <p:txBody>
          <a:bodyPr>
            <a:normAutofit lnSpcReduction="10000"/>
          </a:bodyPr>
          <a:lstStyle/>
          <a:p>
            <a:pPr marL="0" indent="0">
              <a:buNone/>
            </a:pPr>
            <a:r>
              <a:rPr lang="de-DE" b="1" dirty="0"/>
              <a:t>Mindestflughöhen</a:t>
            </a:r>
          </a:p>
          <a:p>
            <a:pPr lvl="1"/>
            <a:r>
              <a:rPr lang="de-DE" sz="2200" dirty="0"/>
              <a:t>150 m über dem Boden oder Wasser mit einem Mindestabstand  von 150 m zu Hindernissen</a:t>
            </a:r>
          </a:p>
          <a:p>
            <a:pPr lvl="1"/>
            <a:r>
              <a:rPr lang="de-DE" sz="2200" dirty="0"/>
              <a:t>300 m über dem höchsten Punkt einer bebauten Fläche mit einem Radius von 600 m </a:t>
            </a:r>
          </a:p>
          <a:p>
            <a:pPr lvl="1"/>
            <a:r>
              <a:rPr lang="de-DE" sz="2200" dirty="0"/>
              <a:t>Über dicht bebauten Gebieten muss die Höhe groß genug sein, um ein sicheres Landefeld zu erreichen.</a:t>
            </a:r>
          </a:p>
          <a:p>
            <a:pPr marL="0" indent="0">
              <a:buNone/>
            </a:pPr>
            <a:endParaRPr lang="de-DE" sz="2400" b="1" dirty="0"/>
          </a:p>
          <a:p>
            <a:pPr marL="0" indent="0">
              <a:buNone/>
            </a:pPr>
            <a:r>
              <a:rPr lang="de-DE" b="1" dirty="0"/>
              <a:t>Höhenmessereinstellungen</a:t>
            </a:r>
          </a:p>
          <a:p>
            <a:pPr lvl="1"/>
            <a:r>
              <a:rPr lang="de-DE" sz="2200" dirty="0"/>
              <a:t>QNH „Meereshöhe“ </a:t>
            </a:r>
            <a:r>
              <a:rPr lang="de-DE" sz="2200" dirty="0">
                <a:sym typeface="Wingdings" pitchFamily="2" charset="2"/>
              </a:rPr>
              <a:t></a:t>
            </a:r>
            <a:r>
              <a:rPr lang="de-DE" sz="2200" dirty="0"/>
              <a:t>zeigt die Höhe </a:t>
            </a:r>
          </a:p>
          <a:p>
            <a:pPr marL="457200" lvl="1" indent="0">
              <a:buNone/>
            </a:pPr>
            <a:r>
              <a:rPr lang="de-DE" sz="2200" dirty="0"/>
              <a:t>    über MSL an </a:t>
            </a:r>
          </a:p>
          <a:p>
            <a:pPr lvl="1"/>
            <a:r>
              <a:rPr lang="de-DE" sz="2200" dirty="0"/>
              <a:t>QFE „Platzhöhe“ </a:t>
            </a:r>
            <a:r>
              <a:rPr lang="de-DE" sz="2200" dirty="0">
                <a:sym typeface="Wingdings" pitchFamily="2" charset="2"/>
              </a:rPr>
              <a:t> zeigt 0 m an</a:t>
            </a:r>
          </a:p>
          <a:p>
            <a:pPr lvl="1"/>
            <a:r>
              <a:rPr lang="de-DE" sz="2200" dirty="0"/>
              <a:t>QNE (1013,25 hPa) Standardatmosphäre</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46</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1.6. Flugbetriebsvorschriften</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Flugbetriebsvorschriften</a:t>
            </a:r>
          </a:p>
        </p:txBody>
      </p:sp>
      <p:pic>
        <p:nvPicPr>
          <p:cNvPr id="12290" name="Picture 2">
            <a:extLst>
              <a:ext uri="{FF2B5EF4-FFF2-40B4-BE49-F238E27FC236}">
                <a16:creationId xmlns:a16="http://schemas.microsoft.com/office/drawing/2014/main" id="{4499BEFF-BD09-E141-87BF-D35A4497A75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7977" y="888810"/>
            <a:ext cx="5684874" cy="268739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12011331-F59C-2244-8E81-6ADEE3BE233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00861" y="3906044"/>
            <a:ext cx="5551956" cy="221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5112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096000" y="888641"/>
            <a:ext cx="5795172" cy="5475890"/>
          </a:xfrm>
        </p:spPr>
        <p:txBody>
          <a:bodyPr>
            <a:normAutofit fontScale="77500" lnSpcReduction="20000"/>
          </a:bodyPr>
          <a:lstStyle/>
          <a:p>
            <a:pPr marL="0" indent="0">
              <a:buNone/>
            </a:pPr>
            <a:r>
              <a:rPr lang="de-DE" sz="2800" b="1" dirty="0"/>
              <a:t>Transponder</a:t>
            </a:r>
          </a:p>
          <a:p>
            <a:pPr lvl="1">
              <a:lnSpc>
                <a:spcPct val="120000"/>
              </a:lnSpc>
            </a:pPr>
            <a:r>
              <a:rPr lang="de-DE" sz="2600" dirty="0"/>
              <a:t>Der Transponder macht das Luftfahrzeug für die Flugsicherung sichtbar und liefert Informationen über Kennzeichen, Höhe und eingestellten Code</a:t>
            </a:r>
          </a:p>
          <a:p>
            <a:pPr lvl="1">
              <a:lnSpc>
                <a:spcPct val="120000"/>
              </a:lnSpc>
            </a:pPr>
            <a:r>
              <a:rPr lang="de-DE" sz="2600" dirty="0"/>
              <a:t>Durch spezielle Codes können noch weiter Informationen an die Flugsicherung übermittelt werden:</a:t>
            </a:r>
          </a:p>
          <a:p>
            <a:pPr lvl="1">
              <a:lnSpc>
                <a:spcPct val="120000"/>
              </a:lnSpc>
            </a:pPr>
            <a:endParaRPr lang="de-DE" sz="1600" dirty="0"/>
          </a:p>
          <a:p>
            <a:pPr lvl="2"/>
            <a:r>
              <a:rPr lang="de-DE" sz="2100" dirty="0"/>
              <a:t>7000 Code für das Fliegen im unkontrollierten Luftraum.</a:t>
            </a:r>
          </a:p>
          <a:p>
            <a:pPr lvl="2"/>
            <a:r>
              <a:rPr lang="de-DE" sz="2100" dirty="0"/>
              <a:t>7500-Code, um eine Entführung anzuzeigen.</a:t>
            </a:r>
          </a:p>
          <a:p>
            <a:pPr lvl="2"/>
            <a:r>
              <a:rPr lang="de-DE" sz="2100" dirty="0"/>
              <a:t>7600-Code, um anzuzeigen, dass das Funkgerät ausgefallen ist.</a:t>
            </a:r>
          </a:p>
          <a:p>
            <a:pPr lvl="2"/>
            <a:r>
              <a:rPr lang="de-DE" sz="2100" dirty="0"/>
              <a:t>7700-Code, um einen Notfall anzuzeigen.</a:t>
            </a:r>
          </a:p>
          <a:p>
            <a:pPr lvl="2"/>
            <a:endParaRPr lang="de-DE" sz="2300" dirty="0"/>
          </a:p>
          <a:p>
            <a:pPr marL="0" indent="0">
              <a:lnSpc>
                <a:spcPct val="120000"/>
              </a:lnSpc>
              <a:buNone/>
            </a:pPr>
            <a:r>
              <a:rPr lang="de-DE" sz="2900" dirty="0"/>
              <a:t>	Ein vorhandener Transponder sollte 	immer auf Mode S  eingeschaltet sein!</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47</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1.6. Flugbetriebsvorschriften</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Flugbetriebsvorschriften</a:t>
            </a:r>
          </a:p>
        </p:txBody>
      </p:sp>
      <p:pic>
        <p:nvPicPr>
          <p:cNvPr id="1026" name="Picture 2" descr="LR Bild 1.6 18 web 550">
            <a:extLst>
              <a:ext uri="{FF2B5EF4-FFF2-40B4-BE49-F238E27FC236}">
                <a16:creationId xmlns:a16="http://schemas.microsoft.com/office/drawing/2014/main" id="{D7595D08-4B55-884A-844D-2A3AAA78F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857" y="1507872"/>
            <a:ext cx="3160408" cy="3119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294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Die Abkommen über die internationale Zivilluftfahrt</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019800" y="1140770"/>
            <a:ext cx="5795172" cy="5475890"/>
          </a:xfrm>
        </p:spPr>
        <p:txBody>
          <a:bodyPr/>
          <a:lstStyle/>
          <a:p>
            <a:r>
              <a:rPr lang="de-DE" dirty="0"/>
              <a:t>Starkes Wachstum des Luftverkehrs =&gt; Bedarf an internationalen Regeln</a:t>
            </a:r>
          </a:p>
          <a:p>
            <a:endParaRPr lang="de-DE" sz="1100" dirty="0"/>
          </a:p>
          <a:p>
            <a:r>
              <a:rPr lang="de-DE" dirty="0"/>
              <a:t>Das Abkommen von Chicago (1944) führt zur Gründung der ICAO (1947)</a:t>
            </a:r>
          </a:p>
          <a:p>
            <a:endParaRPr lang="de-DE" sz="1100" dirty="0"/>
          </a:p>
          <a:p>
            <a:r>
              <a:rPr lang="de-DE" dirty="0"/>
              <a:t>Hauptziel der ICAO:  Förderung der sicheren internationalen Luftfahrt</a:t>
            </a:r>
          </a:p>
          <a:p>
            <a:endParaRPr lang="de-DE" sz="1100" dirty="0"/>
          </a:p>
          <a:p>
            <a:r>
              <a:rPr lang="de-DE" dirty="0"/>
              <a:t>191 Länder übernehmen die Standards und empfohlenen Praktiken</a:t>
            </a:r>
          </a:p>
          <a:p>
            <a:endParaRPr lang="de-DE" sz="1100" dirty="0"/>
          </a:p>
          <a:p>
            <a:r>
              <a:rPr lang="de-DE" dirty="0"/>
              <a:t>Die Vereinbarungen sind in 19 Anhängen zu finden </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5</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1.1 Internationales Recht: Abkommen, Verträge und Organisationen </a:t>
            </a:r>
          </a:p>
        </p:txBody>
      </p:sp>
      <p:pic>
        <p:nvPicPr>
          <p:cNvPr id="7" name="Inhaltsplatzhalter 6">
            <a:extLst>
              <a:ext uri="{FF2B5EF4-FFF2-40B4-BE49-F238E27FC236}">
                <a16:creationId xmlns:a16="http://schemas.microsoft.com/office/drawing/2014/main" id="{79034DAC-F5A4-6F49-B3B4-0E90AEC4CB2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83141" y="1710643"/>
            <a:ext cx="4806782" cy="3845426"/>
          </a:xfrm>
          <a:prstGeom prst="rect">
            <a:avLst/>
          </a:prstGeom>
        </p:spPr>
      </p:pic>
    </p:spTree>
    <p:extLst>
      <p:ext uri="{BB962C8B-B14F-4D97-AF65-F5344CB8AC3E}">
        <p14:creationId xmlns:p14="http://schemas.microsoft.com/office/powerpoint/2010/main" val="2818452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Die Abkommen über die internationale Zivilluftfahrt</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normAutofit lnSpcReduction="10000"/>
          </a:bodyPr>
          <a:lstStyle/>
          <a:p>
            <a:pPr marL="0" indent="0">
              <a:buNone/>
            </a:pPr>
            <a:r>
              <a:rPr lang="de-DE" b="1" dirty="0"/>
              <a:t>Die Aufgaben der EASA:</a:t>
            </a:r>
          </a:p>
          <a:p>
            <a:r>
              <a:rPr lang="de-DE" dirty="0"/>
              <a:t>Erstellen und einführen von gemeinsamen Luftfahrtvorschriften in der EU</a:t>
            </a:r>
          </a:p>
          <a:p>
            <a:r>
              <a:rPr lang="de-DE" dirty="0"/>
              <a:t>31 teilnehmende Länder</a:t>
            </a:r>
          </a:p>
          <a:p>
            <a:r>
              <a:rPr lang="de-DE" dirty="0"/>
              <a:t>die EASA-Vorschriften sind verbindlich und müssen in den Ländern umgesetzt werden</a:t>
            </a:r>
          </a:p>
          <a:p>
            <a:endParaRPr lang="de-DE" dirty="0"/>
          </a:p>
          <a:p>
            <a:endParaRPr lang="de-DE" dirty="0"/>
          </a:p>
          <a:p>
            <a:pPr marL="0" indent="0">
              <a:buNone/>
            </a:pPr>
            <a:r>
              <a:rPr lang="de-DE" dirty="0"/>
              <a:t> Die EASA regelt u.a :</a:t>
            </a:r>
          </a:p>
          <a:p>
            <a:r>
              <a:rPr lang="de-DE" dirty="0"/>
              <a:t>Die Grundverordnung (Basic Regulation)</a:t>
            </a:r>
          </a:p>
          <a:p>
            <a:r>
              <a:rPr lang="de-DE" dirty="0"/>
              <a:t>Lufttüchtigkeitsbescheinigungen</a:t>
            </a:r>
          </a:p>
          <a:p>
            <a:r>
              <a:rPr lang="de-DE" dirty="0"/>
              <a:t>Lizenzvergabe</a:t>
            </a:r>
          </a:p>
          <a:p>
            <a:r>
              <a:rPr lang="de-DE" dirty="0"/>
              <a:t>SERA, die standardisierten europäischen Luftverkehrsregeln</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6</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1.1 Internationales Recht: Abkommen, Verträge und Organisationen </a:t>
            </a:r>
          </a:p>
        </p:txBody>
      </p:sp>
      <p:pic>
        <p:nvPicPr>
          <p:cNvPr id="10" name="Afbeelding 3">
            <a:extLst>
              <a:ext uri="{FF2B5EF4-FFF2-40B4-BE49-F238E27FC236}">
                <a16:creationId xmlns:a16="http://schemas.microsoft.com/office/drawing/2014/main" id="{73FEC188-8080-C646-B545-5DA614AD4E5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58044" y="1118151"/>
            <a:ext cx="4556637" cy="1556850"/>
          </a:xfrm>
          <a:prstGeom prst="rect">
            <a:avLst/>
          </a:prstGeom>
        </p:spPr>
      </p:pic>
      <p:pic>
        <p:nvPicPr>
          <p:cNvPr id="11" name="Afbeelding 4">
            <a:extLst>
              <a:ext uri="{FF2B5EF4-FFF2-40B4-BE49-F238E27FC236}">
                <a16:creationId xmlns:a16="http://schemas.microsoft.com/office/drawing/2014/main" id="{CDB67A47-9DEF-2F47-910F-29933E850FF4}"/>
              </a:ext>
            </a:extLst>
          </p:cNvPr>
          <p:cNvPicPr>
            <a:picLocks noChangeAspect="1"/>
          </p:cNvPicPr>
          <p:nvPr/>
        </p:nvPicPr>
        <p:blipFill>
          <a:blip r:embed="rId4"/>
          <a:stretch>
            <a:fillRect/>
          </a:stretch>
        </p:blipFill>
        <p:spPr>
          <a:xfrm>
            <a:off x="601722" y="3156641"/>
            <a:ext cx="4869282" cy="3244159"/>
          </a:xfrm>
          <a:prstGeom prst="rect">
            <a:avLst/>
          </a:prstGeom>
        </p:spPr>
      </p:pic>
    </p:spTree>
    <p:extLst>
      <p:ext uri="{BB962C8B-B14F-4D97-AF65-F5344CB8AC3E}">
        <p14:creationId xmlns:p14="http://schemas.microsoft.com/office/powerpoint/2010/main" val="1892146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Die Abkommen über die internationale Zivilluftfahrt</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7</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1.1 Internationales Recht: Abkommen, Verträge und Organisationen </a:t>
            </a:r>
          </a:p>
        </p:txBody>
      </p:sp>
      <p:pic>
        <p:nvPicPr>
          <p:cNvPr id="8" name="Grafik 7">
            <a:extLst>
              <a:ext uri="{FF2B5EF4-FFF2-40B4-BE49-F238E27FC236}">
                <a16:creationId xmlns:a16="http://schemas.microsoft.com/office/drawing/2014/main" id="{DC22DBA6-E478-40B8-8BFC-AAD428E7E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26" y="1281112"/>
            <a:ext cx="11969280" cy="4911870"/>
          </a:xfrm>
          <a:prstGeom prst="rect">
            <a:avLst/>
          </a:prstGeom>
        </p:spPr>
      </p:pic>
    </p:spTree>
    <p:extLst>
      <p:ext uri="{BB962C8B-B14F-4D97-AF65-F5344CB8AC3E}">
        <p14:creationId xmlns:p14="http://schemas.microsoft.com/office/powerpoint/2010/main" val="4143751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Die Abkommen über die internationale Zivilluftfahrt</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normAutofit/>
          </a:bodyPr>
          <a:lstStyle/>
          <a:p>
            <a:pPr marL="0" indent="0">
              <a:buNone/>
            </a:pPr>
            <a:r>
              <a:rPr lang="de-DE" b="1" dirty="0"/>
              <a:t>European Organisation for the Safety of Air Navigation  </a:t>
            </a:r>
            <a:r>
              <a:rPr lang="de-DE" b="1" dirty="0">
                <a:sym typeface="Wingdings" pitchFamily="2" charset="2"/>
              </a:rPr>
              <a:t> </a:t>
            </a:r>
            <a:r>
              <a:rPr lang="de-DE" b="1" dirty="0"/>
              <a:t>EUROCONTROL</a:t>
            </a:r>
          </a:p>
          <a:p>
            <a:pPr marL="0" indent="0">
              <a:buNone/>
            </a:pPr>
            <a:endParaRPr lang="de-DE" b="1" dirty="0"/>
          </a:p>
          <a:p>
            <a:pPr marL="0" indent="0">
              <a:buNone/>
            </a:pPr>
            <a:r>
              <a:rPr lang="de-DE" b="1" dirty="0"/>
              <a:t>Die Aufgaben der EUROCONTROL:</a:t>
            </a:r>
          </a:p>
          <a:p>
            <a:r>
              <a:rPr lang="de-DE" dirty="0"/>
              <a:t>Zentrale Koordination der Luftverkehrskontrolle in Europa</a:t>
            </a:r>
          </a:p>
          <a:p>
            <a:pPr marL="0" indent="0">
              <a:buNone/>
            </a:pPr>
            <a:endParaRPr lang="de-DE" dirty="0"/>
          </a:p>
          <a:p>
            <a:pPr marL="0" indent="0">
              <a:buNone/>
            </a:pPr>
            <a:r>
              <a:rPr lang="de-DE" b="1" dirty="0"/>
              <a:t>Das Ziele der EUROCONTROL:</a:t>
            </a:r>
          </a:p>
          <a:p>
            <a:r>
              <a:rPr lang="de-DE" dirty="0"/>
              <a:t>Entwicklung eines nahtlosen europäischen Flugverkehrsmanagement um:</a:t>
            </a:r>
          </a:p>
          <a:p>
            <a:endParaRPr lang="de-DE" sz="1100" dirty="0"/>
          </a:p>
          <a:p>
            <a:pPr lvl="1"/>
            <a:r>
              <a:rPr lang="de-DE" dirty="0"/>
              <a:t>Sicherheit zu erhöhen</a:t>
            </a:r>
          </a:p>
          <a:p>
            <a:pPr lvl="1"/>
            <a:r>
              <a:rPr lang="de-DE" dirty="0"/>
              <a:t>Kosten zu sparen </a:t>
            </a:r>
          </a:p>
          <a:p>
            <a:pPr lvl="1"/>
            <a:r>
              <a:rPr lang="de-DE" dirty="0"/>
              <a:t>Umwelt zu schonen</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8</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1.1 Internationales Recht: Abkommen, Verträge und Organisationen </a:t>
            </a:r>
          </a:p>
        </p:txBody>
      </p:sp>
      <p:sp>
        <p:nvSpPr>
          <p:cNvPr id="8" name="Rectangle 2">
            <a:extLst>
              <a:ext uri="{FF2B5EF4-FFF2-40B4-BE49-F238E27FC236}">
                <a16:creationId xmlns:a16="http://schemas.microsoft.com/office/drawing/2014/main" id="{73726BCD-9201-C244-B04B-8B9DC7CDCA48}"/>
              </a:ext>
            </a:extLst>
          </p:cNvPr>
          <p:cNvSpPr>
            <a:spLocks noChangeArrowheads="1"/>
          </p:cNvSpPr>
          <p:nvPr/>
        </p:nvSpPr>
        <p:spPr bwMode="auto">
          <a:xfrm>
            <a:off x="1049900" y="11720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pic>
        <p:nvPicPr>
          <p:cNvPr id="1025" name="Grafik 2" descr="EUROCONTROL – Hermes – Air Transport Organisation">
            <a:extLst>
              <a:ext uri="{FF2B5EF4-FFF2-40B4-BE49-F238E27FC236}">
                <a16:creationId xmlns:a16="http://schemas.microsoft.com/office/drawing/2014/main" id="{562EC18C-5236-C441-ADBB-AF23D6C27297}"/>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519800" y="2193754"/>
            <a:ext cx="2503197" cy="2375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231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a:extLst>
              <a:ext uri="{FF2B5EF4-FFF2-40B4-BE49-F238E27FC236}">
                <a16:creationId xmlns:a16="http://schemas.microsoft.com/office/drawing/2014/main" id="{C9D2BA51-58D5-F54C-BAF4-115D2E6B098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81631" y="924910"/>
            <a:ext cx="3644043" cy="2805913"/>
          </a:xfrm>
        </p:spPr>
      </p:pic>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Die Abkommen über die internationale Zivilluftfahrt</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normAutofit fontScale="92500" lnSpcReduction="10000"/>
          </a:bodyPr>
          <a:lstStyle/>
          <a:p>
            <a:pPr marL="0" indent="0">
              <a:buNone/>
            </a:pPr>
            <a:r>
              <a:rPr lang="de-DE" sz="2400" b="1" dirty="0"/>
              <a:t>Bundesministerium für Verkehr (BMV)</a:t>
            </a:r>
          </a:p>
          <a:p>
            <a:r>
              <a:rPr lang="de-DE" dirty="0"/>
              <a:t>ist die oberste nationale Behörde in der Luftfahrt</a:t>
            </a:r>
          </a:p>
          <a:p>
            <a:r>
              <a:rPr lang="de-DE" dirty="0"/>
              <a:t>überwacht die Einhaltung der Gesetze in der Luftfahrt</a:t>
            </a:r>
          </a:p>
          <a:p>
            <a:r>
              <a:rPr lang="de-DE" dirty="0"/>
              <a:t>ist verantwortlich für die Umsetzung und die Einhaltung der Vorschriften der ICAO und der EASA</a:t>
            </a:r>
          </a:p>
          <a:p>
            <a:endParaRPr lang="de-DE" sz="1400" dirty="0"/>
          </a:p>
          <a:p>
            <a:pPr marL="0" indent="0">
              <a:buNone/>
            </a:pPr>
            <a:r>
              <a:rPr lang="de-DE" dirty="0"/>
              <a:t> </a:t>
            </a:r>
          </a:p>
          <a:p>
            <a:pPr marL="0" indent="0">
              <a:buNone/>
            </a:pPr>
            <a:r>
              <a:rPr lang="de-DE" dirty="0"/>
              <a:t>Das Luftfahrtbundesamt (LBA):</a:t>
            </a:r>
          </a:p>
          <a:p>
            <a:r>
              <a:rPr lang="de-DE" dirty="0"/>
              <a:t>Ist direkt vom BMV beauftragt </a:t>
            </a:r>
          </a:p>
          <a:p>
            <a:pPr lvl="1"/>
            <a:r>
              <a:rPr lang="de-DE" sz="2200" dirty="0"/>
              <a:t>Führung der Luftfahrzeugrolle</a:t>
            </a:r>
          </a:p>
          <a:p>
            <a:pPr lvl="1"/>
            <a:r>
              <a:rPr lang="de-DE" sz="2200" dirty="0"/>
              <a:t>Musterzulassungen</a:t>
            </a:r>
          </a:p>
          <a:p>
            <a:pPr lvl="1"/>
            <a:r>
              <a:rPr lang="de-DE" sz="2200" dirty="0"/>
              <a:t>Verkehrszulassung</a:t>
            </a:r>
          </a:p>
          <a:p>
            <a:pPr lvl="1"/>
            <a:r>
              <a:rPr lang="de-DE" sz="2200" dirty="0"/>
              <a:t>Erlaubnisbehörde für IFR Piloten</a:t>
            </a:r>
          </a:p>
          <a:p>
            <a:pPr lvl="1"/>
            <a:r>
              <a:rPr lang="de-DE" sz="2200" dirty="0"/>
              <a:t>Untersuchung von Flugunfällen</a:t>
            </a:r>
          </a:p>
          <a:p>
            <a:pPr lvl="1"/>
            <a:r>
              <a:rPr lang="de-DE" sz="2200" dirty="0"/>
              <a:t>Entscheidet über medizinische Problemfälle</a:t>
            </a:r>
          </a:p>
          <a:p>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9</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1.1 Internationales Recht: Abkommen, Verträge und Organisationen </a:t>
            </a:r>
          </a:p>
        </p:txBody>
      </p:sp>
      <p:pic>
        <p:nvPicPr>
          <p:cNvPr id="3074" name="Picture 2" descr="Nachrichten: Rundschreiben zur &quot;Meldung von Ereignissen durch  Organisationen an das LBA&quot; veröffentlicht. | polit-x.de">
            <a:extLst>
              <a:ext uri="{FF2B5EF4-FFF2-40B4-BE49-F238E27FC236}">
                <a16:creationId xmlns:a16="http://schemas.microsoft.com/office/drawing/2014/main" id="{BDB26AE0-0B97-D743-AD54-78BA62266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2199" y="3662855"/>
            <a:ext cx="2862906" cy="2862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68801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3391</Words>
  <Application>Microsoft Office PowerPoint</Application>
  <PresentationFormat>Breitbild</PresentationFormat>
  <Paragraphs>726</Paragraphs>
  <Slides>47</Slides>
  <Notes>40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47</vt:i4>
      </vt:variant>
    </vt:vector>
  </HeadingPairs>
  <TitlesOfParts>
    <vt:vector size="55" baseType="lpstr">
      <vt:lpstr>arial</vt:lpstr>
      <vt:lpstr>arial</vt:lpstr>
      <vt:lpstr>Arial Rounded MT Bold</vt:lpstr>
      <vt:lpstr>Calibri</vt:lpstr>
      <vt:lpstr>Calibri Light</vt:lpstr>
      <vt:lpstr>Symbol</vt:lpstr>
      <vt:lpstr>Wingdings</vt:lpstr>
      <vt:lpstr>Office</vt:lpstr>
      <vt:lpstr>PowerPoint-Präsentation</vt:lpstr>
      <vt:lpstr>Luftrecht: Gliederung (SFCL) – Teil 1</vt:lpstr>
      <vt:lpstr>1.1 Internationales Recht:  Abkommen, Verträge und Organisationen </vt:lpstr>
      <vt:lpstr>Die Abkommen über die internationale Zivilluftfahrt</vt:lpstr>
      <vt:lpstr>Die Abkommen über die internationale Zivilluftfahrt</vt:lpstr>
      <vt:lpstr>Die Abkommen über die internationale Zivilluftfahrt</vt:lpstr>
      <vt:lpstr>Die Abkommen über die internationale Zivilluftfahrt</vt:lpstr>
      <vt:lpstr>Die Abkommen über die internationale Zivilluftfahrt</vt:lpstr>
      <vt:lpstr>Die Abkommen über die internationale Zivilluftfahrt</vt:lpstr>
      <vt:lpstr>Die Abkommen über die internationale Zivilluftfahrt</vt:lpstr>
      <vt:lpstr>Die Abkommen über die internationale Zivilluftfahrt</vt:lpstr>
      <vt:lpstr>Die Abkommen über die internationale Zivilluftfahrt</vt:lpstr>
      <vt:lpstr>Die Abkommen über die internationale Zivilluftfahrt</vt:lpstr>
      <vt:lpstr>1.14 Nationales Recht für die Luftfahrt</vt:lpstr>
      <vt:lpstr>Nationales Recht für die Luftfahrt</vt:lpstr>
      <vt:lpstr>1.2 Lufttüchtigkeit von Luftfahrzeugen </vt:lpstr>
      <vt:lpstr>Lufttüchtigkeit von Luftfahrzeugen</vt:lpstr>
      <vt:lpstr>Lufttüchtigkeit von Luftfahrzeugen</vt:lpstr>
      <vt:lpstr>Lufttüchtigkeit von Luftfahrzeugen</vt:lpstr>
      <vt:lpstr>Lufttüchtigkeit von Luftfahrzeugen</vt:lpstr>
      <vt:lpstr>1.3 Staatszugehörigkeitszeichen und Kennzeichen von Luftfahrzeugen </vt:lpstr>
      <vt:lpstr>Staatszugehörigkeit und Kennzeichen</vt:lpstr>
      <vt:lpstr>Staatszugehörigkeit und Kennzeichen</vt:lpstr>
      <vt:lpstr>1.4 Lizenzierung von Luftfahrtpersonal </vt:lpstr>
      <vt:lpstr>Lizenzierung von Luftfahrtpersonal</vt:lpstr>
      <vt:lpstr>Lizenzierung von Luftfahrtpersonal</vt:lpstr>
      <vt:lpstr>Lizenzierung von Luftfahrtpersonal</vt:lpstr>
      <vt:lpstr>Lizenzierung von Luftfahrtpersonal</vt:lpstr>
      <vt:lpstr>Lizenzierung von Luftfahrtpersonal</vt:lpstr>
      <vt:lpstr>Lizenzierung von Luftfahrtpersonal</vt:lpstr>
      <vt:lpstr>Lizenzierung von Luftfahrtpersonal</vt:lpstr>
      <vt:lpstr>Lizenzierung von Luftfahrtpersonal</vt:lpstr>
      <vt:lpstr>Lizenzierung von Luftfahrtpersonal</vt:lpstr>
      <vt:lpstr>Lizenzierung von Luftfahrtpersonal</vt:lpstr>
      <vt:lpstr>Lizenzierung von Luftfahrtpersonal</vt:lpstr>
      <vt:lpstr>1.5 Luftverkehrsvorschriften   </vt:lpstr>
      <vt:lpstr>Luftverkehrsvorschriften</vt:lpstr>
      <vt:lpstr>Luftverkehrsvorschriften</vt:lpstr>
      <vt:lpstr>Luftverkehrsvorschriften</vt:lpstr>
      <vt:lpstr>Luftverkehrsvorschriften</vt:lpstr>
      <vt:lpstr>Luftverkehrsvorschriften</vt:lpstr>
      <vt:lpstr>Luftverkehrsvorschriften</vt:lpstr>
      <vt:lpstr>1.6 Flugnavigation und Luftfahrzeugbetrieb    </vt:lpstr>
      <vt:lpstr>Flugbetriebsvorschriften</vt:lpstr>
      <vt:lpstr>Flugbetriebsvorschriften</vt:lpstr>
      <vt:lpstr>Flugbetriebsvorschriften</vt:lpstr>
      <vt:lpstr>Flugbetriebsvorschriften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Martin Hansen</dc:creator>
  <cp:lastModifiedBy>Schorsch</cp:lastModifiedBy>
  <cp:revision>91</cp:revision>
  <dcterms:created xsi:type="dcterms:W3CDTF">2021-05-15T14:36:40Z</dcterms:created>
  <dcterms:modified xsi:type="dcterms:W3CDTF">2025-09-22T22:39:10Z</dcterms:modified>
</cp:coreProperties>
</file>