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0" r:id="rId3"/>
    <p:sldId id="314" r:id="rId4"/>
    <p:sldId id="317" r:id="rId5"/>
    <p:sldId id="335" r:id="rId6"/>
    <p:sldId id="336" r:id="rId7"/>
    <p:sldId id="337" r:id="rId8"/>
    <p:sldId id="338" r:id="rId9"/>
    <p:sldId id="339" r:id="rId10"/>
    <p:sldId id="340" r:id="rId11"/>
    <p:sldId id="344" r:id="rId12"/>
    <p:sldId id="351" r:id="rId13"/>
    <p:sldId id="343" r:id="rId14"/>
    <p:sldId id="341" r:id="rId15"/>
    <p:sldId id="342" r:id="rId16"/>
    <p:sldId id="345" r:id="rId17"/>
    <p:sldId id="346" r:id="rId18"/>
    <p:sldId id="289" r:id="rId19"/>
    <p:sldId id="313" r:id="rId20"/>
    <p:sldId id="298" r:id="rId21"/>
    <p:sldId id="299" r:id="rId22"/>
    <p:sldId id="301" r:id="rId23"/>
    <p:sldId id="302" r:id="rId24"/>
    <p:sldId id="300" r:id="rId25"/>
    <p:sldId id="347" r:id="rId26"/>
    <p:sldId id="348" r:id="rId27"/>
    <p:sldId id="349"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44C96"/>
    <a:srgbClr val="2B88D9"/>
    <a:srgbClr val="C9DF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225" autoAdjust="0"/>
  </p:normalViewPr>
  <p:slideViewPr>
    <p:cSldViewPr snapToGrid="0">
      <p:cViewPr varScale="1">
        <p:scale>
          <a:sx n="88" d="100"/>
          <a:sy n="88" d="100"/>
        </p:scale>
        <p:origin x="394" y="2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F5E03-4EE1-4ED0-B9A7-3081538AD9C8}" type="datetimeFigureOut">
              <a:rPr lang="de-DE" smtClean="0"/>
              <a:t>23.09.2025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DA0A4-27B6-4433-A0BE-39B4CD827268}" type="slidenum">
              <a:rPr lang="de-DE" smtClean="0"/>
              <a:t>‹Nr.›</a:t>
            </a:fld>
            <a:endParaRPr lang="de-DE" dirty="0"/>
          </a:p>
        </p:txBody>
      </p:sp>
    </p:spTree>
    <p:extLst>
      <p:ext uri="{BB962C8B-B14F-4D97-AF65-F5344CB8AC3E}">
        <p14:creationId xmlns:p14="http://schemas.microsoft.com/office/powerpoint/2010/main" val="4234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1" dirty="0"/>
              <a:t>Revision 1</a:t>
            </a:r>
          </a:p>
          <a:p>
            <a:r>
              <a:rPr lang="de-DE" sz="800" dirty="0"/>
              <a:t>Änderungen:</a:t>
            </a:r>
          </a:p>
          <a:p>
            <a:r>
              <a:rPr lang="de-DE" sz="800" dirty="0"/>
              <a:t>Folie 9 Textänderung</a:t>
            </a:r>
          </a:p>
          <a:p>
            <a:r>
              <a:rPr lang="de-DE" sz="800" dirty="0"/>
              <a:t>Folie 24 Änderung Sichtanflugkarte Aalen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a:t>
            </a:fld>
            <a:endParaRPr lang="de-DE" dirty="0"/>
          </a:p>
        </p:txBody>
      </p:sp>
    </p:spTree>
    <p:extLst>
      <p:ext uri="{BB962C8B-B14F-4D97-AF65-F5344CB8AC3E}">
        <p14:creationId xmlns:p14="http://schemas.microsoft.com/office/powerpoint/2010/main" val="3952533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11</a:t>
            </a:fld>
            <a:endParaRPr lang="de-DE" dirty="0"/>
          </a:p>
        </p:txBody>
      </p:sp>
    </p:spTree>
    <p:extLst>
      <p:ext uri="{BB962C8B-B14F-4D97-AF65-F5344CB8AC3E}">
        <p14:creationId xmlns:p14="http://schemas.microsoft.com/office/powerpoint/2010/main" val="2600374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12</a:t>
            </a:fld>
            <a:endParaRPr lang="de-DE" dirty="0"/>
          </a:p>
        </p:txBody>
      </p:sp>
    </p:spTree>
    <p:extLst>
      <p:ext uri="{BB962C8B-B14F-4D97-AF65-F5344CB8AC3E}">
        <p14:creationId xmlns:p14="http://schemas.microsoft.com/office/powerpoint/2010/main" val="1789699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13</a:t>
            </a:fld>
            <a:endParaRPr lang="de-DE" dirty="0"/>
          </a:p>
        </p:txBody>
      </p:sp>
    </p:spTree>
    <p:extLst>
      <p:ext uri="{BB962C8B-B14F-4D97-AF65-F5344CB8AC3E}">
        <p14:creationId xmlns:p14="http://schemas.microsoft.com/office/powerpoint/2010/main" val="1678039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14</a:t>
            </a:fld>
            <a:endParaRPr lang="de-DE" dirty="0"/>
          </a:p>
        </p:txBody>
      </p:sp>
    </p:spTree>
    <p:extLst>
      <p:ext uri="{BB962C8B-B14F-4D97-AF65-F5344CB8AC3E}">
        <p14:creationId xmlns:p14="http://schemas.microsoft.com/office/powerpoint/2010/main" val="268904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15</a:t>
            </a:fld>
            <a:endParaRPr lang="de-DE" dirty="0"/>
          </a:p>
        </p:txBody>
      </p:sp>
    </p:spTree>
    <p:extLst>
      <p:ext uri="{BB962C8B-B14F-4D97-AF65-F5344CB8AC3E}">
        <p14:creationId xmlns:p14="http://schemas.microsoft.com/office/powerpoint/2010/main" val="653378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16</a:t>
            </a:fld>
            <a:endParaRPr lang="de-DE" dirty="0"/>
          </a:p>
        </p:txBody>
      </p:sp>
    </p:spTree>
    <p:extLst>
      <p:ext uri="{BB962C8B-B14F-4D97-AF65-F5344CB8AC3E}">
        <p14:creationId xmlns:p14="http://schemas.microsoft.com/office/powerpoint/2010/main" val="569246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17</a:t>
            </a:fld>
            <a:endParaRPr lang="de-DE" dirty="0"/>
          </a:p>
        </p:txBody>
      </p:sp>
    </p:spTree>
    <p:extLst>
      <p:ext uri="{BB962C8B-B14F-4D97-AF65-F5344CB8AC3E}">
        <p14:creationId xmlns:p14="http://schemas.microsoft.com/office/powerpoint/2010/main" val="394757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19</a:t>
            </a:fld>
            <a:endParaRPr lang="de-DE" dirty="0"/>
          </a:p>
        </p:txBody>
      </p:sp>
    </p:spTree>
    <p:extLst>
      <p:ext uri="{BB962C8B-B14F-4D97-AF65-F5344CB8AC3E}">
        <p14:creationId xmlns:p14="http://schemas.microsoft.com/office/powerpoint/2010/main" val="84516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20</a:t>
            </a:fld>
            <a:endParaRPr lang="de-DE" dirty="0"/>
          </a:p>
        </p:txBody>
      </p:sp>
    </p:spTree>
    <p:extLst>
      <p:ext uri="{BB962C8B-B14F-4D97-AF65-F5344CB8AC3E}">
        <p14:creationId xmlns:p14="http://schemas.microsoft.com/office/powerpoint/2010/main" val="1035285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21</a:t>
            </a:fld>
            <a:endParaRPr lang="de-DE" dirty="0"/>
          </a:p>
        </p:txBody>
      </p:sp>
    </p:spTree>
    <p:extLst>
      <p:ext uri="{BB962C8B-B14F-4D97-AF65-F5344CB8AC3E}">
        <p14:creationId xmlns:p14="http://schemas.microsoft.com/office/powerpoint/2010/main" val="220133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a:t>
            </a:fld>
            <a:endParaRPr lang="de-DE" dirty="0"/>
          </a:p>
        </p:txBody>
      </p:sp>
    </p:spTree>
    <p:extLst>
      <p:ext uri="{BB962C8B-B14F-4D97-AF65-F5344CB8AC3E}">
        <p14:creationId xmlns:p14="http://schemas.microsoft.com/office/powerpoint/2010/main" val="110345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22</a:t>
            </a:fld>
            <a:endParaRPr lang="de-DE" dirty="0"/>
          </a:p>
        </p:txBody>
      </p:sp>
    </p:spTree>
    <p:extLst>
      <p:ext uri="{BB962C8B-B14F-4D97-AF65-F5344CB8AC3E}">
        <p14:creationId xmlns:p14="http://schemas.microsoft.com/office/powerpoint/2010/main" val="3113580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23</a:t>
            </a:fld>
            <a:endParaRPr lang="de-DE" dirty="0"/>
          </a:p>
        </p:txBody>
      </p:sp>
    </p:spTree>
    <p:extLst>
      <p:ext uri="{BB962C8B-B14F-4D97-AF65-F5344CB8AC3E}">
        <p14:creationId xmlns:p14="http://schemas.microsoft.com/office/powerpoint/2010/main" val="3427905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24</a:t>
            </a:fld>
            <a:endParaRPr lang="de-DE" dirty="0"/>
          </a:p>
        </p:txBody>
      </p:sp>
    </p:spTree>
    <p:extLst>
      <p:ext uri="{BB962C8B-B14F-4D97-AF65-F5344CB8AC3E}">
        <p14:creationId xmlns:p14="http://schemas.microsoft.com/office/powerpoint/2010/main" val="2016734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25</a:t>
            </a:fld>
            <a:endParaRPr lang="de-DE" dirty="0"/>
          </a:p>
        </p:txBody>
      </p:sp>
    </p:spTree>
    <p:extLst>
      <p:ext uri="{BB962C8B-B14F-4D97-AF65-F5344CB8AC3E}">
        <p14:creationId xmlns:p14="http://schemas.microsoft.com/office/powerpoint/2010/main" val="4184065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26</a:t>
            </a:fld>
            <a:endParaRPr lang="de-DE" dirty="0"/>
          </a:p>
        </p:txBody>
      </p:sp>
    </p:spTree>
    <p:extLst>
      <p:ext uri="{BB962C8B-B14F-4D97-AF65-F5344CB8AC3E}">
        <p14:creationId xmlns:p14="http://schemas.microsoft.com/office/powerpoint/2010/main" val="1792422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27</a:t>
            </a:fld>
            <a:endParaRPr lang="de-DE" dirty="0"/>
          </a:p>
        </p:txBody>
      </p:sp>
    </p:spTree>
    <p:extLst>
      <p:ext uri="{BB962C8B-B14F-4D97-AF65-F5344CB8AC3E}">
        <p14:creationId xmlns:p14="http://schemas.microsoft.com/office/powerpoint/2010/main" val="210429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4</a:t>
            </a:fld>
            <a:endParaRPr lang="de-DE" dirty="0"/>
          </a:p>
        </p:txBody>
      </p:sp>
    </p:spTree>
    <p:extLst>
      <p:ext uri="{BB962C8B-B14F-4D97-AF65-F5344CB8AC3E}">
        <p14:creationId xmlns:p14="http://schemas.microsoft.com/office/powerpoint/2010/main" val="411827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5</a:t>
            </a:fld>
            <a:endParaRPr lang="de-DE" dirty="0"/>
          </a:p>
        </p:txBody>
      </p:sp>
    </p:spTree>
    <p:extLst>
      <p:ext uri="{BB962C8B-B14F-4D97-AF65-F5344CB8AC3E}">
        <p14:creationId xmlns:p14="http://schemas.microsoft.com/office/powerpoint/2010/main" val="82280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6</a:t>
            </a:fld>
            <a:endParaRPr lang="de-DE" dirty="0"/>
          </a:p>
        </p:txBody>
      </p:sp>
    </p:spTree>
    <p:extLst>
      <p:ext uri="{BB962C8B-B14F-4D97-AF65-F5344CB8AC3E}">
        <p14:creationId xmlns:p14="http://schemas.microsoft.com/office/powerpoint/2010/main" val="361374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7</a:t>
            </a:fld>
            <a:endParaRPr lang="de-DE" dirty="0"/>
          </a:p>
        </p:txBody>
      </p:sp>
    </p:spTree>
    <p:extLst>
      <p:ext uri="{BB962C8B-B14F-4D97-AF65-F5344CB8AC3E}">
        <p14:creationId xmlns:p14="http://schemas.microsoft.com/office/powerpoint/2010/main" val="1386323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8</a:t>
            </a:fld>
            <a:endParaRPr lang="de-DE" dirty="0"/>
          </a:p>
        </p:txBody>
      </p:sp>
    </p:spTree>
    <p:extLst>
      <p:ext uri="{BB962C8B-B14F-4D97-AF65-F5344CB8AC3E}">
        <p14:creationId xmlns:p14="http://schemas.microsoft.com/office/powerpoint/2010/main" val="188639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9</a:t>
            </a:fld>
            <a:endParaRPr lang="de-DE" dirty="0"/>
          </a:p>
        </p:txBody>
      </p:sp>
    </p:spTree>
    <p:extLst>
      <p:ext uri="{BB962C8B-B14F-4D97-AF65-F5344CB8AC3E}">
        <p14:creationId xmlns:p14="http://schemas.microsoft.com/office/powerpoint/2010/main" val="235798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endParaRPr lang="de-DE" dirty="0"/>
          </a:p>
          <a:p>
            <a:r>
              <a:rPr lang="de-DE" dirty="0"/>
              <a:t> besteht aus zwei Teilen: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t>10</a:t>
            </a:fld>
            <a:endParaRPr lang="de-DE" dirty="0"/>
          </a:p>
        </p:txBody>
      </p:sp>
    </p:spTree>
    <p:extLst>
      <p:ext uri="{BB962C8B-B14F-4D97-AF65-F5344CB8AC3E}">
        <p14:creationId xmlns:p14="http://schemas.microsoft.com/office/powerpoint/2010/main" val="269886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Luftrecht</a:t>
            </a:r>
          </a:p>
        </p:txBody>
      </p:sp>
    </p:spTree>
    <p:extLst>
      <p:ext uri="{BB962C8B-B14F-4D97-AF65-F5344CB8AC3E}">
        <p14:creationId xmlns:p14="http://schemas.microsoft.com/office/powerpoint/2010/main" val="310702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7902858"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36736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7902858"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8661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4" y="132512"/>
            <a:ext cx="7921331"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211859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86842"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8917875" y="103352"/>
            <a:ext cx="121751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LUR</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10276774" y="103352"/>
            <a:ext cx="191522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Luftrecht</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21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file:////var/folders/pq/3g23b3kx4mn1_4t99z7_j98w0000gn/T/com.microsoft.Word/WebArchiveCopyPasteTempFiles/s-l160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884A4F68-ED5A-4FF4-8D2A-D2E64660729D}"/>
              </a:ext>
            </a:extLst>
          </p:cNvPr>
          <p:cNvSpPr/>
          <p:nvPr/>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Luftrecht</a:t>
            </a:r>
          </a:p>
        </p:txBody>
      </p:sp>
      <p:pic>
        <p:nvPicPr>
          <p:cNvPr id="6" name="Grafik 5" descr="Ein Bild, das Text enthält.&#10;&#10;Automatisch generierte Beschreibung">
            <a:extLst>
              <a:ext uri="{FF2B5EF4-FFF2-40B4-BE49-F238E27FC236}">
                <a16:creationId xmlns:a16="http://schemas.microsoft.com/office/drawing/2014/main" id="{9486641D-FD6D-4834-B209-3534F1D28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61"/>
          <a:stretch/>
        </p:blipFill>
        <p:spPr>
          <a:xfrm>
            <a:off x="3607299" y="1973866"/>
            <a:ext cx="5266568" cy="4332784"/>
          </a:xfrm>
          <a:prstGeom prst="rect">
            <a:avLst/>
          </a:prstGeom>
        </p:spPr>
      </p:pic>
      <p:sp>
        <p:nvSpPr>
          <p:cNvPr id="7" name="Foliennummernplatzhalter 6">
            <a:extLst>
              <a:ext uri="{FF2B5EF4-FFF2-40B4-BE49-F238E27FC236}">
                <a16:creationId xmlns:a16="http://schemas.microsoft.com/office/drawing/2014/main" id="{84239DEF-2EBC-47CA-A8AD-CCF7B7385CF4}"/>
              </a:ext>
            </a:extLst>
          </p:cNvPr>
          <p:cNvSpPr>
            <a:spLocks noGrp="1"/>
          </p:cNvSpPr>
          <p:nvPr>
            <p:ph type="sldNum" sz="quarter" idx="12"/>
          </p:nvPr>
        </p:nvSpPr>
        <p:spPr/>
        <p:txBody>
          <a:bodyPr/>
          <a:lstStyle/>
          <a:p>
            <a:fld id="{1BAF13B1-D0BA-4A19-B609-64C08BFDA19E}" type="slidenum">
              <a:rPr lang="de-DE" smtClean="0"/>
              <a:t>1</a:t>
            </a:fld>
            <a:endParaRPr lang="de-DE" dirty="0"/>
          </a:p>
        </p:txBody>
      </p:sp>
      <p:sp>
        <p:nvSpPr>
          <p:cNvPr id="2" name="Textfeld 1">
            <a:extLst>
              <a:ext uri="{FF2B5EF4-FFF2-40B4-BE49-F238E27FC236}">
                <a16:creationId xmlns:a16="http://schemas.microsoft.com/office/drawing/2014/main" id="{CA754A21-1E1E-441C-91DA-BE1673E04CF5}"/>
              </a:ext>
            </a:extLst>
          </p:cNvPr>
          <p:cNvSpPr txBox="1"/>
          <p:nvPr/>
        </p:nvSpPr>
        <p:spPr>
          <a:xfrm>
            <a:off x="4167869" y="1408325"/>
            <a:ext cx="4145430" cy="461665"/>
          </a:xfrm>
          <a:prstGeom prst="rect">
            <a:avLst/>
          </a:prstGeom>
          <a:noFill/>
        </p:spPr>
        <p:txBody>
          <a:bodyPr wrap="none" rtlCol="0">
            <a:spAutoFit/>
          </a:bodyPr>
          <a:lstStyle/>
          <a:p>
            <a:pPr algn="ctr"/>
            <a:r>
              <a:rPr lang="en-US" sz="2400" i="1" dirty="0">
                <a:solidFill>
                  <a:srgbClr val="044C96"/>
                </a:solidFill>
              </a:rPr>
              <a:t>AIR LAW AND ATC PROCEDURES</a:t>
            </a:r>
            <a:endParaRPr lang="de-DE" sz="2400" i="1" dirty="0">
              <a:solidFill>
                <a:srgbClr val="044C96"/>
              </a:solidFill>
            </a:endParaRPr>
          </a:p>
        </p:txBody>
      </p:sp>
      <p:sp>
        <p:nvSpPr>
          <p:cNvPr id="3" name="Rechteck 2">
            <a:extLst>
              <a:ext uri="{FF2B5EF4-FFF2-40B4-BE49-F238E27FC236}">
                <a16:creationId xmlns:a16="http://schemas.microsoft.com/office/drawing/2014/main" id="{CEFF99D8-FDF2-4BAB-9512-001015B6D9E2}"/>
              </a:ext>
            </a:extLst>
          </p:cNvPr>
          <p:cNvSpPr/>
          <p:nvPr/>
        </p:nvSpPr>
        <p:spPr>
          <a:xfrm>
            <a:off x="9433000" y="6581001"/>
            <a:ext cx="1804981" cy="276999"/>
          </a:xfrm>
          <a:prstGeom prst="rect">
            <a:avLst/>
          </a:prstGeom>
        </p:spPr>
        <p:txBody>
          <a:bodyPr wrap="none">
            <a:spAutoFit/>
          </a:bodyPr>
          <a:lstStyle/>
          <a:p>
            <a:pPr lvl="0"/>
            <a:r>
              <a:rPr lang="de-DE" sz="1200" dirty="0">
                <a:solidFill>
                  <a:prstClr val="white"/>
                </a:solidFill>
              </a:rPr>
              <a:t>Rev. 1  Stand Januar 2025 </a:t>
            </a:r>
          </a:p>
        </p:txBody>
      </p:sp>
    </p:spTree>
    <p:extLst>
      <p:ext uri="{BB962C8B-B14F-4D97-AF65-F5344CB8AC3E}">
        <p14:creationId xmlns:p14="http://schemas.microsoft.com/office/powerpoint/2010/main" val="166720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C63895CF-8BF8-1048-8836-271B1C8A252C}"/>
              </a:ext>
            </a:extLst>
          </p:cNvPr>
          <p:cNvSpPr txBox="1">
            <a:spLocks/>
          </p:cNvSpPr>
          <p:nvPr/>
        </p:nvSpPr>
        <p:spPr>
          <a:xfrm>
            <a:off x="6096000" y="889000"/>
            <a:ext cx="5795963" cy="547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Weitere Lufträume: TMZ-Kennzeichnung </a:t>
            </a:r>
            <a:r>
              <a:rPr lang="de-DE" sz="1800" b="1" dirty="0"/>
              <a:t>(Transponder Mandatory Zone)</a:t>
            </a:r>
          </a:p>
          <a:p>
            <a:pPr marL="0" indent="0">
              <a:buFont typeface="Arial" panose="020B0604020202020204" pitchFamily="34" charset="0"/>
              <a:buNone/>
            </a:pPr>
            <a:r>
              <a:rPr lang="de-DE" sz="1800" dirty="0"/>
              <a:t>Der Einflug in eine TMZ ist nur mit eingeschalteten Transponder mit dem individuellen TMZ-Squawk erlaubt. Zusätzlich muss auf der Monitorfrequenz immer Hörbetreitschaft sichergestellt sein. Die Angaben stehen auf der ICAO-Karte beim betreffenden Flugplatz.</a:t>
            </a:r>
          </a:p>
          <a:p>
            <a:pPr marL="0" indent="0">
              <a:buFont typeface="Arial" panose="020B0604020202020204" pitchFamily="34" charset="0"/>
              <a:buNone/>
            </a:pPr>
            <a:endParaRPr lang="de-DE" sz="1800" dirty="0"/>
          </a:p>
        </p:txBody>
      </p:sp>
      <p:pic>
        <p:nvPicPr>
          <p:cNvPr id="14342" name="Picture 6" descr="LR Bild 1.7 11 web 1100">
            <a:extLst>
              <a:ext uri="{FF2B5EF4-FFF2-40B4-BE49-F238E27FC236}">
                <a16:creationId xmlns:a16="http://schemas.microsoft.com/office/drawing/2014/main" id="{53FC353A-2AFE-634A-875C-2CB78BED1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233" y="2887031"/>
            <a:ext cx="6096000" cy="338058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A1CD0898-F06A-B343-A4A1-DECAAC3D1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 y="1390261"/>
            <a:ext cx="5477674" cy="438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61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C63895CF-8BF8-1048-8836-271B1C8A252C}"/>
              </a:ext>
            </a:extLst>
          </p:cNvPr>
          <p:cNvSpPr txBox="1">
            <a:spLocks/>
          </p:cNvSpPr>
          <p:nvPr/>
        </p:nvSpPr>
        <p:spPr>
          <a:xfrm>
            <a:off x="6096000" y="889000"/>
            <a:ext cx="5795963" cy="547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Weitere Lufträume: RMZ-Kennzeichnung       </a:t>
            </a:r>
            <a:r>
              <a:rPr lang="de-DE" sz="1800" b="1" dirty="0"/>
              <a:t>(Radio Mandatory Zone)</a:t>
            </a:r>
          </a:p>
          <a:p>
            <a:pPr marL="457200" lvl="1" indent="0">
              <a:lnSpc>
                <a:spcPct val="100000"/>
              </a:lnSpc>
              <a:buNone/>
            </a:pPr>
            <a:r>
              <a:rPr lang="de-DE" dirty="0"/>
              <a:t>Eine RMZ (Radio Mandatory Zone) ist ein Bereich, in den nur mit einem auf der angegebenen Frequenz geschalteten Funkgerät eingeflogen werden darf. </a:t>
            </a:r>
            <a:endParaRPr lang="de-DE" sz="1800" dirty="0"/>
          </a:p>
        </p:txBody>
      </p:sp>
      <p:pic>
        <p:nvPicPr>
          <p:cNvPr id="21506" name="Picture 2">
            <a:extLst>
              <a:ext uri="{FF2B5EF4-FFF2-40B4-BE49-F238E27FC236}">
                <a16:creationId xmlns:a16="http://schemas.microsoft.com/office/drawing/2014/main" id="{E3141710-896B-7F46-B749-D1AF4D84E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262" y="2818039"/>
            <a:ext cx="6388738" cy="354624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8053807-3C1C-E643-AD6A-2B70B945F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2" y="1253848"/>
            <a:ext cx="5554828" cy="444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3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C63895CF-8BF8-1048-8836-271B1C8A252C}"/>
              </a:ext>
            </a:extLst>
          </p:cNvPr>
          <p:cNvSpPr txBox="1">
            <a:spLocks/>
          </p:cNvSpPr>
          <p:nvPr/>
        </p:nvSpPr>
        <p:spPr>
          <a:xfrm>
            <a:off x="6096000" y="889000"/>
            <a:ext cx="5795963" cy="547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Weitere Lufträume: ATZ-Kennzeichnung       </a:t>
            </a:r>
            <a:r>
              <a:rPr lang="de-DE" sz="1800" b="1" dirty="0"/>
              <a:t>(Aerodrome Traffic Zone)</a:t>
            </a:r>
          </a:p>
          <a:p>
            <a:pPr marL="457200" lvl="1" indent="0">
              <a:lnSpc>
                <a:spcPct val="100000"/>
              </a:lnSpc>
              <a:buNone/>
            </a:pPr>
            <a:r>
              <a:rPr lang="de-DE" dirty="0"/>
              <a:t>ATZ sind Lufträume um einen stark frequentierten Flugplatz, der keine Kontrollzone hat. Hier wird eine Freigabe zum Einflug gefordert.</a:t>
            </a:r>
            <a:endParaRPr lang="de-DE" sz="1800" dirty="0"/>
          </a:p>
        </p:txBody>
      </p:sp>
      <p:pic>
        <p:nvPicPr>
          <p:cNvPr id="1028" name="Picture 4">
            <a:extLst>
              <a:ext uri="{FF2B5EF4-FFF2-40B4-BE49-F238E27FC236}">
                <a16:creationId xmlns:a16="http://schemas.microsoft.com/office/drawing/2014/main" id="{BF8B502A-71C3-C042-80D0-5AE9A0E6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99" y="1476260"/>
            <a:ext cx="5601663" cy="3646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7 x ATZ web1100">
            <a:extLst>
              <a:ext uri="{FF2B5EF4-FFF2-40B4-BE49-F238E27FC236}">
                <a16:creationId xmlns:a16="http://schemas.microsoft.com/office/drawing/2014/main" id="{8B2A9A9B-C472-7543-BE70-CF37646CF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607" y="2856121"/>
            <a:ext cx="5919626" cy="328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0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C63895CF-8BF8-1048-8836-271B1C8A252C}"/>
              </a:ext>
            </a:extLst>
          </p:cNvPr>
          <p:cNvSpPr txBox="1">
            <a:spLocks/>
          </p:cNvSpPr>
          <p:nvPr/>
        </p:nvSpPr>
        <p:spPr>
          <a:xfrm>
            <a:off x="6096000" y="889000"/>
            <a:ext cx="5795963" cy="547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Weitere Lufträume: HX-Kennzeichnung</a:t>
            </a:r>
          </a:p>
          <a:p>
            <a:pPr marL="457200" lvl="1" indent="0">
              <a:lnSpc>
                <a:spcPct val="120000"/>
              </a:lnSpc>
              <a:buNone/>
            </a:pPr>
            <a:r>
              <a:rPr lang="de-DE" dirty="0"/>
              <a:t>Einige Lufträume werden nur bei Bedarf aktiviert. In der ICAO-Karte sind diese Lufträume mit HX gekennzeichnet.</a:t>
            </a:r>
          </a:p>
          <a:p>
            <a:pPr marL="1371600" lvl="3" indent="0">
              <a:lnSpc>
                <a:spcPct val="120000"/>
              </a:lnSpc>
              <a:buNone/>
            </a:pPr>
            <a:endParaRPr lang="de-DE" sz="2400" dirty="0"/>
          </a:p>
        </p:txBody>
      </p:sp>
      <p:pic>
        <p:nvPicPr>
          <p:cNvPr id="14338" name="Picture 2" descr="LR Bild 1.7 13 web1100">
            <a:extLst>
              <a:ext uri="{FF2B5EF4-FFF2-40B4-BE49-F238E27FC236}">
                <a16:creationId xmlns:a16="http://schemas.microsoft.com/office/drawing/2014/main" id="{217513DB-9280-C14E-8033-826E2322F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2457789"/>
            <a:ext cx="6201627" cy="343915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60FE962D-9C42-9742-B9FE-827B79E64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82" y="1607837"/>
            <a:ext cx="5362380" cy="428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4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C63895CF-8BF8-1048-8836-271B1C8A252C}"/>
              </a:ext>
            </a:extLst>
          </p:cNvPr>
          <p:cNvSpPr txBox="1">
            <a:spLocks/>
          </p:cNvSpPr>
          <p:nvPr/>
        </p:nvSpPr>
        <p:spPr>
          <a:xfrm>
            <a:off x="6096000" y="889000"/>
            <a:ext cx="5795963" cy="547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Weitere Lufträume: ABA- Kennzeichnung</a:t>
            </a:r>
          </a:p>
          <a:p>
            <a:pPr marL="457200" lvl="1" indent="0">
              <a:lnSpc>
                <a:spcPct val="120000"/>
              </a:lnSpc>
              <a:buNone/>
            </a:pPr>
            <a:r>
              <a:rPr lang="de-DE" dirty="0"/>
              <a:t>In diesen Gebieten ist zu bestimmten Zeiten mit einem erhöhten Vogelflug aufkommen zu rechnen.</a:t>
            </a:r>
          </a:p>
          <a:p>
            <a:pPr marL="1371600" lvl="3" indent="0">
              <a:lnSpc>
                <a:spcPct val="120000"/>
              </a:lnSpc>
              <a:buNone/>
            </a:pPr>
            <a:endParaRPr lang="de-DE" sz="2400" dirty="0"/>
          </a:p>
        </p:txBody>
      </p:sp>
      <p:pic>
        <p:nvPicPr>
          <p:cNvPr id="16386" name="Picture 2">
            <a:extLst>
              <a:ext uri="{FF2B5EF4-FFF2-40B4-BE49-F238E27FC236}">
                <a16:creationId xmlns:a16="http://schemas.microsoft.com/office/drawing/2014/main" id="{1007BA19-F1DD-9442-9983-8333E878F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48" y="1316089"/>
            <a:ext cx="5955652" cy="475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36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C63895CF-8BF8-1048-8836-271B1C8A252C}"/>
              </a:ext>
            </a:extLst>
          </p:cNvPr>
          <p:cNvSpPr txBox="1">
            <a:spLocks/>
          </p:cNvSpPr>
          <p:nvPr/>
        </p:nvSpPr>
        <p:spPr>
          <a:xfrm>
            <a:off x="6096000" y="889000"/>
            <a:ext cx="5795963" cy="547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Sprungzonen</a:t>
            </a:r>
          </a:p>
          <a:p>
            <a:r>
              <a:rPr lang="de-DE" sz="2000" dirty="0"/>
              <a:t>Bei Plätzen mit Fallschirmsprungbetrieb wird eine Sprungzone eingerichtet. Dies wird mit einem roten Fallschirmsymbol in der ICAO-Karte dargestellt.</a:t>
            </a:r>
          </a:p>
          <a:p>
            <a:r>
              <a:rPr lang="de-DE" sz="2000" dirty="0"/>
              <a:t>Kleines  Symbol bedeutet geringe Aktivitäten.                 z.B. am Wochenende</a:t>
            </a:r>
          </a:p>
          <a:p>
            <a:r>
              <a:rPr lang="de-DE" sz="2000" dirty="0"/>
              <a:t>Großes Symbol bedeutet intensive Aktivitäten. In der Regel von Montag bis Sonntag</a:t>
            </a:r>
            <a:endParaRPr lang="de-DE" dirty="0"/>
          </a:p>
          <a:p>
            <a:pPr marL="1371600" lvl="3" indent="0">
              <a:lnSpc>
                <a:spcPct val="120000"/>
              </a:lnSpc>
              <a:buNone/>
            </a:pPr>
            <a:endParaRPr lang="de-DE" sz="2400" dirty="0"/>
          </a:p>
        </p:txBody>
      </p:sp>
      <p:pic>
        <p:nvPicPr>
          <p:cNvPr id="18434" name="Picture 2" descr="LR Bild 1.7 16 web1100">
            <a:extLst>
              <a:ext uri="{FF2B5EF4-FFF2-40B4-BE49-F238E27FC236}">
                <a16:creationId xmlns:a16="http://schemas.microsoft.com/office/drawing/2014/main" id="{99E9D540-CEC3-5344-989D-86A9BC49A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80" y="1330941"/>
            <a:ext cx="5740320" cy="459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72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C63895CF-8BF8-1048-8836-271B1C8A252C}"/>
              </a:ext>
            </a:extLst>
          </p:cNvPr>
          <p:cNvSpPr txBox="1">
            <a:spLocks/>
          </p:cNvSpPr>
          <p:nvPr/>
        </p:nvSpPr>
        <p:spPr>
          <a:xfrm>
            <a:off x="6096000" y="889000"/>
            <a:ext cx="5795963" cy="547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Luftraumbeschränkungen</a:t>
            </a:r>
          </a:p>
          <a:p>
            <a:pPr marL="0" indent="0">
              <a:buFont typeface="Arial" panose="020B0604020202020204" pitchFamily="34" charset="0"/>
              <a:buNone/>
            </a:pPr>
            <a:r>
              <a:rPr lang="de-DE" b="1" dirty="0"/>
              <a:t>Flugbeschränkungsgebiete (ED-RXX)</a:t>
            </a:r>
          </a:p>
          <a:p>
            <a:pPr marL="0" indent="0">
              <a:buNone/>
            </a:pPr>
            <a:r>
              <a:rPr lang="de-DE" sz="2000" dirty="0"/>
              <a:t>sind Lufträume, in denen Einschränkungen gelten, meist aufgrund militärischer Aktivitäten aber auch zum Schutz von Kernreaktoren oder dem Regierungssitz. </a:t>
            </a:r>
          </a:p>
          <a:p>
            <a:pPr marL="0" indent="0">
              <a:buNone/>
            </a:pPr>
            <a:endParaRPr lang="de-DE" sz="2000" dirty="0"/>
          </a:p>
          <a:p>
            <a:pPr marL="0" indent="0">
              <a:buNone/>
            </a:pPr>
            <a:r>
              <a:rPr lang="de-DE" sz="2000" dirty="0"/>
              <a:t>In der AIP kannst Du nachlesen oder bei der FIS nachfragen, wann sie aktiv sind und ob sie durch ein NOTAM aktiviert werden.</a:t>
            </a:r>
          </a:p>
        </p:txBody>
      </p:sp>
      <p:pic>
        <p:nvPicPr>
          <p:cNvPr id="23554" name="Picture 2">
            <a:extLst>
              <a:ext uri="{FF2B5EF4-FFF2-40B4-BE49-F238E27FC236}">
                <a16:creationId xmlns:a16="http://schemas.microsoft.com/office/drawing/2014/main" id="{81ED3C34-D6CA-8344-8CDF-57D267DB98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210" y="764693"/>
            <a:ext cx="3598221" cy="287804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F2E34715-8657-D247-B9BF-C20C7A1267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516" y="3689398"/>
            <a:ext cx="3598085" cy="288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87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C63895CF-8BF8-1048-8836-271B1C8A252C}"/>
              </a:ext>
            </a:extLst>
          </p:cNvPr>
          <p:cNvSpPr txBox="1">
            <a:spLocks/>
          </p:cNvSpPr>
          <p:nvPr/>
        </p:nvSpPr>
        <p:spPr>
          <a:xfrm>
            <a:off x="6096000" y="889000"/>
            <a:ext cx="5795963" cy="5475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t>Luftraumbeschränkungen</a:t>
            </a:r>
          </a:p>
          <a:p>
            <a:pPr marL="0" indent="0">
              <a:buFont typeface="Arial" panose="020B0604020202020204" pitchFamily="34" charset="0"/>
              <a:buNone/>
            </a:pPr>
            <a:r>
              <a:rPr lang="de-DE" b="1" dirty="0"/>
              <a:t>Gefahrengebiete (ED-DXX)</a:t>
            </a:r>
          </a:p>
          <a:p>
            <a:pPr marL="0" indent="0">
              <a:buNone/>
            </a:pPr>
            <a:r>
              <a:rPr lang="de-DE" sz="2000" dirty="0"/>
              <a:t>sind Bereiche, in denen z. B. geschossen werden kann. Auch hier darfst Du nur einfliegen, wenn der Luftraum nicht aktiv ist</a:t>
            </a:r>
          </a:p>
          <a:p>
            <a:pPr marL="0" indent="0">
              <a:buNone/>
            </a:pPr>
            <a:r>
              <a:rPr lang="de-DE" sz="2000" dirty="0"/>
              <a:t>In der AIP kannst Du nachlesen, wann sie aktiv sind und ob sie durch ein NOTAM aktiviert werden.</a:t>
            </a:r>
          </a:p>
        </p:txBody>
      </p:sp>
      <p:pic>
        <p:nvPicPr>
          <p:cNvPr id="25602" name="Picture 2" descr="LR Bild 1.7 21 web1100">
            <a:extLst>
              <a:ext uri="{FF2B5EF4-FFF2-40B4-BE49-F238E27FC236}">
                <a16:creationId xmlns:a16="http://schemas.microsoft.com/office/drawing/2014/main" id="{A7539482-8729-2645-9FAE-8011EBE37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4" y="1377510"/>
            <a:ext cx="5404368" cy="432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560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203542" y="3336743"/>
            <a:ext cx="9784915" cy="1035441"/>
          </a:xfrm>
        </p:spPr>
        <p:txBody>
          <a:bodyPr>
            <a:normAutofit fontScale="90000"/>
          </a:bodyPr>
          <a:lstStyle/>
          <a:p>
            <a:r>
              <a:rPr lang="de-DE" dirty="0"/>
              <a:t>1.8 Flugsicherungsdienste und Flugverkehrsmanagement </a:t>
            </a:r>
            <a:br>
              <a:rPr lang="de-DE" dirty="0"/>
            </a:br>
            <a:r>
              <a:rPr lang="de-DE" dirty="0"/>
              <a:t> </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a:xfrm>
            <a:off x="1203542" y="3948731"/>
            <a:ext cx="9144000" cy="1655762"/>
          </a:xfrm>
        </p:spPr>
        <p:txBody>
          <a:bodyPr>
            <a:normAutofit/>
          </a:bodyPr>
          <a:lstStyle/>
          <a:p>
            <a:pPr marL="806450" indent="4763">
              <a:spcBef>
                <a:spcPts val="300"/>
              </a:spcBef>
              <a:spcAft>
                <a:spcPts val="600"/>
              </a:spcAft>
            </a:pPr>
            <a:r>
              <a:rPr lang="en-US" dirty="0"/>
              <a:t>Air traffic service (ATS) and air traffic management (ATM)</a:t>
            </a: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18</a:t>
            </a:fld>
            <a:endParaRPr lang="de-DE" dirty="0"/>
          </a:p>
        </p:txBody>
      </p:sp>
    </p:spTree>
    <p:extLst>
      <p:ext uri="{BB962C8B-B14F-4D97-AF65-F5344CB8AC3E}">
        <p14:creationId xmlns:p14="http://schemas.microsoft.com/office/powerpoint/2010/main" val="2343605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30928" y="951096"/>
            <a:ext cx="5795172" cy="5475890"/>
          </a:xfrm>
        </p:spPr>
        <p:txBody>
          <a:bodyPr>
            <a:normAutofit fontScale="92500"/>
          </a:bodyPr>
          <a:lstStyle/>
          <a:p>
            <a:pPr marL="0" indent="0">
              <a:buNone/>
            </a:pPr>
            <a:r>
              <a:rPr lang="de-DE" sz="2400" b="1" dirty="0"/>
              <a:t>Flugverkehrsdienste und Flugverkehrskontrolle</a:t>
            </a:r>
          </a:p>
          <a:p>
            <a:pPr marL="0" indent="0">
              <a:buNone/>
            </a:pPr>
            <a:endParaRPr lang="de-DE" sz="1200" dirty="0"/>
          </a:p>
          <a:p>
            <a:pPr marL="0" indent="0">
              <a:buNone/>
            </a:pPr>
            <a:r>
              <a:rPr lang="de-DE" sz="2400" dirty="0"/>
              <a:t>Die Kernaufgabe der Deutschen Flugsicherung (DFS) ist es, Kollisionen zu verhindern. </a:t>
            </a:r>
          </a:p>
          <a:p>
            <a:pPr marL="0" indent="0">
              <a:buNone/>
            </a:pPr>
            <a:r>
              <a:rPr lang="de-DE" sz="2400" dirty="0"/>
              <a:t>Sie bietet:</a:t>
            </a:r>
            <a:endParaRPr lang="de-DE" sz="1200" dirty="0"/>
          </a:p>
          <a:p>
            <a:pPr lvl="0"/>
            <a:r>
              <a:rPr lang="de-DE" dirty="0"/>
              <a:t>Flugsicherung, Regelung des Flugverkehrs durch Erteilung von Anweisungen und Freigaben.</a:t>
            </a:r>
          </a:p>
          <a:p>
            <a:pPr lvl="0"/>
            <a:r>
              <a:rPr lang="de-DE" dirty="0"/>
              <a:t>Bereitstellung von Fluginformationen während eines Fluges für einen sicheren und effizienten Flug (FIS).</a:t>
            </a:r>
          </a:p>
          <a:p>
            <a:pPr lvl="0"/>
            <a:r>
              <a:rPr lang="de-DE" dirty="0"/>
              <a:t>Alarmdienst, Informationen der betroffenen Behörden über Flugzeugen, die Hilfe in Form von Such- und Rettungsmaßnahmen benötigen, und Unterstützung dieser Behörden bei Bedarf.</a:t>
            </a:r>
          </a:p>
          <a:p>
            <a:pPr lvl="0"/>
            <a:r>
              <a:rPr lang="de-DE" dirty="0"/>
              <a:t>Herausgabe von Luftfahrtpublikationen und Karten.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1.8. Flugsicherungsdienste und Flugverkehrsmanagement </a:t>
            </a:r>
          </a:p>
          <a:p>
            <a:endParaRPr lang="de-DE" dirty="0"/>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Flugsicherungsdienste</a:t>
            </a:r>
          </a:p>
        </p:txBody>
      </p:sp>
      <p:pic>
        <p:nvPicPr>
          <p:cNvPr id="9" name="Afbeelding 3" descr="schiphol_c_reismedia_640.jpg">
            <a:extLst>
              <a:ext uri="{FF2B5EF4-FFF2-40B4-BE49-F238E27FC236}">
                <a16:creationId xmlns:a16="http://schemas.microsoft.com/office/drawing/2014/main" id="{459E64CA-70D1-FB4E-B8D3-65D14FB8C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64" y="1052736"/>
            <a:ext cx="4271259" cy="2376264"/>
          </a:xfrm>
          <a:prstGeom prst="rect">
            <a:avLst/>
          </a:prstGeom>
        </p:spPr>
      </p:pic>
      <p:pic>
        <p:nvPicPr>
          <p:cNvPr id="10" name="Afbeelding 2" descr="pascal-werkplek-voor-hippo.jpg">
            <a:extLst>
              <a:ext uri="{FF2B5EF4-FFF2-40B4-BE49-F238E27FC236}">
                <a16:creationId xmlns:a16="http://schemas.microsoft.com/office/drawing/2014/main" id="{44C99204-82BC-FE4C-97A8-7F64F823D3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163" y="3618674"/>
            <a:ext cx="4271259" cy="2808312"/>
          </a:xfrm>
          <a:prstGeom prst="rect">
            <a:avLst/>
          </a:prstGeom>
        </p:spPr>
      </p:pic>
    </p:spTree>
    <p:extLst>
      <p:ext uri="{BB962C8B-B14F-4D97-AF65-F5344CB8AC3E}">
        <p14:creationId xmlns:p14="http://schemas.microsoft.com/office/powerpoint/2010/main" val="166291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p:txBody>
          <a:bodyPr>
            <a:normAutofit fontScale="90000"/>
          </a:bodyPr>
          <a:lstStyle/>
          <a:p>
            <a:r>
              <a:rPr lang="de-DE" dirty="0"/>
              <a:t>Luftrecht: Gliederung (SFCL) – Teil 2</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a:xfrm>
            <a:off x="189186" y="924910"/>
            <a:ext cx="5830614" cy="5645090"/>
          </a:xfrm>
        </p:spPr>
        <p:txBody>
          <a:bodyPr>
            <a:normAutofit fontScale="85000" lnSpcReduction="20000"/>
          </a:bodyPr>
          <a:lstStyle/>
          <a:p>
            <a:pPr marL="541338" indent="-541338">
              <a:lnSpc>
                <a:spcPct val="100000"/>
              </a:lnSpc>
              <a:buNone/>
            </a:pPr>
            <a:r>
              <a:rPr lang="de-DE" sz="2400" dirty="0">
                <a:solidFill>
                  <a:schemeClr val="bg1">
                    <a:lumMod val="75000"/>
                  </a:schemeClr>
                </a:solidFill>
              </a:rPr>
              <a:t>1.1	Internationales Recht: </a:t>
            </a:r>
            <a:br>
              <a:rPr lang="de-DE" sz="2400" dirty="0">
                <a:solidFill>
                  <a:schemeClr val="bg1">
                    <a:lumMod val="75000"/>
                  </a:schemeClr>
                </a:solidFill>
              </a:rPr>
            </a:br>
            <a:r>
              <a:rPr lang="de-DE" sz="2400" dirty="0">
                <a:solidFill>
                  <a:schemeClr val="bg1">
                    <a:lumMod val="75000"/>
                  </a:schemeClr>
                </a:solidFill>
              </a:rPr>
              <a:t>Abkommen, Verträge und Organisationen </a:t>
            </a:r>
          </a:p>
          <a:p>
            <a:pPr marL="541338" indent="269875">
              <a:lnSpc>
                <a:spcPct val="120000"/>
              </a:lnSpc>
              <a:spcBef>
                <a:spcPts val="600"/>
              </a:spcBef>
              <a:buNone/>
            </a:pPr>
            <a:r>
              <a:rPr lang="en-US" sz="2000" i="1" dirty="0">
                <a:solidFill>
                  <a:schemeClr val="bg1">
                    <a:lumMod val="75000"/>
                  </a:schemeClr>
                </a:solidFill>
              </a:rPr>
              <a:t>International law: conventions, agreements</a:t>
            </a:r>
          </a:p>
          <a:p>
            <a:pPr marL="541338" indent="269875">
              <a:lnSpc>
                <a:spcPct val="120000"/>
              </a:lnSpc>
              <a:spcBef>
                <a:spcPts val="0"/>
              </a:spcBef>
              <a:spcAft>
                <a:spcPts val="600"/>
              </a:spcAft>
              <a:buNone/>
            </a:pPr>
            <a:r>
              <a:rPr lang="en-US" sz="2000" i="1" dirty="0">
                <a:solidFill>
                  <a:schemeClr val="bg1">
                    <a:lumMod val="75000"/>
                  </a:schemeClr>
                </a:solidFill>
              </a:rPr>
              <a:t>and organisations</a:t>
            </a:r>
          </a:p>
          <a:p>
            <a:pPr marL="541338" indent="-541338">
              <a:lnSpc>
                <a:spcPct val="100000"/>
              </a:lnSpc>
              <a:buNone/>
            </a:pPr>
            <a:r>
              <a:rPr lang="de-DE" sz="2400" dirty="0">
                <a:solidFill>
                  <a:schemeClr val="bg1">
                    <a:lumMod val="75000"/>
                  </a:schemeClr>
                </a:solidFill>
              </a:rPr>
              <a:t>1.14    Nationales Recht für die Luftfahrt </a:t>
            </a:r>
          </a:p>
          <a:p>
            <a:pPr marL="806450" indent="4763">
              <a:spcBef>
                <a:spcPts val="300"/>
              </a:spcBef>
              <a:spcAft>
                <a:spcPts val="600"/>
              </a:spcAft>
              <a:buNone/>
            </a:pPr>
            <a:r>
              <a:rPr lang="en-US" sz="2000" i="1" dirty="0">
                <a:solidFill>
                  <a:schemeClr val="bg1">
                    <a:lumMod val="75000"/>
                  </a:schemeClr>
                </a:solidFill>
              </a:rPr>
              <a:t>National law</a:t>
            </a:r>
            <a:endParaRPr lang="de-DE" sz="2000" i="1" dirty="0">
              <a:solidFill>
                <a:schemeClr val="bg1">
                  <a:lumMod val="75000"/>
                </a:schemeClr>
              </a:solidFill>
            </a:endParaRPr>
          </a:p>
          <a:p>
            <a:pPr marL="541338" indent="-541338">
              <a:lnSpc>
                <a:spcPct val="100000"/>
              </a:lnSpc>
              <a:buNone/>
            </a:pPr>
            <a:r>
              <a:rPr lang="de-DE" sz="2400" dirty="0">
                <a:solidFill>
                  <a:schemeClr val="bg1">
                    <a:lumMod val="75000"/>
                  </a:schemeClr>
                </a:solidFill>
              </a:rPr>
              <a:t>1.2	Lufttüchtigkeit von Luftfahrzeugen </a:t>
            </a:r>
          </a:p>
          <a:p>
            <a:pPr marL="806450" indent="4763">
              <a:lnSpc>
                <a:spcPct val="100000"/>
              </a:lnSpc>
              <a:spcBef>
                <a:spcPts val="300"/>
              </a:spcBef>
              <a:spcAft>
                <a:spcPts val="600"/>
              </a:spcAft>
              <a:buNone/>
            </a:pPr>
            <a:r>
              <a:rPr lang="en-US" sz="2000" i="1" dirty="0">
                <a:solidFill>
                  <a:schemeClr val="bg1">
                    <a:lumMod val="75000"/>
                  </a:schemeClr>
                </a:solidFill>
              </a:rPr>
              <a:t>Airworthiness of aircraft </a:t>
            </a:r>
            <a:endParaRPr lang="de-DE" sz="2000" i="1" dirty="0">
              <a:solidFill>
                <a:schemeClr val="bg1">
                  <a:lumMod val="75000"/>
                </a:schemeClr>
              </a:solidFill>
            </a:endParaRPr>
          </a:p>
          <a:p>
            <a:pPr marL="541338" indent="-541338">
              <a:lnSpc>
                <a:spcPct val="100000"/>
              </a:lnSpc>
              <a:buNone/>
            </a:pPr>
            <a:r>
              <a:rPr lang="de-DE" sz="2400" dirty="0">
                <a:solidFill>
                  <a:schemeClr val="bg1">
                    <a:lumMod val="75000"/>
                  </a:schemeClr>
                </a:solidFill>
              </a:rPr>
              <a:t>1.3	Staatszugehörigkeitszeichen und Kennzeichen von Luftfahrzeugen</a:t>
            </a:r>
          </a:p>
          <a:p>
            <a:pPr marL="806450" indent="4763">
              <a:lnSpc>
                <a:spcPct val="100000"/>
              </a:lnSpc>
              <a:spcBef>
                <a:spcPts val="300"/>
              </a:spcBef>
              <a:spcAft>
                <a:spcPts val="600"/>
              </a:spcAft>
              <a:buNone/>
            </a:pPr>
            <a:r>
              <a:rPr lang="en-US" sz="2000" i="1" dirty="0">
                <a:solidFill>
                  <a:schemeClr val="bg1">
                    <a:lumMod val="75000"/>
                  </a:schemeClr>
                </a:solidFill>
              </a:rPr>
              <a:t>Aircraft nationality and registration marks </a:t>
            </a:r>
            <a:endParaRPr lang="de-DE" sz="2000" i="1" dirty="0">
              <a:solidFill>
                <a:schemeClr val="bg1">
                  <a:lumMod val="75000"/>
                </a:schemeClr>
              </a:solidFill>
            </a:endParaRPr>
          </a:p>
          <a:p>
            <a:pPr marL="541338" indent="-541338">
              <a:lnSpc>
                <a:spcPct val="100000"/>
              </a:lnSpc>
              <a:buNone/>
            </a:pPr>
            <a:r>
              <a:rPr lang="de-DE" sz="2400" dirty="0">
                <a:solidFill>
                  <a:schemeClr val="bg1">
                    <a:lumMod val="75000"/>
                  </a:schemeClr>
                </a:solidFill>
              </a:rPr>
              <a:t>1.4	Lizenzierung von Luftfahrtpersonal</a:t>
            </a:r>
          </a:p>
          <a:p>
            <a:pPr marL="806450" indent="4763">
              <a:lnSpc>
                <a:spcPct val="100000"/>
              </a:lnSpc>
              <a:spcBef>
                <a:spcPts val="300"/>
              </a:spcBef>
              <a:spcAft>
                <a:spcPts val="600"/>
              </a:spcAft>
              <a:buNone/>
            </a:pPr>
            <a:r>
              <a:rPr lang="en-US" sz="2000" i="1" dirty="0">
                <a:solidFill>
                  <a:schemeClr val="bg1">
                    <a:lumMod val="75000"/>
                  </a:schemeClr>
                </a:solidFill>
              </a:rPr>
              <a:t>Personnel licensing </a:t>
            </a:r>
            <a:endParaRPr lang="de-DE" sz="2000" i="1" dirty="0">
              <a:solidFill>
                <a:schemeClr val="bg1">
                  <a:lumMod val="75000"/>
                </a:schemeClr>
              </a:solidFill>
            </a:endParaRPr>
          </a:p>
          <a:p>
            <a:pPr marL="541338" indent="-541338">
              <a:lnSpc>
                <a:spcPct val="100000"/>
              </a:lnSpc>
              <a:buNone/>
            </a:pPr>
            <a:r>
              <a:rPr lang="de-DE" sz="2400" dirty="0">
                <a:solidFill>
                  <a:schemeClr val="bg1">
                    <a:lumMod val="75000"/>
                  </a:schemeClr>
                </a:solidFill>
              </a:rPr>
              <a:t>1.5	Luftverkehrsvorschriften</a:t>
            </a:r>
          </a:p>
          <a:p>
            <a:pPr marL="806450" indent="4763">
              <a:lnSpc>
                <a:spcPct val="100000"/>
              </a:lnSpc>
              <a:spcBef>
                <a:spcPts val="300"/>
              </a:spcBef>
              <a:spcAft>
                <a:spcPts val="600"/>
              </a:spcAft>
              <a:buNone/>
            </a:pPr>
            <a:r>
              <a:rPr lang="en-US" sz="2000" i="1" dirty="0">
                <a:solidFill>
                  <a:schemeClr val="bg1">
                    <a:lumMod val="75000"/>
                  </a:schemeClr>
                </a:solidFill>
              </a:rPr>
              <a:t>Rules of the air </a:t>
            </a:r>
            <a:endParaRPr lang="de-DE" sz="2000" i="1" dirty="0">
              <a:solidFill>
                <a:schemeClr val="bg1">
                  <a:lumMod val="75000"/>
                </a:schemeClr>
              </a:solidFill>
            </a:endParaRPr>
          </a:p>
          <a:p>
            <a:pPr marL="541338" indent="-541338">
              <a:lnSpc>
                <a:spcPct val="100000"/>
              </a:lnSpc>
              <a:buNone/>
            </a:pPr>
            <a:r>
              <a:rPr lang="de-DE" sz="2400" dirty="0">
                <a:solidFill>
                  <a:schemeClr val="bg1">
                    <a:lumMod val="75000"/>
                  </a:schemeClr>
                </a:solidFill>
              </a:rPr>
              <a:t>1.6	Flugnavigation und Luftfahrzeugbetrieb</a:t>
            </a:r>
          </a:p>
          <a:p>
            <a:pPr marL="806450" indent="4763">
              <a:lnSpc>
                <a:spcPct val="100000"/>
              </a:lnSpc>
              <a:spcBef>
                <a:spcPts val="300"/>
              </a:spcBef>
              <a:spcAft>
                <a:spcPts val="600"/>
              </a:spcAft>
              <a:buNone/>
            </a:pPr>
            <a:r>
              <a:rPr lang="en-US" sz="2000" i="1" dirty="0">
                <a:solidFill>
                  <a:schemeClr val="bg1">
                    <a:lumMod val="75000"/>
                  </a:schemeClr>
                </a:solidFill>
              </a:rPr>
              <a:t>Procedures for air navigation: aircraft operations </a:t>
            </a:r>
            <a:endParaRPr lang="de-DE" sz="2000" i="1" dirty="0">
              <a:solidFill>
                <a:schemeClr val="bg1">
                  <a:lumMod val="75000"/>
                </a:schemeClr>
              </a:solidFill>
            </a:endParaRPr>
          </a:p>
          <a:p>
            <a:pPr marL="806450" indent="4763">
              <a:lnSpc>
                <a:spcPct val="100000"/>
              </a:lnSpc>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p:txBody>
          <a:bodyPr>
            <a:normAutofit fontScale="92500" lnSpcReduction="10000"/>
          </a:bodyPr>
          <a:lstStyle/>
          <a:p>
            <a:pPr marL="541338" indent="-541338">
              <a:lnSpc>
                <a:spcPct val="100000"/>
              </a:lnSpc>
              <a:buNone/>
            </a:pPr>
            <a:r>
              <a:rPr lang="de-DE" sz="2000" dirty="0"/>
              <a:t>1.7	Luftverkehrsordnung: Luftraumstruktur </a:t>
            </a:r>
          </a:p>
          <a:p>
            <a:pPr marL="541338" indent="269875">
              <a:buNone/>
            </a:pPr>
            <a:r>
              <a:rPr lang="en-US" sz="1700" i="1" dirty="0">
                <a:solidFill>
                  <a:srgbClr val="044C96"/>
                </a:solidFill>
              </a:rPr>
              <a:t>Air traffic regulations: airspace structure </a:t>
            </a:r>
          </a:p>
          <a:p>
            <a:pPr marL="541338" indent="-541338">
              <a:buNone/>
            </a:pPr>
            <a:r>
              <a:rPr lang="de-DE" sz="2000" dirty="0"/>
              <a:t>1.8	Flugsicherungsdienste und Flugverkehrsmanagement </a:t>
            </a:r>
          </a:p>
          <a:p>
            <a:pPr marL="806450" indent="4763">
              <a:spcBef>
                <a:spcPts val="300"/>
              </a:spcBef>
              <a:spcAft>
                <a:spcPts val="600"/>
              </a:spcAft>
              <a:buNone/>
            </a:pPr>
            <a:r>
              <a:rPr lang="en-US" sz="1700" i="1" dirty="0">
                <a:solidFill>
                  <a:srgbClr val="044C96"/>
                </a:solidFill>
              </a:rPr>
              <a:t>Air traffic service (ATS) and air traffic management (ATM)</a:t>
            </a:r>
            <a:endParaRPr lang="de-DE" sz="1700" i="1" dirty="0">
              <a:solidFill>
                <a:srgbClr val="044C96"/>
              </a:solidFill>
            </a:endParaRPr>
          </a:p>
          <a:p>
            <a:pPr marL="541338" indent="-541338">
              <a:buNone/>
            </a:pPr>
            <a:r>
              <a:rPr lang="de-DE" sz="2000" dirty="0"/>
              <a:t>1.9 	Flugberatungsdienst (AIS)</a:t>
            </a:r>
            <a:endParaRPr lang="en-US" sz="2000" dirty="0"/>
          </a:p>
          <a:p>
            <a:pPr marL="806450" indent="4763">
              <a:spcBef>
                <a:spcPts val="300"/>
              </a:spcBef>
              <a:spcAft>
                <a:spcPts val="600"/>
              </a:spcAft>
              <a:buNone/>
            </a:pPr>
            <a:r>
              <a:rPr lang="en-US" sz="1700" i="1" dirty="0">
                <a:solidFill>
                  <a:srgbClr val="044C96"/>
                </a:solidFill>
              </a:rPr>
              <a:t>Aeronautical information services (AIS) </a:t>
            </a:r>
            <a:endParaRPr lang="de-DE" sz="1700" i="1" dirty="0">
              <a:solidFill>
                <a:srgbClr val="044C96"/>
              </a:solidFill>
            </a:endParaRPr>
          </a:p>
          <a:p>
            <a:pPr marL="541338" indent="-541338">
              <a:buNone/>
            </a:pPr>
            <a:r>
              <a:rPr lang="de-DE" sz="2000" dirty="0">
                <a:solidFill>
                  <a:schemeClr val="bg1">
                    <a:lumMod val="75000"/>
                  </a:schemeClr>
                </a:solidFill>
              </a:rPr>
              <a:t>1.10	Flugplätze </a:t>
            </a:r>
          </a:p>
          <a:p>
            <a:pPr marL="806450" indent="4763">
              <a:spcBef>
                <a:spcPts val="300"/>
              </a:spcBef>
              <a:spcAft>
                <a:spcPts val="600"/>
              </a:spcAft>
              <a:buNone/>
            </a:pPr>
            <a:r>
              <a:rPr lang="en-US" sz="1700" i="1" dirty="0">
                <a:solidFill>
                  <a:schemeClr val="bg1">
                    <a:lumMod val="75000"/>
                  </a:schemeClr>
                </a:solidFill>
              </a:rPr>
              <a:t>Aerodromes</a:t>
            </a:r>
            <a:endParaRPr lang="de-DE" sz="1700" i="1" dirty="0">
              <a:solidFill>
                <a:schemeClr val="bg1">
                  <a:lumMod val="75000"/>
                </a:schemeClr>
              </a:solidFill>
            </a:endParaRPr>
          </a:p>
          <a:p>
            <a:pPr marL="541338" indent="-541338">
              <a:buNone/>
            </a:pPr>
            <a:r>
              <a:rPr lang="de-DE" sz="2000" dirty="0">
                <a:solidFill>
                  <a:schemeClr val="bg1">
                    <a:lumMod val="75000"/>
                  </a:schemeClr>
                </a:solidFill>
              </a:rPr>
              <a:t>1.11	Such- und Rettungsdienst </a:t>
            </a:r>
          </a:p>
          <a:p>
            <a:pPr marL="806450" indent="4763">
              <a:spcBef>
                <a:spcPts val="300"/>
              </a:spcBef>
              <a:spcAft>
                <a:spcPts val="600"/>
              </a:spcAft>
              <a:buNone/>
            </a:pPr>
            <a:r>
              <a:rPr lang="en-US" sz="1700" i="1" dirty="0">
                <a:solidFill>
                  <a:schemeClr val="bg1">
                    <a:lumMod val="75000"/>
                  </a:schemeClr>
                </a:solidFill>
              </a:rPr>
              <a:t>Search and rescue </a:t>
            </a:r>
            <a:endParaRPr lang="de-DE" sz="1700" i="1" dirty="0">
              <a:solidFill>
                <a:schemeClr val="bg1">
                  <a:lumMod val="75000"/>
                </a:schemeClr>
              </a:solidFill>
            </a:endParaRPr>
          </a:p>
          <a:p>
            <a:pPr marL="541338" indent="-541338">
              <a:buNone/>
            </a:pPr>
            <a:r>
              <a:rPr lang="de-DE" sz="2000" dirty="0">
                <a:solidFill>
                  <a:schemeClr val="bg1">
                    <a:lumMod val="75000"/>
                  </a:schemeClr>
                </a:solidFill>
              </a:rPr>
              <a:t>1.12	Luftsicherheit und Gefahrenabwehr </a:t>
            </a:r>
          </a:p>
          <a:p>
            <a:pPr marL="806450" indent="4763">
              <a:spcBef>
                <a:spcPts val="300"/>
              </a:spcBef>
              <a:spcAft>
                <a:spcPts val="600"/>
              </a:spcAft>
              <a:buNone/>
            </a:pPr>
            <a:r>
              <a:rPr lang="en-US" sz="1700" i="1" dirty="0">
                <a:solidFill>
                  <a:schemeClr val="bg1">
                    <a:lumMod val="75000"/>
                  </a:schemeClr>
                </a:solidFill>
              </a:rPr>
              <a:t>Security</a:t>
            </a:r>
            <a:endParaRPr lang="de-DE" sz="1700" i="1" dirty="0">
              <a:solidFill>
                <a:schemeClr val="bg1">
                  <a:lumMod val="75000"/>
                </a:schemeClr>
              </a:solidFill>
            </a:endParaRPr>
          </a:p>
          <a:p>
            <a:pPr marL="541338" indent="-541338">
              <a:buNone/>
            </a:pPr>
            <a:r>
              <a:rPr lang="de-DE" sz="2000" dirty="0">
                <a:solidFill>
                  <a:schemeClr val="bg1">
                    <a:lumMod val="75000"/>
                  </a:schemeClr>
                </a:solidFill>
              </a:rPr>
              <a:t>1.13	Flugunfälle und Störung: </a:t>
            </a:r>
            <a:br>
              <a:rPr lang="de-DE" sz="2000" dirty="0">
                <a:solidFill>
                  <a:schemeClr val="bg1">
                    <a:lumMod val="75000"/>
                  </a:schemeClr>
                </a:solidFill>
              </a:rPr>
            </a:br>
            <a:r>
              <a:rPr lang="de-DE" sz="2000" dirty="0">
                <a:solidFill>
                  <a:schemeClr val="bg1">
                    <a:lumMod val="75000"/>
                  </a:schemeClr>
                </a:solidFill>
              </a:rPr>
              <a:t>Meldung und Untersuchung </a:t>
            </a:r>
          </a:p>
          <a:p>
            <a:pPr marL="806450" indent="4763">
              <a:spcBef>
                <a:spcPts val="300"/>
              </a:spcBef>
              <a:spcAft>
                <a:spcPts val="600"/>
              </a:spcAft>
              <a:buNone/>
            </a:pPr>
            <a:r>
              <a:rPr lang="en-US" sz="1700" i="1" dirty="0">
                <a:solidFill>
                  <a:schemeClr val="bg1">
                    <a:lumMod val="75000"/>
                  </a:schemeClr>
                </a:solidFill>
              </a:rPr>
              <a:t>Accident reporting </a:t>
            </a:r>
            <a:endParaRPr lang="de-DE" sz="1700" i="1" dirty="0">
              <a:solidFill>
                <a:schemeClr val="bg1">
                  <a:lumMod val="75000"/>
                </a:schemeClr>
              </a:solidFill>
            </a:endParaRPr>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2</a:t>
            </a:fld>
            <a:endParaRPr lang="de-DE" dirty="0"/>
          </a:p>
        </p:txBody>
      </p:sp>
    </p:spTree>
    <p:extLst>
      <p:ext uri="{BB962C8B-B14F-4D97-AF65-F5344CB8AC3E}">
        <p14:creationId xmlns:p14="http://schemas.microsoft.com/office/powerpoint/2010/main" val="424790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225061" y="1094110"/>
            <a:ext cx="5795172" cy="5475890"/>
          </a:xfrm>
        </p:spPr>
        <p:txBody>
          <a:bodyPr>
            <a:normAutofit/>
          </a:bodyPr>
          <a:lstStyle/>
          <a:p>
            <a:pPr marL="0" indent="0">
              <a:buNone/>
            </a:pPr>
            <a:r>
              <a:rPr lang="de-DE" b="1" dirty="0"/>
              <a:t>Folgende Dienste werden angeboten:</a:t>
            </a:r>
          </a:p>
          <a:p>
            <a:pPr marL="0" indent="0">
              <a:buNone/>
            </a:pPr>
            <a:endParaRPr lang="de-DE" sz="1100" dirty="0"/>
          </a:p>
          <a:p>
            <a:r>
              <a:rPr lang="de-DE" dirty="0"/>
              <a:t>Flugberatungsdienst (AIS)</a:t>
            </a:r>
          </a:p>
          <a:p>
            <a:r>
              <a:rPr lang="de-DE" dirty="0"/>
              <a:t>Fluginformationsdienst (FIS)</a:t>
            </a:r>
          </a:p>
          <a:p>
            <a:r>
              <a:rPr lang="de-DE" dirty="0"/>
              <a:t>Flugverkehrskontrolldienst (ATC)</a:t>
            </a:r>
          </a:p>
          <a:p>
            <a:r>
              <a:rPr lang="de-DE" dirty="0"/>
              <a:t>Flugplatzinformationsdienst (AFIS)</a:t>
            </a:r>
          </a:p>
          <a:p>
            <a:r>
              <a:rPr lang="de-DE" dirty="0"/>
              <a:t>Verkehrsflussregelung (ATFM)</a:t>
            </a:r>
          </a:p>
          <a:p>
            <a:r>
              <a:rPr lang="de-DE" dirty="0"/>
              <a:t>Flugfernmeldedienst</a:t>
            </a:r>
          </a:p>
          <a:p>
            <a:r>
              <a:rPr lang="de-DE" dirty="0"/>
              <a:t>Flugalarmdienst</a:t>
            </a:r>
          </a:p>
          <a:p>
            <a:r>
              <a:rPr lang="de-DE" dirty="0"/>
              <a:t>Such- und Rettungsdienst (SAR)</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1.8  Flugsicherungsdienste und Flugverkehrsmanagement </a:t>
            </a:r>
          </a:p>
          <a:p>
            <a:endParaRPr lang="de-DE" dirty="0"/>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Flugsicherungsdienste</a:t>
            </a:r>
          </a:p>
        </p:txBody>
      </p:sp>
      <p:pic>
        <p:nvPicPr>
          <p:cNvPr id="26626" name="Picture 2" descr="LR Bild 1.8 1 web1100">
            <a:extLst>
              <a:ext uri="{FF2B5EF4-FFF2-40B4-BE49-F238E27FC236}">
                <a16:creationId xmlns:a16="http://schemas.microsoft.com/office/drawing/2014/main" id="{93778DF9-0086-9347-81D8-2C52F267D5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815" y="738367"/>
            <a:ext cx="3736565" cy="583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542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878398" y="1014360"/>
            <a:ext cx="5795172" cy="5475890"/>
          </a:xfrm>
        </p:spPr>
        <p:txBody>
          <a:bodyPr>
            <a:normAutofit fontScale="92500" lnSpcReduction="10000"/>
          </a:bodyPr>
          <a:lstStyle/>
          <a:p>
            <a:pPr marL="457200" lvl="1" indent="0">
              <a:buNone/>
            </a:pPr>
            <a:r>
              <a:rPr lang="de-DE" sz="2400" b="1" dirty="0"/>
              <a:t>Flugplan</a:t>
            </a:r>
          </a:p>
          <a:p>
            <a:pPr marL="457200" lvl="1" indent="0">
              <a:buNone/>
            </a:pPr>
            <a:endParaRPr lang="de-DE" sz="1200" b="1" dirty="0"/>
          </a:p>
          <a:p>
            <a:pPr marL="457200" lvl="1" indent="0">
              <a:buNone/>
            </a:pPr>
            <a:r>
              <a:rPr lang="de-DE" sz="2200" dirty="0"/>
              <a:t>Ein Flugplan muss aufgegeben werden für</a:t>
            </a:r>
          </a:p>
          <a:p>
            <a:pPr lvl="1"/>
            <a:r>
              <a:rPr lang="de-DE" dirty="0"/>
              <a:t>Freigabepflichtige Flüge</a:t>
            </a:r>
          </a:p>
          <a:p>
            <a:pPr lvl="1"/>
            <a:r>
              <a:rPr lang="de-DE" dirty="0"/>
              <a:t>Starts oder Landungen auf einem kontrollierten Flugplatz</a:t>
            </a:r>
          </a:p>
          <a:p>
            <a:pPr lvl="1"/>
            <a:r>
              <a:rPr lang="de-DE" dirty="0"/>
              <a:t>Flüge, bei denen das Motorsegelflugzeug von einem Land in ein anderes fliegt. Dieser muss mindestens 60 Minuten vor Abflug eingereicht werden</a:t>
            </a:r>
          </a:p>
          <a:p>
            <a:pPr lvl="1"/>
            <a:r>
              <a:rPr lang="de-DE" dirty="0"/>
              <a:t>Änderungen eines Flugplans müssen der Flugsicherung gemeldet werden</a:t>
            </a:r>
          </a:p>
          <a:p>
            <a:pPr lvl="1"/>
            <a:r>
              <a:rPr lang="de-DE" dirty="0"/>
              <a:t>Die Zeiten in einem Flugplan sind in UTC angegeben</a:t>
            </a:r>
          </a:p>
          <a:p>
            <a:pPr lvl="1"/>
            <a:r>
              <a:rPr lang="de-DE" dirty="0"/>
              <a:t>Nach der Landung muss der Flugplan mit der Übermittlung einer Ankunftsmeldung an eine Flugsicherung geschlossen werden</a:t>
            </a:r>
          </a:p>
          <a:p>
            <a:pPr lvl="1"/>
            <a:r>
              <a:rPr lang="de-DE" dirty="0"/>
              <a:t>Wenn sich ein Flugzeug nicht innerhalb einer bestimmten Zeit gemeldet hat, leitet die Flugsicherung eine Suche ein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1.8  Flugsicherungsdienste und Flugverkehrsmanagement </a:t>
            </a:r>
          </a:p>
          <a:p>
            <a:endParaRPr lang="de-DE" dirty="0"/>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Flugsicherungsdienste</a:t>
            </a:r>
          </a:p>
        </p:txBody>
      </p:sp>
      <p:pic>
        <p:nvPicPr>
          <p:cNvPr id="27650" name="Picture 2">
            <a:extLst>
              <a:ext uri="{FF2B5EF4-FFF2-40B4-BE49-F238E27FC236}">
                <a16:creationId xmlns:a16="http://schemas.microsoft.com/office/drawing/2014/main" id="{9DC74436-EE11-484B-86E5-844EA8D594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958" y="762922"/>
            <a:ext cx="4132716" cy="5587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303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203542" y="3336743"/>
            <a:ext cx="9784915" cy="1035441"/>
          </a:xfrm>
        </p:spPr>
        <p:txBody>
          <a:bodyPr>
            <a:normAutofit fontScale="90000"/>
          </a:bodyPr>
          <a:lstStyle/>
          <a:p>
            <a:r>
              <a:rPr lang="de-DE" dirty="0"/>
              <a:t>1.9  Flugberatungsdienst (AIS)</a:t>
            </a:r>
            <a:br>
              <a:rPr lang="en-US" dirty="0"/>
            </a:br>
            <a:br>
              <a:rPr lang="de-DE" dirty="0"/>
            </a:br>
            <a:r>
              <a:rPr lang="de-DE" dirty="0"/>
              <a:t> </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a:xfrm>
            <a:off x="1203542" y="3251147"/>
            <a:ext cx="9144000" cy="1655762"/>
          </a:xfrm>
        </p:spPr>
        <p:txBody>
          <a:bodyPr>
            <a:normAutofit/>
          </a:bodyPr>
          <a:lstStyle/>
          <a:p>
            <a:pPr marL="806450" indent="4763">
              <a:spcBef>
                <a:spcPts val="300"/>
              </a:spcBef>
              <a:spcAft>
                <a:spcPts val="600"/>
              </a:spcAft>
            </a:pPr>
            <a:r>
              <a:rPr lang="en-US" dirty="0"/>
              <a:t>Aeronautical information services (AIS) </a:t>
            </a: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22</a:t>
            </a:fld>
            <a:endParaRPr lang="de-DE" dirty="0"/>
          </a:p>
        </p:txBody>
      </p:sp>
    </p:spTree>
    <p:extLst>
      <p:ext uri="{BB962C8B-B14F-4D97-AF65-F5344CB8AC3E}">
        <p14:creationId xmlns:p14="http://schemas.microsoft.com/office/powerpoint/2010/main" val="717918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19800" y="888641"/>
            <a:ext cx="5795172" cy="5475890"/>
          </a:xfrm>
        </p:spPr>
        <p:txBody>
          <a:bodyPr>
            <a:normAutofit/>
          </a:bodyPr>
          <a:lstStyle/>
          <a:p>
            <a:pPr marL="0" indent="0">
              <a:buNone/>
            </a:pPr>
            <a:r>
              <a:rPr lang="de-DE" b="1" dirty="0"/>
              <a:t>Veröffentlichungen im Luftverkehr:</a:t>
            </a:r>
          </a:p>
          <a:p>
            <a:pPr marL="0" indent="0">
              <a:buNone/>
            </a:pPr>
            <a:r>
              <a:rPr lang="de-DE" b="1" dirty="0"/>
              <a:t>ICAO-Karten</a:t>
            </a:r>
          </a:p>
          <a:p>
            <a:r>
              <a:rPr lang="de-DE" sz="2000" dirty="0"/>
              <a:t>Die ICAO gibt Richtlinien vor, wie jedes Land Informationen veröffentlichen sollte, die für den Luftverkehr notwendig sein können. In Deutschland wird dies von der Deutschen Flugsicherung (DFS) durchgeführt. Sie geben folgende Publikationen heraus: </a:t>
            </a:r>
          </a:p>
          <a:p>
            <a:pPr lvl="1"/>
            <a:r>
              <a:rPr lang="de-DE" dirty="0"/>
              <a:t>AIP</a:t>
            </a:r>
          </a:p>
          <a:p>
            <a:pPr lvl="1"/>
            <a:r>
              <a:rPr lang="de-DE" dirty="0"/>
              <a:t>AIRAC</a:t>
            </a:r>
          </a:p>
          <a:p>
            <a:pPr lvl="1"/>
            <a:r>
              <a:rPr lang="de-DE" dirty="0"/>
              <a:t>NOTAM und NfL</a:t>
            </a:r>
          </a:p>
          <a:p>
            <a:pPr lvl="1"/>
            <a:r>
              <a:rPr lang="de-DE" dirty="0"/>
              <a:t>AIC</a:t>
            </a:r>
          </a:p>
          <a:p>
            <a:pPr lvl="1"/>
            <a:r>
              <a:rPr lang="de-DE" dirty="0"/>
              <a:t>ICAO-Karten.</a:t>
            </a:r>
          </a:p>
          <a:p>
            <a:r>
              <a:rPr lang="de-DE" sz="2000" dirty="0"/>
              <a:t>Ein Segelflieger sollte eine aktuelle ICAO-Karte (oder eine digitale Version) des Gebietes, in dem er fliegt, bei sich haben.  </a:t>
            </a:r>
          </a:p>
          <a:p>
            <a:pPr marL="457200" lvl="1" indent="0">
              <a:buNone/>
            </a:pPr>
            <a:endParaRPr lang="de-DE" b="1"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1.9  Flugberatungsdienst</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Flugberatungsdienst</a:t>
            </a:r>
          </a:p>
        </p:txBody>
      </p:sp>
      <p:sp>
        <p:nvSpPr>
          <p:cNvPr id="2" name="Rectangle 2">
            <a:extLst>
              <a:ext uri="{FF2B5EF4-FFF2-40B4-BE49-F238E27FC236}">
                <a16:creationId xmlns:a16="http://schemas.microsoft.com/office/drawing/2014/main" id="{C19E23FB-F297-AF48-AD3C-B4203CFE0BFF}"/>
              </a:ext>
            </a:extLst>
          </p:cNvPr>
          <p:cNvSpPr>
            <a:spLocks noChangeArrowheads="1"/>
          </p:cNvSpPr>
          <p:nvPr/>
        </p:nvSpPr>
        <p:spPr bwMode="auto">
          <a:xfrm>
            <a:off x="2525051" y="287233"/>
            <a:ext cx="169448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1025" name="Grafik 8" descr="Bild 6 - 1350 ICAO-Karte Deutschland 2020 Nur für Übungszwecke zu verwenden!">
            <a:extLst>
              <a:ext uri="{FF2B5EF4-FFF2-40B4-BE49-F238E27FC236}">
                <a16:creationId xmlns:a16="http://schemas.microsoft.com/office/drawing/2014/main" id="{CF18FCF1-D590-0440-A868-5BC0367A018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347730" y="967442"/>
            <a:ext cx="3252550" cy="539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821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0B4712F-C784-1D47-8E8F-CAAD8DFA6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293" y="1068055"/>
            <a:ext cx="3825951" cy="2231514"/>
          </a:xfrm>
          <a:prstGeom prst="rect">
            <a:avLst/>
          </a:prstGeom>
        </p:spPr>
      </p:pic>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19800" y="888641"/>
            <a:ext cx="6103070" cy="5475890"/>
          </a:xfrm>
        </p:spPr>
        <p:txBody>
          <a:bodyPr>
            <a:normAutofit fontScale="92500" lnSpcReduction="10000"/>
          </a:bodyPr>
          <a:lstStyle/>
          <a:p>
            <a:pPr marL="457200" lvl="1" indent="0">
              <a:buNone/>
            </a:pPr>
            <a:r>
              <a:rPr lang="de-DE" sz="2400" b="1" dirty="0"/>
              <a:t>Veröffentlichungen im Luftverkehr:</a:t>
            </a:r>
          </a:p>
          <a:p>
            <a:pPr marL="457200" lvl="1" indent="0">
              <a:buNone/>
            </a:pPr>
            <a:r>
              <a:rPr lang="de-DE" sz="2400" b="1" dirty="0"/>
              <a:t>Luftfahrthandbuch AIP</a:t>
            </a:r>
          </a:p>
          <a:p>
            <a:pPr marL="457200" lvl="1" indent="0">
              <a:buNone/>
            </a:pPr>
            <a:endParaRPr lang="de-DE" sz="1100" b="1" dirty="0"/>
          </a:p>
          <a:p>
            <a:pPr lvl="1"/>
            <a:r>
              <a:rPr lang="de-DE" sz="2200" dirty="0"/>
              <a:t>Das AIP ist in 3 Teile gegliedert.</a:t>
            </a:r>
          </a:p>
          <a:p>
            <a:pPr lvl="2"/>
            <a:r>
              <a:rPr lang="de-DE" dirty="0"/>
              <a:t>Teil 1-GEN (GENeral = allgemein), die nationalen Vorschriften. Wer ist für was verantwortlich? </a:t>
            </a:r>
          </a:p>
          <a:p>
            <a:pPr lvl="2"/>
            <a:r>
              <a:rPr lang="de-DE" dirty="0"/>
              <a:t>Teil 2 - En route (ENR) (en route = auf dem Weg)</a:t>
            </a:r>
          </a:p>
          <a:p>
            <a:pPr lvl="2"/>
            <a:r>
              <a:rPr lang="de-DE" dirty="0"/>
              <a:t> Teil 3 - Flugplätze (AD). (Flugplatz), die   Vorschriften und Verfahren für jeden Flugplatz</a:t>
            </a:r>
          </a:p>
          <a:p>
            <a:pPr marL="720725" lvl="2" indent="0">
              <a:buNone/>
              <a:tabLst>
                <a:tab pos="720725" algn="l"/>
              </a:tabLst>
            </a:pPr>
            <a:r>
              <a:rPr lang="de-DE" b="1" dirty="0"/>
              <a:t>Das AIP kann inzwischen nur noch elektronisch abgerufen werden</a:t>
            </a:r>
          </a:p>
          <a:p>
            <a:pPr lvl="2"/>
            <a:endParaRPr lang="de-DE" dirty="0"/>
          </a:p>
          <a:p>
            <a:pPr lvl="2"/>
            <a:endParaRPr lang="de-DE" sz="1100" dirty="0"/>
          </a:p>
          <a:p>
            <a:pPr lvl="1"/>
            <a:r>
              <a:rPr lang="de-DE" sz="2200" dirty="0"/>
              <a:t>AIRAC, kurzfristige Änderungen, die noch nicht im AIP enthalten sind</a:t>
            </a:r>
          </a:p>
          <a:p>
            <a:pPr lvl="1"/>
            <a:endParaRPr lang="de-DE" sz="1100" dirty="0"/>
          </a:p>
          <a:p>
            <a:pPr lvl="1"/>
            <a:r>
              <a:rPr lang="de-DE" sz="2200" dirty="0"/>
              <a:t>NOTAM</a:t>
            </a:r>
          </a:p>
          <a:p>
            <a:pPr lvl="1"/>
            <a:endParaRPr lang="de-DE" sz="1100" dirty="0"/>
          </a:p>
          <a:p>
            <a:pPr lvl="1"/>
            <a:r>
              <a:rPr lang="de-DE" sz="2200" dirty="0"/>
              <a:t>NfL, wichtige Informationen über Flugbetrieb, Luftfahrgerät und Luftfahrtperson</a:t>
            </a:r>
            <a:r>
              <a:rPr lang="de-DE" dirty="0"/>
              <a:t>al.</a:t>
            </a:r>
          </a:p>
          <a:p>
            <a:pPr lvl="1"/>
            <a:endParaRPr lang="de-DE" dirty="0"/>
          </a:p>
          <a:p>
            <a:pPr lvl="1"/>
            <a:endParaRPr lang="de-DE" dirty="0"/>
          </a:p>
          <a:p>
            <a:pPr marL="457200" lvl="1" indent="0">
              <a:buNone/>
            </a:pPr>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1.9  Flugberatungsdienst</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Flugberatungsdienst</a:t>
            </a:r>
          </a:p>
        </p:txBody>
      </p:sp>
      <p:pic>
        <p:nvPicPr>
          <p:cNvPr id="8" name="Grafik 7">
            <a:extLst>
              <a:ext uri="{FF2B5EF4-FFF2-40B4-BE49-F238E27FC236}">
                <a16:creationId xmlns:a16="http://schemas.microsoft.com/office/drawing/2014/main" id="{69FE1596-79E4-0C4C-80D8-B0E82D408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41" y="3790304"/>
            <a:ext cx="2600602" cy="2700292"/>
          </a:xfrm>
          <a:prstGeom prst="rect">
            <a:avLst/>
          </a:prstGeom>
        </p:spPr>
      </p:pic>
      <p:pic>
        <p:nvPicPr>
          <p:cNvPr id="11" name="Grafik 10">
            <a:extLst>
              <a:ext uri="{FF2B5EF4-FFF2-40B4-BE49-F238E27FC236}">
                <a16:creationId xmlns:a16="http://schemas.microsoft.com/office/drawing/2014/main" id="{CBA24A96-46C8-3048-9A6B-226633444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0482" y="3765317"/>
            <a:ext cx="2530151" cy="2804806"/>
          </a:xfrm>
          <a:prstGeom prst="rect">
            <a:avLst/>
          </a:prstGeom>
        </p:spPr>
      </p:pic>
    </p:spTree>
    <p:extLst>
      <p:ext uri="{BB962C8B-B14F-4D97-AF65-F5344CB8AC3E}">
        <p14:creationId xmlns:p14="http://schemas.microsoft.com/office/powerpoint/2010/main" val="3034366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19800" y="888641"/>
            <a:ext cx="6103070" cy="5475890"/>
          </a:xfrm>
        </p:spPr>
        <p:txBody>
          <a:bodyPr>
            <a:normAutofit fontScale="25000" lnSpcReduction="20000"/>
          </a:bodyPr>
          <a:lstStyle/>
          <a:p>
            <a:pPr marL="457200" lvl="1" indent="0">
              <a:buNone/>
            </a:pPr>
            <a:r>
              <a:rPr lang="de-DE" sz="8800" b="1" dirty="0"/>
              <a:t>Veröffentlichungen im Luftverkehr:</a:t>
            </a:r>
          </a:p>
          <a:p>
            <a:pPr marL="457200" lvl="1" indent="0">
              <a:buNone/>
            </a:pPr>
            <a:r>
              <a:rPr lang="de-DE" sz="8800" b="1" dirty="0"/>
              <a:t>Hinweise für Luftfahrer - NOTAM</a:t>
            </a:r>
          </a:p>
          <a:p>
            <a:pPr marL="457200" lvl="1" indent="0">
              <a:buNone/>
            </a:pPr>
            <a:endParaRPr lang="de-DE" sz="3800" dirty="0"/>
          </a:p>
          <a:p>
            <a:pPr marL="457200" lvl="1" indent="0">
              <a:lnSpc>
                <a:spcPct val="120000"/>
              </a:lnSpc>
              <a:buNone/>
            </a:pPr>
            <a:r>
              <a:rPr lang="de-DE" sz="8000" dirty="0"/>
              <a:t>NOTAMs sind vorübergehende Regeln. Ein NOTAM enthält eine Warnung oder einen Hinweis. Eine Warnung vor Vögeln, defekter Flugplatzbeleuchtung, gesperrten Start- und Landebahnen und Rollwegen, defekten Funkgeräten und so weiter. Ein Hinweis kann über die Nutzung von Beschränkungsgebiete (ED-R) sein.</a:t>
            </a:r>
          </a:p>
          <a:p>
            <a:pPr marL="457200" lvl="1" indent="0">
              <a:lnSpc>
                <a:spcPct val="120000"/>
              </a:lnSpc>
              <a:buNone/>
            </a:pPr>
            <a:endParaRPr lang="de-DE" sz="4400" dirty="0"/>
          </a:p>
          <a:p>
            <a:pPr marL="457200" lvl="1" indent="0">
              <a:lnSpc>
                <a:spcPct val="120000"/>
              </a:lnSpc>
              <a:buNone/>
            </a:pPr>
            <a:r>
              <a:rPr lang="de-DE" sz="8000" dirty="0"/>
              <a:t>Ein NOTAM kann auch eine provisorische Änderung des AIP sein. </a:t>
            </a:r>
          </a:p>
          <a:p>
            <a:pPr marL="457200" lvl="1" indent="0">
              <a:lnSpc>
                <a:spcPct val="120000"/>
              </a:lnSpc>
              <a:buNone/>
            </a:pPr>
            <a:endParaRPr lang="de-DE" sz="4400" dirty="0"/>
          </a:p>
          <a:p>
            <a:pPr marL="457200" lvl="1" indent="0">
              <a:lnSpc>
                <a:spcPct val="120000"/>
              </a:lnSpc>
              <a:buNone/>
            </a:pPr>
            <a:r>
              <a:rPr lang="de-DE" sz="8000" dirty="0"/>
              <a:t>Von jedem Segelflieger, der einen Überlandflug machen will, wird erwartet, dass er die für diesen Tag relevanten NOTAMs kennt..</a:t>
            </a:r>
            <a:br>
              <a:rPr lang="de-DE" sz="7200" dirty="0"/>
            </a:br>
            <a:endParaRPr lang="de-DE" sz="72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1.9  Flugberatungsdienst</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Flugberatungsdienst</a:t>
            </a:r>
          </a:p>
        </p:txBody>
      </p:sp>
      <p:pic>
        <p:nvPicPr>
          <p:cNvPr id="28674" name="Picture 2">
            <a:extLst>
              <a:ext uri="{FF2B5EF4-FFF2-40B4-BE49-F238E27FC236}">
                <a16:creationId xmlns:a16="http://schemas.microsoft.com/office/drawing/2014/main" id="{15CEC4FD-64DB-EB40-A46B-99C733DD5B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9800" y="790213"/>
            <a:ext cx="3416094" cy="557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29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19800" y="888641"/>
            <a:ext cx="6103070" cy="5475890"/>
          </a:xfrm>
        </p:spPr>
        <p:txBody>
          <a:bodyPr>
            <a:normAutofit/>
          </a:bodyPr>
          <a:lstStyle/>
          <a:p>
            <a:pPr marL="457200" lvl="1" indent="0">
              <a:buNone/>
            </a:pPr>
            <a:r>
              <a:rPr lang="de-DE" sz="2200" b="1" dirty="0"/>
              <a:t>Veröffentlichungen im Luftverkehr:</a:t>
            </a:r>
          </a:p>
          <a:p>
            <a:pPr marL="457200" lvl="1" indent="0">
              <a:buNone/>
            </a:pPr>
            <a:r>
              <a:rPr lang="de-DE" sz="2200" b="1" dirty="0"/>
              <a:t>Nachrichten für Luftfahrer - NfL</a:t>
            </a:r>
          </a:p>
          <a:p>
            <a:pPr marL="457200" lvl="1" indent="0">
              <a:buNone/>
            </a:pPr>
            <a:endParaRPr lang="de-DE" sz="3800" dirty="0"/>
          </a:p>
          <a:p>
            <a:pPr marL="457200" lvl="1" indent="0">
              <a:lnSpc>
                <a:spcPct val="120000"/>
              </a:lnSpc>
              <a:buNone/>
            </a:pPr>
            <a:r>
              <a:rPr lang="de-DE" dirty="0"/>
              <a:t>Die NfL enthalten für Luftfahrer verbindliche Bekanntmachungen von Anordnungen sowie wichtige Informationen für die Luftfahrt. Sie haben meist einen größeren Umfang als NOTAMs, d.h. meist mehrere Seiten, und sind eher langfristig.</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1.9  Flugberatungsdienst</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Flugberatungsdienst</a:t>
            </a:r>
          </a:p>
        </p:txBody>
      </p:sp>
      <p:pic>
        <p:nvPicPr>
          <p:cNvPr id="30722" name="Picture 2">
            <a:extLst>
              <a:ext uri="{FF2B5EF4-FFF2-40B4-BE49-F238E27FC236}">
                <a16:creationId xmlns:a16="http://schemas.microsoft.com/office/drawing/2014/main" id="{BDA54ACF-1182-084C-8190-24CE3FF44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9" y="1138271"/>
            <a:ext cx="5678196" cy="497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691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019800" y="888641"/>
            <a:ext cx="6103070" cy="5475890"/>
          </a:xfrm>
        </p:spPr>
        <p:txBody>
          <a:bodyPr>
            <a:normAutofit fontScale="92500" lnSpcReduction="10000"/>
          </a:bodyPr>
          <a:lstStyle/>
          <a:p>
            <a:pPr marL="457200" lvl="1" indent="0">
              <a:buNone/>
            </a:pPr>
            <a:r>
              <a:rPr lang="de-DE" sz="2400" b="1" dirty="0"/>
              <a:t>Veröffentlichungen im Luftverkehr:</a:t>
            </a:r>
          </a:p>
          <a:p>
            <a:pPr marL="457200" lvl="1" indent="0">
              <a:buNone/>
            </a:pPr>
            <a:r>
              <a:rPr lang="de-DE" sz="2400" b="1" dirty="0"/>
              <a:t>Lufttüchtigkeitsanweisungen</a:t>
            </a:r>
          </a:p>
          <a:p>
            <a:pPr marL="457200" lvl="1" indent="0">
              <a:buNone/>
            </a:pPr>
            <a:r>
              <a:rPr lang="de-DE" sz="2400" b="1" dirty="0"/>
              <a:t>LTA - AD - TM</a:t>
            </a:r>
          </a:p>
          <a:p>
            <a:pPr marL="457200" lvl="1" indent="0">
              <a:buNone/>
            </a:pPr>
            <a:endParaRPr lang="de-DE" sz="1200" dirty="0"/>
          </a:p>
          <a:p>
            <a:pPr marL="0" indent="0">
              <a:buNone/>
            </a:pPr>
            <a:r>
              <a:rPr lang="de-DE" dirty="0"/>
              <a:t>	Wenn ein Flugzeugmuster sicherheitsrelevante 	Probleme aufweist, müssen die Halter dringend 	informiert werden. </a:t>
            </a:r>
          </a:p>
          <a:p>
            <a:pPr marL="0" indent="0">
              <a:buNone/>
            </a:pPr>
            <a:r>
              <a:rPr lang="de-DE" dirty="0"/>
              <a:t>	Diese schreiben vor:</a:t>
            </a:r>
          </a:p>
          <a:p>
            <a:pPr lvl="2"/>
            <a:r>
              <a:rPr lang="de-DE" sz="1900" dirty="0"/>
              <a:t>Einmalige oder regelmäßige Kontrollen von Bauteilen;</a:t>
            </a:r>
          </a:p>
          <a:p>
            <a:pPr lvl="2"/>
            <a:r>
              <a:rPr lang="de-DE" sz="1900" dirty="0"/>
              <a:t>Reparaturen;</a:t>
            </a:r>
          </a:p>
          <a:p>
            <a:pPr lvl="2"/>
            <a:r>
              <a:rPr lang="de-DE" sz="1900" dirty="0"/>
              <a:t>Einschränkungen (z.B. kein Kunstflug);</a:t>
            </a:r>
          </a:p>
          <a:p>
            <a:pPr lvl="2"/>
            <a:r>
              <a:rPr lang="de-DE" sz="1900" dirty="0"/>
              <a:t>Komplette Stilllegung eines Musters.</a:t>
            </a:r>
          </a:p>
          <a:p>
            <a:pPr marL="0" indent="0">
              <a:buNone/>
            </a:pPr>
            <a:r>
              <a:rPr lang="de-DE" dirty="0"/>
              <a:t>	</a:t>
            </a:r>
          </a:p>
          <a:p>
            <a:pPr marL="0" indent="0">
              <a:buNone/>
            </a:pPr>
            <a:r>
              <a:rPr lang="de-DE" dirty="0"/>
              <a:t>	Einige müssen sofort umgesetzt werden, andere 	haben eine Frist.</a:t>
            </a:r>
          </a:p>
          <a:p>
            <a:pPr marL="0" indent="0">
              <a:buNone/>
            </a:pPr>
            <a:br>
              <a:rPr lang="de-DE" dirty="0"/>
            </a:br>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27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1.9  Flugberatungsdienst</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p:txBody>
          <a:bodyPr>
            <a:normAutofit fontScale="90000"/>
          </a:bodyPr>
          <a:lstStyle/>
          <a:p>
            <a:r>
              <a:rPr lang="de-DE" dirty="0"/>
              <a:t>Flugberatungsdienst</a:t>
            </a:r>
          </a:p>
        </p:txBody>
      </p:sp>
      <p:pic>
        <p:nvPicPr>
          <p:cNvPr id="32770" name="Picture 2">
            <a:extLst>
              <a:ext uri="{FF2B5EF4-FFF2-40B4-BE49-F238E27FC236}">
                <a16:creationId xmlns:a16="http://schemas.microsoft.com/office/drawing/2014/main" id="{01FD599B-2B76-FF45-9557-50126FEA2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693"/>
            <a:ext cx="6488449" cy="471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89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980258" y="4569052"/>
            <a:ext cx="9784915" cy="1035441"/>
          </a:xfrm>
        </p:spPr>
        <p:txBody>
          <a:bodyPr>
            <a:normAutofit fontScale="90000"/>
          </a:bodyPr>
          <a:lstStyle/>
          <a:p>
            <a:r>
              <a:rPr lang="de-DE" dirty="0"/>
              <a:t>1.7 Luftverkehrsordnung: Luftraumstruktur </a:t>
            </a:r>
            <a:br>
              <a:rPr lang="de-DE" dirty="0"/>
            </a:br>
            <a:br>
              <a:rPr lang="de-DE" dirty="0"/>
            </a:br>
            <a:br>
              <a:rPr lang="de-DE" dirty="0"/>
            </a:br>
            <a:r>
              <a:rPr lang="de-DE" dirty="0"/>
              <a:t> </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a:xfrm>
            <a:off x="1203542" y="3948731"/>
            <a:ext cx="9144000" cy="1655762"/>
          </a:xfrm>
        </p:spPr>
        <p:txBody>
          <a:bodyPr>
            <a:normAutofit/>
          </a:bodyPr>
          <a:lstStyle/>
          <a:p>
            <a:pPr marL="806450" indent="4763">
              <a:lnSpc>
                <a:spcPct val="100000"/>
              </a:lnSpc>
              <a:spcBef>
                <a:spcPts val="300"/>
              </a:spcBef>
              <a:spcAft>
                <a:spcPts val="600"/>
              </a:spcAft>
            </a:pPr>
            <a:r>
              <a:rPr lang="en-US" dirty="0"/>
              <a:t>Air traffic regulations: airspace structure </a:t>
            </a: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Tree>
    <p:extLst>
      <p:ext uri="{BB962C8B-B14F-4D97-AF65-F5344CB8AC3E}">
        <p14:creationId xmlns:p14="http://schemas.microsoft.com/office/powerpoint/2010/main" val="75713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sp>
        <p:nvSpPr>
          <p:cNvPr id="8" name="Inhaltsplatzhalter 3">
            <a:extLst>
              <a:ext uri="{FF2B5EF4-FFF2-40B4-BE49-F238E27FC236}">
                <a16:creationId xmlns:a16="http://schemas.microsoft.com/office/drawing/2014/main" id="{FBCF2A4E-2629-4F43-94B1-2E65DFCCF9A7}"/>
              </a:ext>
            </a:extLst>
          </p:cNvPr>
          <p:cNvSpPr>
            <a:spLocks noGrp="1"/>
          </p:cNvSpPr>
          <p:nvPr>
            <p:ph sz="half" idx="2"/>
          </p:nvPr>
        </p:nvSpPr>
        <p:spPr>
          <a:xfrm>
            <a:off x="6096000" y="889000"/>
            <a:ext cx="5795963" cy="5475288"/>
          </a:xfrm>
        </p:spPr>
        <p:txBody>
          <a:bodyPr>
            <a:normAutofit fontScale="92500" lnSpcReduction="10000"/>
          </a:bodyPr>
          <a:lstStyle/>
          <a:p>
            <a:pPr marL="0" indent="0">
              <a:buNone/>
            </a:pPr>
            <a:r>
              <a:rPr lang="de-DE" sz="2400" b="1" dirty="0"/>
              <a:t>Luftraumstruktur</a:t>
            </a:r>
          </a:p>
          <a:p>
            <a:pPr lvl="1">
              <a:lnSpc>
                <a:spcPct val="120000"/>
              </a:lnSpc>
            </a:pPr>
            <a:r>
              <a:rPr lang="de-DE" sz="2200" dirty="0"/>
              <a:t>Die EASA hat die Vorschläge der ICAO übernommen. Die einzelnen Länder haben die Möglichkeit Änderung in ihrem Hoheitsgebiet festzulegen.</a:t>
            </a:r>
          </a:p>
          <a:p>
            <a:pPr lvl="1">
              <a:lnSpc>
                <a:spcPct val="120000"/>
              </a:lnSpc>
            </a:pPr>
            <a:r>
              <a:rPr lang="de-DE" sz="2200" dirty="0"/>
              <a:t>In Deutschland gibt des die Lufträume:</a:t>
            </a:r>
          </a:p>
          <a:p>
            <a:pPr lvl="2">
              <a:lnSpc>
                <a:spcPct val="120000"/>
              </a:lnSpc>
            </a:pPr>
            <a:r>
              <a:rPr lang="de-DE" sz="1900" dirty="0"/>
              <a:t>Kontrollierte Lufträume:</a:t>
            </a:r>
          </a:p>
          <a:p>
            <a:pPr lvl="3">
              <a:lnSpc>
                <a:spcPct val="120000"/>
              </a:lnSpc>
            </a:pPr>
            <a:r>
              <a:rPr lang="de-DE" sz="1900" dirty="0"/>
              <a:t>CHARLIE (C)</a:t>
            </a:r>
          </a:p>
          <a:p>
            <a:pPr lvl="3">
              <a:lnSpc>
                <a:spcPct val="120000"/>
              </a:lnSpc>
            </a:pPr>
            <a:r>
              <a:rPr lang="de-DE" sz="1900" dirty="0"/>
              <a:t>DELTA (D)</a:t>
            </a:r>
          </a:p>
          <a:p>
            <a:pPr lvl="4">
              <a:lnSpc>
                <a:spcPct val="120000"/>
              </a:lnSpc>
            </a:pPr>
            <a:r>
              <a:rPr lang="de-DE" sz="1900" dirty="0"/>
              <a:t>DELTA (CTR)</a:t>
            </a:r>
          </a:p>
          <a:p>
            <a:pPr lvl="4">
              <a:lnSpc>
                <a:spcPct val="120000"/>
              </a:lnSpc>
            </a:pPr>
            <a:r>
              <a:rPr lang="de-DE" sz="1900" dirty="0"/>
              <a:t>DELTA (nicht CTR)</a:t>
            </a:r>
          </a:p>
          <a:p>
            <a:pPr lvl="3">
              <a:lnSpc>
                <a:spcPct val="120000"/>
              </a:lnSpc>
            </a:pPr>
            <a:r>
              <a:rPr lang="de-DE" sz="1900" dirty="0"/>
              <a:t>ECHO (E)</a:t>
            </a:r>
          </a:p>
          <a:p>
            <a:pPr lvl="2">
              <a:lnSpc>
                <a:spcPct val="120000"/>
              </a:lnSpc>
            </a:pPr>
            <a:r>
              <a:rPr lang="de-DE" sz="1900" dirty="0"/>
              <a:t>Unkontrollierte Lufträume:</a:t>
            </a:r>
          </a:p>
          <a:p>
            <a:pPr lvl="3">
              <a:lnSpc>
                <a:spcPct val="120000"/>
              </a:lnSpc>
            </a:pPr>
            <a:r>
              <a:rPr lang="de-DE" sz="1900" dirty="0"/>
              <a:t>GOLF (G)</a:t>
            </a:r>
          </a:p>
          <a:p>
            <a:pPr lvl="3">
              <a:lnSpc>
                <a:spcPct val="120000"/>
              </a:lnSpc>
            </a:pPr>
            <a:endParaRPr lang="de-DE" sz="2400" dirty="0"/>
          </a:p>
        </p:txBody>
      </p:sp>
      <p:pic>
        <p:nvPicPr>
          <p:cNvPr id="2050" name="Picture 2" descr="LR Bild 1.7 1 web 1100">
            <a:extLst>
              <a:ext uri="{FF2B5EF4-FFF2-40B4-BE49-F238E27FC236}">
                <a16:creationId xmlns:a16="http://schemas.microsoft.com/office/drawing/2014/main" id="{CAC6FCA4-DA30-C24B-9DC0-6E43102A0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 y="1660847"/>
            <a:ext cx="5664638" cy="300196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4F82706E-7ECB-6545-9290-891E12B9750E}"/>
              </a:ext>
            </a:extLst>
          </p:cNvPr>
          <p:cNvSpPr/>
          <p:nvPr/>
        </p:nvSpPr>
        <p:spPr>
          <a:xfrm>
            <a:off x="1253395" y="4784377"/>
            <a:ext cx="2768707" cy="261610"/>
          </a:xfrm>
          <a:prstGeom prst="rect">
            <a:avLst/>
          </a:prstGeom>
        </p:spPr>
        <p:txBody>
          <a:bodyPr wrap="none">
            <a:spAutoFit/>
          </a:bodyPr>
          <a:lstStyle/>
          <a:p>
            <a:r>
              <a:rPr lang="de-DE" sz="1100" dirty="0">
                <a:solidFill>
                  <a:srgbClr val="333333"/>
                </a:solidFill>
                <a:latin typeface="arial" panose="020B0604020202020204" pitchFamily="34" charset="0"/>
              </a:rPr>
              <a:t> (mit freundlicher Genehmigung der DFS)</a:t>
            </a:r>
            <a:endParaRPr lang="de-DE" sz="1100" dirty="0"/>
          </a:p>
        </p:txBody>
      </p:sp>
    </p:spTree>
    <p:extLst>
      <p:ext uri="{BB962C8B-B14F-4D97-AF65-F5344CB8AC3E}">
        <p14:creationId xmlns:p14="http://schemas.microsoft.com/office/powerpoint/2010/main" val="318258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pic>
        <p:nvPicPr>
          <p:cNvPr id="4098" name="Picture 2">
            <a:extLst>
              <a:ext uri="{FF2B5EF4-FFF2-40B4-BE49-F238E27FC236}">
                <a16:creationId xmlns:a16="http://schemas.microsoft.com/office/drawing/2014/main" id="{C0A4289D-FE3B-364D-A27A-578870594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38" y="889000"/>
            <a:ext cx="6490995" cy="35996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6D3B188-A4B9-3941-A124-5CA9E75F7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 y="1502145"/>
            <a:ext cx="5312229" cy="4248997"/>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84A05E5-4ABC-3446-8409-51CACF053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615" y="3732041"/>
            <a:ext cx="1499768" cy="267082"/>
          </a:xfrm>
          <a:prstGeom prst="rect">
            <a:avLst/>
          </a:prstGeom>
        </p:spPr>
      </p:pic>
    </p:spTree>
    <p:extLst>
      <p:ext uri="{BB962C8B-B14F-4D97-AF65-F5344CB8AC3E}">
        <p14:creationId xmlns:p14="http://schemas.microsoft.com/office/powerpoint/2010/main" val="1017480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pic>
        <p:nvPicPr>
          <p:cNvPr id="6148" name="Picture 4">
            <a:extLst>
              <a:ext uri="{FF2B5EF4-FFF2-40B4-BE49-F238E27FC236}">
                <a16:creationId xmlns:a16="http://schemas.microsoft.com/office/drawing/2014/main" id="{5466EDBD-E5ED-3B42-8C3A-1F56D04EC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433" y="923731"/>
            <a:ext cx="6624567" cy="367370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B30C270-7081-2C4D-9924-2169E7953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35" y="1520246"/>
            <a:ext cx="5275230" cy="422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50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pic>
        <p:nvPicPr>
          <p:cNvPr id="8194" name="Picture 2">
            <a:extLst>
              <a:ext uri="{FF2B5EF4-FFF2-40B4-BE49-F238E27FC236}">
                <a16:creationId xmlns:a16="http://schemas.microsoft.com/office/drawing/2014/main" id="{CC3E1B59-C422-1345-97C5-AD11E6CFA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848" y="1222309"/>
            <a:ext cx="7146152" cy="39629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CBEA28E-3BAF-FC4A-AFBC-8AEF4D7EB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54" y="1508581"/>
            <a:ext cx="4797490" cy="384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0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pic>
        <p:nvPicPr>
          <p:cNvPr id="10242" name="Picture 2">
            <a:extLst>
              <a:ext uri="{FF2B5EF4-FFF2-40B4-BE49-F238E27FC236}">
                <a16:creationId xmlns:a16="http://schemas.microsoft.com/office/drawing/2014/main" id="{6757FEB9-6A46-DF4A-8816-17A93C4C5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799" y="1286190"/>
            <a:ext cx="7045201" cy="390696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R Bild 1.7 9 web1100">
            <a:extLst>
              <a:ext uri="{FF2B5EF4-FFF2-40B4-BE49-F238E27FC236}">
                <a16:creationId xmlns:a16="http://schemas.microsoft.com/office/drawing/2014/main" id="{E11C63E4-AFC8-D842-99A5-591BCBC79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43" y="1547445"/>
            <a:ext cx="5030456" cy="402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1.7 Luftraumstruktur</a:t>
            </a:r>
          </a:p>
        </p:txBody>
      </p:sp>
      <p:sp>
        <p:nvSpPr>
          <p:cNvPr id="7" name="Titel 6">
            <a:extLst>
              <a:ext uri="{FF2B5EF4-FFF2-40B4-BE49-F238E27FC236}">
                <a16:creationId xmlns:a16="http://schemas.microsoft.com/office/drawing/2014/main" id="{DA35525E-FAE8-6A4F-8CE7-80A53D79B9EF}"/>
              </a:ext>
            </a:extLst>
          </p:cNvPr>
          <p:cNvSpPr>
            <a:spLocks noGrp="1"/>
          </p:cNvSpPr>
          <p:nvPr>
            <p:ph type="title"/>
          </p:nvPr>
        </p:nvSpPr>
        <p:spPr>
          <a:xfrm>
            <a:off x="954815" y="143145"/>
            <a:ext cx="7902858" cy="504000"/>
          </a:xfrm>
        </p:spPr>
        <p:txBody>
          <a:bodyPr>
            <a:normAutofit fontScale="90000"/>
          </a:bodyPr>
          <a:lstStyle/>
          <a:p>
            <a:r>
              <a:rPr lang="de-DE" dirty="0"/>
              <a:t>Luftraumstruktur</a:t>
            </a:r>
          </a:p>
        </p:txBody>
      </p:sp>
      <p:pic>
        <p:nvPicPr>
          <p:cNvPr id="12290" name="Picture 2">
            <a:extLst>
              <a:ext uri="{FF2B5EF4-FFF2-40B4-BE49-F238E27FC236}">
                <a16:creationId xmlns:a16="http://schemas.microsoft.com/office/drawing/2014/main" id="{F228E731-D3C3-CE4B-9F61-2599D3FCE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090" y="791940"/>
            <a:ext cx="8269603" cy="4680294"/>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7A42A4D3-3B54-6046-AE49-9D96AA947E51}"/>
              </a:ext>
            </a:extLst>
          </p:cNvPr>
          <p:cNvSpPr/>
          <p:nvPr/>
        </p:nvSpPr>
        <p:spPr>
          <a:xfrm>
            <a:off x="1856016" y="5617029"/>
            <a:ext cx="9230035" cy="830997"/>
          </a:xfrm>
          <a:prstGeom prst="rect">
            <a:avLst/>
          </a:prstGeom>
        </p:spPr>
        <p:txBody>
          <a:bodyPr wrap="square">
            <a:spAutoFit/>
          </a:bodyPr>
          <a:lstStyle/>
          <a:p>
            <a:pPr algn="just"/>
            <a:r>
              <a:rPr lang="de-DE" sz="1600" b="1" dirty="0"/>
              <a:t>Aber Achtung: </a:t>
            </a:r>
            <a:r>
              <a:rPr lang="de-DE" sz="1600" dirty="0"/>
              <a:t>In der Darstellung und im Text darf nicht übersehen und überlesen werden, dass nicht nur die Wolken nicht berührt werden dürfen, sondern, wenn man sich über 3000 ft MSL und gleichzeitig über 1 000 ft GND befindet, zusätzlich ein Wolkenabstand eingehalten werden muss.</a:t>
            </a:r>
            <a:endParaRPr lang="de-DE" sz="1600" dirty="0">
              <a:solidFill>
                <a:srgbClr val="FF0000"/>
              </a:solidFill>
            </a:endParaRPr>
          </a:p>
        </p:txBody>
      </p:sp>
    </p:spTree>
    <p:extLst>
      <p:ext uri="{BB962C8B-B14F-4D97-AF65-F5344CB8AC3E}">
        <p14:creationId xmlns:p14="http://schemas.microsoft.com/office/powerpoint/2010/main" val="361471063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1495</Words>
  <Application>Microsoft Office PowerPoint</Application>
  <PresentationFormat>Breitbild</PresentationFormat>
  <Paragraphs>299</Paragraphs>
  <Slides>27</Slides>
  <Notes>25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27</vt:i4>
      </vt:variant>
    </vt:vector>
  </HeadingPairs>
  <TitlesOfParts>
    <vt:vector size="34" baseType="lpstr">
      <vt:lpstr>Arial</vt:lpstr>
      <vt:lpstr>Arial</vt:lpstr>
      <vt:lpstr>Arial Rounded MT Bold</vt:lpstr>
      <vt:lpstr>Calibri</vt:lpstr>
      <vt:lpstr>Calibri Light</vt:lpstr>
      <vt:lpstr>Times New Roman</vt:lpstr>
      <vt:lpstr>Office</vt:lpstr>
      <vt:lpstr>PowerPoint-Präsentation</vt:lpstr>
      <vt:lpstr>Luftrecht: Gliederung (SFCL) – Teil 2</vt:lpstr>
      <vt:lpstr>1.7 Luftverkehrsordnung: Luftraumstruktur     </vt:lpstr>
      <vt:lpstr>Luftraumstruktur</vt:lpstr>
      <vt:lpstr>Luftraumstruktur</vt:lpstr>
      <vt:lpstr>Luftraumstruktur</vt:lpstr>
      <vt:lpstr>Luftraumstruktur</vt:lpstr>
      <vt:lpstr>Luftraumstruktur</vt:lpstr>
      <vt:lpstr>Luftraumstruktur</vt:lpstr>
      <vt:lpstr>Luftraumstruktur</vt:lpstr>
      <vt:lpstr>Luftraumstruktur</vt:lpstr>
      <vt:lpstr>Luftraumstruktur</vt:lpstr>
      <vt:lpstr>Luftraumstruktur</vt:lpstr>
      <vt:lpstr>Luftraumstruktur</vt:lpstr>
      <vt:lpstr>Luftraumstruktur</vt:lpstr>
      <vt:lpstr>Luftraumstruktur</vt:lpstr>
      <vt:lpstr>Luftraumstruktur</vt:lpstr>
      <vt:lpstr>1.8 Flugsicherungsdienste und Flugverkehrsmanagement   </vt:lpstr>
      <vt:lpstr>Flugsicherungsdienste</vt:lpstr>
      <vt:lpstr>Flugsicherungsdienste</vt:lpstr>
      <vt:lpstr>Flugsicherungsdienste</vt:lpstr>
      <vt:lpstr>1.9  Flugberatungsdienst (AIS)   </vt:lpstr>
      <vt:lpstr>Flugberatungsdienst</vt:lpstr>
      <vt:lpstr>Flugberatungsdienst</vt:lpstr>
      <vt:lpstr>Flugberatungsdienst</vt:lpstr>
      <vt:lpstr>Flugberatungsdienst</vt:lpstr>
      <vt:lpstr>Flugberatungsdienst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Hansen</dc:creator>
  <cp:lastModifiedBy>Schorsch</cp:lastModifiedBy>
  <cp:revision>70</cp:revision>
  <dcterms:created xsi:type="dcterms:W3CDTF">2021-05-15T14:36:40Z</dcterms:created>
  <dcterms:modified xsi:type="dcterms:W3CDTF">2025-09-22T22:45:21Z</dcterms:modified>
</cp:coreProperties>
</file>