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0" r:id="rId3"/>
    <p:sldId id="305" r:id="rId4"/>
    <p:sldId id="306" r:id="rId5"/>
    <p:sldId id="309" r:id="rId6"/>
    <p:sldId id="310" r:id="rId7"/>
    <p:sldId id="320" r:id="rId8"/>
    <p:sldId id="321" r:id="rId9"/>
    <p:sldId id="322" r:id="rId10"/>
    <p:sldId id="351" r:id="rId11"/>
    <p:sldId id="323" r:id="rId12"/>
    <p:sldId id="308" r:id="rId13"/>
    <p:sldId id="350" r:id="rId14"/>
    <p:sldId id="296" r:id="rId15"/>
    <p:sldId id="304" r:id="rId16"/>
    <p:sldId id="303" r:id="rId17"/>
    <p:sldId id="297" r:id="rId18"/>
    <p:sldId id="291" r:id="rId19"/>
    <p:sldId id="294" r:id="rId20"/>
    <p:sldId id="295" r:id="rId2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044C96"/>
    <a:srgbClr val="2B88D9"/>
    <a:srgbClr val="C9DFF2"/>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150" autoAdjust="0"/>
  </p:normalViewPr>
  <p:slideViewPr>
    <p:cSldViewPr snapToGrid="0">
      <p:cViewPr varScale="1">
        <p:scale>
          <a:sx n="88" d="100"/>
          <a:sy n="88" d="100"/>
        </p:scale>
        <p:origin x="394"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F5E03-4EE1-4ED0-B9A7-3081538AD9C8}" type="datetimeFigureOut">
              <a:rPr lang="de-DE" smtClean="0"/>
              <a:t>23.09.2025</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FDA0A4-27B6-4433-A0BE-39B4CD827268}" type="slidenum">
              <a:rPr lang="de-DE" smtClean="0"/>
              <a:t>‹Nr.›</a:t>
            </a:fld>
            <a:endParaRPr lang="de-DE" dirty="0"/>
          </a:p>
        </p:txBody>
      </p:sp>
    </p:spTree>
    <p:extLst>
      <p:ext uri="{BB962C8B-B14F-4D97-AF65-F5344CB8AC3E}">
        <p14:creationId xmlns:p14="http://schemas.microsoft.com/office/powerpoint/2010/main" val="4234230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800" i="1" dirty="0"/>
              <a:t>Revision 1</a:t>
            </a:r>
          </a:p>
          <a:p>
            <a:r>
              <a:rPr lang="de-DE" sz="800" dirty="0"/>
              <a:t>Änderungen:</a:t>
            </a:r>
          </a:p>
          <a:p>
            <a:r>
              <a:rPr lang="de-DE" sz="800" dirty="0"/>
              <a:t>Folie 8 Austausch Anflugblatt Aalen</a:t>
            </a:r>
          </a:p>
          <a:p>
            <a:r>
              <a:rPr lang="de-DE" sz="800" dirty="0"/>
              <a:t>Entfernen Kapitel 1.14</a:t>
            </a:r>
          </a:p>
          <a:p>
            <a:pPr marL="171450" indent="-171450">
              <a:buFontTx/>
              <a:buChar char="-"/>
            </a:pPr>
            <a:endParaRPr lang="de-DE" sz="800" dirty="0"/>
          </a:p>
          <a:p>
            <a:endParaRPr lang="de-DE" dirty="0"/>
          </a:p>
        </p:txBody>
      </p:sp>
      <p:sp>
        <p:nvSpPr>
          <p:cNvPr id="4" name="Foliennummernplatzhalter 3"/>
          <p:cNvSpPr>
            <a:spLocks noGrp="1"/>
          </p:cNvSpPr>
          <p:nvPr>
            <p:ph type="sldNum" sz="quarter" idx="5"/>
          </p:nvPr>
        </p:nvSpPr>
        <p:spPr/>
        <p:txBody>
          <a:bodyPr/>
          <a:lstStyle/>
          <a:p>
            <a:fld id="{E4FDA0A4-27B6-4433-A0BE-39B4CD827268}" type="slidenum">
              <a:rPr lang="de-DE" smtClean="0"/>
              <a:t>1</a:t>
            </a:fld>
            <a:endParaRPr lang="de-DE" dirty="0"/>
          </a:p>
        </p:txBody>
      </p:sp>
    </p:spTree>
    <p:extLst>
      <p:ext uri="{BB962C8B-B14F-4D97-AF65-F5344CB8AC3E}">
        <p14:creationId xmlns:p14="http://schemas.microsoft.com/office/powerpoint/2010/main" val="1400969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35AA0-579A-8658-2AD9-2B18A928281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BEFB9C7-FA26-64BF-3BB6-3CCBC7043AD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B675A4D-30F9-AE62-A14F-9E62D7C12FC9}"/>
              </a:ext>
            </a:extLst>
          </p:cNvPr>
          <p:cNvSpPr>
            <a:spLocks noGrp="1"/>
          </p:cNvSpPr>
          <p:nvPr>
            <p:ph type="body" idx="1"/>
          </p:nvPr>
        </p:nvSpPr>
        <p:spPr/>
        <p:txBody>
          <a:bodyPr/>
          <a:lstStyle/>
          <a:p>
            <a:pPr>
              <a:buFontTx/>
              <a:buNone/>
            </a:pPr>
            <a:endParaRPr lang="de-DE" dirty="0"/>
          </a:p>
          <a:p>
            <a:r>
              <a:rPr lang="de-DE" dirty="0"/>
              <a:t> besteht aus zwei Teilen:</a:t>
            </a:r>
          </a:p>
          <a:p>
            <a:endParaRPr lang="de-DE" dirty="0"/>
          </a:p>
        </p:txBody>
      </p:sp>
      <p:sp>
        <p:nvSpPr>
          <p:cNvPr id="4" name="Foliennummernplatzhalter 3">
            <a:extLst>
              <a:ext uri="{FF2B5EF4-FFF2-40B4-BE49-F238E27FC236}">
                <a16:creationId xmlns:a16="http://schemas.microsoft.com/office/drawing/2014/main" id="{3371864E-850B-2E96-2E35-74612F1895D7}"/>
              </a:ext>
            </a:extLst>
          </p:cNvPr>
          <p:cNvSpPr>
            <a:spLocks noGrp="1"/>
          </p:cNvSpPr>
          <p:nvPr>
            <p:ph type="sldNum" sz="quarter" idx="5"/>
          </p:nvPr>
        </p:nvSpPr>
        <p:spPr/>
        <p:txBody>
          <a:bodyPr/>
          <a:lstStyle/>
          <a:p>
            <a:fld id="{E4FDA0A4-27B6-4433-A0BE-39B4CD827268}" type="slidenum">
              <a:rPr lang="de-DE" smtClean="0"/>
              <a:t>10</a:t>
            </a:fld>
            <a:endParaRPr lang="de-DE" dirty="0"/>
          </a:p>
        </p:txBody>
      </p:sp>
    </p:spTree>
    <p:extLst>
      <p:ext uri="{BB962C8B-B14F-4D97-AF65-F5344CB8AC3E}">
        <p14:creationId xmlns:p14="http://schemas.microsoft.com/office/powerpoint/2010/main" val="411300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FontTx/>
              <a:buNone/>
            </a:pPr>
            <a:endParaRPr lang="de-DE" dirty="0"/>
          </a:p>
          <a:p>
            <a:r>
              <a:rPr lang="de-DE" dirty="0"/>
              <a:t> besteht aus zwei Teilen:</a:t>
            </a:r>
          </a:p>
          <a:p>
            <a:endParaRPr lang="de-DE" dirty="0"/>
          </a:p>
        </p:txBody>
      </p:sp>
      <p:sp>
        <p:nvSpPr>
          <p:cNvPr id="4" name="Foliennummernplatzhalter 3"/>
          <p:cNvSpPr>
            <a:spLocks noGrp="1"/>
          </p:cNvSpPr>
          <p:nvPr>
            <p:ph type="sldNum" sz="quarter" idx="5"/>
          </p:nvPr>
        </p:nvSpPr>
        <p:spPr/>
        <p:txBody>
          <a:bodyPr/>
          <a:lstStyle/>
          <a:p>
            <a:fld id="{E4FDA0A4-27B6-4433-A0BE-39B4CD827268}" type="slidenum">
              <a:rPr lang="de-DE" smtClean="0"/>
              <a:t>11</a:t>
            </a:fld>
            <a:endParaRPr lang="de-DE" dirty="0"/>
          </a:p>
        </p:txBody>
      </p:sp>
    </p:spTree>
    <p:extLst>
      <p:ext uri="{BB962C8B-B14F-4D97-AF65-F5344CB8AC3E}">
        <p14:creationId xmlns:p14="http://schemas.microsoft.com/office/powerpoint/2010/main" val="1282854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FontTx/>
              <a:buNone/>
            </a:pPr>
            <a:endParaRPr lang="de-DE" dirty="0"/>
          </a:p>
          <a:p>
            <a:r>
              <a:rPr lang="de-DE" dirty="0"/>
              <a:t> besteht aus zwei Teilen:</a:t>
            </a:r>
          </a:p>
          <a:p>
            <a:endParaRPr lang="de-DE" dirty="0"/>
          </a:p>
        </p:txBody>
      </p:sp>
      <p:sp>
        <p:nvSpPr>
          <p:cNvPr id="4" name="Foliennummernplatzhalter 3"/>
          <p:cNvSpPr>
            <a:spLocks noGrp="1"/>
          </p:cNvSpPr>
          <p:nvPr>
            <p:ph type="sldNum" sz="quarter" idx="5"/>
          </p:nvPr>
        </p:nvSpPr>
        <p:spPr/>
        <p:txBody>
          <a:bodyPr/>
          <a:lstStyle/>
          <a:p>
            <a:fld id="{E4FDA0A4-27B6-4433-A0BE-39B4CD827268}" type="slidenum">
              <a:rPr lang="de-DE" smtClean="0"/>
              <a:t>12</a:t>
            </a:fld>
            <a:endParaRPr lang="de-DE" dirty="0"/>
          </a:p>
        </p:txBody>
      </p:sp>
    </p:spTree>
    <p:extLst>
      <p:ext uri="{BB962C8B-B14F-4D97-AF65-F5344CB8AC3E}">
        <p14:creationId xmlns:p14="http://schemas.microsoft.com/office/powerpoint/2010/main" val="4034334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FontTx/>
              <a:buNone/>
            </a:pPr>
            <a:endParaRPr lang="de-DE" dirty="0"/>
          </a:p>
          <a:p>
            <a:r>
              <a:rPr lang="de-DE" dirty="0"/>
              <a:t> besteht aus zwei Teilen:</a:t>
            </a:r>
          </a:p>
          <a:p>
            <a:endParaRPr lang="de-DE" dirty="0"/>
          </a:p>
        </p:txBody>
      </p:sp>
      <p:sp>
        <p:nvSpPr>
          <p:cNvPr id="4" name="Foliennummernplatzhalter 3"/>
          <p:cNvSpPr>
            <a:spLocks noGrp="1"/>
          </p:cNvSpPr>
          <p:nvPr>
            <p:ph type="sldNum" sz="quarter" idx="5"/>
          </p:nvPr>
        </p:nvSpPr>
        <p:spPr/>
        <p:txBody>
          <a:bodyPr/>
          <a:lstStyle/>
          <a:p>
            <a:fld id="{E4FDA0A4-27B6-4433-A0BE-39B4CD827268}" type="slidenum">
              <a:rPr lang="de-DE" smtClean="0"/>
              <a:t>13</a:t>
            </a:fld>
            <a:endParaRPr lang="de-DE" dirty="0"/>
          </a:p>
        </p:txBody>
      </p:sp>
    </p:spTree>
    <p:extLst>
      <p:ext uri="{BB962C8B-B14F-4D97-AF65-F5344CB8AC3E}">
        <p14:creationId xmlns:p14="http://schemas.microsoft.com/office/powerpoint/2010/main" val="4256080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FontTx/>
              <a:buNone/>
            </a:pPr>
            <a:endParaRPr lang="de-DE" dirty="0"/>
          </a:p>
          <a:p>
            <a:r>
              <a:rPr lang="de-DE" dirty="0"/>
              <a:t> besteht aus zwei Teilen:</a:t>
            </a:r>
          </a:p>
          <a:p>
            <a:endParaRPr lang="de-DE" dirty="0"/>
          </a:p>
        </p:txBody>
      </p:sp>
      <p:sp>
        <p:nvSpPr>
          <p:cNvPr id="4" name="Foliennummernplatzhalter 3"/>
          <p:cNvSpPr>
            <a:spLocks noGrp="1"/>
          </p:cNvSpPr>
          <p:nvPr>
            <p:ph type="sldNum" sz="quarter" idx="5"/>
          </p:nvPr>
        </p:nvSpPr>
        <p:spPr/>
        <p:txBody>
          <a:bodyPr/>
          <a:lstStyle/>
          <a:p>
            <a:fld id="{E4FDA0A4-27B6-4433-A0BE-39B4CD827268}" type="slidenum">
              <a:rPr lang="de-DE" smtClean="0"/>
              <a:t>15</a:t>
            </a:fld>
            <a:endParaRPr lang="de-DE" dirty="0"/>
          </a:p>
        </p:txBody>
      </p:sp>
    </p:spTree>
    <p:extLst>
      <p:ext uri="{BB962C8B-B14F-4D97-AF65-F5344CB8AC3E}">
        <p14:creationId xmlns:p14="http://schemas.microsoft.com/office/powerpoint/2010/main" val="3991729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FontTx/>
              <a:buNone/>
            </a:pPr>
            <a:endParaRPr lang="de-DE" dirty="0"/>
          </a:p>
          <a:p>
            <a:r>
              <a:rPr lang="de-DE" dirty="0"/>
              <a:t> besteht aus zwei Teilen:</a:t>
            </a:r>
          </a:p>
          <a:p>
            <a:endParaRPr lang="de-DE" dirty="0"/>
          </a:p>
        </p:txBody>
      </p:sp>
      <p:sp>
        <p:nvSpPr>
          <p:cNvPr id="4" name="Foliennummernplatzhalter 3"/>
          <p:cNvSpPr>
            <a:spLocks noGrp="1"/>
          </p:cNvSpPr>
          <p:nvPr>
            <p:ph type="sldNum" sz="quarter" idx="5"/>
          </p:nvPr>
        </p:nvSpPr>
        <p:spPr/>
        <p:txBody>
          <a:bodyPr/>
          <a:lstStyle/>
          <a:p>
            <a:fld id="{E4FDA0A4-27B6-4433-A0BE-39B4CD827268}" type="slidenum">
              <a:rPr lang="de-DE" smtClean="0"/>
              <a:t>17</a:t>
            </a:fld>
            <a:endParaRPr lang="de-DE" dirty="0"/>
          </a:p>
        </p:txBody>
      </p:sp>
    </p:spTree>
    <p:extLst>
      <p:ext uri="{BB962C8B-B14F-4D97-AF65-F5344CB8AC3E}">
        <p14:creationId xmlns:p14="http://schemas.microsoft.com/office/powerpoint/2010/main" val="283643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FontTx/>
              <a:buNone/>
            </a:pPr>
            <a:endParaRPr lang="de-DE" sz="2200" dirty="0"/>
          </a:p>
          <a:p>
            <a:r>
              <a:rPr lang="de-DE" dirty="0"/>
              <a:t> besteht aus zwei Teilen:</a:t>
            </a:r>
          </a:p>
          <a:p>
            <a:endParaRPr lang="de-DE" dirty="0"/>
          </a:p>
        </p:txBody>
      </p:sp>
      <p:sp>
        <p:nvSpPr>
          <p:cNvPr id="4" name="Foliennummernplatzhalter 3"/>
          <p:cNvSpPr>
            <a:spLocks noGrp="1"/>
          </p:cNvSpPr>
          <p:nvPr>
            <p:ph type="sldNum" sz="quarter" idx="5"/>
          </p:nvPr>
        </p:nvSpPr>
        <p:spPr/>
        <p:txBody>
          <a:bodyPr/>
          <a:lstStyle/>
          <a:p>
            <a:fld id="{E4FDA0A4-27B6-4433-A0BE-39B4CD827268}" type="slidenum">
              <a:rPr lang="de-DE" smtClean="0"/>
              <a:t>19</a:t>
            </a:fld>
            <a:endParaRPr lang="de-DE" dirty="0"/>
          </a:p>
        </p:txBody>
      </p:sp>
    </p:spTree>
    <p:extLst>
      <p:ext uri="{BB962C8B-B14F-4D97-AF65-F5344CB8AC3E}">
        <p14:creationId xmlns:p14="http://schemas.microsoft.com/office/powerpoint/2010/main" val="2297638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FontTx/>
              <a:buNone/>
            </a:pPr>
            <a:endParaRPr lang="de-DE" sz="2200" dirty="0"/>
          </a:p>
          <a:p>
            <a:r>
              <a:rPr lang="de-DE" dirty="0"/>
              <a:t> besteht aus zwei Teilen:</a:t>
            </a:r>
          </a:p>
          <a:p>
            <a:endParaRPr lang="de-DE" dirty="0"/>
          </a:p>
        </p:txBody>
      </p:sp>
      <p:sp>
        <p:nvSpPr>
          <p:cNvPr id="4" name="Foliennummernplatzhalter 3"/>
          <p:cNvSpPr>
            <a:spLocks noGrp="1"/>
          </p:cNvSpPr>
          <p:nvPr>
            <p:ph type="sldNum" sz="quarter" idx="5"/>
          </p:nvPr>
        </p:nvSpPr>
        <p:spPr/>
        <p:txBody>
          <a:bodyPr/>
          <a:lstStyle/>
          <a:p>
            <a:fld id="{E4FDA0A4-27B6-4433-A0BE-39B4CD827268}" type="slidenum">
              <a:rPr lang="de-DE" smtClean="0"/>
              <a:t>20</a:t>
            </a:fld>
            <a:endParaRPr lang="de-DE" dirty="0"/>
          </a:p>
        </p:txBody>
      </p:sp>
    </p:spTree>
    <p:extLst>
      <p:ext uri="{BB962C8B-B14F-4D97-AF65-F5344CB8AC3E}">
        <p14:creationId xmlns:p14="http://schemas.microsoft.com/office/powerpoint/2010/main" val="4000653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FDA0A4-27B6-4433-A0BE-39B4CD827268}" type="slidenum">
              <a:rPr lang="de-DE" smtClean="0"/>
              <a:t>2</a:t>
            </a:fld>
            <a:endParaRPr lang="de-DE" dirty="0"/>
          </a:p>
        </p:txBody>
      </p:sp>
    </p:spTree>
    <p:extLst>
      <p:ext uri="{BB962C8B-B14F-4D97-AF65-F5344CB8AC3E}">
        <p14:creationId xmlns:p14="http://schemas.microsoft.com/office/powerpoint/2010/main" val="1103456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FDA0A4-27B6-4433-A0BE-39B4CD827268}" type="slidenum">
              <a:rPr lang="de-DE" smtClean="0"/>
              <a:t>3</a:t>
            </a:fld>
            <a:endParaRPr lang="de-DE" dirty="0"/>
          </a:p>
        </p:txBody>
      </p:sp>
    </p:spTree>
    <p:extLst>
      <p:ext uri="{BB962C8B-B14F-4D97-AF65-F5344CB8AC3E}">
        <p14:creationId xmlns:p14="http://schemas.microsoft.com/office/powerpoint/2010/main" val="1140782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FontTx/>
              <a:buNone/>
            </a:pPr>
            <a:endParaRPr lang="de-DE" dirty="0"/>
          </a:p>
          <a:p>
            <a:r>
              <a:rPr lang="de-DE" dirty="0"/>
              <a:t> besteht aus zwei Teilen:</a:t>
            </a:r>
          </a:p>
          <a:p>
            <a:endParaRPr lang="de-DE" dirty="0"/>
          </a:p>
        </p:txBody>
      </p:sp>
      <p:sp>
        <p:nvSpPr>
          <p:cNvPr id="4" name="Foliennummernplatzhalter 3"/>
          <p:cNvSpPr>
            <a:spLocks noGrp="1"/>
          </p:cNvSpPr>
          <p:nvPr>
            <p:ph type="sldNum" sz="quarter" idx="5"/>
          </p:nvPr>
        </p:nvSpPr>
        <p:spPr/>
        <p:txBody>
          <a:bodyPr/>
          <a:lstStyle/>
          <a:p>
            <a:fld id="{E4FDA0A4-27B6-4433-A0BE-39B4CD827268}" type="slidenum">
              <a:rPr lang="de-DE" smtClean="0"/>
              <a:t>4</a:t>
            </a:fld>
            <a:endParaRPr lang="de-DE" dirty="0"/>
          </a:p>
        </p:txBody>
      </p:sp>
    </p:spTree>
    <p:extLst>
      <p:ext uri="{BB962C8B-B14F-4D97-AF65-F5344CB8AC3E}">
        <p14:creationId xmlns:p14="http://schemas.microsoft.com/office/powerpoint/2010/main" val="2728536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FontTx/>
              <a:buNone/>
            </a:pPr>
            <a:endParaRPr lang="de-DE" dirty="0"/>
          </a:p>
          <a:p>
            <a:r>
              <a:rPr lang="de-DE" dirty="0"/>
              <a:t> besteht aus zwei Teilen:</a:t>
            </a:r>
          </a:p>
          <a:p>
            <a:endParaRPr lang="de-DE" dirty="0"/>
          </a:p>
        </p:txBody>
      </p:sp>
      <p:sp>
        <p:nvSpPr>
          <p:cNvPr id="4" name="Foliennummernplatzhalter 3"/>
          <p:cNvSpPr>
            <a:spLocks noGrp="1"/>
          </p:cNvSpPr>
          <p:nvPr>
            <p:ph type="sldNum" sz="quarter" idx="5"/>
          </p:nvPr>
        </p:nvSpPr>
        <p:spPr/>
        <p:txBody>
          <a:bodyPr/>
          <a:lstStyle/>
          <a:p>
            <a:fld id="{E4FDA0A4-27B6-4433-A0BE-39B4CD827268}" type="slidenum">
              <a:rPr lang="de-DE" smtClean="0"/>
              <a:t>5</a:t>
            </a:fld>
            <a:endParaRPr lang="de-DE" dirty="0"/>
          </a:p>
        </p:txBody>
      </p:sp>
    </p:spTree>
    <p:extLst>
      <p:ext uri="{BB962C8B-B14F-4D97-AF65-F5344CB8AC3E}">
        <p14:creationId xmlns:p14="http://schemas.microsoft.com/office/powerpoint/2010/main" val="195178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FontTx/>
              <a:buNone/>
            </a:pPr>
            <a:endParaRPr lang="de-DE" dirty="0"/>
          </a:p>
          <a:p>
            <a:r>
              <a:rPr lang="de-DE" dirty="0"/>
              <a:t> besteht aus zwei Teilen:</a:t>
            </a:r>
          </a:p>
          <a:p>
            <a:endParaRPr lang="de-DE" dirty="0"/>
          </a:p>
        </p:txBody>
      </p:sp>
      <p:sp>
        <p:nvSpPr>
          <p:cNvPr id="4" name="Foliennummernplatzhalter 3"/>
          <p:cNvSpPr>
            <a:spLocks noGrp="1"/>
          </p:cNvSpPr>
          <p:nvPr>
            <p:ph type="sldNum" sz="quarter" idx="5"/>
          </p:nvPr>
        </p:nvSpPr>
        <p:spPr/>
        <p:txBody>
          <a:bodyPr/>
          <a:lstStyle/>
          <a:p>
            <a:fld id="{E4FDA0A4-27B6-4433-A0BE-39B4CD827268}" type="slidenum">
              <a:rPr lang="de-DE" smtClean="0"/>
              <a:t>6</a:t>
            </a:fld>
            <a:endParaRPr lang="de-DE" dirty="0"/>
          </a:p>
        </p:txBody>
      </p:sp>
    </p:spTree>
    <p:extLst>
      <p:ext uri="{BB962C8B-B14F-4D97-AF65-F5344CB8AC3E}">
        <p14:creationId xmlns:p14="http://schemas.microsoft.com/office/powerpoint/2010/main" val="1603907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FontTx/>
              <a:buNone/>
            </a:pPr>
            <a:endParaRPr lang="de-DE" dirty="0"/>
          </a:p>
          <a:p>
            <a:r>
              <a:rPr lang="de-DE" dirty="0"/>
              <a:t> besteht aus zwei Teilen:</a:t>
            </a:r>
          </a:p>
          <a:p>
            <a:endParaRPr lang="de-DE" dirty="0"/>
          </a:p>
        </p:txBody>
      </p:sp>
      <p:sp>
        <p:nvSpPr>
          <p:cNvPr id="4" name="Foliennummernplatzhalter 3"/>
          <p:cNvSpPr>
            <a:spLocks noGrp="1"/>
          </p:cNvSpPr>
          <p:nvPr>
            <p:ph type="sldNum" sz="quarter" idx="5"/>
          </p:nvPr>
        </p:nvSpPr>
        <p:spPr/>
        <p:txBody>
          <a:bodyPr/>
          <a:lstStyle/>
          <a:p>
            <a:fld id="{E4FDA0A4-27B6-4433-A0BE-39B4CD827268}" type="slidenum">
              <a:rPr lang="de-DE" smtClean="0"/>
              <a:t>7</a:t>
            </a:fld>
            <a:endParaRPr lang="de-DE" dirty="0"/>
          </a:p>
        </p:txBody>
      </p:sp>
    </p:spTree>
    <p:extLst>
      <p:ext uri="{BB962C8B-B14F-4D97-AF65-F5344CB8AC3E}">
        <p14:creationId xmlns:p14="http://schemas.microsoft.com/office/powerpoint/2010/main" val="588636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FontTx/>
              <a:buNone/>
            </a:pPr>
            <a:endParaRPr lang="de-DE" dirty="0"/>
          </a:p>
          <a:p>
            <a:r>
              <a:rPr lang="de-DE" dirty="0"/>
              <a:t> besteht aus zwei Teilen:</a:t>
            </a:r>
          </a:p>
          <a:p>
            <a:endParaRPr lang="de-DE" dirty="0"/>
          </a:p>
        </p:txBody>
      </p:sp>
      <p:sp>
        <p:nvSpPr>
          <p:cNvPr id="4" name="Foliennummernplatzhalter 3"/>
          <p:cNvSpPr>
            <a:spLocks noGrp="1"/>
          </p:cNvSpPr>
          <p:nvPr>
            <p:ph type="sldNum" sz="quarter" idx="5"/>
          </p:nvPr>
        </p:nvSpPr>
        <p:spPr/>
        <p:txBody>
          <a:bodyPr/>
          <a:lstStyle/>
          <a:p>
            <a:fld id="{E4FDA0A4-27B6-4433-A0BE-39B4CD827268}" type="slidenum">
              <a:rPr lang="de-DE" smtClean="0"/>
              <a:t>8</a:t>
            </a:fld>
            <a:endParaRPr lang="de-DE" dirty="0"/>
          </a:p>
        </p:txBody>
      </p:sp>
    </p:spTree>
    <p:extLst>
      <p:ext uri="{BB962C8B-B14F-4D97-AF65-F5344CB8AC3E}">
        <p14:creationId xmlns:p14="http://schemas.microsoft.com/office/powerpoint/2010/main" val="1904651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FontTx/>
              <a:buNone/>
            </a:pPr>
            <a:endParaRPr lang="de-DE" dirty="0"/>
          </a:p>
          <a:p>
            <a:r>
              <a:rPr lang="de-DE" dirty="0"/>
              <a:t> besteht aus zwei Teilen:</a:t>
            </a:r>
          </a:p>
          <a:p>
            <a:endParaRPr lang="de-DE" dirty="0"/>
          </a:p>
        </p:txBody>
      </p:sp>
      <p:sp>
        <p:nvSpPr>
          <p:cNvPr id="4" name="Foliennummernplatzhalter 3"/>
          <p:cNvSpPr>
            <a:spLocks noGrp="1"/>
          </p:cNvSpPr>
          <p:nvPr>
            <p:ph type="sldNum" sz="quarter" idx="5"/>
          </p:nvPr>
        </p:nvSpPr>
        <p:spPr/>
        <p:txBody>
          <a:bodyPr/>
          <a:lstStyle/>
          <a:p>
            <a:fld id="{E4FDA0A4-27B6-4433-A0BE-39B4CD827268}" type="slidenum">
              <a:rPr lang="de-DE" smtClean="0"/>
              <a:t>9</a:t>
            </a:fld>
            <a:endParaRPr lang="de-DE" dirty="0"/>
          </a:p>
        </p:txBody>
      </p:sp>
    </p:spTree>
    <p:extLst>
      <p:ext uri="{BB962C8B-B14F-4D97-AF65-F5344CB8AC3E}">
        <p14:creationId xmlns:p14="http://schemas.microsoft.com/office/powerpoint/2010/main" val="1369283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13C0C7-BC27-4C73-9D06-A8FBD2EE5699}"/>
              </a:ext>
            </a:extLst>
          </p:cNvPr>
          <p:cNvSpPr>
            <a:spLocks noGrp="1"/>
          </p:cNvSpPr>
          <p:nvPr>
            <p:ph type="ctrTitle"/>
          </p:nvPr>
        </p:nvSpPr>
        <p:spPr>
          <a:xfrm>
            <a:off x="1524000" y="1737915"/>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B4F34E1-7A66-4BD2-8530-4D461B598393}"/>
              </a:ext>
            </a:extLst>
          </p:cNvPr>
          <p:cNvSpPr>
            <a:spLocks noGrp="1"/>
          </p:cNvSpPr>
          <p:nvPr>
            <p:ph type="subTitle" idx="1"/>
          </p:nvPr>
        </p:nvSpPr>
        <p:spPr>
          <a:xfrm>
            <a:off x="1524000" y="4271422"/>
            <a:ext cx="9144000" cy="1655762"/>
          </a:xfrm>
        </p:spPr>
        <p:txBody>
          <a:bodyPr/>
          <a:lstStyle>
            <a:lvl1pPr marL="0" indent="0" algn="ctr">
              <a:buNone/>
              <a:defRPr sz="2400" i="1">
                <a:solidFill>
                  <a:srgbClr val="044C9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6" name="Foliennummernplatzhalter 5">
            <a:extLst>
              <a:ext uri="{FF2B5EF4-FFF2-40B4-BE49-F238E27FC236}">
                <a16:creationId xmlns:a16="http://schemas.microsoft.com/office/drawing/2014/main" id="{1084FEBA-76BC-4FEC-AC82-40121E35D3BE}"/>
              </a:ext>
            </a:extLst>
          </p:cNvPr>
          <p:cNvSpPr>
            <a:spLocks noGrp="1"/>
          </p:cNvSpPr>
          <p:nvPr>
            <p:ph type="sldNum" sz="quarter" idx="12"/>
          </p:nvPr>
        </p:nvSpPr>
        <p:spPr>
          <a:xfrm>
            <a:off x="11480233" y="6570000"/>
            <a:ext cx="540000" cy="288000"/>
          </a:xfrm>
          <a:prstGeom prst="rect">
            <a:avLst/>
          </a:prstGeom>
        </p:spPr>
        <p:txBody>
          <a:bodyPr/>
          <a:lstStyle>
            <a:lvl1pPr>
              <a:defRPr sz="1200"/>
            </a:lvl1pPr>
          </a:lstStyle>
          <a:p>
            <a:fld id="{1BAF13B1-D0BA-4A19-B609-64C08BFDA19E}" type="slidenum">
              <a:rPr lang="de-DE" smtClean="0"/>
              <a:pPr/>
              <a:t>‹Nr.›</a:t>
            </a:fld>
            <a:endParaRPr lang="de-DE" dirty="0"/>
          </a:p>
        </p:txBody>
      </p:sp>
      <p:sp>
        <p:nvSpPr>
          <p:cNvPr id="7" name="Rechteck 6">
            <a:extLst>
              <a:ext uri="{FF2B5EF4-FFF2-40B4-BE49-F238E27FC236}">
                <a16:creationId xmlns:a16="http://schemas.microsoft.com/office/drawing/2014/main" id="{A16BF7EA-9E69-43AA-AA25-8E4952411D72}"/>
              </a:ext>
            </a:extLst>
          </p:cNvPr>
          <p:cNvSpPr/>
          <p:nvPr userDrawn="1"/>
        </p:nvSpPr>
        <p:spPr>
          <a:xfrm>
            <a:off x="0" y="-8027"/>
            <a:ext cx="12192000" cy="1219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hteck: abgerundete Ecken 7">
            <a:extLst>
              <a:ext uri="{FF2B5EF4-FFF2-40B4-BE49-F238E27FC236}">
                <a16:creationId xmlns:a16="http://schemas.microsoft.com/office/drawing/2014/main" id="{542946C2-1299-46A5-9EF2-19DADE93A95F}"/>
              </a:ext>
            </a:extLst>
          </p:cNvPr>
          <p:cNvSpPr/>
          <p:nvPr userDrawn="1"/>
        </p:nvSpPr>
        <p:spPr>
          <a:xfrm>
            <a:off x="192088" y="188913"/>
            <a:ext cx="11828145" cy="1219412"/>
          </a:xfrm>
          <a:prstGeom prst="roundRect">
            <a:avLst/>
          </a:prstGeom>
          <a:ln>
            <a:noFill/>
          </a:ln>
          <a:effectLst>
            <a:reflection blurRad="6350" stA="50000" endA="300" endPos="13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Segelflugtheorie SFCL</a:t>
            </a:r>
          </a:p>
          <a:p>
            <a:pPr algn="ctr"/>
            <a:r>
              <a:rPr lang="de-DE" sz="40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Luftrecht</a:t>
            </a:r>
          </a:p>
        </p:txBody>
      </p:sp>
    </p:spTree>
    <p:extLst>
      <p:ext uri="{BB962C8B-B14F-4D97-AF65-F5344CB8AC3E}">
        <p14:creationId xmlns:p14="http://schemas.microsoft.com/office/powerpoint/2010/main" val="3107028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614A9-D9D8-4B52-9BD8-B78FCFA3EA68}"/>
              </a:ext>
            </a:extLst>
          </p:cNvPr>
          <p:cNvSpPr>
            <a:spLocks noGrp="1"/>
          </p:cNvSpPr>
          <p:nvPr>
            <p:ph type="title"/>
          </p:nvPr>
        </p:nvSpPr>
        <p:spPr>
          <a:xfrm>
            <a:off x="954815" y="132512"/>
            <a:ext cx="7902858" cy="504000"/>
          </a:xfrm>
        </p:spPr>
        <p:txBody>
          <a:bodyPr/>
          <a:lstStyle/>
          <a:p>
            <a:r>
              <a:rPr lang="de-DE"/>
              <a:t>Mastertitelformat bearbeiten</a:t>
            </a:r>
          </a:p>
        </p:txBody>
      </p:sp>
      <p:sp>
        <p:nvSpPr>
          <p:cNvPr id="3" name="Inhaltsplatzhalter 2">
            <a:extLst>
              <a:ext uri="{FF2B5EF4-FFF2-40B4-BE49-F238E27FC236}">
                <a16:creationId xmlns:a16="http://schemas.microsoft.com/office/drawing/2014/main" id="{227DD4E1-2953-4AC8-B770-ADE67159F800}"/>
              </a:ext>
            </a:extLst>
          </p:cNvPr>
          <p:cNvSpPr>
            <a:spLocks noGrp="1"/>
          </p:cNvSpPr>
          <p:nvPr>
            <p:ph idx="1"/>
          </p:nvPr>
        </p:nvSpPr>
        <p:spPr/>
        <p:txBody>
          <a:bodyPr/>
          <a:lstStyle/>
          <a:p>
            <a:pPr lvl="0"/>
            <a:r>
              <a:rPr lang="de-DE" dirty="0"/>
              <a:t>Mastertextformat bearbeiten</a:t>
            </a:r>
          </a:p>
          <a:p>
            <a:pPr lvl="1"/>
            <a:r>
              <a:rPr lang="de-DE" dirty="0"/>
              <a:t>Zweite Ebene</a:t>
            </a:r>
          </a:p>
        </p:txBody>
      </p:sp>
      <p:sp>
        <p:nvSpPr>
          <p:cNvPr id="7" name="Foliennummernplatzhalter 5">
            <a:extLst>
              <a:ext uri="{FF2B5EF4-FFF2-40B4-BE49-F238E27FC236}">
                <a16:creationId xmlns:a16="http://schemas.microsoft.com/office/drawing/2014/main" id="{2840E5EF-6E5E-4B22-9D47-1B013A4A7511}"/>
              </a:ext>
            </a:extLst>
          </p:cNvPr>
          <p:cNvSpPr>
            <a:spLocks noGrp="1"/>
          </p:cNvSpPr>
          <p:nvPr>
            <p:ph type="sldNum" sz="quarter" idx="12"/>
          </p:nvPr>
        </p:nvSpPr>
        <p:spPr>
          <a:xfrm>
            <a:off x="11480233" y="6570000"/>
            <a:ext cx="540000" cy="288000"/>
          </a:xfrm>
          <a:prstGeom prst="rect">
            <a:avLst/>
          </a:prstGeom>
        </p:spPr>
        <p:txBody>
          <a:bodyPr/>
          <a:lstStyle>
            <a:lvl1pPr>
              <a:defRPr sz="1200"/>
            </a:lvl1pPr>
          </a:lstStyle>
          <a:p>
            <a:fld id="{1BAF13B1-D0BA-4A19-B609-64C08BFDA19E}" type="slidenum">
              <a:rPr lang="de-DE" smtClean="0"/>
              <a:pPr/>
              <a:t>‹Nr.›</a:t>
            </a:fld>
            <a:endParaRPr lang="de-DE" dirty="0"/>
          </a:p>
        </p:txBody>
      </p:sp>
      <p:sp>
        <p:nvSpPr>
          <p:cNvPr id="10" name="Textplatzhalter 12">
            <a:extLst>
              <a:ext uri="{FF2B5EF4-FFF2-40B4-BE49-F238E27FC236}">
                <a16:creationId xmlns:a16="http://schemas.microsoft.com/office/drawing/2014/main" id="{169B5081-F331-4EBA-AA89-677FF7D5E987}"/>
              </a:ext>
            </a:extLst>
          </p:cNvPr>
          <p:cNvSpPr>
            <a:spLocks noGrp="1"/>
          </p:cNvSpPr>
          <p:nvPr>
            <p:ph type="body" sz="quarter" idx="13"/>
          </p:nvPr>
        </p:nvSpPr>
        <p:spPr>
          <a:xfrm>
            <a:off x="1519800" y="6616660"/>
            <a:ext cx="9000000" cy="288000"/>
          </a:xfrm>
        </p:spPr>
        <p:txBody>
          <a:bodyPr>
            <a:noAutofit/>
          </a:bodyPr>
          <a:lstStyle>
            <a:lvl1pPr marL="0" indent="0" algn="ctr">
              <a:buNone/>
              <a:defRPr sz="1200">
                <a:solidFill>
                  <a:schemeClr val="bg1"/>
                </a:solidFill>
                <a:effectLst>
                  <a:outerShdw blurRad="50800" dist="38100" dir="2700000" algn="tl" rotWithShape="0">
                    <a:prstClr val="black">
                      <a:alpha val="40000"/>
                    </a:prstClr>
                  </a:outerShdw>
                </a:effectLst>
              </a:defRPr>
            </a:lvl1pPr>
          </a:lstStyle>
          <a:p>
            <a:pPr lvl="0"/>
            <a:r>
              <a:rPr lang="de-DE" dirty="0"/>
              <a:t>Mastertextformat bearbeiten</a:t>
            </a:r>
          </a:p>
        </p:txBody>
      </p:sp>
    </p:spTree>
    <p:extLst>
      <p:ext uri="{BB962C8B-B14F-4D97-AF65-F5344CB8AC3E}">
        <p14:creationId xmlns:p14="http://schemas.microsoft.com/office/powerpoint/2010/main" val="2367364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7CAC94-4567-49FD-88EC-FF50A030EA30}"/>
              </a:ext>
            </a:extLst>
          </p:cNvPr>
          <p:cNvSpPr>
            <a:spLocks noGrp="1"/>
          </p:cNvSpPr>
          <p:nvPr>
            <p:ph type="title"/>
          </p:nvPr>
        </p:nvSpPr>
        <p:spPr>
          <a:xfrm>
            <a:off x="954815" y="132512"/>
            <a:ext cx="7902858" cy="504000"/>
          </a:xfrm>
        </p:spPr>
        <p:txBody>
          <a:bodyPr/>
          <a:lstStyle/>
          <a:p>
            <a:r>
              <a:rPr lang="de-DE" dirty="0"/>
              <a:t>Mastertitelformat bearbeiten</a:t>
            </a:r>
          </a:p>
        </p:txBody>
      </p:sp>
      <p:sp>
        <p:nvSpPr>
          <p:cNvPr id="3" name="Inhaltsplatzhalter 2">
            <a:extLst>
              <a:ext uri="{FF2B5EF4-FFF2-40B4-BE49-F238E27FC236}">
                <a16:creationId xmlns:a16="http://schemas.microsoft.com/office/drawing/2014/main" id="{FBD349CE-4E41-4A5C-B20C-6C807995535F}"/>
              </a:ext>
            </a:extLst>
          </p:cNvPr>
          <p:cNvSpPr>
            <a:spLocks noGrp="1"/>
          </p:cNvSpPr>
          <p:nvPr>
            <p:ph sz="half" idx="1"/>
          </p:nvPr>
        </p:nvSpPr>
        <p:spPr>
          <a:xfrm>
            <a:off x="189186" y="924910"/>
            <a:ext cx="5830614" cy="5475890"/>
          </a:xfrm>
        </p:spPr>
        <p:txBody>
          <a:bodyPr/>
          <a:lstStyle/>
          <a:p>
            <a:pPr lvl="0"/>
            <a:r>
              <a:rPr lang="de-DE" dirty="0"/>
              <a:t>Mastertextformat bearbeiten</a:t>
            </a:r>
          </a:p>
          <a:p>
            <a:pPr lvl="1"/>
            <a:r>
              <a:rPr lang="de-DE" dirty="0"/>
              <a:t>Zweite Ebene</a:t>
            </a:r>
          </a:p>
        </p:txBody>
      </p:sp>
      <p:sp>
        <p:nvSpPr>
          <p:cNvPr id="4" name="Inhaltsplatzhalter 3">
            <a:extLst>
              <a:ext uri="{FF2B5EF4-FFF2-40B4-BE49-F238E27FC236}">
                <a16:creationId xmlns:a16="http://schemas.microsoft.com/office/drawing/2014/main" id="{47DD609C-C2D7-41F1-87A8-229808926120}"/>
              </a:ext>
            </a:extLst>
          </p:cNvPr>
          <p:cNvSpPr>
            <a:spLocks noGrp="1"/>
          </p:cNvSpPr>
          <p:nvPr>
            <p:ph sz="half" idx="2"/>
          </p:nvPr>
        </p:nvSpPr>
        <p:spPr>
          <a:xfrm>
            <a:off x="6172200" y="924910"/>
            <a:ext cx="5795172" cy="5475890"/>
          </a:xfrm>
        </p:spPr>
        <p:txBody>
          <a:bodyPr/>
          <a:lstStyle/>
          <a:p>
            <a:pPr lvl="0"/>
            <a:r>
              <a:rPr lang="de-DE" dirty="0"/>
              <a:t>Mastertextformat bearbeiten</a:t>
            </a:r>
          </a:p>
          <a:p>
            <a:pPr lvl="1"/>
            <a:r>
              <a:rPr lang="de-DE" dirty="0"/>
              <a:t>Zweite Ebene</a:t>
            </a:r>
          </a:p>
        </p:txBody>
      </p:sp>
      <p:sp>
        <p:nvSpPr>
          <p:cNvPr id="9" name="Foliennummernplatzhalter 5">
            <a:extLst>
              <a:ext uri="{FF2B5EF4-FFF2-40B4-BE49-F238E27FC236}">
                <a16:creationId xmlns:a16="http://schemas.microsoft.com/office/drawing/2014/main" id="{DB36124C-7041-40A4-96B0-3B932BE0E093}"/>
              </a:ext>
            </a:extLst>
          </p:cNvPr>
          <p:cNvSpPr>
            <a:spLocks noGrp="1"/>
          </p:cNvSpPr>
          <p:nvPr>
            <p:ph type="sldNum" sz="quarter" idx="12"/>
          </p:nvPr>
        </p:nvSpPr>
        <p:spPr>
          <a:xfrm>
            <a:off x="11480233" y="6570000"/>
            <a:ext cx="540000" cy="288000"/>
          </a:xfrm>
          <a:prstGeom prst="rect">
            <a:avLst/>
          </a:prstGeom>
        </p:spPr>
        <p:txBody>
          <a:bodyPr/>
          <a:lstStyle>
            <a:lvl1pPr>
              <a:defRPr sz="1200"/>
            </a:lvl1pPr>
          </a:lstStyle>
          <a:p>
            <a:fld id="{1BAF13B1-D0BA-4A19-B609-64C08BFDA19E}" type="slidenum">
              <a:rPr lang="de-DE" smtClean="0"/>
              <a:pPr/>
              <a:t>‹Nr.›</a:t>
            </a:fld>
            <a:endParaRPr lang="de-DE" dirty="0"/>
          </a:p>
        </p:txBody>
      </p:sp>
      <p:sp>
        <p:nvSpPr>
          <p:cNvPr id="13" name="Textplatzhalter 12">
            <a:extLst>
              <a:ext uri="{FF2B5EF4-FFF2-40B4-BE49-F238E27FC236}">
                <a16:creationId xmlns:a16="http://schemas.microsoft.com/office/drawing/2014/main" id="{483C9599-7AFB-41CC-A829-793E0ACC6845}"/>
              </a:ext>
            </a:extLst>
          </p:cNvPr>
          <p:cNvSpPr>
            <a:spLocks noGrp="1"/>
          </p:cNvSpPr>
          <p:nvPr>
            <p:ph type="body" sz="quarter" idx="13"/>
          </p:nvPr>
        </p:nvSpPr>
        <p:spPr>
          <a:xfrm>
            <a:off x="1519800" y="6616660"/>
            <a:ext cx="9000000" cy="288000"/>
          </a:xfrm>
        </p:spPr>
        <p:txBody>
          <a:bodyPr>
            <a:noAutofit/>
          </a:bodyPr>
          <a:lstStyle>
            <a:lvl1pPr marL="0" indent="0" algn="ctr">
              <a:buNone/>
              <a:defRPr sz="1200">
                <a:solidFill>
                  <a:schemeClr val="bg1"/>
                </a:solidFill>
                <a:effectLst>
                  <a:outerShdw blurRad="50800" dist="38100" dir="2700000" algn="tl" rotWithShape="0">
                    <a:prstClr val="black">
                      <a:alpha val="40000"/>
                    </a:prstClr>
                  </a:outerShdw>
                </a:effectLst>
              </a:defRPr>
            </a:lvl1pPr>
          </a:lstStyle>
          <a:p>
            <a:pPr lvl="0"/>
            <a:r>
              <a:rPr lang="de-DE" dirty="0"/>
              <a:t>Mastertextformat bearbeiten</a:t>
            </a:r>
          </a:p>
        </p:txBody>
      </p:sp>
    </p:spTree>
    <p:extLst>
      <p:ext uri="{BB962C8B-B14F-4D97-AF65-F5344CB8AC3E}">
        <p14:creationId xmlns:p14="http://schemas.microsoft.com/office/powerpoint/2010/main" val="866130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5B1D07-A317-40DC-904D-FFA9D2BF9D75}"/>
              </a:ext>
            </a:extLst>
          </p:cNvPr>
          <p:cNvSpPr>
            <a:spLocks noGrp="1"/>
          </p:cNvSpPr>
          <p:nvPr>
            <p:ph type="title"/>
          </p:nvPr>
        </p:nvSpPr>
        <p:spPr>
          <a:xfrm>
            <a:off x="954814" y="132512"/>
            <a:ext cx="7921331" cy="504000"/>
          </a:xfrm>
        </p:spPr>
        <p:txBody>
          <a:bodyPr/>
          <a:lstStyle/>
          <a:p>
            <a:r>
              <a:rPr lang="de-DE"/>
              <a:t>Mastertitelformat bearbeiten</a:t>
            </a:r>
          </a:p>
        </p:txBody>
      </p:sp>
      <p:sp>
        <p:nvSpPr>
          <p:cNvPr id="6" name="Foliennummernplatzhalter 5">
            <a:extLst>
              <a:ext uri="{FF2B5EF4-FFF2-40B4-BE49-F238E27FC236}">
                <a16:creationId xmlns:a16="http://schemas.microsoft.com/office/drawing/2014/main" id="{449C07EC-0A56-42F7-93B4-F3E5FF83610D}"/>
              </a:ext>
            </a:extLst>
          </p:cNvPr>
          <p:cNvSpPr>
            <a:spLocks noGrp="1"/>
          </p:cNvSpPr>
          <p:nvPr>
            <p:ph type="sldNum" sz="quarter" idx="12"/>
          </p:nvPr>
        </p:nvSpPr>
        <p:spPr>
          <a:xfrm>
            <a:off x="11480233" y="6570000"/>
            <a:ext cx="540000" cy="288000"/>
          </a:xfrm>
          <a:prstGeom prst="rect">
            <a:avLst/>
          </a:prstGeom>
        </p:spPr>
        <p:txBody>
          <a:bodyPr/>
          <a:lstStyle>
            <a:lvl1pPr>
              <a:defRPr sz="1200"/>
            </a:lvl1pPr>
          </a:lstStyle>
          <a:p>
            <a:fld id="{1BAF13B1-D0BA-4A19-B609-64C08BFDA19E}" type="slidenum">
              <a:rPr lang="de-DE" smtClean="0"/>
              <a:pPr/>
              <a:t>‹Nr.›</a:t>
            </a:fld>
            <a:endParaRPr lang="de-DE" dirty="0"/>
          </a:p>
        </p:txBody>
      </p:sp>
      <p:sp>
        <p:nvSpPr>
          <p:cNvPr id="8" name="Textplatzhalter 12">
            <a:extLst>
              <a:ext uri="{FF2B5EF4-FFF2-40B4-BE49-F238E27FC236}">
                <a16:creationId xmlns:a16="http://schemas.microsoft.com/office/drawing/2014/main" id="{E9F8195F-514F-4121-87E1-5951ACAD0C23}"/>
              </a:ext>
            </a:extLst>
          </p:cNvPr>
          <p:cNvSpPr>
            <a:spLocks noGrp="1"/>
          </p:cNvSpPr>
          <p:nvPr>
            <p:ph type="body" sz="quarter" idx="13"/>
          </p:nvPr>
        </p:nvSpPr>
        <p:spPr>
          <a:xfrm>
            <a:off x="1519800" y="6616660"/>
            <a:ext cx="9000000" cy="288000"/>
          </a:xfrm>
        </p:spPr>
        <p:txBody>
          <a:bodyPr>
            <a:noAutofit/>
          </a:bodyPr>
          <a:lstStyle>
            <a:lvl1pPr marL="0" indent="0" algn="ctr">
              <a:buNone/>
              <a:defRPr sz="1200">
                <a:solidFill>
                  <a:schemeClr val="bg1"/>
                </a:solidFill>
                <a:effectLst>
                  <a:outerShdw blurRad="50800" dist="38100" dir="2700000" algn="tl" rotWithShape="0">
                    <a:prstClr val="black">
                      <a:alpha val="40000"/>
                    </a:prstClr>
                  </a:outerShdw>
                </a:effectLst>
              </a:defRPr>
            </a:lvl1pPr>
          </a:lstStyle>
          <a:p>
            <a:pPr lvl="0"/>
            <a:r>
              <a:rPr lang="de-DE" dirty="0"/>
              <a:t>Mastertextformat bearbeiten</a:t>
            </a:r>
          </a:p>
        </p:txBody>
      </p:sp>
    </p:spTree>
    <p:extLst>
      <p:ext uri="{BB962C8B-B14F-4D97-AF65-F5344CB8AC3E}">
        <p14:creationId xmlns:p14="http://schemas.microsoft.com/office/powerpoint/2010/main" val="32118596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4ABCD65A-2C65-4ECB-B843-BEFA8C03EA4D}"/>
              </a:ext>
            </a:extLst>
          </p:cNvPr>
          <p:cNvSpPr/>
          <p:nvPr userDrawn="1"/>
        </p:nvSpPr>
        <p:spPr>
          <a:xfrm>
            <a:off x="0" y="6593274"/>
            <a:ext cx="12192000" cy="288000"/>
          </a:xfrm>
          <a:prstGeom prst="rect">
            <a:avLst/>
          </a:prstGeom>
          <a:solidFill>
            <a:srgbClr val="4472C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dirty="0"/>
          </a:p>
        </p:txBody>
      </p:sp>
      <p:sp>
        <p:nvSpPr>
          <p:cNvPr id="2" name="Titelplatzhalter 1">
            <a:extLst>
              <a:ext uri="{FF2B5EF4-FFF2-40B4-BE49-F238E27FC236}">
                <a16:creationId xmlns:a16="http://schemas.microsoft.com/office/drawing/2014/main" id="{845C07F7-2E6A-4BCF-8A84-662E62A5E6A4}"/>
              </a:ext>
            </a:extLst>
          </p:cNvPr>
          <p:cNvSpPr>
            <a:spLocks noGrp="1"/>
          </p:cNvSpPr>
          <p:nvPr>
            <p:ph type="title"/>
          </p:nvPr>
        </p:nvSpPr>
        <p:spPr>
          <a:xfrm>
            <a:off x="954815" y="132512"/>
            <a:ext cx="6586842" cy="504000"/>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BA6C3B32-9CDA-4DE4-A6FA-6084A993A8F6}"/>
              </a:ext>
            </a:extLst>
          </p:cNvPr>
          <p:cNvSpPr>
            <a:spLocks noGrp="1"/>
          </p:cNvSpPr>
          <p:nvPr>
            <p:ph type="body" idx="1"/>
          </p:nvPr>
        </p:nvSpPr>
        <p:spPr>
          <a:xfrm>
            <a:off x="178676" y="892788"/>
            <a:ext cx="11788696" cy="5551331"/>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p:txBody>
      </p:sp>
      <p:sp>
        <p:nvSpPr>
          <p:cNvPr id="7" name="Textfeld 6">
            <a:extLst>
              <a:ext uri="{FF2B5EF4-FFF2-40B4-BE49-F238E27FC236}">
                <a16:creationId xmlns:a16="http://schemas.microsoft.com/office/drawing/2014/main" id="{B2A6F148-36B9-4688-A75C-51562723EDD4}"/>
              </a:ext>
            </a:extLst>
          </p:cNvPr>
          <p:cNvSpPr txBox="1"/>
          <p:nvPr userDrawn="1"/>
        </p:nvSpPr>
        <p:spPr>
          <a:xfrm>
            <a:off x="306815" y="6596219"/>
            <a:ext cx="1296000" cy="288000"/>
          </a:xfrm>
          <a:prstGeom prst="rect">
            <a:avLst/>
          </a:prstGeom>
          <a:noFill/>
        </p:spPr>
        <p:txBody>
          <a:bodyPr wrap="square" rtlCol="0">
            <a:spAutoFit/>
          </a:bodyPr>
          <a:lstStyle/>
          <a:p>
            <a:r>
              <a:rPr lang="de-DE" sz="1200" dirty="0">
                <a:solidFill>
                  <a:schemeClr val="bg1"/>
                </a:solidFill>
                <a:effectLst>
                  <a:outerShdw blurRad="50800" dist="38100" dir="2700000" algn="tl" rotWithShape="0">
                    <a:prstClr val="black">
                      <a:alpha val="40000"/>
                    </a:prstClr>
                  </a:outerShdw>
                </a:effectLst>
              </a:rPr>
              <a:t>© BUKO Segelflug</a:t>
            </a:r>
          </a:p>
        </p:txBody>
      </p:sp>
      <p:cxnSp>
        <p:nvCxnSpPr>
          <p:cNvPr id="9" name="Gerader Verbinder 8">
            <a:extLst>
              <a:ext uri="{FF2B5EF4-FFF2-40B4-BE49-F238E27FC236}">
                <a16:creationId xmlns:a16="http://schemas.microsoft.com/office/drawing/2014/main" id="{A9989FB3-161B-4989-8896-3B0586CB16CC}"/>
              </a:ext>
            </a:extLst>
          </p:cNvPr>
          <p:cNvCxnSpPr>
            <a:cxnSpLocks/>
          </p:cNvCxnSpPr>
          <p:nvPr userDrawn="1"/>
        </p:nvCxnSpPr>
        <p:spPr>
          <a:xfrm>
            <a:off x="0" y="6593274"/>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Grafik 9" descr="Ein Bild, das Text enthält.&#10;&#10;Automatisch generierte Beschreibung">
            <a:extLst>
              <a:ext uri="{FF2B5EF4-FFF2-40B4-BE49-F238E27FC236}">
                <a16:creationId xmlns:a16="http://schemas.microsoft.com/office/drawing/2014/main" id="{0BCAD85F-347B-4CB1-A19C-9322E36E3FF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r="61478"/>
          <a:stretch/>
        </p:blipFill>
        <p:spPr>
          <a:xfrm>
            <a:off x="91049" y="15929"/>
            <a:ext cx="863766" cy="696169"/>
          </a:xfrm>
          <a:prstGeom prst="rect">
            <a:avLst/>
          </a:prstGeom>
        </p:spPr>
      </p:pic>
      <p:sp>
        <p:nvSpPr>
          <p:cNvPr id="12" name="Rechteck: abgerundete Ecken 11">
            <a:extLst>
              <a:ext uri="{FF2B5EF4-FFF2-40B4-BE49-F238E27FC236}">
                <a16:creationId xmlns:a16="http://schemas.microsoft.com/office/drawing/2014/main" id="{2F4365EF-E401-4AD6-9A42-F6FBA3A45F79}"/>
              </a:ext>
            </a:extLst>
          </p:cNvPr>
          <p:cNvSpPr/>
          <p:nvPr userDrawn="1"/>
        </p:nvSpPr>
        <p:spPr>
          <a:xfrm>
            <a:off x="8917875" y="103352"/>
            <a:ext cx="1217516" cy="504000"/>
          </a:xfrm>
          <a:prstGeom prst="round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800" dirty="0">
                <a:effectLst>
                  <a:outerShdw blurRad="50800" dist="38100" dir="2700000" algn="tl" rotWithShape="0">
                    <a:prstClr val="black">
                      <a:alpha val="40000"/>
                    </a:prstClr>
                  </a:outerShdw>
                </a:effectLst>
                <a:latin typeface="Arial Rounded MT Bold" panose="020F0704030504030204" pitchFamily="34" charset="0"/>
              </a:rPr>
              <a:t>LUR</a:t>
            </a:r>
          </a:p>
        </p:txBody>
      </p:sp>
      <p:sp>
        <p:nvSpPr>
          <p:cNvPr id="13" name="Rechteck: abgerundete Ecken 12">
            <a:extLst>
              <a:ext uri="{FF2B5EF4-FFF2-40B4-BE49-F238E27FC236}">
                <a16:creationId xmlns:a16="http://schemas.microsoft.com/office/drawing/2014/main" id="{D3CFB5E0-5E15-488C-9576-0F223EAD510D}"/>
              </a:ext>
            </a:extLst>
          </p:cNvPr>
          <p:cNvSpPr/>
          <p:nvPr userDrawn="1"/>
        </p:nvSpPr>
        <p:spPr>
          <a:xfrm>
            <a:off x="10276774" y="103352"/>
            <a:ext cx="1915226" cy="504000"/>
          </a:xfrm>
          <a:prstGeom prst="round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400" dirty="0">
                <a:effectLst>
                  <a:outerShdw blurRad="50800" dist="38100" dir="2700000" algn="tl" rotWithShape="0">
                    <a:prstClr val="black">
                      <a:alpha val="40000"/>
                    </a:prstClr>
                  </a:outerShdw>
                </a:effectLst>
              </a:rPr>
              <a:t>Segelflugtheorie SFCL</a:t>
            </a:r>
          </a:p>
          <a:p>
            <a:pPr algn="l"/>
            <a:r>
              <a:rPr lang="de-DE" sz="1400" dirty="0">
                <a:effectLst>
                  <a:outerShdw blurRad="50800" dist="38100" dir="2700000" algn="tl" rotWithShape="0">
                    <a:prstClr val="black">
                      <a:alpha val="40000"/>
                    </a:prstClr>
                  </a:outerShdw>
                </a:effectLst>
                <a:latin typeface="Arial Rounded MT Bold" panose="020F0704030504030204" pitchFamily="34" charset="0"/>
              </a:rPr>
              <a:t>Luftrecht</a:t>
            </a:r>
          </a:p>
        </p:txBody>
      </p:sp>
      <p:sp>
        <p:nvSpPr>
          <p:cNvPr id="14" name="Foliennummernplatzhalter 5">
            <a:extLst>
              <a:ext uri="{FF2B5EF4-FFF2-40B4-BE49-F238E27FC236}">
                <a16:creationId xmlns:a16="http://schemas.microsoft.com/office/drawing/2014/main" id="{DB51A1B0-2D75-497E-B002-E6BAD5BFE045}"/>
              </a:ext>
            </a:extLst>
          </p:cNvPr>
          <p:cNvSpPr>
            <a:spLocks noGrp="1"/>
          </p:cNvSpPr>
          <p:nvPr>
            <p:ph type="sldNum" sz="quarter" idx="4"/>
          </p:nvPr>
        </p:nvSpPr>
        <p:spPr>
          <a:xfrm>
            <a:off x="11480233" y="6570000"/>
            <a:ext cx="540000" cy="288000"/>
          </a:xfrm>
          <a:prstGeom prst="rect">
            <a:avLst/>
          </a:prstGeom>
        </p:spPr>
        <p:txBody>
          <a:bodyPr/>
          <a:lstStyle>
            <a:lvl1pPr>
              <a:defRPr sz="1200">
                <a:solidFill>
                  <a:schemeClr val="bg1"/>
                </a:solidFill>
                <a:effectLst>
                  <a:outerShdw blurRad="50800" dist="38100" dir="2700000" algn="tl" rotWithShape="0">
                    <a:prstClr val="black">
                      <a:alpha val="40000"/>
                    </a:prstClr>
                  </a:outerShdw>
                </a:effectLst>
              </a:defRPr>
            </a:lvl1pPr>
          </a:lstStyle>
          <a:p>
            <a:fld id="{1BAF13B1-D0BA-4A19-B609-64C08BFDA19E}" type="slidenum">
              <a:rPr lang="de-DE" smtClean="0"/>
              <a:pPr/>
              <a:t>‹Nr.›</a:t>
            </a:fld>
            <a:endParaRPr lang="de-DE" dirty="0"/>
          </a:p>
        </p:txBody>
      </p:sp>
      <p:cxnSp>
        <p:nvCxnSpPr>
          <p:cNvPr id="15" name="Gerader Verbinder 14">
            <a:extLst>
              <a:ext uri="{FF2B5EF4-FFF2-40B4-BE49-F238E27FC236}">
                <a16:creationId xmlns:a16="http://schemas.microsoft.com/office/drawing/2014/main" id="{702BE076-1037-4FB3-A5DA-6C5FD657D0C3}"/>
              </a:ext>
            </a:extLst>
          </p:cNvPr>
          <p:cNvCxnSpPr>
            <a:cxnSpLocks/>
          </p:cNvCxnSpPr>
          <p:nvPr userDrawn="1"/>
        </p:nvCxnSpPr>
        <p:spPr>
          <a:xfrm>
            <a:off x="0" y="710131"/>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Rechteck 3">
            <a:extLst>
              <a:ext uri="{FF2B5EF4-FFF2-40B4-BE49-F238E27FC236}">
                <a16:creationId xmlns:a16="http://schemas.microsoft.com/office/drawing/2014/main" id="{C486E684-9E51-4D4C-9F4D-4215507024FF}"/>
              </a:ext>
            </a:extLst>
          </p:cNvPr>
          <p:cNvSpPr/>
          <p:nvPr userDrawn="1"/>
        </p:nvSpPr>
        <p:spPr>
          <a:xfrm>
            <a:off x="11967372" y="103351"/>
            <a:ext cx="224628" cy="5040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902154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hdr="0" ftr="0" dt="0"/>
  <p:txStyles>
    <p:titleStyle>
      <a:lvl1pPr algn="ctr" defTabSz="914400" rtl="0" eaLnBrk="1" latinLnBrk="0" hangingPunct="1">
        <a:lnSpc>
          <a:spcPct val="90000"/>
        </a:lnSpc>
        <a:spcBef>
          <a:spcPct val="0"/>
        </a:spcBef>
        <a:buNone/>
        <a:defRPr sz="3600" kern="1200">
          <a:solidFill>
            <a:srgbClr val="2B88D9"/>
          </a:solidFill>
          <a:effectLst>
            <a:outerShdw blurRad="50800" dist="38100" dir="2700000" algn="tl" rotWithShape="0">
              <a:prstClr val="black">
                <a:alpha val="40000"/>
              </a:prst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hyperlink" Target="https://www.segelfliegengrundausbildung.de/images/Luftrecht/LUR_1.10_Flugpl%C3%A4tze/LR_Bild_1.6_16_web1100.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4.emf"/><Relationship Id="rId5" Type="http://schemas.openxmlformats.org/officeDocument/2006/relationships/image" Target="../media/image13.emf"/><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abgerundete Ecken 4">
            <a:extLst>
              <a:ext uri="{FF2B5EF4-FFF2-40B4-BE49-F238E27FC236}">
                <a16:creationId xmlns:a16="http://schemas.microsoft.com/office/drawing/2014/main" id="{884A4F68-ED5A-4FF4-8D2A-D2E64660729D}"/>
              </a:ext>
            </a:extLst>
          </p:cNvPr>
          <p:cNvSpPr/>
          <p:nvPr/>
        </p:nvSpPr>
        <p:spPr>
          <a:xfrm>
            <a:off x="192088" y="188913"/>
            <a:ext cx="11828145" cy="1219412"/>
          </a:xfrm>
          <a:prstGeom prst="roundRect">
            <a:avLst/>
          </a:prstGeom>
          <a:ln>
            <a:noFill/>
          </a:ln>
          <a:effectLst>
            <a:reflection blurRad="6350" stA="50000" endA="300" endPos="13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Segelflugtheorie SFCL</a:t>
            </a:r>
          </a:p>
          <a:p>
            <a:pPr algn="ctr"/>
            <a:r>
              <a:rPr lang="de-DE" sz="40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Luftrecht</a:t>
            </a:r>
          </a:p>
        </p:txBody>
      </p:sp>
      <p:pic>
        <p:nvPicPr>
          <p:cNvPr id="6" name="Grafik 5" descr="Ein Bild, das Text enthält.&#10;&#10;Automatisch generierte Beschreibung">
            <a:extLst>
              <a:ext uri="{FF2B5EF4-FFF2-40B4-BE49-F238E27FC236}">
                <a16:creationId xmlns:a16="http://schemas.microsoft.com/office/drawing/2014/main" id="{9486641D-FD6D-4834-B209-3534F1D283A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2261"/>
          <a:stretch/>
        </p:blipFill>
        <p:spPr>
          <a:xfrm>
            <a:off x="3607299" y="1973866"/>
            <a:ext cx="5266568" cy="4332784"/>
          </a:xfrm>
          <a:prstGeom prst="rect">
            <a:avLst/>
          </a:prstGeom>
        </p:spPr>
      </p:pic>
      <p:sp>
        <p:nvSpPr>
          <p:cNvPr id="7" name="Foliennummernplatzhalter 6">
            <a:extLst>
              <a:ext uri="{FF2B5EF4-FFF2-40B4-BE49-F238E27FC236}">
                <a16:creationId xmlns:a16="http://schemas.microsoft.com/office/drawing/2014/main" id="{84239DEF-2EBC-47CA-A8AD-CCF7B7385CF4}"/>
              </a:ext>
            </a:extLst>
          </p:cNvPr>
          <p:cNvSpPr>
            <a:spLocks noGrp="1"/>
          </p:cNvSpPr>
          <p:nvPr>
            <p:ph type="sldNum" sz="quarter" idx="12"/>
          </p:nvPr>
        </p:nvSpPr>
        <p:spPr/>
        <p:txBody>
          <a:bodyPr/>
          <a:lstStyle/>
          <a:p>
            <a:fld id="{1BAF13B1-D0BA-4A19-B609-64C08BFDA19E}" type="slidenum">
              <a:rPr lang="de-DE" smtClean="0"/>
              <a:t>1</a:t>
            </a:fld>
            <a:endParaRPr lang="de-DE" dirty="0"/>
          </a:p>
        </p:txBody>
      </p:sp>
      <p:sp>
        <p:nvSpPr>
          <p:cNvPr id="2" name="Textfeld 1">
            <a:extLst>
              <a:ext uri="{FF2B5EF4-FFF2-40B4-BE49-F238E27FC236}">
                <a16:creationId xmlns:a16="http://schemas.microsoft.com/office/drawing/2014/main" id="{CA754A21-1E1E-441C-91DA-BE1673E04CF5}"/>
              </a:ext>
            </a:extLst>
          </p:cNvPr>
          <p:cNvSpPr txBox="1"/>
          <p:nvPr/>
        </p:nvSpPr>
        <p:spPr>
          <a:xfrm>
            <a:off x="4167869" y="1408325"/>
            <a:ext cx="4145430" cy="461665"/>
          </a:xfrm>
          <a:prstGeom prst="rect">
            <a:avLst/>
          </a:prstGeom>
          <a:noFill/>
        </p:spPr>
        <p:txBody>
          <a:bodyPr wrap="none" rtlCol="0">
            <a:spAutoFit/>
          </a:bodyPr>
          <a:lstStyle/>
          <a:p>
            <a:pPr algn="ctr"/>
            <a:r>
              <a:rPr lang="en-US" sz="2400" i="1" dirty="0">
                <a:solidFill>
                  <a:srgbClr val="044C96"/>
                </a:solidFill>
              </a:rPr>
              <a:t>AIR LAW AND ATC PROCEDURES</a:t>
            </a:r>
            <a:endParaRPr lang="de-DE" sz="2400" i="1" dirty="0">
              <a:solidFill>
                <a:srgbClr val="044C96"/>
              </a:solidFill>
            </a:endParaRPr>
          </a:p>
        </p:txBody>
      </p:sp>
      <p:sp>
        <p:nvSpPr>
          <p:cNvPr id="3" name="Rechteck 2">
            <a:extLst>
              <a:ext uri="{FF2B5EF4-FFF2-40B4-BE49-F238E27FC236}">
                <a16:creationId xmlns:a16="http://schemas.microsoft.com/office/drawing/2014/main" id="{CE38B739-922B-4FCD-B9AD-519206736DAB}"/>
              </a:ext>
            </a:extLst>
          </p:cNvPr>
          <p:cNvSpPr/>
          <p:nvPr/>
        </p:nvSpPr>
        <p:spPr>
          <a:xfrm>
            <a:off x="9578473" y="6581001"/>
            <a:ext cx="1804981" cy="276999"/>
          </a:xfrm>
          <a:prstGeom prst="rect">
            <a:avLst/>
          </a:prstGeom>
        </p:spPr>
        <p:txBody>
          <a:bodyPr wrap="none">
            <a:spAutoFit/>
          </a:bodyPr>
          <a:lstStyle/>
          <a:p>
            <a:pPr lvl="0"/>
            <a:r>
              <a:rPr lang="de-DE" sz="1200" dirty="0">
                <a:solidFill>
                  <a:prstClr val="white"/>
                </a:solidFill>
              </a:rPr>
              <a:t>Rev. 1  Stand Januar 2025 </a:t>
            </a:r>
          </a:p>
        </p:txBody>
      </p:sp>
    </p:spTree>
    <p:extLst>
      <p:ext uri="{BB962C8B-B14F-4D97-AF65-F5344CB8AC3E}">
        <p14:creationId xmlns:p14="http://schemas.microsoft.com/office/powerpoint/2010/main" val="1667208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4DEFD-A391-D5D7-310E-59A1B4ABD54F}"/>
            </a:ext>
          </a:extLst>
        </p:cNvPr>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1DD6BAFA-4334-7902-24CC-F5F467994530}"/>
              </a:ext>
            </a:extLst>
          </p:cNvPr>
          <p:cNvSpPr>
            <a:spLocks noGrp="1"/>
          </p:cNvSpPr>
          <p:nvPr>
            <p:ph type="sldNum" sz="quarter" idx="12"/>
          </p:nvPr>
        </p:nvSpPr>
        <p:spPr/>
        <p:txBody>
          <a:bodyPr/>
          <a:lstStyle/>
          <a:p>
            <a:fld id="{1BAF13B1-D0BA-4A19-B609-64C08BFDA19E}" type="slidenum">
              <a:rPr lang="de-DE" smtClean="0"/>
              <a:pPr/>
              <a:t>10</a:t>
            </a:fld>
            <a:endParaRPr lang="de-DE" dirty="0"/>
          </a:p>
        </p:txBody>
      </p:sp>
      <p:sp>
        <p:nvSpPr>
          <p:cNvPr id="6" name="Textplatzhalter 5">
            <a:extLst>
              <a:ext uri="{FF2B5EF4-FFF2-40B4-BE49-F238E27FC236}">
                <a16:creationId xmlns:a16="http://schemas.microsoft.com/office/drawing/2014/main" id="{F60D126A-7BE5-8F9C-7A83-9E4D84D5DB7F}"/>
              </a:ext>
            </a:extLst>
          </p:cNvPr>
          <p:cNvSpPr>
            <a:spLocks noGrp="1"/>
          </p:cNvSpPr>
          <p:nvPr>
            <p:ph type="body" sz="quarter" idx="13"/>
          </p:nvPr>
        </p:nvSpPr>
        <p:spPr/>
        <p:txBody>
          <a:bodyPr/>
          <a:lstStyle/>
          <a:p>
            <a:r>
              <a:rPr lang="de-DE" dirty="0"/>
              <a:t>1.10. Flugplätze</a:t>
            </a:r>
          </a:p>
        </p:txBody>
      </p:sp>
      <p:sp>
        <p:nvSpPr>
          <p:cNvPr id="7" name="Titel 6">
            <a:extLst>
              <a:ext uri="{FF2B5EF4-FFF2-40B4-BE49-F238E27FC236}">
                <a16:creationId xmlns:a16="http://schemas.microsoft.com/office/drawing/2014/main" id="{8466DF8A-8AE6-7861-B650-BFDA509B201F}"/>
              </a:ext>
            </a:extLst>
          </p:cNvPr>
          <p:cNvSpPr>
            <a:spLocks noGrp="1"/>
          </p:cNvSpPr>
          <p:nvPr>
            <p:ph type="title"/>
          </p:nvPr>
        </p:nvSpPr>
        <p:spPr>
          <a:xfrm>
            <a:off x="954815" y="142913"/>
            <a:ext cx="7902858" cy="504000"/>
          </a:xfrm>
        </p:spPr>
        <p:txBody>
          <a:bodyPr>
            <a:normAutofit fontScale="90000"/>
          </a:bodyPr>
          <a:lstStyle/>
          <a:p>
            <a:r>
              <a:rPr lang="de-DE" dirty="0"/>
              <a:t>Flugplätze - Lichtsignale</a:t>
            </a:r>
          </a:p>
        </p:txBody>
      </p:sp>
      <p:sp>
        <p:nvSpPr>
          <p:cNvPr id="4" name="AutoShape 2" descr="LR Bild 1.6 16 web1100">
            <a:extLst>
              <a:ext uri="{FF2B5EF4-FFF2-40B4-BE49-F238E27FC236}">
                <a16:creationId xmlns:a16="http://schemas.microsoft.com/office/drawing/2014/main" id="{A6E6368E-C01C-6420-AB0F-D89938CA59A0}"/>
              </a:ext>
            </a:extLst>
          </p:cNvPr>
          <p:cNvSpPr>
            <a:spLocks noChangeAspect="1" noChangeArrowheads="1"/>
          </p:cNvSpPr>
          <p:nvPr/>
        </p:nvSpPr>
        <p:spPr bwMode="auto">
          <a:xfrm>
            <a:off x="4070350" y="0"/>
            <a:ext cx="4051300" cy="685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8" name="AutoShape 4" descr="LR Bild 1.6 16 web1100">
            <a:extLst>
              <a:ext uri="{FF2B5EF4-FFF2-40B4-BE49-F238E27FC236}">
                <a16:creationId xmlns:a16="http://schemas.microsoft.com/office/drawing/2014/main" id="{62152DFF-3370-E991-35DC-AD8A49D0D955}"/>
              </a:ext>
            </a:extLst>
          </p:cNvPr>
          <p:cNvSpPr>
            <a:spLocks noChangeAspect="1" noChangeArrowheads="1"/>
          </p:cNvSpPr>
          <p:nvPr/>
        </p:nvSpPr>
        <p:spPr bwMode="auto">
          <a:xfrm>
            <a:off x="4222750" y="152400"/>
            <a:ext cx="4051300" cy="685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22" name="Inhaltsplatzhalter 3">
            <a:extLst>
              <a:ext uri="{FF2B5EF4-FFF2-40B4-BE49-F238E27FC236}">
                <a16:creationId xmlns:a16="http://schemas.microsoft.com/office/drawing/2014/main" id="{328E3A1D-542C-4C3F-03F6-53DC214592C9}"/>
              </a:ext>
            </a:extLst>
          </p:cNvPr>
          <p:cNvSpPr txBox="1">
            <a:spLocks/>
          </p:cNvSpPr>
          <p:nvPr/>
        </p:nvSpPr>
        <p:spPr>
          <a:xfrm>
            <a:off x="1158663" y="843455"/>
            <a:ext cx="10483988" cy="547589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4000" b="1" dirty="0"/>
              <a:t>Lichtsignale</a:t>
            </a:r>
          </a:p>
          <a:p>
            <a:pPr>
              <a:lnSpc>
                <a:spcPct val="120000"/>
              </a:lnSpc>
            </a:pPr>
            <a:r>
              <a:rPr lang="de-DE" sz="3200" dirty="0"/>
              <a:t>Das Geben von Lichtsignalen entspricht einer Anwendung/Freigabe und darf daher nur von Flugverkehrsdiensten eingesetzt werden.</a:t>
            </a:r>
          </a:p>
          <a:p>
            <a:pPr>
              <a:lnSpc>
                <a:spcPct val="120000"/>
              </a:lnSpc>
            </a:pPr>
            <a:r>
              <a:rPr lang="de-DE" sz="3200" dirty="0"/>
              <a:t>Vom Betriebsleiter darf daher die Lichtkanone nur zur Abwehr von Gefahren eingesetzt werden</a:t>
            </a:r>
          </a:p>
          <a:p>
            <a:pPr>
              <a:lnSpc>
                <a:spcPct val="120000"/>
              </a:lnSpc>
            </a:pPr>
            <a:r>
              <a:rPr lang="de-DE" sz="3200" dirty="0"/>
              <a:t>Diese Lichtsignale dürfen nach SERA nur vom Betriebsleiter genutzt werden</a:t>
            </a:r>
          </a:p>
          <a:p>
            <a:pPr>
              <a:lnSpc>
                <a:spcPct val="120000"/>
              </a:lnSpc>
            </a:pPr>
            <a:endParaRPr lang="de-DE" sz="2000" dirty="0"/>
          </a:p>
          <a:p>
            <a:pPr marL="0" indent="0">
              <a:buNone/>
            </a:pPr>
            <a:br>
              <a:rPr lang="de-DE" sz="2600" dirty="0"/>
            </a:br>
            <a:endParaRPr lang="de-DE" sz="2600" dirty="0"/>
          </a:p>
          <a:p>
            <a:endParaRPr lang="de-DE" sz="7200" dirty="0"/>
          </a:p>
          <a:p>
            <a:pPr lvl="1"/>
            <a:endParaRPr lang="de-DE" sz="7200" dirty="0"/>
          </a:p>
          <a:p>
            <a:pPr marL="457200" lvl="1" indent="0">
              <a:buFont typeface="Arial" panose="020B0604020202020204" pitchFamily="34" charset="0"/>
              <a:buNone/>
            </a:pPr>
            <a:r>
              <a:rPr lang="de-DE" sz="7200" dirty="0"/>
              <a:t>  </a:t>
            </a:r>
          </a:p>
        </p:txBody>
      </p:sp>
      <p:pic>
        <p:nvPicPr>
          <p:cNvPr id="1026" name="Picture 2">
            <a:extLst>
              <a:ext uri="{FF2B5EF4-FFF2-40B4-BE49-F238E27FC236}">
                <a16:creationId xmlns:a16="http://schemas.microsoft.com/office/drawing/2014/main" id="{E2FA327F-848E-9692-379A-B25B82A6C1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6633" y="3631250"/>
            <a:ext cx="7066301" cy="25909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R Bild 1.6 16 web1100">
            <a:hlinkClick r:id="rId4"/>
            <a:extLst>
              <a:ext uri="{FF2B5EF4-FFF2-40B4-BE49-F238E27FC236}">
                <a16:creationId xmlns:a16="http://schemas.microsoft.com/office/drawing/2014/main" id="{D4565EE8-2FFC-DCF2-DADB-C3BE47CDC4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39616" y="641638"/>
            <a:ext cx="228600" cy="38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507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11</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1.10. Flugplätze</a:t>
            </a:r>
          </a:p>
        </p:txBody>
      </p:sp>
      <p:sp>
        <p:nvSpPr>
          <p:cNvPr id="7" name="Titel 6">
            <a:extLst>
              <a:ext uri="{FF2B5EF4-FFF2-40B4-BE49-F238E27FC236}">
                <a16:creationId xmlns:a16="http://schemas.microsoft.com/office/drawing/2014/main" id="{DA35525E-FAE8-6A4F-8CE7-80A53D79B9EF}"/>
              </a:ext>
            </a:extLst>
          </p:cNvPr>
          <p:cNvSpPr>
            <a:spLocks noGrp="1"/>
          </p:cNvSpPr>
          <p:nvPr>
            <p:ph type="title"/>
          </p:nvPr>
        </p:nvSpPr>
        <p:spPr>
          <a:xfrm>
            <a:off x="954815" y="142913"/>
            <a:ext cx="7902858" cy="504000"/>
          </a:xfrm>
        </p:spPr>
        <p:txBody>
          <a:bodyPr>
            <a:normAutofit fontScale="90000"/>
          </a:bodyPr>
          <a:lstStyle/>
          <a:p>
            <a:r>
              <a:rPr lang="de-DE" dirty="0"/>
              <a:t>Flugplätze - Lichtsignale</a:t>
            </a:r>
          </a:p>
        </p:txBody>
      </p:sp>
      <p:sp>
        <p:nvSpPr>
          <p:cNvPr id="4" name="AutoShape 2" descr="LR Bild 1.6 16 web1100">
            <a:extLst>
              <a:ext uri="{FF2B5EF4-FFF2-40B4-BE49-F238E27FC236}">
                <a16:creationId xmlns:a16="http://schemas.microsoft.com/office/drawing/2014/main" id="{36D4C01D-8B2F-1E40-9E56-7FD519808A4F}"/>
              </a:ext>
            </a:extLst>
          </p:cNvPr>
          <p:cNvSpPr>
            <a:spLocks noChangeAspect="1" noChangeArrowheads="1"/>
          </p:cNvSpPr>
          <p:nvPr/>
        </p:nvSpPr>
        <p:spPr bwMode="auto">
          <a:xfrm>
            <a:off x="4070350" y="0"/>
            <a:ext cx="4051300" cy="685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8" name="AutoShape 4" descr="LR Bild 1.6 16 web1100">
            <a:extLst>
              <a:ext uri="{FF2B5EF4-FFF2-40B4-BE49-F238E27FC236}">
                <a16:creationId xmlns:a16="http://schemas.microsoft.com/office/drawing/2014/main" id="{2F68DBB3-41B4-3046-A1A1-D6B4401682D4}"/>
              </a:ext>
            </a:extLst>
          </p:cNvPr>
          <p:cNvSpPr>
            <a:spLocks noChangeAspect="1" noChangeArrowheads="1"/>
          </p:cNvSpPr>
          <p:nvPr/>
        </p:nvSpPr>
        <p:spPr bwMode="auto">
          <a:xfrm>
            <a:off x="4222750" y="152400"/>
            <a:ext cx="4051300" cy="685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pic>
        <p:nvPicPr>
          <p:cNvPr id="11" name="Grafik 10">
            <a:extLst>
              <a:ext uri="{FF2B5EF4-FFF2-40B4-BE49-F238E27FC236}">
                <a16:creationId xmlns:a16="http://schemas.microsoft.com/office/drawing/2014/main" id="{0D072BF0-6FD7-1D41-B800-AE88BD6A68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4950" y="789826"/>
            <a:ext cx="3428436" cy="5801330"/>
          </a:xfrm>
          <a:prstGeom prst="rect">
            <a:avLst/>
          </a:prstGeom>
        </p:spPr>
      </p:pic>
      <p:sp>
        <p:nvSpPr>
          <p:cNvPr id="22" name="Inhaltsplatzhalter 3">
            <a:extLst>
              <a:ext uri="{FF2B5EF4-FFF2-40B4-BE49-F238E27FC236}">
                <a16:creationId xmlns:a16="http://schemas.microsoft.com/office/drawing/2014/main" id="{B711353A-C072-5040-B37F-E88548F0A028}"/>
              </a:ext>
            </a:extLst>
          </p:cNvPr>
          <p:cNvSpPr txBox="1">
            <a:spLocks/>
          </p:cNvSpPr>
          <p:nvPr/>
        </p:nvSpPr>
        <p:spPr>
          <a:xfrm>
            <a:off x="5480552" y="988370"/>
            <a:ext cx="6103070" cy="547589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4000" b="1" dirty="0"/>
              <a:t>Lichtsignale</a:t>
            </a:r>
          </a:p>
          <a:p>
            <a:pPr>
              <a:lnSpc>
                <a:spcPct val="120000"/>
              </a:lnSpc>
            </a:pPr>
            <a:r>
              <a:rPr lang="de-DE" sz="3200" dirty="0"/>
              <a:t>Dies ist eine Liste aller möglichen Lichtsignale und deren Bedeutung</a:t>
            </a:r>
          </a:p>
          <a:p>
            <a:pPr>
              <a:lnSpc>
                <a:spcPct val="120000"/>
              </a:lnSpc>
            </a:pPr>
            <a:endParaRPr lang="de-DE" sz="2000" dirty="0"/>
          </a:p>
          <a:p>
            <a:pPr>
              <a:lnSpc>
                <a:spcPct val="120000"/>
              </a:lnSpc>
            </a:pPr>
            <a:r>
              <a:rPr lang="de-DE" sz="3200" dirty="0"/>
              <a:t>Diese Lichtzeichen werden vom Personal der Flugsicherung aus dem Tower mit Hilfe einer Lichtkanone heraus an die Luftfahrzeuge am Boden beziehungsweise in der Luft abgegeben.</a:t>
            </a:r>
          </a:p>
          <a:p>
            <a:pPr marL="0" indent="0">
              <a:buNone/>
            </a:pPr>
            <a:br>
              <a:rPr lang="de-DE" sz="2600" dirty="0"/>
            </a:br>
            <a:endParaRPr lang="de-DE" sz="2600" dirty="0"/>
          </a:p>
          <a:p>
            <a:endParaRPr lang="de-DE" sz="7200" dirty="0"/>
          </a:p>
          <a:p>
            <a:pPr lvl="1"/>
            <a:endParaRPr lang="de-DE" sz="7200" dirty="0"/>
          </a:p>
          <a:p>
            <a:pPr marL="457200" lvl="1" indent="0">
              <a:buFont typeface="Arial" panose="020B0604020202020204" pitchFamily="34" charset="0"/>
              <a:buNone/>
            </a:pPr>
            <a:r>
              <a:rPr lang="de-DE" sz="7200" dirty="0"/>
              <a:t>  </a:t>
            </a:r>
          </a:p>
        </p:txBody>
      </p:sp>
    </p:spTree>
    <p:extLst>
      <p:ext uri="{BB962C8B-B14F-4D97-AF65-F5344CB8AC3E}">
        <p14:creationId xmlns:p14="http://schemas.microsoft.com/office/powerpoint/2010/main" val="1350328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a:xfrm>
            <a:off x="6019800" y="888641"/>
            <a:ext cx="6103070" cy="5475890"/>
          </a:xfrm>
        </p:spPr>
        <p:txBody>
          <a:bodyPr>
            <a:normAutofit/>
          </a:bodyPr>
          <a:lstStyle/>
          <a:p>
            <a:pPr marL="0" indent="0">
              <a:buNone/>
            </a:pPr>
            <a:r>
              <a:rPr lang="de-DE" b="1" dirty="0"/>
              <a:t>Segelfluggelände</a:t>
            </a:r>
          </a:p>
          <a:p>
            <a:r>
              <a:rPr lang="de-DE" sz="1800" dirty="0"/>
              <a:t>Für Segelflieger sind auch Richtlinien vom DAeC wie die Segelflugsport-Betriebsordnung (SBO) und Windenfahrerbestimmungen von wichtiger Bedeutung.</a:t>
            </a:r>
          </a:p>
          <a:p>
            <a:endParaRPr lang="de-DE" sz="1100" dirty="0"/>
          </a:p>
          <a:p>
            <a:r>
              <a:rPr lang="de-DE" sz="1800" dirty="0"/>
              <a:t>In der SBO werden die besonderen Eigenschaften für ein Segelfluggelände beschrieben:</a:t>
            </a:r>
          </a:p>
          <a:p>
            <a:pPr lvl="1"/>
            <a:r>
              <a:rPr lang="de-DE" sz="1600" dirty="0"/>
              <a:t>Windenstart</a:t>
            </a:r>
          </a:p>
          <a:p>
            <a:pPr lvl="1"/>
            <a:r>
              <a:rPr lang="de-DE" sz="1600" dirty="0"/>
              <a:t>Luftfahrzeug-Schlepp</a:t>
            </a:r>
          </a:p>
          <a:p>
            <a:pPr lvl="1"/>
            <a:r>
              <a:rPr lang="de-DE" sz="1600" dirty="0"/>
              <a:t>Geländeaufbau</a:t>
            </a:r>
          </a:p>
          <a:p>
            <a:pPr lvl="1"/>
            <a:r>
              <a:rPr lang="de-DE" sz="1600" dirty="0"/>
              <a:t>Abstände</a:t>
            </a:r>
          </a:p>
          <a:p>
            <a:pPr lvl="1"/>
            <a:r>
              <a:rPr lang="de-DE" sz="1600" dirty="0"/>
              <a:t>Platzrunde</a:t>
            </a:r>
          </a:p>
          <a:p>
            <a:endParaRPr lang="de-DE" sz="1100" dirty="0"/>
          </a:p>
          <a:p>
            <a:r>
              <a:rPr lang="de-DE" sz="1800" dirty="0"/>
              <a:t>Nach der Luftverkehr-Zulassungs-Ordnung (LuftVZO) werden Landeplätze und Segelfluggelände von der Luftfahrtbehörde des Landes genehmigt, in dem das Segelfluggelände bzw. der Landeplatz liegt. </a:t>
            </a:r>
          </a:p>
          <a:p>
            <a:endParaRPr lang="de-DE" sz="1100" dirty="0"/>
          </a:p>
          <a:p>
            <a:pPr lvl="1"/>
            <a:endParaRPr lang="de-DE" dirty="0"/>
          </a:p>
          <a:p>
            <a:pPr marL="457200" lvl="1" indent="0">
              <a:buNone/>
            </a:pPr>
            <a:endParaRPr lang="de-DE"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12</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1.10. Flugplätze</a:t>
            </a:r>
          </a:p>
        </p:txBody>
      </p:sp>
      <p:sp>
        <p:nvSpPr>
          <p:cNvPr id="7" name="Titel 6">
            <a:extLst>
              <a:ext uri="{FF2B5EF4-FFF2-40B4-BE49-F238E27FC236}">
                <a16:creationId xmlns:a16="http://schemas.microsoft.com/office/drawing/2014/main" id="{DA35525E-FAE8-6A4F-8CE7-80A53D79B9EF}"/>
              </a:ext>
            </a:extLst>
          </p:cNvPr>
          <p:cNvSpPr>
            <a:spLocks noGrp="1"/>
          </p:cNvSpPr>
          <p:nvPr>
            <p:ph type="title"/>
          </p:nvPr>
        </p:nvSpPr>
        <p:spPr/>
        <p:txBody>
          <a:bodyPr>
            <a:normAutofit fontScale="90000"/>
          </a:bodyPr>
          <a:lstStyle/>
          <a:p>
            <a:r>
              <a:rPr lang="de-DE" dirty="0"/>
              <a:t>Flugplätze</a:t>
            </a:r>
          </a:p>
        </p:txBody>
      </p:sp>
      <p:sp>
        <p:nvSpPr>
          <p:cNvPr id="2" name="AutoShape 2" descr="LR Bild 1.10 1 web1100">
            <a:extLst>
              <a:ext uri="{FF2B5EF4-FFF2-40B4-BE49-F238E27FC236}">
                <a16:creationId xmlns:a16="http://schemas.microsoft.com/office/drawing/2014/main" id="{5C29CB11-C63C-384C-A378-941787B2B14D}"/>
              </a:ext>
            </a:extLst>
          </p:cNvPr>
          <p:cNvSpPr>
            <a:spLocks noChangeAspect="1" noChangeArrowheads="1"/>
          </p:cNvSpPr>
          <p:nvPr/>
        </p:nvSpPr>
        <p:spPr bwMode="auto">
          <a:xfrm>
            <a:off x="1381125" y="0"/>
            <a:ext cx="9429750" cy="685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pic>
        <p:nvPicPr>
          <p:cNvPr id="11" name="Grafik 10" descr="Ein Bild, das Text enthält.&#10;&#10;Automatisch generierte Beschreibung">
            <a:extLst>
              <a:ext uri="{FF2B5EF4-FFF2-40B4-BE49-F238E27FC236}">
                <a16:creationId xmlns:a16="http://schemas.microsoft.com/office/drawing/2014/main" id="{FFB49255-4D92-2C4B-ADD6-5688F323E4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632" y="769024"/>
            <a:ext cx="4109615" cy="2988811"/>
          </a:xfrm>
          <a:prstGeom prst="rect">
            <a:avLst/>
          </a:prstGeom>
        </p:spPr>
      </p:pic>
      <p:pic>
        <p:nvPicPr>
          <p:cNvPr id="8" name="Grafik 7">
            <a:extLst>
              <a:ext uri="{FF2B5EF4-FFF2-40B4-BE49-F238E27FC236}">
                <a16:creationId xmlns:a16="http://schemas.microsoft.com/office/drawing/2014/main" id="{451920DE-226D-4231-B106-FC463064C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8793" y="3847254"/>
            <a:ext cx="2782035" cy="2420370"/>
          </a:xfrm>
          <a:prstGeom prst="rect">
            <a:avLst/>
          </a:prstGeom>
        </p:spPr>
      </p:pic>
      <p:sp>
        <p:nvSpPr>
          <p:cNvPr id="9" name="Textfeld 8">
            <a:extLst>
              <a:ext uri="{FF2B5EF4-FFF2-40B4-BE49-F238E27FC236}">
                <a16:creationId xmlns:a16="http://schemas.microsoft.com/office/drawing/2014/main" id="{0C973081-1674-488F-AB00-A85313AC24FD}"/>
              </a:ext>
            </a:extLst>
          </p:cNvPr>
          <p:cNvSpPr txBox="1"/>
          <p:nvPr/>
        </p:nvSpPr>
        <p:spPr>
          <a:xfrm>
            <a:off x="1672073" y="6265959"/>
            <a:ext cx="3479542" cy="307777"/>
          </a:xfrm>
          <a:prstGeom prst="rect">
            <a:avLst/>
          </a:prstGeom>
          <a:noFill/>
        </p:spPr>
        <p:txBody>
          <a:bodyPr wrap="none" rtlCol="0">
            <a:spAutoFit/>
          </a:bodyPr>
          <a:lstStyle/>
          <a:p>
            <a:r>
              <a:rPr lang="de-DE" sz="1400" b="1" dirty="0"/>
              <a:t>online über die Webseite des DAeC abrufbar</a:t>
            </a:r>
          </a:p>
        </p:txBody>
      </p:sp>
    </p:spTree>
    <p:extLst>
      <p:ext uri="{BB962C8B-B14F-4D97-AF65-F5344CB8AC3E}">
        <p14:creationId xmlns:p14="http://schemas.microsoft.com/office/powerpoint/2010/main" val="4133208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a:xfrm>
            <a:off x="6019800" y="888641"/>
            <a:ext cx="6103070" cy="5475890"/>
          </a:xfrm>
        </p:spPr>
        <p:txBody>
          <a:bodyPr>
            <a:normAutofit/>
          </a:bodyPr>
          <a:lstStyle/>
          <a:p>
            <a:pPr marL="0" indent="0">
              <a:buNone/>
            </a:pPr>
            <a:r>
              <a:rPr lang="de-DE" b="1" dirty="0"/>
              <a:t>Segelfluggelände - Platzrunde</a:t>
            </a:r>
          </a:p>
          <a:p>
            <a:endParaRPr lang="de-DE" sz="1100" dirty="0"/>
          </a:p>
          <a:p>
            <a:pPr lvl="1"/>
            <a:endParaRPr lang="de-DE" dirty="0"/>
          </a:p>
          <a:p>
            <a:pPr marL="457200" lvl="1" indent="0">
              <a:buNone/>
            </a:pPr>
            <a:endParaRPr lang="de-DE"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13</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1.10. Flugplätze</a:t>
            </a:r>
          </a:p>
        </p:txBody>
      </p:sp>
      <p:sp>
        <p:nvSpPr>
          <p:cNvPr id="7" name="Titel 6">
            <a:extLst>
              <a:ext uri="{FF2B5EF4-FFF2-40B4-BE49-F238E27FC236}">
                <a16:creationId xmlns:a16="http://schemas.microsoft.com/office/drawing/2014/main" id="{DA35525E-FAE8-6A4F-8CE7-80A53D79B9EF}"/>
              </a:ext>
            </a:extLst>
          </p:cNvPr>
          <p:cNvSpPr>
            <a:spLocks noGrp="1"/>
          </p:cNvSpPr>
          <p:nvPr>
            <p:ph type="title"/>
          </p:nvPr>
        </p:nvSpPr>
        <p:spPr/>
        <p:txBody>
          <a:bodyPr>
            <a:normAutofit fontScale="90000"/>
          </a:bodyPr>
          <a:lstStyle/>
          <a:p>
            <a:r>
              <a:rPr lang="de-DE" dirty="0"/>
              <a:t>Flugplätze</a:t>
            </a:r>
          </a:p>
        </p:txBody>
      </p:sp>
      <p:sp>
        <p:nvSpPr>
          <p:cNvPr id="2" name="AutoShape 2" descr="LR Bild 1.10 1 web1100">
            <a:extLst>
              <a:ext uri="{FF2B5EF4-FFF2-40B4-BE49-F238E27FC236}">
                <a16:creationId xmlns:a16="http://schemas.microsoft.com/office/drawing/2014/main" id="{5C29CB11-C63C-384C-A378-941787B2B14D}"/>
              </a:ext>
            </a:extLst>
          </p:cNvPr>
          <p:cNvSpPr>
            <a:spLocks noChangeAspect="1" noChangeArrowheads="1"/>
          </p:cNvSpPr>
          <p:nvPr/>
        </p:nvSpPr>
        <p:spPr bwMode="auto">
          <a:xfrm>
            <a:off x="1381125" y="0"/>
            <a:ext cx="9429750" cy="685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pic>
        <p:nvPicPr>
          <p:cNvPr id="15" name="Grafik 14">
            <a:extLst>
              <a:ext uri="{FF2B5EF4-FFF2-40B4-BE49-F238E27FC236}">
                <a16:creationId xmlns:a16="http://schemas.microsoft.com/office/drawing/2014/main" id="{1862FE0D-846E-0444-849F-105856C5CA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9" y="1884983"/>
            <a:ext cx="5330191" cy="3304719"/>
          </a:xfrm>
          <a:prstGeom prst="rect">
            <a:avLst/>
          </a:prstGeom>
        </p:spPr>
      </p:pic>
      <p:pic>
        <p:nvPicPr>
          <p:cNvPr id="9" name="Grafik 8">
            <a:extLst>
              <a:ext uri="{FF2B5EF4-FFF2-40B4-BE49-F238E27FC236}">
                <a16:creationId xmlns:a16="http://schemas.microsoft.com/office/drawing/2014/main" id="{A86FE1ED-7B38-D147-A672-1A23F27FD9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6437" y="2258009"/>
            <a:ext cx="6862979" cy="2295330"/>
          </a:xfrm>
          <a:prstGeom prst="rect">
            <a:avLst/>
          </a:prstGeom>
        </p:spPr>
      </p:pic>
    </p:spTree>
    <p:extLst>
      <p:ext uri="{BB962C8B-B14F-4D97-AF65-F5344CB8AC3E}">
        <p14:creationId xmlns:p14="http://schemas.microsoft.com/office/powerpoint/2010/main" val="1494828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02C7A8-7EE1-445E-B18B-B0B44B029576}"/>
              </a:ext>
            </a:extLst>
          </p:cNvPr>
          <p:cNvSpPr>
            <a:spLocks noGrp="1"/>
          </p:cNvSpPr>
          <p:nvPr>
            <p:ph type="ctrTitle"/>
          </p:nvPr>
        </p:nvSpPr>
        <p:spPr>
          <a:xfrm>
            <a:off x="1203542" y="2719948"/>
            <a:ext cx="9784915" cy="1035441"/>
          </a:xfrm>
        </p:spPr>
        <p:txBody>
          <a:bodyPr>
            <a:normAutofit fontScale="90000"/>
          </a:bodyPr>
          <a:lstStyle/>
          <a:p>
            <a:r>
              <a:rPr lang="de-DE" dirty="0"/>
              <a:t>1.11  Such- und Rettungsdienst </a:t>
            </a:r>
            <a:br>
              <a:rPr lang="de-DE" dirty="0"/>
            </a:br>
            <a:endParaRPr lang="de-DE" dirty="0"/>
          </a:p>
        </p:txBody>
      </p:sp>
      <p:sp>
        <p:nvSpPr>
          <p:cNvPr id="3" name="Untertitel 2">
            <a:extLst>
              <a:ext uri="{FF2B5EF4-FFF2-40B4-BE49-F238E27FC236}">
                <a16:creationId xmlns:a16="http://schemas.microsoft.com/office/drawing/2014/main" id="{C3147B01-30C8-421C-BD17-8AC69CBE5D79}"/>
              </a:ext>
            </a:extLst>
          </p:cNvPr>
          <p:cNvSpPr>
            <a:spLocks noGrp="1"/>
          </p:cNvSpPr>
          <p:nvPr>
            <p:ph type="subTitle" idx="1"/>
          </p:nvPr>
        </p:nvSpPr>
        <p:spPr>
          <a:xfrm>
            <a:off x="1123170" y="3148377"/>
            <a:ext cx="9144000" cy="1655762"/>
          </a:xfrm>
        </p:spPr>
        <p:txBody>
          <a:bodyPr>
            <a:normAutofit/>
          </a:bodyPr>
          <a:lstStyle/>
          <a:p>
            <a:pPr marL="806450" indent="4763">
              <a:spcBef>
                <a:spcPts val="300"/>
              </a:spcBef>
              <a:spcAft>
                <a:spcPts val="600"/>
              </a:spcAft>
            </a:pPr>
            <a:r>
              <a:rPr lang="en-US" dirty="0"/>
              <a:t>Search and rescue </a:t>
            </a:r>
            <a:endParaRPr lang="de-DE" dirty="0"/>
          </a:p>
          <a:p>
            <a:pPr marL="806450" indent="4763">
              <a:spcBef>
                <a:spcPts val="300"/>
              </a:spcBef>
              <a:spcAft>
                <a:spcPts val="600"/>
              </a:spcAft>
            </a:pPr>
            <a:endParaRPr lang="de-DE" dirty="0"/>
          </a:p>
        </p:txBody>
      </p:sp>
      <p:sp>
        <p:nvSpPr>
          <p:cNvPr id="4" name="Foliennummernplatzhalter 3">
            <a:extLst>
              <a:ext uri="{FF2B5EF4-FFF2-40B4-BE49-F238E27FC236}">
                <a16:creationId xmlns:a16="http://schemas.microsoft.com/office/drawing/2014/main" id="{4B18B720-1CFD-4B73-A56F-433DC892E596}"/>
              </a:ext>
            </a:extLst>
          </p:cNvPr>
          <p:cNvSpPr>
            <a:spLocks noGrp="1"/>
          </p:cNvSpPr>
          <p:nvPr>
            <p:ph type="sldNum" sz="quarter" idx="12"/>
          </p:nvPr>
        </p:nvSpPr>
        <p:spPr/>
        <p:txBody>
          <a:bodyPr/>
          <a:lstStyle/>
          <a:p>
            <a:fld id="{1BAF13B1-D0BA-4A19-B609-64C08BFDA19E}" type="slidenum">
              <a:rPr lang="de-DE" smtClean="0"/>
              <a:pPr/>
              <a:t>14</a:t>
            </a:fld>
            <a:endParaRPr lang="de-DE" dirty="0"/>
          </a:p>
        </p:txBody>
      </p:sp>
    </p:spTree>
    <p:extLst>
      <p:ext uri="{BB962C8B-B14F-4D97-AF65-F5344CB8AC3E}">
        <p14:creationId xmlns:p14="http://schemas.microsoft.com/office/powerpoint/2010/main" val="1558959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a:xfrm>
            <a:off x="6101366" y="946969"/>
            <a:ext cx="5795172" cy="5475890"/>
          </a:xfrm>
        </p:spPr>
        <p:txBody>
          <a:bodyPr>
            <a:normAutofit/>
          </a:bodyPr>
          <a:lstStyle/>
          <a:p>
            <a:pPr marL="0" indent="0">
              <a:buNone/>
            </a:pPr>
            <a:r>
              <a:rPr lang="de-DE" b="1" dirty="0"/>
              <a:t>Such- und Rettungsdienst</a:t>
            </a:r>
          </a:p>
          <a:p>
            <a:pPr marL="0" indent="0">
              <a:buNone/>
            </a:pPr>
            <a:endParaRPr lang="de-DE" sz="1100" dirty="0"/>
          </a:p>
          <a:p>
            <a:r>
              <a:rPr lang="de-DE" sz="2000" dirty="0"/>
              <a:t>ICAO-Staaten müssen einen Such- und Rettungsdienst in ihrem Gebiet einrichten, der 24 Stunden am Tag einsatzbereit ist. Dieser SAR-Dienst (Search and Rescue) muss mit den SAR-Diensten der Nachbarländer zusammenarbeiten. </a:t>
            </a:r>
            <a:endParaRPr lang="de-DE" sz="1100" dirty="0"/>
          </a:p>
          <a:p>
            <a:r>
              <a:rPr lang="de-DE" sz="2000" dirty="0"/>
              <a:t>Ein ELT (Emergency Locator Transmitter) ist ein Notrufsignal. Im Falle eines Unfalls sendet es ein Notsignal auf 406 MHz aus. </a:t>
            </a:r>
          </a:p>
          <a:p>
            <a:r>
              <a:rPr lang="de-DE" sz="2000" dirty="0"/>
              <a:t>Ein ELT beginnt bei einer harten Erschütterung an zu arbeiten. Damit wird dann ein SAR-Einsatz ausgelöst. Zur Kontrolle, ob das ELT ausgelöst hat, kannst Du es auf der Frequenz 121,500 MHz abhören.</a:t>
            </a:r>
          </a:p>
          <a:p>
            <a:r>
              <a:rPr lang="de-DE" sz="2000" dirty="0"/>
              <a:t>Ein ELT ist für Motorsegler bei internationalen Flügen vorgeschrieben.</a:t>
            </a:r>
          </a:p>
          <a:p>
            <a:pPr marL="457200" lvl="1" indent="0">
              <a:buNone/>
            </a:pPr>
            <a:endParaRPr lang="de-DE"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15</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1.11. Such- und Rettungsdienst </a:t>
            </a:r>
          </a:p>
          <a:p>
            <a:endParaRPr lang="de-DE" dirty="0"/>
          </a:p>
        </p:txBody>
      </p:sp>
      <p:sp>
        <p:nvSpPr>
          <p:cNvPr id="7" name="Titel 6">
            <a:extLst>
              <a:ext uri="{FF2B5EF4-FFF2-40B4-BE49-F238E27FC236}">
                <a16:creationId xmlns:a16="http://schemas.microsoft.com/office/drawing/2014/main" id="{DA35525E-FAE8-6A4F-8CE7-80A53D79B9EF}"/>
              </a:ext>
            </a:extLst>
          </p:cNvPr>
          <p:cNvSpPr>
            <a:spLocks noGrp="1"/>
          </p:cNvSpPr>
          <p:nvPr>
            <p:ph type="title"/>
          </p:nvPr>
        </p:nvSpPr>
        <p:spPr/>
        <p:txBody>
          <a:bodyPr>
            <a:normAutofit fontScale="90000"/>
          </a:bodyPr>
          <a:lstStyle/>
          <a:p>
            <a:pPr marL="806450" indent="4763">
              <a:spcBef>
                <a:spcPts val="300"/>
              </a:spcBef>
              <a:spcAft>
                <a:spcPts val="600"/>
              </a:spcAft>
            </a:pPr>
            <a:r>
              <a:rPr lang="de-DE" dirty="0"/>
              <a:t>Such- und Rettungsdienst</a:t>
            </a:r>
            <a:endParaRPr lang="de-DE" i="1" dirty="0">
              <a:solidFill>
                <a:srgbClr val="044C96"/>
              </a:solidFill>
            </a:endParaRPr>
          </a:p>
        </p:txBody>
      </p:sp>
      <p:sp>
        <p:nvSpPr>
          <p:cNvPr id="2" name="Rectangle 2">
            <a:extLst>
              <a:ext uri="{FF2B5EF4-FFF2-40B4-BE49-F238E27FC236}">
                <a16:creationId xmlns:a16="http://schemas.microsoft.com/office/drawing/2014/main" id="{7F7F53B9-B771-4747-B569-2AF19CBAAC2E}"/>
              </a:ext>
            </a:extLst>
          </p:cNvPr>
          <p:cNvSpPr>
            <a:spLocks noChangeArrowheads="1"/>
          </p:cNvSpPr>
          <p:nvPr/>
        </p:nvSpPr>
        <p:spPr bwMode="auto">
          <a:xfrm>
            <a:off x="760592" y="799836"/>
            <a:ext cx="1647672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dirty="0"/>
          </a:p>
        </p:txBody>
      </p:sp>
      <p:pic>
        <p:nvPicPr>
          <p:cNvPr id="36866" name="Picture 2" descr="LR Bild 1.11 2 web1100">
            <a:extLst>
              <a:ext uri="{FF2B5EF4-FFF2-40B4-BE49-F238E27FC236}">
                <a16:creationId xmlns:a16="http://schemas.microsoft.com/office/drawing/2014/main" id="{3D191325-7A55-F04B-866F-907B29302F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4694" y="799836"/>
            <a:ext cx="4488474" cy="2525753"/>
          </a:xfrm>
          <a:prstGeom prst="rect">
            <a:avLst/>
          </a:prstGeom>
          <a:noFill/>
          <a:extLst>
            <a:ext uri="{909E8E84-426E-40DD-AFC4-6F175D3DCCD1}">
              <a14:hiddenFill xmlns:a14="http://schemas.microsoft.com/office/drawing/2010/main">
                <a:solidFill>
                  <a:srgbClr val="FFFFFF"/>
                </a:solidFill>
              </a14:hiddenFill>
            </a:ext>
          </a:extLst>
        </p:spPr>
      </p:pic>
      <p:pic>
        <p:nvPicPr>
          <p:cNvPr id="36868" name="Picture 4">
            <a:extLst>
              <a:ext uri="{FF2B5EF4-FFF2-40B4-BE49-F238E27FC236}">
                <a16:creationId xmlns:a16="http://schemas.microsoft.com/office/drawing/2014/main" id="{BB183732-03FF-B04E-9FF4-4C9ED5A3012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0197" y="3408146"/>
            <a:ext cx="4297467" cy="3125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177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02C7A8-7EE1-445E-B18B-B0B44B029576}"/>
              </a:ext>
            </a:extLst>
          </p:cNvPr>
          <p:cNvSpPr>
            <a:spLocks noGrp="1"/>
          </p:cNvSpPr>
          <p:nvPr>
            <p:ph type="ctrTitle"/>
          </p:nvPr>
        </p:nvSpPr>
        <p:spPr>
          <a:xfrm>
            <a:off x="1203542" y="2361729"/>
            <a:ext cx="9784915" cy="1035441"/>
          </a:xfrm>
        </p:spPr>
        <p:txBody>
          <a:bodyPr>
            <a:normAutofit/>
          </a:bodyPr>
          <a:lstStyle/>
          <a:p>
            <a:r>
              <a:rPr lang="de-DE" dirty="0"/>
              <a:t>1.12 Sicherheit</a:t>
            </a:r>
          </a:p>
        </p:txBody>
      </p:sp>
      <p:sp>
        <p:nvSpPr>
          <p:cNvPr id="3" name="Untertitel 2">
            <a:extLst>
              <a:ext uri="{FF2B5EF4-FFF2-40B4-BE49-F238E27FC236}">
                <a16:creationId xmlns:a16="http://schemas.microsoft.com/office/drawing/2014/main" id="{C3147B01-30C8-421C-BD17-8AC69CBE5D79}"/>
              </a:ext>
            </a:extLst>
          </p:cNvPr>
          <p:cNvSpPr>
            <a:spLocks noGrp="1"/>
          </p:cNvSpPr>
          <p:nvPr>
            <p:ph type="subTitle" idx="1"/>
          </p:nvPr>
        </p:nvSpPr>
        <p:spPr>
          <a:xfrm>
            <a:off x="1330560" y="3544303"/>
            <a:ext cx="9144000" cy="1655762"/>
          </a:xfrm>
        </p:spPr>
        <p:txBody>
          <a:bodyPr>
            <a:normAutofit/>
          </a:bodyPr>
          <a:lstStyle/>
          <a:p>
            <a:pPr marL="806450" indent="4763">
              <a:spcBef>
                <a:spcPts val="300"/>
              </a:spcBef>
              <a:spcAft>
                <a:spcPts val="600"/>
              </a:spcAft>
            </a:pPr>
            <a:r>
              <a:rPr lang="en-US" dirty="0"/>
              <a:t>Security</a:t>
            </a:r>
            <a:endParaRPr lang="de-DE" dirty="0"/>
          </a:p>
        </p:txBody>
      </p:sp>
      <p:sp>
        <p:nvSpPr>
          <p:cNvPr id="4" name="Foliennummernplatzhalter 3">
            <a:extLst>
              <a:ext uri="{FF2B5EF4-FFF2-40B4-BE49-F238E27FC236}">
                <a16:creationId xmlns:a16="http://schemas.microsoft.com/office/drawing/2014/main" id="{4B18B720-1CFD-4B73-A56F-433DC892E596}"/>
              </a:ext>
            </a:extLst>
          </p:cNvPr>
          <p:cNvSpPr>
            <a:spLocks noGrp="1"/>
          </p:cNvSpPr>
          <p:nvPr>
            <p:ph type="sldNum" sz="quarter" idx="12"/>
          </p:nvPr>
        </p:nvSpPr>
        <p:spPr/>
        <p:txBody>
          <a:bodyPr/>
          <a:lstStyle/>
          <a:p>
            <a:fld id="{1BAF13B1-D0BA-4A19-B609-64C08BFDA19E}" type="slidenum">
              <a:rPr lang="de-DE" smtClean="0"/>
              <a:pPr/>
              <a:t>16</a:t>
            </a:fld>
            <a:endParaRPr lang="de-DE" dirty="0"/>
          </a:p>
        </p:txBody>
      </p:sp>
    </p:spTree>
    <p:extLst>
      <p:ext uri="{BB962C8B-B14F-4D97-AF65-F5344CB8AC3E}">
        <p14:creationId xmlns:p14="http://schemas.microsoft.com/office/powerpoint/2010/main" val="601112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a:xfrm>
            <a:off x="6225061" y="888641"/>
            <a:ext cx="5795172" cy="5475890"/>
          </a:xfrm>
        </p:spPr>
        <p:txBody>
          <a:bodyPr>
            <a:normAutofit/>
          </a:bodyPr>
          <a:lstStyle/>
          <a:p>
            <a:pPr marL="0" indent="0">
              <a:buNone/>
            </a:pPr>
            <a:r>
              <a:rPr lang="de-DE" b="1" dirty="0"/>
              <a:t>Sicherheit (ICAO Anhang 17)</a:t>
            </a:r>
          </a:p>
          <a:p>
            <a:pPr marL="0" indent="0">
              <a:buNone/>
            </a:pPr>
            <a:endParaRPr lang="de-DE" sz="1200" dirty="0"/>
          </a:p>
          <a:p>
            <a:r>
              <a:rPr lang="de-DE" dirty="0"/>
              <a:t>ICAO Annex 17 enthält die Anforderungen an die Sicherheit der zivilen Luftfahrt. Der Hauptzweck von Anhang 17 besteht darin, Passagiere, Besatzung, Bodenpersonal und die Öffentlichkeit so weit wie möglich vor möglichen rechtswidrigen Handlungen zu schützen. </a:t>
            </a:r>
          </a:p>
          <a:p>
            <a:r>
              <a:rPr lang="de-DE" dirty="0"/>
              <a:t>Zu diesen Anforderungen gehört die Verpflichtung, Passagiere und ihr Gepäck auf Waffen und Sprengstoff zu überprüfen. Darüber hinaus werden Richtlinien vorgegeben, z. B., dass die Cockpittür verschlossen sein muss und nur von innen durch die Cockpit-Besatzung geöffnet werden kann.</a:t>
            </a:r>
          </a:p>
          <a:p>
            <a:pPr lvl="1"/>
            <a:endParaRPr lang="de-DE"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17</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1.12. Sicherheit</a:t>
            </a:r>
          </a:p>
          <a:p>
            <a:endParaRPr lang="de-DE" dirty="0"/>
          </a:p>
        </p:txBody>
      </p:sp>
      <p:sp>
        <p:nvSpPr>
          <p:cNvPr id="7" name="Titel 6">
            <a:extLst>
              <a:ext uri="{FF2B5EF4-FFF2-40B4-BE49-F238E27FC236}">
                <a16:creationId xmlns:a16="http://schemas.microsoft.com/office/drawing/2014/main" id="{DA35525E-FAE8-6A4F-8CE7-80A53D79B9EF}"/>
              </a:ext>
            </a:extLst>
          </p:cNvPr>
          <p:cNvSpPr>
            <a:spLocks noGrp="1"/>
          </p:cNvSpPr>
          <p:nvPr>
            <p:ph type="title"/>
          </p:nvPr>
        </p:nvSpPr>
        <p:spPr/>
        <p:txBody>
          <a:bodyPr>
            <a:normAutofit fontScale="90000"/>
          </a:bodyPr>
          <a:lstStyle/>
          <a:p>
            <a:r>
              <a:rPr lang="de-DE" dirty="0"/>
              <a:t>Sicherheit</a:t>
            </a:r>
          </a:p>
        </p:txBody>
      </p:sp>
      <p:pic>
        <p:nvPicPr>
          <p:cNvPr id="37890" name="Picture 2" descr="Flugsicherheit Passag web1100">
            <a:extLst>
              <a:ext uri="{FF2B5EF4-FFF2-40B4-BE49-F238E27FC236}">
                <a16:creationId xmlns:a16="http://schemas.microsoft.com/office/drawing/2014/main" id="{F2D174BC-D0D9-A848-BB68-38051D3BB1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187" y="1670180"/>
            <a:ext cx="5701753" cy="3778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571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02C7A8-7EE1-445E-B18B-B0B44B029576}"/>
              </a:ext>
            </a:extLst>
          </p:cNvPr>
          <p:cNvSpPr>
            <a:spLocks noGrp="1"/>
          </p:cNvSpPr>
          <p:nvPr>
            <p:ph type="ctrTitle"/>
          </p:nvPr>
        </p:nvSpPr>
        <p:spPr>
          <a:xfrm>
            <a:off x="1203542" y="2651097"/>
            <a:ext cx="9784915" cy="1035441"/>
          </a:xfrm>
        </p:spPr>
        <p:txBody>
          <a:bodyPr>
            <a:normAutofit fontScale="90000"/>
          </a:bodyPr>
          <a:lstStyle/>
          <a:p>
            <a:r>
              <a:rPr lang="de-DE" dirty="0"/>
              <a:t>1.13 Flugunfall und Störung: </a:t>
            </a:r>
            <a:br>
              <a:rPr lang="de-DE" dirty="0"/>
            </a:br>
            <a:r>
              <a:rPr lang="de-DE" dirty="0"/>
              <a:t>Meldung und Untersuchung </a:t>
            </a:r>
          </a:p>
        </p:txBody>
      </p:sp>
      <p:sp>
        <p:nvSpPr>
          <p:cNvPr id="3" name="Untertitel 2">
            <a:extLst>
              <a:ext uri="{FF2B5EF4-FFF2-40B4-BE49-F238E27FC236}">
                <a16:creationId xmlns:a16="http://schemas.microsoft.com/office/drawing/2014/main" id="{C3147B01-30C8-421C-BD17-8AC69CBE5D79}"/>
              </a:ext>
            </a:extLst>
          </p:cNvPr>
          <p:cNvSpPr>
            <a:spLocks noGrp="1"/>
          </p:cNvSpPr>
          <p:nvPr>
            <p:ph type="subTitle" idx="1"/>
          </p:nvPr>
        </p:nvSpPr>
        <p:spPr>
          <a:xfrm>
            <a:off x="1057842" y="3963668"/>
            <a:ext cx="9144000" cy="1655762"/>
          </a:xfrm>
        </p:spPr>
        <p:txBody>
          <a:bodyPr>
            <a:normAutofit/>
          </a:bodyPr>
          <a:lstStyle/>
          <a:p>
            <a:pPr marL="806450" indent="4763">
              <a:spcBef>
                <a:spcPts val="300"/>
              </a:spcBef>
              <a:spcAft>
                <a:spcPts val="600"/>
              </a:spcAft>
            </a:pPr>
            <a:r>
              <a:rPr lang="en-US" dirty="0"/>
              <a:t>Accident reporting </a:t>
            </a:r>
            <a:endParaRPr lang="de-DE" dirty="0"/>
          </a:p>
        </p:txBody>
      </p:sp>
      <p:sp>
        <p:nvSpPr>
          <p:cNvPr id="4" name="Foliennummernplatzhalter 3">
            <a:extLst>
              <a:ext uri="{FF2B5EF4-FFF2-40B4-BE49-F238E27FC236}">
                <a16:creationId xmlns:a16="http://schemas.microsoft.com/office/drawing/2014/main" id="{4B18B720-1CFD-4B73-A56F-433DC892E596}"/>
              </a:ext>
            </a:extLst>
          </p:cNvPr>
          <p:cNvSpPr>
            <a:spLocks noGrp="1"/>
          </p:cNvSpPr>
          <p:nvPr>
            <p:ph type="sldNum" sz="quarter" idx="12"/>
          </p:nvPr>
        </p:nvSpPr>
        <p:spPr/>
        <p:txBody>
          <a:bodyPr/>
          <a:lstStyle/>
          <a:p>
            <a:fld id="{1BAF13B1-D0BA-4A19-B609-64C08BFDA19E}" type="slidenum">
              <a:rPr lang="de-DE" smtClean="0"/>
              <a:pPr/>
              <a:t>18</a:t>
            </a:fld>
            <a:endParaRPr lang="de-DE" dirty="0"/>
          </a:p>
        </p:txBody>
      </p:sp>
    </p:spTree>
    <p:extLst>
      <p:ext uri="{BB962C8B-B14F-4D97-AF65-F5344CB8AC3E}">
        <p14:creationId xmlns:p14="http://schemas.microsoft.com/office/powerpoint/2010/main" val="1252195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a:xfrm>
            <a:off x="6225061" y="894428"/>
            <a:ext cx="5795172" cy="5475890"/>
          </a:xfrm>
        </p:spPr>
        <p:txBody>
          <a:bodyPr>
            <a:normAutofit/>
          </a:bodyPr>
          <a:lstStyle/>
          <a:p>
            <a:pPr marL="0" indent="0">
              <a:buNone/>
            </a:pPr>
            <a:r>
              <a:rPr lang="de-DE" b="1" dirty="0"/>
              <a:t>Flugunfälle und Störungen</a:t>
            </a:r>
          </a:p>
          <a:p>
            <a:pPr marL="0" indent="0">
              <a:buNone/>
            </a:pPr>
            <a:endParaRPr lang="de-DE" sz="1100" dirty="0"/>
          </a:p>
          <a:p>
            <a:r>
              <a:rPr lang="de-DE" dirty="0"/>
              <a:t>Nach §7 der LuftVO muss eine schwere Störung oder ein Unfall unverzüglich (spätestens nach 72h) an die BFU gemeldet werden, und zwar vom verantwortlichen Luftfahrzeugführer oder vom Halter. Dies kann im Online-Formular auf der Website der BFU oder telefonisch erfolgen.</a:t>
            </a:r>
          </a:p>
          <a:p>
            <a:endParaRPr lang="de-DE" sz="1100" dirty="0"/>
          </a:p>
          <a:p>
            <a:r>
              <a:rPr lang="de-DE" dirty="0"/>
              <a:t>Bei Vorfällen in der Ausbildung muss auch die zuständige Landesbehörde und die Ausbildungsorganisation (ATO oder DTO) informiert werden.</a:t>
            </a:r>
          </a:p>
          <a:p>
            <a:pPr marL="457200" lvl="1" indent="0">
              <a:buNone/>
            </a:pPr>
            <a:endParaRPr lang="de-DE"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19</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1.13  Flugunfälle und Störungen</a:t>
            </a:r>
          </a:p>
        </p:txBody>
      </p:sp>
      <p:sp>
        <p:nvSpPr>
          <p:cNvPr id="7" name="Titel 6">
            <a:extLst>
              <a:ext uri="{FF2B5EF4-FFF2-40B4-BE49-F238E27FC236}">
                <a16:creationId xmlns:a16="http://schemas.microsoft.com/office/drawing/2014/main" id="{DA35525E-FAE8-6A4F-8CE7-80A53D79B9EF}"/>
              </a:ext>
            </a:extLst>
          </p:cNvPr>
          <p:cNvSpPr>
            <a:spLocks noGrp="1"/>
          </p:cNvSpPr>
          <p:nvPr>
            <p:ph type="title"/>
          </p:nvPr>
        </p:nvSpPr>
        <p:spPr>
          <a:xfrm>
            <a:off x="943240" y="144087"/>
            <a:ext cx="7902858" cy="504000"/>
          </a:xfrm>
        </p:spPr>
        <p:txBody>
          <a:bodyPr>
            <a:normAutofit fontScale="90000"/>
          </a:bodyPr>
          <a:lstStyle/>
          <a:p>
            <a:r>
              <a:rPr lang="de-DE" dirty="0"/>
              <a:t>Flugunfälle und Störungen</a:t>
            </a:r>
          </a:p>
        </p:txBody>
      </p:sp>
      <p:pic>
        <p:nvPicPr>
          <p:cNvPr id="10" name="Picture 4" descr="Bundesstelle für Flugunfalluntersuchung – Wikipedia">
            <a:extLst>
              <a:ext uri="{FF2B5EF4-FFF2-40B4-BE49-F238E27FC236}">
                <a16:creationId xmlns:a16="http://schemas.microsoft.com/office/drawing/2014/main" id="{DEE8ADC5-7F1E-0641-B7CC-B014353EB3A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4096" y="1978025"/>
            <a:ext cx="3076575" cy="1450975"/>
          </a:xfrm>
          <a:prstGeom prst="rect">
            <a:avLst/>
          </a:prstGeom>
          <a:noFill/>
          <a:ln>
            <a:noFill/>
          </a:ln>
        </p:spPr>
      </p:pic>
      <p:sp>
        <p:nvSpPr>
          <p:cNvPr id="3" name="Rechteck 2">
            <a:extLst>
              <a:ext uri="{FF2B5EF4-FFF2-40B4-BE49-F238E27FC236}">
                <a16:creationId xmlns:a16="http://schemas.microsoft.com/office/drawing/2014/main" id="{205C2561-1FC3-3440-995D-A967179FEAD1}"/>
              </a:ext>
            </a:extLst>
          </p:cNvPr>
          <p:cNvSpPr/>
          <p:nvPr/>
        </p:nvSpPr>
        <p:spPr>
          <a:xfrm>
            <a:off x="985369" y="3675342"/>
            <a:ext cx="4680512" cy="369332"/>
          </a:xfrm>
          <a:prstGeom prst="rect">
            <a:avLst/>
          </a:prstGeom>
        </p:spPr>
        <p:txBody>
          <a:bodyPr wrap="none">
            <a:spAutoFit/>
          </a:bodyPr>
          <a:lstStyle/>
          <a:p>
            <a:r>
              <a:rPr lang="de-DE" dirty="0"/>
              <a:t>Bundestelle für Flugunfalluntersuchungen (BFU)</a:t>
            </a:r>
          </a:p>
        </p:txBody>
      </p:sp>
    </p:spTree>
    <p:extLst>
      <p:ext uri="{BB962C8B-B14F-4D97-AF65-F5344CB8AC3E}">
        <p14:creationId xmlns:p14="http://schemas.microsoft.com/office/powerpoint/2010/main" val="3914948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2AC422-73B0-4880-8217-243373E43EB1}"/>
              </a:ext>
            </a:extLst>
          </p:cNvPr>
          <p:cNvSpPr>
            <a:spLocks noGrp="1"/>
          </p:cNvSpPr>
          <p:nvPr>
            <p:ph type="title"/>
          </p:nvPr>
        </p:nvSpPr>
        <p:spPr/>
        <p:txBody>
          <a:bodyPr>
            <a:normAutofit fontScale="90000"/>
          </a:bodyPr>
          <a:lstStyle/>
          <a:p>
            <a:r>
              <a:rPr lang="de-DE" dirty="0"/>
              <a:t>Luftrecht: Gliederung (SFCL) – Teil 2</a:t>
            </a:r>
          </a:p>
        </p:txBody>
      </p:sp>
      <p:sp>
        <p:nvSpPr>
          <p:cNvPr id="3" name="Inhaltsplatzhalter 2">
            <a:extLst>
              <a:ext uri="{FF2B5EF4-FFF2-40B4-BE49-F238E27FC236}">
                <a16:creationId xmlns:a16="http://schemas.microsoft.com/office/drawing/2014/main" id="{816C87F1-7C08-4959-A7EC-85DEC81366CE}"/>
              </a:ext>
            </a:extLst>
          </p:cNvPr>
          <p:cNvSpPr>
            <a:spLocks noGrp="1"/>
          </p:cNvSpPr>
          <p:nvPr>
            <p:ph sz="half" idx="1"/>
          </p:nvPr>
        </p:nvSpPr>
        <p:spPr/>
        <p:txBody>
          <a:bodyPr>
            <a:normAutofit fontScale="70000" lnSpcReduction="20000"/>
          </a:bodyPr>
          <a:lstStyle/>
          <a:p>
            <a:pPr marL="541338" indent="-541338">
              <a:lnSpc>
                <a:spcPct val="100000"/>
              </a:lnSpc>
              <a:buNone/>
            </a:pPr>
            <a:r>
              <a:rPr lang="de-DE" sz="2400" dirty="0">
                <a:solidFill>
                  <a:schemeClr val="bg1">
                    <a:lumMod val="75000"/>
                  </a:schemeClr>
                </a:solidFill>
              </a:rPr>
              <a:t>1.1	Internationales Recht: </a:t>
            </a:r>
            <a:br>
              <a:rPr lang="de-DE" sz="2400" dirty="0">
                <a:solidFill>
                  <a:schemeClr val="bg1">
                    <a:lumMod val="75000"/>
                  </a:schemeClr>
                </a:solidFill>
              </a:rPr>
            </a:br>
            <a:r>
              <a:rPr lang="de-DE" sz="2400" dirty="0">
                <a:solidFill>
                  <a:schemeClr val="bg1">
                    <a:lumMod val="75000"/>
                  </a:schemeClr>
                </a:solidFill>
              </a:rPr>
              <a:t>Abkommen, Verträge und Organisationen </a:t>
            </a:r>
          </a:p>
          <a:p>
            <a:pPr marL="806450" indent="4763">
              <a:lnSpc>
                <a:spcPct val="100000"/>
              </a:lnSpc>
              <a:spcBef>
                <a:spcPts val="300"/>
              </a:spcBef>
              <a:spcAft>
                <a:spcPts val="600"/>
              </a:spcAft>
              <a:buNone/>
            </a:pPr>
            <a:r>
              <a:rPr lang="en-US" sz="2000" i="1" dirty="0">
                <a:solidFill>
                  <a:schemeClr val="bg1">
                    <a:lumMod val="75000"/>
                  </a:schemeClr>
                </a:solidFill>
              </a:rPr>
              <a:t>International law: conventions, agreements and organisations </a:t>
            </a:r>
          </a:p>
          <a:p>
            <a:pPr marL="541338" indent="-541338">
              <a:buNone/>
            </a:pPr>
            <a:r>
              <a:rPr lang="de-DE" sz="2400" dirty="0">
                <a:solidFill>
                  <a:schemeClr val="bg1">
                    <a:lumMod val="75000"/>
                  </a:schemeClr>
                </a:solidFill>
              </a:rPr>
              <a:t>1.14   Nationales Recht für die Luftfahrt </a:t>
            </a:r>
          </a:p>
          <a:p>
            <a:pPr marL="806450" indent="4763">
              <a:spcBef>
                <a:spcPts val="300"/>
              </a:spcBef>
              <a:spcAft>
                <a:spcPts val="600"/>
              </a:spcAft>
              <a:buNone/>
            </a:pPr>
            <a:r>
              <a:rPr lang="en-US" sz="2000" i="1" dirty="0">
                <a:solidFill>
                  <a:schemeClr val="bg1">
                    <a:lumMod val="75000"/>
                  </a:schemeClr>
                </a:solidFill>
              </a:rPr>
              <a:t>National law</a:t>
            </a:r>
            <a:endParaRPr lang="de-DE" sz="2000" i="1" dirty="0">
              <a:solidFill>
                <a:schemeClr val="bg1">
                  <a:lumMod val="75000"/>
                </a:schemeClr>
              </a:solidFill>
            </a:endParaRPr>
          </a:p>
          <a:p>
            <a:pPr marL="541338" indent="-541338">
              <a:lnSpc>
                <a:spcPct val="100000"/>
              </a:lnSpc>
              <a:buNone/>
            </a:pPr>
            <a:r>
              <a:rPr lang="de-DE" sz="2400" dirty="0">
                <a:solidFill>
                  <a:schemeClr val="bg1">
                    <a:lumMod val="75000"/>
                  </a:schemeClr>
                </a:solidFill>
              </a:rPr>
              <a:t>1.2	Lufttüchtigkeit von Luftfahrzeugen </a:t>
            </a:r>
          </a:p>
          <a:p>
            <a:pPr marL="806450" indent="4763">
              <a:lnSpc>
                <a:spcPct val="100000"/>
              </a:lnSpc>
              <a:spcBef>
                <a:spcPts val="300"/>
              </a:spcBef>
              <a:spcAft>
                <a:spcPts val="600"/>
              </a:spcAft>
              <a:buNone/>
            </a:pPr>
            <a:r>
              <a:rPr lang="en-US" sz="2000" i="1" dirty="0">
                <a:solidFill>
                  <a:schemeClr val="bg1">
                    <a:lumMod val="75000"/>
                  </a:schemeClr>
                </a:solidFill>
              </a:rPr>
              <a:t>Airworthiness of aircraft </a:t>
            </a:r>
            <a:endParaRPr lang="de-DE" sz="2000" i="1" dirty="0">
              <a:solidFill>
                <a:schemeClr val="bg1">
                  <a:lumMod val="75000"/>
                </a:schemeClr>
              </a:solidFill>
            </a:endParaRPr>
          </a:p>
          <a:p>
            <a:pPr marL="541338" indent="-541338">
              <a:lnSpc>
                <a:spcPct val="100000"/>
              </a:lnSpc>
              <a:buNone/>
            </a:pPr>
            <a:r>
              <a:rPr lang="de-DE" sz="2400" dirty="0">
                <a:solidFill>
                  <a:schemeClr val="bg1">
                    <a:lumMod val="75000"/>
                  </a:schemeClr>
                </a:solidFill>
              </a:rPr>
              <a:t>1.3	Staatszugehörigkeitszeichen und Kennzeichen von Luftfahrzeugen</a:t>
            </a:r>
          </a:p>
          <a:p>
            <a:pPr marL="806450" indent="4763">
              <a:lnSpc>
                <a:spcPct val="100000"/>
              </a:lnSpc>
              <a:spcBef>
                <a:spcPts val="300"/>
              </a:spcBef>
              <a:spcAft>
                <a:spcPts val="600"/>
              </a:spcAft>
              <a:buNone/>
            </a:pPr>
            <a:r>
              <a:rPr lang="en-US" sz="2000" i="1" dirty="0">
                <a:solidFill>
                  <a:schemeClr val="bg1">
                    <a:lumMod val="75000"/>
                  </a:schemeClr>
                </a:solidFill>
              </a:rPr>
              <a:t>Aircraft nationality and registration marks </a:t>
            </a:r>
            <a:endParaRPr lang="de-DE" sz="2000" i="1" dirty="0">
              <a:solidFill>
                <a:schemeClr val="bg1">
                  <a:lumMod val="75000"/>
                </a:schemeClr>
              </a:solidFill>
            </a:endParaRPr>
          </a:p>
          <a:p>
            <a:pPr marL="541338" indent="-541338">
              <a:lnSpc>
                <a:spcPct val="100000"/>
              </a:lnSpc>
              <a:buNone/>
            </a:pPr>
            <a:r>
              <a:rPr lang="de-DE" sz="2400" dirty="0">
                <a:solidFill>
                  <a:schemeClr val="bg1">
                    <a:lumMod val="75000"/>
                  </a:schemeClr>
                </a:solidFill>
              </a:rPr>
              <a:t>1.4	Lizenzierung von Luftfahrtpersonal</a:t>
            </a:r>
          </a:p>
          <a:p>
            <a:pPr marL="806450" indent="4763">
              <a:lnSpc>
                <a:spcPct val="100000"/>
              </a:lnSpc>
              <a:spcBef>
                <a:spcPts val="300"/>
              </a:spcBef>
              <a:spcAft>
                <a:spcPts val="600"/>
              </a:spcAft>
              <a:buNone/>
            </a:pPr>
            <a:r>
              <a:rPr lang="en-US" sz="2000" i="1" dirty="0">
                <a:solidFill>
                  <a:schemeClr val="bg1">
                    <a:lumMod val="75000"/>
                  </a:schemeClr>
                </a:solidFill>
              </a:rPr>
              <a:t>Personnel licensing </a:t>
            </a:r>
            <a:endParaRPr lang="de-DE" sz="2000" i="1" dirty="0">
              <a:solidFill>
                <a:schemeClr val="bg1">
                  <a:lumMod val="75000"/>
                </a:schemeClr>
              </a:solidFill>
            </a:endParaRPr>
          </a:p>
          <a:p>
            <a:pPr marL="541338" indent="-541338">
              <a:lnSpc>
                <a:spcPct val="100000"/>
              </a:lnSpc>
              <a:buNone/>
            </a:pPr>
            <a:r>
              <a:rPr lang="de-DE" sz="2400" dirty="0">
                <a:solidFill>
                  <a:schemeClr val="bg1">
                    <a:lumMod val="75000"/>
                  </a:schemeClr>
                </a:solidFill>
              </a:rPr>
              <a:t>1.5	Luftverkehrsvorschriften</a:t>
            </a:r>
          </a:p>
          <a:p>
            <a:pPr marL="806450" indent="4763">
              <a:lnSpc>
                <a:spcPct val="100000"/>
              </a:lnSpc>
              <a:spcBef>
                <a:spcPts val="300"/>
              </a:spcBef>
              <a:spcAft>
                <a:spcPts val="600"/>
              </a:spcAft>
              <a:buNone/>
            </a:pPr>
            <a:r>
              <a:rPr lang="en-US" sz="2000" i="1" dirty="0">
                <a:solidFill>
                  <a:schemeClr val="bg1">
                    <a:lumMod val="75000"/>
                  </a:schemeClr>
                </a:solidFill>
              </a:rPr>
              <a:t>Rules of the air </a:t>
            </a:r>
            <a:endParaRPr lang="de-DE" sz="2000" i="1" dirty="0">
              <a:solidFill>
                <a:schemeClr val="bg1">
                  <a:lumMod val="75000"/>
                </a:schemeClr>
              </a:solidFill>
            </a:endParaRPr>
          </a:p>
          <a:p>
            <a:pPr marL="541338" indent="-541338">
              <a:lnSpc>
                <a:spcPct val="100000"/>
              </a:lnSpc>
              <a:buNone/>
            </a:pPr>
            <a:r>
              <a:rPr lang="de-DE" sz="2400" dirty="0">
                <a:solidFill>
                  <a:schemeClr val="bg1">
                    <a:lumMod val="75000"/>
                  </a:schemeClr>
                </a:solidFill>
              </a:rPr>
              <a:t>1.6	Flugnavigation und Luftfahrzeugbetrieb</a:t>
            </a:r>
          </a:p>
          <a:p>
            <a:pPr marL="806450" indent="4763">
              <a:lnSpc>
                <a:spcPct val="100000"/>
              </a:lnSpc>
              <a:spcBef>
                <a:spcPts val="300"/>
              </a:spcBef>
              <a:spcAft>
                <a:spcPts val="600"/>
              </a:spcAft>
              <a:buNone/>
            </a:pPr>
            <a:r>
              <a:rPr lang="en-US" sz="2000" i="1" dirty="0">
                <a:solidFill>
                  <a:schemeClr val="bg1">
                    <a:lumMod val="75000"/>
                  </a:schemeClr>
                </a:solidFill>
              </a:rPr>
              <a:t>Procedures for air navigation: aircraft operations </a:t>
            </a:r>
            <a:endParaRPr lang="de-DE" sz="2000" i="1" dirty="0">
              <a:solidFill>
                <a:schemeClr val="bg1">
                  <a:lumMod val="75000"/>
                </a:schemeClr>
              </a:solidFill>
            </a:endParaRPr>
          </a:p>
          <a:p>
            <a:pPr marL="541338" indent="-541338">
              <a:lnSpc>
                <a:spcPct val="100000"/>
              </a:lnSpc>
              <a:buNone/>
            </a:pPr>
            <a:r>
              <a:rPr lang="de-DE" sz="2400" dirty="0">
                <a:solidFill>
                  <a:schemeClr val="bg1">
                    <a:lumMod val="75000"/>
                  </a:schemeClr>
                </a:solidFill>
              </a:rPr>
              <a:t>1.7	Luftverkehrsordnung: Luftraumstruktur </a:t>
            </a:r>
          </a:p>
          <a:p>
            <a:pPr marL="806450" indent="4763">
              <a:lnSpc>
                <a:spcPct val="100000"/>
              </a:lnSpc>
              <a:spcBef>
                <a:spcPts val="300"/>
              </a:spcBef>
              <a:spcAft>
                <a:spcPts val="600"/>
              </a:spcAft>
              <a:buNone/>
            </a:pPr>
            <a:r>
              <a:rPr lang="en-US" sz="2000" i="1" dirty="0">
                <a:solidFill>
                  <a:schemeClr val="bg1">
                    <a:lumMod val="75000"/>
                  </a:schemeClr>
                </a:solidFill>
              </a:rPr>
              <a:t>Air traffic regulations: airspace structure </a:t>
            </a:r>
            <a:endParaRPr lang="de-DE" sz="2000" i="1" dirty="0">
              <a:solidFill>
                <a:schemeClr val="bg1">
                  <a:lumMod val="75000"/>
                </a:schemeClr>
              </a:solidFill>
            </a:endParaRPr>
          </a:p>
        </p:txBody>
      </p:sp>
      <p:sp>
        <p:nvSpPr>
          <p:cNvPr id="4" name="Inhaltsplatzhalter 3">
            <a:extLst>
              <a:ext uri="{FF2B5EF4-FFF2-40B4-BE49-F238E27FC236}">
                <a16:creationId xmlns:a16="http://schemas.microsoft.com/office/drawing/2014/main" id="{8616F40A-8AD2-4F07-8A23-28333DA8DE5A}"/>
              </a:ext>
            </a:extLst>
          </p:cNvPr>
          <p:cNvSpPr>
            <a:spLocks noGrp="1"/>
          </p:cNvSpPr>
          <p:nvPr>
            <p:ph sz="half" idx="2"/>
          </p:nvPr>
        </p:nvSpPr>
        <p:spPr/>
        <p:txBody>
          <a:bodyPr>
            <a:normAutofit/>
          </a:bodyPr>
          <a:lstStyle/>
          <a:p>
            <a:pPr marL="541338" indent="-541338">
              <a:buNone/>
            </a:pPr>
            <a:r>
              <a:rPr lang="de-DE" sz="2000" dirty="0">
                <a:solidFill>
                  <a:schemeClr val="bg1">
                    <a:lumMod val="75000"/>
                  </a:schemeClr>
                </a:solidFill>
              </a:rPr>
              <a:t>1.8	Flugsicherungsdienste und Flugverkehrsmanagement </a:t>
            </a:r>
          </a:p>
          <a:p>
            <a:pPr marL="806450" indent="4763">
              <a:spcBef>
                <a:spcPts val="300"/>
              </a:spcBef>
              <a:spcAft>
                <a:spcPts val="600"/>
              </a:spcAft>
              <a:buNone/>
            </a:pPr>
            <a:r>
              <a:rPr lang="en-US" sz="1700" i="1" dirty="0">
                <a:solidFill>
                  <a:schemeClr val="bg1">
                    <a:lumMod val="75000"/>
                  </a:schemeClr>
                </a:solidFill>
              </a:rPr>
              <a:t>Air traffic service (ATS) and air traffic management (ATM)</a:t>
            </a:r>
            <a:endParaRPr lang="de-DE" sz="1700" i="1" dirty="0">
              <a:solidFill>
                <a:schemeClr val="bg1">
                  <a:lumMod val="75000"/>
                </a:schemeClr>
              </a:solidFill>
            </a:endParaRPr>
          </a:p>
          <a:p>
            <a:pPr marL="541338" indent="-541338">
              <a:buNone/>
            </a:pPr>
            <a:r>
              <a:rPr lang="de-DE" sz="2000" dirty="0">
                <a:solidFill>
                  <a:schemeClr val="bg1">
                    <a:lumMod val="75000"/>
                  </a:schemeClr>
                </a:solidFill>
              </a:rPr>
              <a:t>1.9 	Flugberatungsdienst (AIS)</a:t>
            </a:r>
            <a:endParaRPr lang="en-US" sz="2000" dirty="0">
              <a:solidFill>
                <a:schemeClr val="bg1">
                  <a:lumMod val="75000"/>
                </a:schemeClr>
              </a:solidFill>
            </a:endParaRPr>
          </a:p>
          <a:p>
            <a:pPr marL="806450" indent="4763">
              <a:spcBef>
                <a:spcPts val="300"/>
              </a:spcBef>
              <a:spcAft>
                <a:spcPts val="600"/>
              </a:spcAft>
              <a:buNone/>
            </a:pPr>
            <a:r>
              <a:rPr lang="en-US" sz="1700" i="1" dirty="0">
                <a:solidFill>
                  <a:schemeClr val="bg1">
                    <a:lumMod val="75000"/>
                  </a:schemeClr>
                </a:solidFill>
              </a:rPr>
              <a:t>Aeronautical information services (AIS) </a:t>
            </a:r>
            <a:endParaRPr lang="de-DE" sz="1700" i="1" dirty="0">
              <a:solidFill>
                <a:schemeClr val="bg1">
                  <a:lumMod val="75000"/>
                </a:schemeClr>
              </a:solidFill>
            </a:endParaRPr>
          </a:p>
          <a:p>
            <a:pPr marL="541338" indent="-541338">
              <a:buNone/>
            </a:pPr>
            <a:r>
              <a:rPr lang="de-DE" sz="2000" dirty="0"/>
              <a:t>1.10	Flugplätze </a:t>
            </a:r>
          </a:p>
          <a:p>
            <a:pPr marL="806450" indent="4763">
              <a:spcBef>
                <a:spcPts val="300"/>
              </a:spcBef>
              <a:spcAft>
                <a:spcPts val="600"/>
              </a:spcAft>
              <a:buNone/>
            </a:pPr>
            <a:r>
              <a:rPr lang="en-US" sz="1700" i="1" dirty="0">
                <a:solidFill>
                  <a:srgbClr val="044C96"/>
                </a:solidFill>
              </a:rPr>
              <a:t>Aerodromes</a:t>
            </a:r>
            <a:endParaRPr lang="de-DE" sz="1700" i="1" dirty="0">
              <a:solidFill>
                <a:srgbClr val="044C96"/>
              </a:solidFill>
            </a:endParaRPr>
          </a:p>
          <a:p>
            <a:pPr marL="541338" indent="-541338">
              <a:buNone/>
            </a:pPr>
            <a:r>
              <a:rPr lang="de-DE" sz="2000" dirty="0"/>
              <a:t>1.11	Such- und Rettungsdienst </a:t>
            </a:r>
          </a:p>
          <a:p>
            <a:pPr marL="806450" indent="4763">
              <a:spcBef>
                <a:spcPts val="300"/>
              </a:spcBef>
              <a:spcAft>
                <a:spcPts val="600"/>
              </a:spcAft>
              <a:buNone/>
            </a:pPr>
            <a:r>
              <a:rPr lang="en-US" sz="1700" i="1" dirty="0">
                <a:solidFill>
                  <a:srgbClr val="044C96"/>
                </a:solidFill>
              </a:rPr>
              <a:t>Search and rescue </a:t>
            </a:r>
            <a:endParaRPr lang="de-DE" sz="1700" i="1" dirty="0">
              <a:solidFill>
                <a:srgbClr val="044C96"/>
              </a:solidFill>
            </a:endParaRPr>
          </a:p>
          <a:p>
            <a:pPr marL="541338" indent="-541338">
              <a:buNone/>
            </a:pPr>
            <a:r>
              <a:rPr lang="de-DE" sz="2000" dirty="0"/>
              <a:t>1.12	Luftsicherheit und Gefahrenabwehr </a:t>
            </a:r>
          </a:p>
          <a:p>
            <a:pPr marL="806450" indent="4763">
              <a:spcBef>
                <a:spcPts val="300"/>
              </a:spcBef>
              <a:spcAft>
                <a:spcPts val="600"/>
              </a:spcAft>
              <a:buNone/>
            </a:pPr>
            <a:r>
              <a:rPr lang="en-US" sz="1700" i="1" dirty="0">
                <a:solidFill>
                  <a:srgbClr val="044C96"/>
                </a:solidFill>
              </a:rPr>
              <a:t>Security</a:t>
            </a:r>
            <a:endParaRPr lang="de-DE" sz="1700" i="1" dirty="0">
              <a:solidFill>
                <a:srgbClr val="044C96"/>
              </a:solidFill>
            </a:endParaRPr>
          </a:p>
          <a:p>
            <a:pPr marL="541338" indent="-541338">
              <a:buNone/>
            </a:pPr>
            <a:r>
              <a:rPr lang="de-DE" sz="2000" dirty="0"/>
              <a:t>1.13	Flugunfälle und Störung: </a:t>
            </a:r>
            <a:br>
              <a:rPr lang="de-DE" sz="2000" dirty="0"/>
            </a:br>
            <a:r>
              <a:rPr lang="de-DE" sz="2000" dirty="0"/>
              <a:t>Meldung und Untersuchung </a:t>
            </a:r>
          </a:p>
          <a:p>
            <a:pPr marL="806450" indent="4763">
              <a:spcBef>
                <a:spcPts val="300"/>
              </a:spcBef>
              <a:spcAft>
                <a:spcPts val="600"/>
              </a:spcAft>
              <a:buNone/>
            </a:pPr>
            <a:r>
              <a:rPr lang="en-US" sz="1700" i="1" dirty="0">
                <a:solidFill>
                  <a:srgbClr val="044C96"/>
                </a:solidFill>
              </a:rPr>
              <a:t>Accident reporting </a:t>
            </a:r>
            <a:endParaRPr lang="de-DE" sz="1700" i="1" dirty="0">
              <a:solidFill>
                <a:srgbClr val="044C96"/>
              </a:solidFill>
            </a:endParaRPr>
          </a:p>
        </p:txBody>
      </p:sp>
      <p:sp>
        <p:nvSpPr>
          <p:cNvPr id="5" name="Foliennummernplatzhalter 4">
            <a:extLst>
              <a:ext uri="{FF2B5EF4-FFF2-40B4-BE49-F238E27FC236}">
                <a16:creationId xmlns:a16="http://schemas.microsoft.com/office/drawing/2014/main" id="{8974E809-361D-4737-B52C-E6563C29B00B}"/>
              </a:ext>
            </a:extLst>
          </p:cNvPr>
          <p:cNvSpPr>
            <a:spLocks noGrp="1"/>
          </p:cNvSpPr>
          <p:nvPr>
            <p:ph type="sldNum" sz="quarter" idx="12"/>
          </p:nvPr>
        </p:nvSpPr>
        <p:spPr/>
        <p:txBody>
          <a:bodyPr/>
          <a:lstStyle/>
          <a:p>
            <a:fld id="{1BAF13B1-D0BA-4A19-B609-64C08BFDA19E}" type="slidenum">
              <a:rPr lang="de-DE" smtClean="0"/>
              <a:pPr/>
              <a:t>2</a:t>
            </a:fld>
            <a:endParaRPr lang="de-DE" dirty="0"/>
          </a:p>
        </p:txBody>
      </p:sp>
    </p:spTree>
    <p:extLst>
      <p:ext uri="{BB962C8B-B14F-4D97-AF65-F5344CB8AC3E}">
        <p14:creationId xmlns:p14="http://schemas.microsoft.com/office/powerpoint/2010/main" val="4247903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a:xfrm>
            <a:off x="6225061" y="894428"/>
            <a:ext cx="5795172" cy="5475890"/>
          </a:xfrm>
        </p:spPr>
        <p:txBody>
          <a:bodyPr>
            <a:normAutofit/>
          </a:bodyPr>
          <a:lstStyle/>
          <a:p>
            <a:pPr marL="0" indent="0">
              <a:buNone/>
            </a:pPr>
            <a:r>
              <a:rPr lang="de-DE" b="1" dirty="0"/>
              <a:t>Flugunfälle und Störungen</a:t>
            </a:r>
          </a:p>
          <a:p>
            <a:pPr marL="0" indent="0">
              <a:buNone/>
            </a:pPr>
            <a:endParaRPr lang="de-DE" sz="1100" dirty="0"/>
          </a:p>
          <a:p>
            <a:r>
              <a:rPr lang="de-DE" dirty="0"/>
              <a:t>Die BFU untersucht einige Unfälle und erstellt dazu Berichte und Empfehlungen, die kostenlos online zugänglich sind. </a:t>
            </a:r>
          </a:p>
          <a:p>
            <a:endParaRPr lang="de-DE" dirty="0"/>
          </a:p>
          <a:p>
            <a:r>
              <a:rPr lang="de-DE" dirty="0"/>
              <a:t>Das Ziel der Untersuchung besteht darin, Unfälle in der Zukunft zu verhindern und nicht, Schuld- oder Haftungsfragen zu klären </a:t>
            </a:r>
          </a:p>
          <a:p>
            <a:pPr marL="457200" lvl="1" indent="0">
              <a:buNone/>
            </a:pPr>
            <a:endParaRPr lang="de-DE"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20</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1.13  Flugunfälle und Störungen</a:t>
            </a:r>
          </a:p>
        </p:txBody>
      </p:sp>
      <p:sp>
        <p:nvSpPr>
          <p:cNvPr id="7" name="Titel 6">
            <a:extLst>
              <a:ext uri="{FF2B5EF4-FFF2-40B4-BE49-F238E27FC236}">
                <a16:creationId xmlns:a16="http://schemas.microsoft.com/office/drawing/2014/main" id="{DA35525E-FAE8-6A4F-8CE7-80A53D79B9EF}"/>
              </a:ext>
            </a:extLst>
          </p:cNvPr>
          <p:cNvSpPr>
            <a:spLocks noGrp="1"/>
          </p:cNvSpPr>
          <p:nvPr>
            <p:ph type="title"/>
          </p:nvPr>
        </p:nvSpPr>
        <p:spPr>
          <a:xfrm>
            <a:off x="943240" y="144087"/>
            <a:ext cx="7902858" cy="504000"/>
          </a:xfrm>
        </p:spPr>
        <p:txBody>
          <a:bodyPr>
            <a:normAutofit fontScale="90000"/>
          </a:bodyPr>
          <a:lstStyle/>
          <a:p>
            <a:r>
              <a:rPr lang="de-DE" dirty="0"/>
              <a:t>Flugunfälle und Störungen</a:t>
            </a:r>
          </a:p>
        </p:txBody>
      </p:sp>
      <p:pic>
        <p:nvPicPr>
          <p:cNvPr id="10" name="Grafik 9">
            <a:extLst>
              <a:ext uri="{FF2B5EF4-FFF2-40B4-BE49-F238E27FC236}">
                <a16:creationId xmlns:a16="http://schemas.microsoft.com/office/drawing/2014/main" id="{9A4EB6B3-F243-4A4F-B38A-71418C462D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3240" y="740527"/>
            <a:ext cx="3916859" cy="5731683"/>
          </a:xfrm>
          <a:prstGeom prst="rect">
            <a:avLst/>
          </a:prstGeom>
        </p:spPr>
      </p:pic>
    </p:spTree>
    <p:extLst>
      <p:ext uri="{BB962C8B-B14F-4D97-AF65-F5344CB8AC3E}">
        <p14:creationId xmlns:p14="http://schemas.microsoft.com/office/powerpoint/2010/main" val="1202625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02C7A8-7EE1-445E-B18B-B0B44B029576}"/>
              </a:ext>
            </a:extLst>
          </p:cNvPr>
          <p:cNvSpPr>
            <a:spLocks noGrp="1"/>
          </p:cNvSpPr>
          <p:nvPr>
            <p:ph type="ctrTitle"/>
          </p:nvPr>
        </p:nvSpPr>
        <p:spPr>
          <a:xfrm>
            <a:off x="883084" y="1954511"/>
            <a:ext cx="9784915" cy="1035441"/>
          </a:xfrm>
        </p:spPr>
        <p:txBody>
          <a:bodyPr>
            <a:normAutofit/>
          </a:bodyPr>
          <a:lstStyle/>
          <a:p>
            <a:r>
              <a:rPr lang="de-DE" dirty="0"/>
              <a:t>1.10 Flugplätze </a:t>
            </a:r>
          </a:p>
        </p:txBody>
      </p:sp>
      <p:sp>
        <p:nvSpPr>
          <p:cNvPr id="3" name="Untertitel 2">
            <a:extLst>
              <a:ext uri="{FF2B5EF4-FFF2-40B4-BE49-F238E27FC236}">
                <a16:creationId xmlns:a16="http://schemas.microsoft.com/office/drawing/2014/main" id="{C3147B01-30C8-421C-BD17-8AC69CBE5D79}"/>
              </a:ext>
            </a:extLst>
          </p:cNvPr>
          <p:cNvSpPr>
            <a:spLocks noGrp="1"/>
          </p:cNvSpPr>
          <p:nvPr>
            <p:ph type="subTitle" idx="1"/>
          </p:nvPr>
        </p:nvSpPr>
        <p:spPr>
          <a:xfrm>
            <a:off x="1203542" y="3251147"/>
            <a:ext cx="9144000" cy="1655762"/>
          </a:xfrm>
        </p:spPr>
        <p:txBody>
          <a:bodyPr>
            <a:normAutofit/>
          </a:bodyPr>
          <a:lstStyle/>
          <a:p>
            <a:pPr marL="806450" indent="4763">
              <a:spcBef>
                <a:spcPts val="300"/>
              </a:spcBef>
              <a:spcAft>
                <a:spcPts val="600"/>
              </a:spcAft>
            </a:pPr>
            <a:r>
              <a:rPr lang="en-US" dirty="0"/>
              <a:t>Aerodromes</a:t>
            </a:r>
            <a:endParaRPr lang="de-DE" dirty="0"/>
          </a:p>
        </p:txBody>
      </p:sp>
      <p:sp>
        <p:nvSpPr>
          <p:cNvPr id="4" name="Foliennummernplatzhalter 3">
            <a:extLst>
              <a:ext uri="{FF2B5EF4-FFF2-40B4-BE49-F238E27FC236}">
                <a16:creationId xmlns:a16="http://schemas.microsoft.com/office/drawing/2014/main" id="{4B18B720-1CFD-4B73-A56F-433DC892E596}"/>
              </a:ext>
            </a:extLst>
          </p:cNvPr>
          <p:cNvSpPr>
            <a:spLocks noGrp="1"/>
          </p:cNvSpPr>
          <p:nvPr>
            <p:ph type="sldNum" sz="quarter" idx="12"/>
          </p:nvPr>
        </p:nvSpPr>
        <p:spPr/>
        <p:txBody>
          <a:bodyPr/>
          <a:lstStyle/>
          <a:p>
            <a:fld id="{1BAF13B1-D0BA-4A19-B609-64C08BFDA19E}" type="slidenum">
              <a:rPr lang="de-DE" smtClean="0"/>
              <a:pPr/>
              <a:t>3</a:t>
            </a:fld>
            <a:endParaRPr lang="de-DE" dirty="0"/>
          </a:p>
        </p:txBody>
      </p:sp>
    </p:spTree>
    <p:extLst>
      <p:ext uri="{BB962C8B-B14F-4D97-AF65-F5344CB8AC3E}">
        <p14:creationId xmlns:p14="http://schemas.microsoft.com/office/powerpoint/2010/main" val="182550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a:xfrm>
            <a:off x="6019800" y="841981"/>
            <a:ext cx="6103070" cy="5475890"/>
          </a:xfrm>
        </p:spPr>
        <p:txBody>
          <a:bodyPr>
            <a:normAutofit fontScale="25000" lnSpcReduction="20000"/>
          </a:bodyPr>
          <a:lstStyle/>
          <a:p>
            <a:pPr marL="0" indent="0">
              <a:buNone/>
            </a:pPr>
            <a:r>
              <a:rPr lang="de-DE" sz="8800" b="1" dirty="0"/>
              <a:t>Flugplätze</a:t>
            </a:r>
          </a:p>
          <a:p>
            <a:pPr>
              <a:lnSpc>
                <a:spcPct val="120000"/>
              </a:lnSpc>
            </a:pPr>
            <a:r>
              <a:rPr lang="de-DE" sz="8000" dirty="0"/>
              <a:t>Die ICAO regelt vor allem die Vorschriften für große zivile Flughäfen. Die Gesetzgebung für kleine Flughäfen, die hauptsächlich vom Luftsport genutzt werden, ist weitgehend auf nationaler Ebene geregelt.</a:t>
            </a:r>
          </a:p>
          <a:p>
            <a:pPr>
              <a:lnSpc>
                <a:spcPct val="120000"/>
              </a:lnSpc>
            </a:pPr>
            <a:r>
              <a:rPr lang="de-DE" sz="8000" dirty="0"/>
              <a:t>Flugzeuge dürfen nur auf Flugplätzen starten und landen. Für Segelflugzeuge gibt es eine Ausnahme: Sie dürfen außerhalb des Flugplatzes landen. </a:t>
            </a:r>
          </a:p>
          <a:p>
            <a:endParaRPr lang="de-DE" sz="4400" dirty="0"/>
          </a:p>
          <a:p>
            <a:r>
              <a:rPr lang="de-DE" sz="6400" dirty="0"/>
              <a:t>Flughäfen (Airports)</a:t>
            </a:r>
          </a:p>
          <a:p>
            <a:pPr lvl="1"/>
            <a:r>
              <a:rPr lang="de-DE" sz="6400" dirty="0"/>
              <a:t>Verkehrsflughäfen (Frankfurt, Stuttgart;…)</a:t>
            </a:r>
          </a:p>
          <a:p>
            <a:pPr lvl="1"/>
            <a:r>
              <a:rPr lang="de-DE" sz="6400" dirty="0"/>
              <a:t>Sonderverkehrsflughäfen (Oberpfaffenhofen, Sylt,..)</a:t>
            </a:r>
          </a:p>
          <a:p>
            <a:r>
              <a:rPr lang="de-DE" sz="6400" dirty="0"/>
              <a:t>Landeplätze (Landing Sites)</a:t>
            </a:r>
          </a:p>
          <a:p>
            <a:pPr lvl="1"/>
            <a:r>
              <a:rPr lang="de-DE" sz="6400" dirty="0"/>
              <a:t> Verkehrslandeplätze (Aalen-Elchingen, Heubach,…)</a:t>
            </a:r>
          </a:p>
          <a:p>
            <a:pPr lvl="1"/>
            <a:r>
              <a:rPr lang="de-DE" sz="6400" dirty="0"/>
              <a:t>  Sonderlandeplätze (Winzel-Schramberg, Gerstetten,..)</a:t>
            </a:r>
          </a:p>
          <a:p>
            <a:r>
              <a:rPr lang="de-DE" sz="6400" dirty="0"/>
              <a:t>Segelfluggelände (Glider Sites)</a:t>
            </a:r>
          </a:p>
          <a:p>
            <a:pPr marL="0" indent="0">
              <a:buNone/>
            </a:pPr>
            <a:r>
              <a:rPr lang="de-DE" sz="6400" b="1" dirty="0"/>
              <a:t>             </a:t>
            </a:r>
            <a:r>
              <a:rPr lang="de-DE" sz="6400" dirty="0"/>
              <a:t>z.B. Baumerlenbach, Möckmühl, Heilbronn, Löchgau…</a:t>
            </a:r>
          </a:p>
          <a:p>
            <a:endParaRPr lang="de-DE" sz="6400" dirty="0"/>
          </a:p>
          <a:p>
            <a:endParaRPr lang="de-DE" sz="7200" dirty="0"/>
          </a:p>
          <a:p>
            <a:pPr lvl="1"/>
            <a:endParaRPr lang="de-DE" sz="7200" dirty="0"/>
          </a:p>
          <a:p>
            <a:pPr marL="457200" lvl="1" indent="0">
              <a:buNone/>
            </a:pPr>
            <a:r>
              <a:rPr lang="de-DE" sz="7200" dirty="0"/>
              <a:t>  </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4</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1.10. Flugplätze</a:t>
            </a:r>
          </a:p>
        </p:txBody>
      </p:sp>
      <p:sp>
        <p:nvSpPr>
          <p:cNvPr id="7" name="Titel 6">
            <a:extLst>
              <a:ext uri="{FF2B5EF4-FFF2-40B4-BE49-F238E27FC236}">
                <a16:creationId xmlns:a16="http://schemas.microsoft.com/office/drawing/2014/main" id="{DA35525E-FAE8-6A4F-8CE7-80A53D79B9EF}"/>
              </a:ext>
            </a:extLst>
          </p:cNvPr>
          <p:cNvSpPr>
            <a:spLocks noGrp="1"/>
          </p:cNvSpPr>
          <p:nvPr>
            <p:ph type="title"/>
          </p:nvPr>
        </p:nvSpPr>
        <p:spPr/>
        <p:txBody>
          <a:bodyPr>
            <a:normAutofit fontScale="90000"/>
          </a:bodyPr>
          <a:lstStyle/>
          <a:p>
            <a:r>
              <a:rPr lang="de-DE" dirty="0"/>
              <a:t>Flugplätze</a:t>
            </a:r>
          </a:p>
        </p:txBody>
      </p:sp>
      <p:sp>
        <p:nvSpPr>
          <p:cNvPr id="3" name="AutoShape 2" descr="Stuttgart 1web1100">
            <a:extLst>
              <a:ext uri="{FF2B5EF4-FFF2-40B4-BE49-F238E27FC236}">
                <a16:creationId xmlns:a16="http://schemas.microsoft.com/office/drawing/2014/main" id="{D8C983B5-B612-4D46-8EAF-E5A7342FDD9B}"/>
              </a:ext>
            </a:extLst>
          </p:cNvPr>
          <p:cNvSpPr>
            <a:spLocks noChangeAspect="1" noChangeArrowheads="1"/>
          </p:cNvSpPr>
          <p:nvPr/>
        </p:nvSpPr>
        <p:spPr bwMode="auto">
          <a:xfrm>
            <a:off x="1866122" y="879866"/>
            <a:ext cx="9917891" cy="597813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pic>
        <p:nvPicPr>
          <p:cNvPr id="9" name="Grafik 8" descr="Ein Bild, das Gras, draußen, Straße, Weg enthält.&#10;&#10;Automatisch generierte Beschreibung">
            <a:extLst>
              <a:ext uri="{FF2B5EF4-FFF2-40B4-BE49-F238E27FC236}">
                <a16:creationId xmlns:a16="http://schemas.microsoft.com/office/drawing/2014/main" id="{0B5AF0A0-5F84-ED45-AD40-B540DA59E4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2194" y="1949868"/>
            <a:ext cx="3118757" cy="2519259"/>
          </a:xfrm>
          <a:prstGeom prst="rect">
            <a:avLst/>
          </a:prstGeom>
        </p:spPr>
      </p:pic>
      <p:pic>
        <p:nvPicPr>
          <p:cNvPr id="10" name="Grafik 9" descr="Ein Bild, das Berg, draußen, Natur, Himmel enthält.&#10;&#10;Automatisch generierte Beschreibung">
            <a:extLst>
              <a:ext uri="{FF2B5EF4-FFF2-40B4-BE49-F238E27FC236}">
                <a16:creationId xmlns:a16="http://schemas.microsoft.com/office/drawing/2014/main" id="{7C791501-5374-B743-88F4-93F09F25D7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442" y="780681"/>
            <a:ext cx="2960318" cy="1953810"/>
          </a:xfrm>
          <a:prstGeom prst="rect">
            <a:avLst/>
          </a:prstGeom>
        </p:spPr>
      </p:pic>
      <p:pic>
        <p:nvPicPr>
          <p:cNvPr id="8" name="Inhaltsplatzhalter 8">
            <a:extLst>
              <a:ext uri="{FF2B5EF4-FFF2-40B4-BE49-F238E27FC236}">
                <a16:creationId xmlns:a16="http://schemas.microsoft.com/office/drawing/2014/main" id="{BC17C99E-29D4-DE43-876A-D3FC36651B52}"/>
              </a:ext>
            </a:extLst>
          </p:cNvPr>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a:xfrm>
            <a:off x="331248" y="4277682"/>
            <a:ext cx="3823411" cy="2226010"/>
          </a:xfrm>
        </p:spPr>
      </p:pic>
    </p:spTree>
    <p:extLst>
      <p:ext uri="{BB962C8B-B14F-4D97-AF65-F5344CB8AC3E}">
        <p14:creationId xmlns:p14="http://schemas.microsoft.com/office/powerpoint/2010/main" val="824042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a:xfrm>
            <a:off x="5917163" y="1066073"/>
            <a:ext cx="6103070" cy="5475890"/>
          </a:xfrm>
        </p:spPr>
        <p:txBody>
          <a:bodyPr>
            <a:normAutofit fontScale="40000" lnSpcReduction="20000"/>
          </a:bodyPr>
          <a:lstStyle/>
          <a:p>
            <a:pPr marL="0" indent="0">
              <a:buNone/>
            </a:pPr>
            <a:r>
              <a:rPr lang="de-DE" sz="4600" b="1" dirty="0"/>
              <a:t>Pistenbezeichnung</a:t>
            </a:r>
          </a:p>
          <a:p>
            <a:pPr>
              <a:lnSpc>
                <a:spcPct val="120000"/>
              </a:lnSpc>
            </a:pPr>
            <a:r>
              <a:rPr lang="de-DE" sz="4600" dirty="0"/>
              <a:t>Die Bezeichnung der Piste entspricht der Kompassrichtung</a:t>
            </a:r>
          </a:p>
          <a:p>
            <a:r>
              <a:rPr lang="de-DE" sz="4600" dirty="0"/>
              <a:t>Bezeichnung erfolgt in Zehnerangaben</a:t>
            </a:r>
          </a:p>
          <a:p>
            <a:pPr marL="0" indent="0">
              <a:buNone/>
            </a:pPr>
            <a:r>
              <a:rPr lang="de-DE" sz="4600" dirty="0"/>
              <a:t>    z.B. Ausrichtung 180°. ergibt Piste 18</a:t>
            </a:r>
          </a:p>
          <a:p>
            <a:endParaRPr lang="de-DE" sz="4600" dirty="0"/>
          </a:p>
          <a:p>
            <a:pPr>
              <a:lnSpc>
                <a:spcPct val="120000"/>
              </a:lnSpc>
            </a:pPr>
            <a:r>
              <a:rPr lang="de-DE" sz="4600" dirty="0"/>
              <a:t>Pisten können in beide Richtungen  benutzt werden, sie haben daher immer zwei Angaben:</a:t>
            </a:r>
          </a:p>
          <a:p>
            <a:pPr marL="0" indent="0">
              <a:lnSpc>
                <a:spcPct val="120000"/>
              </a:lnSpc>
              <a:buNone/>
            </a:pPr>
            <a:r>
              <a:rPr lang="de-DE" sz="4600" dirty="0"/>
              <a:t>     z.B.  18/36 oder 09/27</a:t>
            </a:r>
          </a:p>
          <a:p>
            <a:pPr marL="0" indent="0">
              <a:lnSpc>
                <a:spcPct val="120000"/>
              </a:lnSpc>
              <a:buNone/>
            </a:pPr>
            <a:endParaRPr lang="de-DE" sz="6400" dirty="0"/>
          </a:p>
          <a:p>
            <a:r>
              <a:rPr lang="de-DE" sz="4500" dirty="0"/>
              <a:t>Es gibt aber auch Pisten, die nur in einer Richtung benutzt</a:t>
            </a:r>
          </a:p>
          <a:p>
            <a:pPr marL="0" indent="0">
              <a:buNone/>
            </a:pPr>
            <a:r>
              <a:rPr lang="de-DE" sz="4500" dirty="0"/>
              <a:t>     werden können.  Dies hängt von den örtlichen</a:t>
            </a:r>
          </a:p>
          <a:p>
            <a:pPr marL="0" indent="0">
              <a:buNone/>
            </a:pPr>
            <a:r>
              <a:rPr lang="de-DE" sz="4500" dirty="0"/>
              <a:t>     Gegebenheiten ab.</a:t>
            </a:r>
          </a:p>
          <a:p>
            <a:endParaRPr lang="de-DE" sz="7200" dirty="0"/>
          </a:p>
          <a:p>
            <a:pPr lvl="1"/>
            <a:endParaRPr lang="de-DE" sz="7200" dirty="0"/>
          </a:p>
          <a:p>
            <a:pPr marL="457200" lvl="1" indent="0">
              <a:buNone/>
            </a:pPr>
            <a:r>
              <a:rPr lang="de-DE" sz="7200" dirty="0"/>
              <a:t>  </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5</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1.10. Flugplätze</a:t>
            </a:r>
          </a:p>
        </p:txBody>
      </p:sp>
      <p:sp>
        <p:nvSpPr>
          <p:cNvPr id="7" name="Titel 6">
            <a:extLst>
              <a:ext uri="{FF2B5EF4-FFF2-40B4-BE49-F238E27FC236}">
                <a16:creationId xmlns:a16="http://schemas.microsoft.com/office/drawing/2014/main" id="{DA35525E-FAE8-6A4F-8CE7-80A53D79B9EF}"/>
              </a:ext>
            </a:extLst>
          </p:cNvPr>
          <p:cNvSpPr>
            <a:spLocks noGrp="1"/>
          </p:cNvSpPr>
          <p:nvPr>
            <p:ph type="title"/>
          </p:nvPr>
        </p:nvSpPr>
        <p:spPr/>
        <p:txBody>
          <a:bodyPr>
            <a:normAutofit fontScale="90000"/>
          </a:bodyPr>
          <a:lstStyle/>
          <a:p>
            <a:r>
              <a:rPr lang="de-DE" dirty="0"/>
              <a:t>Flugplätze</a:t>
            </a:r>
          </a:p>
        </p:txBody>
      </p:sp>
      <p:pic>
        <p:nvPicPr>
          <p:cNvPr id="10" name="Inhaltsplatzhalter 9">
            <a:extLst>
              <a:ext uri="{FF2B5EF4-FFF2-40B4-BE49-F238E27FC236}">
                <a16:creationId xmlns:a16="http://schemas.microsoft.com/office/drawing/2014/main" id="{F67FF410-CF0F-4140-A684-0C0B919E9439}"/>
              </a:ext>
            </a:extLst>
          </p:cNvPr>
          <p:cNvPicPr>
            <a:picLocks noGrp="1" noChangeAspect="1"/>
          </p:cNvPicPr>
          <p:nvPr>
            <p:ph sz="half" idx="1"/>
          </p:nvPr>
        </p:nvPicPr>
        <p:blipFill>
          <a:blip r:embed="rId3"/>
          <a:stretch>
            <a:fillRect/>
          </a:stretch>
        </p:blipFill>
        <p:spPr>
          <a:xfrm>
            <a:off x="2474728" y="785907"/>
            <a:ext cx="2743200" cy="2755900"/>
          </a:xfrm>
          <a:prstGeom prst="rect">
            <a:avLst/>
          </a:prstGeom>
        </p:spPr>
      </p:pic>
      <p:pic>
        <p:nvPicPr>
          <p:cNvPr id="11" name="Grafik 10">
            <a:extLst>
              <a:ext uri="{FF2B5EF4-FFF2-40B4-BE49-F238E27FC236}">
                <a16:creationId xmlns:a16="http://schemas.microsoft.com/office/drawing/2014/main" id="{E9B8CD64-3CE3-F54E-99BA-31541B8C82DC}"/>
              </a:ext>
            </a:extLst>
          </p:cNvPr>
          <p:cNvPicPr>
            <a:picLocks noChangeAspect="1"/>
          </p:cNvPicPr>
          <p:nvPr/>
        </p:nvPicPr>
        <p:blipFill>
          <a:blip r:embed="rId4"/>
          <a:stretch>
            <a:fillRect/>
          </a:stretch>
        </p:blipFill>
        <p:spPr>
          <a:xfrm>
            <a:off x="2502177" y="3711366"/>
            <a:ext cx="2743200" cy="2755900"/>
          </a:xfrm>
          <a:prstGeom prst="rect">
            <a:avLst/>
          </a:prstGeom>
        </p:spPr>
      </p:pic>
      <p:sp>
        <p:nvSpPr>
          <p:cNvPr id="12" name="Rechteck 11">
            <a:extLst>
              <a:ext uri="{FF2B5EF4-FFF2-40B4-BE49-F238E27FC236}">
                <a16:creationId xmlns:a16="http://schemas.microsoft.com/office/drawing/2014/main" id="{269A4134-45B3-8D4B-A84F-83CAD9DA4F7C}"/>
              </a:ext>
            </a:extLst>
          </p:cNvPr>
          <p:cNvSpPr/>
          <p:nvPr/>
        </p:nvSpPr>
        <p:spPr>
          <a:xfrm>
            <a:off x="69130" y="1691705"/>
            <a:ext cx="2405598" cy="646331"/>
          </a:xfrm>
          <a:prstGeom prst="rect">
            <a:avLst/>
          </a:prstGeom>
        </p:spPr>
        <p:txBody>
          <a:bodyPr wrap="square">
            <a:spAutoFit/>
          </a:bodyPr>
          <a:lstStyle/>
          <a:p>
            <a:r>
              <a:rPr lang="de-DE" dirty="0"/>
              <a:t>Piste 18/36</a:t>
            </a:r>
          </a:p>
          <a:p>
            <a:r>
              <a:rPr lang="de-DE" dirty="0"/>
              <a:t>Flugzeug ist auf Piste 36</a:t>
            </a:r>
          </a:p>
        </p:txBody>
      </p:sp>
      <p:sp>
        <p:nvSpPr>
          <p:cNvPr id="13" name="Rechteck 12">
            <a:extLst>
              <a:ext uri="{FF2B5EF4-FFF2-40B4-BE49-F238E27FC236}">
                <a16:creationId xmlns:a16="http://schemas.microsoft.com/office/drawing/2014/main" id="{615714B4-D11D-9D4C-A152-DE3218120F09}"/>
              </a:ext>
            </a:extLst>
          </p:cNvPr>
          <p:cNvSpPr/>
          <p:nvPr/>
        </p:nvSpPr>
        <p:spPr>
          <a:xfrm>
            <a:off x="69130" y="4499063"/>
            <a:ext cx="2518126" cy="646331"/>
          </a:xfrm>
          <a:prstGeom prst="rect">
            <a:avLst/>
          </a:prstGeom>
        </p:spPr>
        <p:txBody>
          <a:bodyPr wrap="square">
            <a:spAutoFit/>
          </a:bodyPr>
          <a:lstStyle/>
          <a:p>
            <a:r>
              <a:rPr lang="de-DE" dirty="0"/>
              <a:t>Piste 12/30</a:t>
            </a:r>
          </a:p>
          <a:p>
            <a:r>
              <a:rPr lang="de-DE" dirty="0"/>
              <a:t>Flugzeug ist auf Piste 12</a:t>
            </a:r>
          </a:p>
        </p:txBody>
      </p:sp>
    </p:spTree>
    <p:extLst>
      <p:ext uri="{BB962C8B-B14F-4D97-AF65-F5344CB8AC3E}">
        <p14:creationId xmlns:p14="http://schemas.microsoft.com/office/powerpoint/2010/main" val="1465377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a:xfrm>
            <a:off x="6019800" y="841981"/>
            <a:ext cx="6103070" cy="5475890"/>
          </a:xfrm>
        </p:spPr>
        <p:txBody>
          <a:bodyPr>
            <a:normAutofit fontScale="25000" lnSpcReduction="20000"/>
          </a:bodyPr>
          <a:lstStyle/>
          <a:p>
            <a:pPr marL="0" indent="0">
              <a:buNone/>
            </a:pPr>
            <a:r>
              <a:rPr lang="de-DE" sz="8800" b="1" dirty="0"/>
              <a:t>Flugplatzverkehr (Platzrunde) und Rollfeld</a:t>
            </a:r>
          </a:p>
          <a:p>
            <a:pPr marL="0" indent="0">
              <a:buNone/>
            </a:pPr>
            <a:endParaRPr lang="de-DE" sz="8800" b="1" dirty="0"/>
          </a:p>
          <a:p>
            <a:r>
              <a:rPr lang="de-DE" sz="8800" b="1" dirty="0"/>
              <a:t>Flugplatzverkehr</a:t>
            </a:r>
            <a:endParaRPr lang="de-DE" sz="8800" dirty="0"/>
          </a:p>
          <a:p>
            <a:pPr lvl="1"/>
            <a:r>
              <a:rPr lang="de-DE" sz="8800" dirty="0"/>
              <a:t>Verkehr in der Platzrunde</a:t>
            </a:r>
          </a:p>
          <a:p>
            <a:pPr lvl="1">
              <a:lnSpc>
                <a:spcPct val="120000"/>
              </a:lnSpc>
            </a:pPr>
            <a:r>
              <a:rPr lang="de-DE" sz="8800" dirty="0"/>
              <a:t>Verkehr der in die Platzrunde einfliegt oder diese verlässt</a:t>
            </a:r>
          </a:p>
          <a:p>
            <a:pPr lvl="1"/>
            <a:endParaRPr lang="de-DE" sz="8800" dirty="0"/>
          </a:p>
          <a:p>
            <a:r>
              <a:rPr lang="de-DE" sz="8800" b="1" dirty="0"/>
              <a:t>Rollfeld</a:t>
            </a:r>
            <a:endParaRPr lang="de-DE" sz="8800" dirty="0"/>
          </a:p>
          <a:p>
            <a:pPr lvl="1"/>
            <a:r>
              <a:rPr lang="de-DE" sz="8800" dirty="0"/>
              <a:t>Start- und Landebahnen </a:t>
            </a:r>
          </a:p>
          <a:p>
            <a:pPr lvl="1"/>
            <a:r>
              <a:rPr lang="de-DE" sz="8800" dirty="0"/>
              <a:t>Schutzstreifen</a:t>
            </a:r>
          </a:p>
          <a:p>
            <a:pPr lvl="1"/>
            <a:r>
              <a:rPr lang="de-DE" sz="8800" dirty="0"/>
              <a:t>Rollbahnen</a:t>
            </a:r>
          </a:p>
          <a:p>
            <a:pPr lvl="1"/>
            <a:r>
              <a:rPr lang="de-DE" sz="8800" dirty="0"/>
              <a:t>Vorfeld gehört nicht zum Rollfeld</a:t>
            </a:r>
          </a:p>
          <a:p>
            <a:endParaRPr lang="de-DE" sz="6400" dirty="0"/>
          </a:p>
          <a:p>
            <a:endParaRPr lang="de-DE" sz="7200" dirty="0"/>
          </a:p>
          <a:p>
            <a:pPr lvl="1"/>
            <a:endParaRPr lang="de-DE" sz="7200" dirty="0"/>
          </a:p>
          <a:p>
            <a:pPr marL="457200" lvl="1" indent="0">
              <a:buNone/>
            </a:pPr>
            <a:r>
              <a:rPr lang="de-DE" sz="7200" dirty="0"/>
              <a:t>  </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6</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1.10. Flugplätze</a:t>
            </a:r>
          </a:p>
        </p:txBody>
      </p:sp>
      <p:sp>
        <p:nvSpPr>
          <p:cNvPr id="7" name="Titel 6">
            <a:extLst>
              <a:ext uri="{FF2B5EF4-FFF2-40B4-BE49-F238E27FC236}">
                <a16:creationId xmlns:a16="http://schemas.microsoft.com/office/drawing/2014/main" id="{DA35525E-FAE8-6A4F-8CE7-80A53D79B9EF}"/>
              </a:ext>
            </a:extLst>
          </p:cNvPr>
          <p:cNvSpPr>
            <a:spLocks noGrp="1"/>
          </p:cNvSpPr>
          <p:nvPr>
            <p:ph type="title"/>
          </p:nvPr>
        </p:nvSpPr>
        <p:spPr/>
        <p:txBody>
          <a:bodyPr>
            <a:normAutofit fontScale="90000"/>
          </a:bodyPr>
          <a:lstStyle/>
          <a:p>
            <a:r>
              <a:rPr lang="de-DE" dirty="0"/>
              <a:t>Flugplätze</a:t>
            </a:r>
          </a:p>
        </p:txBody>
      </p:sp>
      <p:pic>
        <p:nvPicPr>
          <p:cNvPr id="14" name="Inhaltsplatzhalter 13">
            <a:extLst>
              <a:ext uri="{FF2B5EF4-FFF2-40B4-BE49-F238E27FC236}">
                <a16:creationId xmlns:a16="http://schemas.microsoft.com/office/drawing/2014/main" id="{EA98B75D-A104-F94A-80C4-C48443EAC679}"/>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54815" y="761069"/>
            <a:ext cx="4154732" cy="5808931"/>
          </a:xfrm>
        </p:spPr>
      </p:pic>
    </p:spTree>
    <p:extLst>
      <p:ext uri="{BB962C8B-B14F-4D97-AF65-F5344CB8AC3E}">
        <p14:creationId xmlns:p14="http://schemas.microsoft.com/office/powerpoint/2010/main" val="2789970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a:xfrm>
            <a:off x="6019799" y="841981"/>
            <a:ext cx="6172201" cy="5475890"/>
          </a:xfrm>
        </p:spPr>
        <p:txBody>
          <a:bodyPr>
            <a:normAutofit fontScale="25000" lnSpcReduction="20000"/>
          </a:bodyPr>
          <a:lstStyle/>
          <a:p>
            <a:pPr marL="0" indent="0">
              <a:buNone/>
            </a:pPr>
            <a:r>
              <a:rPr lang="de-DE" sz="8800" b="1" dirty="0"/>
              <a:t>VFR – Flüge:   kontrollierte Flugplätze</a:t>
            </a:r>
          </a:p>
          <a:p>
            <a:pPr marL="0" indent="0">
              <a:buNone/>
            </a:pPr>
            <a:endParaRPr lang="de-DE" sz="8800" b="1" dirty="0"/>
          </a:p>
          <a:p>
            <a:pPr lvl="1"/>
            <a:r>
              <a:rPr lang="de-DE" sz="7800" dirty="0"/>
              <a:t>Rufzeichen ist „TURM“</a:t>
            </a:r>
          </a:p>
          <a:p>
            <a:pPr lvl="2"/>
            <a:r>
              <a:rPr lang="de-DE" sz="7800" dirty="0"/>
              <a:t> </a:t>
            </a:r>
            <a:r>
              <a:rPr lang="de-DE" sz="7200" dirty="0"/>
              <a:t>Frequenz auf der Sichtanflugkarte</a:t>
            </a:r>
          </a:p>
          <a:p>
            <a:pPr lvl="2"/>
            <a:endParaRPr lang="de-DE" sz="4400" dirty="0"/>
          </a:p>
          <a:p>
            <a:pPr lvl="1"/>
            <a:r>
              <a:rPr lang="de-DE" sz="7800" dirty="0"/>
              <a:t>Freigabe ist für alles notwendig</a:t>
            </a:r>
          </a:p>
          <a:p>
            <a:pPr lvl="1"/>
            <a:endParaRPr lang="de-DE" sz="4200" dirty="0"/>
          </a:p>
          <a:p>
            <a:pPr lvl="1"/>
            <a:r>
              <a:rPr lang="de-DE" sz="7800" dirty="0"/>
              <a:t>Beim Anflug: </a:t>
            </a:r>
          </a:p>
          <a:p>
            <a:pPr lvl="2"/>
            <a:r>
              <a:rPr lang="de-DE" sz="7200" dirty="0"/>
              <a:t>mind. 5 Min vor Erreichen des Pflichtmeldepunktes melden</a:t>
            </a:r>
          </a:p>
          <a:p>
            <a:pPr lvl="2"/>
            <a:endParaRPr lang="de-DE" sz="4400" dirty="0"/>
          </a:p>
          <a:p>
            <a:pPr lvl="1"/>
            <a:r>
              <a:rPr lang="de-DE" sz="7800" dirty="0"/>
              <a:t>Hörbereitschaft immer notwendig</a:t>
            </a:r>
          </a:p>
          <a:p>
            <a:pPr lvl="1"/>
            <a:endParaRPr lang="de-DE" sz="4200" dirty="0"/>
          </a:p>
          <a:p>
            <a:pPr lvl="1"/>
            <a:r>
              <a:rPr lang="de-DE" sz="7800" dirty="0"/>
              <a:t>An-/Abflugwege sind aus der Anflugkarte erkennbar</a:t>
            </a:r>
          </a:p>
          <a:p>
            <a:pPr lvl="1"/>
            <a:endParaRPr lang="de-DE" sz="4200" dirty="0"/>
          </a:p>
          <a:p>
            <a:pPr lvl="1">
              <a:lnSpc>
                <a:spcPct val="120000"/>
              </a:lnSpc>
            </a:pPr>
            <a:r>
              <a:rPr lang="de-DE" sz="7800" dirty="0"/>
              <a:t>wegen IFR/VFR - Mischverkehr, sind die Platzrunden nichtdargestellt</a:t>
            </a:r>
          </a:p>
          <a:p>
            <a:endParaRPr lang="de-DE" sz="6400" dirty="0"/>
          </a:p>
          <a:p>
            <a:endParaRPr lang="de-DE" sz="7200" dirty="0"/>
          </a:p>
          <a:p>
            <a:pPr lvl="1"/>
            <a:endParaRPr lang="de-DE" sz="7200" dirty="0"/>
          </a:p>
          <a:p>
            <a:pPr marL="457200" lvl="1" indent="0">
              <a:buNone/>
            </a:pPr>
            <a:r>
              <a:rPr lang="de-DE" sz="7200" dirty="0"/>
              <a:t>  </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7</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1.10. Flugplätze</a:t>
            </a:r>
          </a:p>
        </p:txBody>
      </p:sp>
      <p:sp>
        <p:nvSpPr>
          <p:cNvPr id="7" name="Titel 6">
            <a:extLst>
              <a:ext uri="{FF2B5EF4-FFF2-40B4-BE49-F238E27FC236}">
                <a16:creationId xmlns:a16="http://schemas.microsoft.com/office/drawing/2014/main" id="{DA35525E-FAE8-6A4F-8CE7-80A53D79B9EF}"/>
              </a:ext>
            </a:extLst>
          </p:cNvPr>
          <p:cNvSpPr>
            <a:spLocks noGrp="1"/>
          </p:cNvSpPr>
          <p:nvPr>
            <p:ph type="title"/>
          </p:nvPr>
        </p:nvSpPr>
        <p:spPr/>
        <p:txBody>
          <a:bodyPr>
            <a:normAutofit fontScale="90000"/>
          </a:bodyPr>
          <a:lstStyle/>
          <a:p>
            <a:r>
              <a:rPr lang="de-DE" dirty="0"/>
              <a:t>Flugplätze</a:t>
            </a:r>
          </a:p>
        </p:txBody>
      </p:sp>
      <p:pic>
        <p:nvPicPr>
          <p:cNvPr id="10" name="Inhaltsplatzhalter 9" descr="Ein Bild, das Karte enthält.&#10;&#10;Automatisch generierte Beschreibung">
            <a:extLst>
              <a:ext uri="{FF2B5EF4-FFF2-40B4-BE49-F238E27FC236}">
                <a16:creationId xmlns:a16="http://schemas.microsoft.com/office/drawing/2014/main" id="{0DADFE80-8E6A-4F4B-AA14-9DBFC0990104}"/>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65290" y="1874426"/>
            <a:ext cx="6313420" cy="3546659"/>
          </a:xfrm>
        </p:spPr>
      </p:pic>
    </p:spTree>
    <p:extLst>
      <p:ext uri="{BB962C8B-B14F-4D97-AF65-F5344CB8AC3E}">
        <p14:creationId xmlns:p14="http://schemas.microsoft.com/office/powerpoint/2010/main" val="2482410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a:xfrm>
            <a:off x="6019799" y="916409"/>
            <a:ext cx="6172201" cy="5941591"/>
          </a:xfrm>
        </p:spPr>
        <p:txBody>
          <a:bodyPr>
            <a:normAutofit fontScale="25000" lnSpcReduction="20000"/>
          </a:bodyPr>
          <a:lstStyle/>
          <a:p>
            <a:pPr marL="0" indent="0">
              <a:buNone/>
            </a:pPr>
            <a:r>
              <a:rPr lang="de-DE" sz="8800" b="1" dirty="0"/>
              <a:t>VFR – Flüge:   unkontrollierte Flugplätze</a:t>
            </a:r>
          </a:p>
          <a:p>
            <a:pPr marL="0" indent="0">
              <a:buNone/>
            </a:pPr>
            <a:endParaRPr lang="de-DE" sz="8800" b="1" dirty="0"/>
          </a:p>
          <a:p>
            <a:r>
              <a:rPr lang="de-DE" sz="8000" dirty="0"/>
              <a:t>Rufzeichen ist „RADIO“</a:t>
            </a:r>
          </a:p>
          <a:p>
            <a:pPr lvl="1"/>
            <a:r>
              <a:rPr lang="de-DE" sz="7800" dirty="0"/>
              <a:t> </a:t>
            </a:r>
            <a:r>
              <a:rPr lang="de-DE" sz="7200" dirty="0"/>
              <a:t>Frequenz auf der Sichtanflugkarte</a:t>
            </a:r>
          </a:p>
          <a:p>
            <a:r>
              <a:rPr lang="de-DE" sz="7400" dirty="0"/>
              <a:t>Der Flugbetrieb kann mit oder ohne einen Betriebsleiter</a:t>
            </a:r>
          </a:p>
          <a:p>
            <a:pPr marL="0" indent="0">
              <a:buNone/>
            </a:pPr>
            <a:r>
              <a:rPr lang="de-DE" sz="7400" dirty="0"/>
              <a:t>     durchgeführt werden.</a:t>
            </a:r>
          </a:p>
          <a:p>
            <a:r>
              <a:rPr lang="de-DE" sz="7400" dirty="0"/>
              <a:t>Der Betriebsleiter darf keine Freigaben oder Anweisungen geben</a:t>
            </a:r>
          </a:p>
          <a:p>
            <a:r>
              <a:rPr lang="de-DE" sz="7400" dirty="0"/>
              <a:t>Der Pilot handelt eigenverantwortlich</a:t>
            </a:r>
            <a:endParaRPr lang="de-DE" sz="4400" dirty="0"/>
          </a:p>
          <a:p>
            <a:r>
              <a:rPr lang="de-DE" sz="8000" dirty="0"/>
              <a:t>Beim Anflug: </a:t>
            </a:r>
          </a:p>
          <a:p>
            <a:pPr lvl="1"/>
            <a:r>
              <a:rPr lang="de-DE" sz="7200" dirty="0"/>
              <a:t>mind. 5 Min vor Erreichen der Platzrunde melden</a:t>
            </a:r>
          </a:p>
          <a:p>
            <a:pPr lvl="1"/>
            <a:r>
              <a:rPr lang="de-DE" sz="7200" dirty="0"/>
              <a:t>Eine Antwort vom Betriebsleiter muss nicht kommen</a:t>
            </a:r>
          </a:p>
          <a:p>
            <a:pPr lvl="1"/>
            <a:r>
              <a:rPr lang="de-DE" sz="7200" dirty="0"/>
              <a:t>Die Meldung gilt zur Information anderer anfliegenden Piloten</a:t>
            </a:r>
            <a:endParaRPr lang="de-DE" sz="4400" dirty="0"/>
          </a:p>
          <a:p>
            <a:r>
              <a:rPr lang="de-DE" sz="8000" dirty="0"/>
              <a:t>Platzrunden sind in Höhe und Lage einzuhalten</a:t>
            </a:r>
            <a:endParaRPr lang="de-DE" sz="4400" dirty="0"/>
          </a:p>
          <a:p>
            <a:r>
              <a:rPr lang="de-DE" sz="8000" dirty="0"/>
              <a:t>Hörbereitschaft immer notwendig</a:t>
            </a:r>
            <a:endParaRPr lang="de-DE" sz="4400" dirty="0"/>
          </a:p>
          <a:p>
            <a:r>
              <a:rPr lang="de-DE" sz="8000" dirty="0"/>
              <a:t>Einflug in die Platzrunde erfolgt meistens über den Gegenanflug</a:t>
            </a:r>
            <a:endParaRPr lang="de-DE" sz="6400" dirty="0"/>
          </a:p>
          <a:p>
            <a:endParaRPr lang="de-DE" sz="7200" dirty="0"/>
          </a:p>
          <a:p>
            <a:pPr lvl="1"/>
            <a:endParaRPr lang="de-DE" sz="7200" dirty="0"/>
          </a:p>
          <a:p>
            <a:pPr marL="457200" lvl="1" indent="0">
              <a:buNone/>
            </a:pPr>
            <a:r>
              <a:rPr lang="de-DE" sz="7200" dirty="0"/>
              <a:t>  </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8</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1.10. Flugplätze</a:t>
            </a:r>
          </a:p>
        </p:txBody>
      </p:sp>
      <p:sp>
        <p:nvSpPr>
          <p:cNvPr id="7" name="Titel 6">
            <a:extLst>
              <a:ext uri="{FF2B5EF4-FFF2-40B4-BE49-F238E27FC236}">
                <a16:creationId xmlns:a16="http://schemas.microsoft.com/office/drawing/2014/main" id="{DA35525E-FAE8-6A4F-8CE7-80A53D79B9EF}"/>
              </a:ext>
            </a:extLst>
          </p:cNvPr>
          <p:cNvSpPr>
            <a:spLocks noGrp="1"/>
          </p:cNvSpPr>
          <p:nvPr>
            <p:ph type="title"/>
          </p:nvPr>
        </p:nvSpPr>
        <p:spPr/>
        <p:txBody>
          <a:bodyPr>
            <a:normAutofit fontScale="90000"/>
          </a:bodyPr>
          <a:lstStyle/>
          <a:p>
            <a:r>
              <a:rPr lang="de-DE" dirty="0"/>
              <a:t>Flugplätze</a:t>
            </a:r>
          </a:p>
        </p:txBody>
      </p:sp>
      <p:pic>
        <p:nvPicPr>
          <p:cNvPr id="10" name="Inhaltsplatzhalter 9">
            <a:extLst>
              <a:ext uri="{FF2B5EF4-FFF2-40B4-BE49-F238E27FC236}">
                <a16:creationId xmlns:a16="http://schemas.microsoft.com/office/drawing/2014/main" id="{FAABE65E-FA5E-5148-8664-7C72196CFA30}"/>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23562" y="996497"/>
            <a:ext cx="5065982" cy="5260178"/>
          </a:xfrm>
        </p:spPr>
      </p:pic>
    </p:spTree>
    <p:extLst>
      <p:ext uri="{BB962C8B-B14F-4D97-AF65-F5344CB8AC3E}">
        <p14:creationId xmlns:p14="http://schemas.microsoft.com/office/powerpoint/2010/main" val="1314099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9</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1.10. Flugplätze</a:t>
            </a:r>
          </a:p>
        </p:txBody>
      </p:sp>
      <p:sp>
        <p:nvSpPr>
          <p:cNvPr id="7" name="Titel 6">
            <a:extLst>
              <a:ext uri="{FF2B5EF4-FFF2-40B4-BE49-F238E27FC236}">
                <a16:creationId xmlns:a16="http://schemas.microsoft.com/office/drawing/2014/main" id="{DA35525E-FAE8-6A4F-8CE7-80A53D79B9EF}"/>
              </a:ext>
            </a:extLst>
          </p:cNvPr>
          <p:cNvSpPr>
            <a:spLocks noGrp="1"/>
          </p:cNvSpPr>
          <p:nvPr>
            <p:ph type="title"/>
          </p:nvPr>
        </p:nvSpPr>
        <p:spPr>
          <a:xfrm>
            <a:off x="954815" y="142913"/>
            <a:ext cx="7902858" cy="504000"/>
          </a:xfrm>
        </p:spPr>
        <p:txBody>
          <a:bodyPr>
            <a:normAutofit fontScale="90000"/>
          </a:bodyPr>
          <a:lstStyle/>
          <a:p>
            <a:r>
              <a:rPr lang="de-DE" dirty="0"/>
              <a:t>Flugplätze - Bodensignale</a:t>
            </a:r>
          </a:p>
        </p:txBody>
      </p:sp>
      <p:pic>
        <p:nvPicPr>
          <p:cNvPr id="11" name="Inhaltsplatzhalter 10">
            <a:extLst>
              <a:ext uri="{FF2B5EF4-FFF2-40B4-BE49-F238E27FC236}">
                <a16:creationId xmlns:a16="http://schemas.microsoft.com/office/drawing/2014/main" id="{B4703543-82B2-0546-A196-F6E85E97BC82}"/>
              </a:ext>
            </a:extLst>
          </p:cNvPr>
          <p:cNvPicPr>
            <a:picLocks noGrp="1" noChangeAspect="1"/>
          </p:cNvPicPr>
          <p:nvPr>
            <p:ph sz="half" idx="1"/>
          </p:nvPr>
        </p:nvPicPr>
        <p:blipFill>
          <a:blip r:embed="rId3"/>
          <a:stretch>
            <a:fillRect/>
          </a:stretch>
        </p:blipFill>
        <p:spPr>
          <a:xfrm>
            <a:off x="326000" y="854517"/>
            <a:ext cx="1193800" cy="1155700"/>
          </a:xfrm>
          <a:prstGeom prst="rect">
            <a:avLst/>
          </a:prstGeom>
        </p:spPr>
      </p:pic>
      <p:pic>
        <p:nvPicPr>
          <p:cNvPr id="19" name="Inhaltsplatzhalter 18">
            <a:extLst>
              <a:ext uri="{FF2B5EF4-FFF2-40B4-BE49-F238E27FC236}">
                <a16:creationId xmlns:a16="http://schemas.microsoft.com/office/drawing/2014/main" id="{86886C80-25DB-4F44-934D-D50C0D1122BC}"/>
              </a:ext>
            </a:extLst>
          </p:cNvPr>
          <p:cNvPicPr>
            <a:picLocks noGrp="1" noChangeAspect="1"/>
          </p:cNvPicPr>
          <p:nvPr>
            <p:ph sz="half" idx="2"/>
          </p:nvPr>
        </p:nvPicPr>
        <p:blipFill>
          <a:blip r:embed="rId4"/>
          <a:stretch>
            <a:fillRect/>
          </a:stretch>
        </p:blipFill>
        <p:spPr>
          <a:xfrm>
            <a:off x="6019800" y="841817"/>
            <a:ext cx="1206500" cy="1181100"/>
          </a:xfrm>
          <a:prstGeom prst="rect">
            <a:avLst/>
          </a:prstGeom>
        </p:spPr>
      </p:pic>
      <p:pic>
        <p:nvPicPr>
          <p:cNvPr id="12" name="Grafik 11">
            <a:extLst>
              <a:ext uri="{FF2B5EF4-FFF2-40B4-BE49-F238E27FC236}">
                <a16:creationId xmlns:a16="http://schemas.microsoft.com/office/drawing/2014/main" id="{120633CB-2272-FB47-9F2F-DC8B64597350}"/>
              </a:ext>
            </a:extLst>
          </p:cNvPr>
          <p:cNvPicPr>
            <a:picLocks noChangeAspect="1"/>
          </p:cNvPicPr>
          <p:nvPr/>
        </p:nvPicPr>
        <p:blipFill>
          <a:blip r:embed="rId5"/>
          <a:stretch>
            <a:fillRect/>
          </a:stretch>
        </p:blipFill>
        <p:spPr>
          <a:xfrm>
            <a:off x="338865" y="2300271"/>
            <a:ext cx="1206500" cy="1193800"/>
          </a:xfrm>
          <a:prstGeom prst="rect">
            <a:avLst/>
          </a:prstGeom>
        </p:spPr>
      </p:pic>
      <p:pic>
        <p:nvPicPr>
          <p:cNvPr id="13" name="Grafik 12">
            <a:extLst>
              <a:ext uri="{FF2B5EF4-FFF2-40B4-BE49-F238E27FC236}">
                <a16:creationId xmlns:a16="http://schemas.microsoft.com/office/drawing/2014/main" id="{8E87540F-30E3-5C46-BDC3-F6BAAEBE0356}"/>
              </a:ext>
            </a:extLst>
          </p:cNvPr>
          <p:cNvPicPr>
            <a:picLocks noChangeAspect="1"/>
          </p:cNvPicPr>
          <p:nvPr/>
        </p:nvPicPr>
        <p:blipFill>
          <a:blip r:embed="rId6"/>
          <a:stretch>
            <a:fillRect/>
          </a:stretch>
        </p:blipFill>
        <p:spPr>
          <a:xfrm>
            <a:off x="338865" y="3894136"/>
            <a:ext cx="1270000" cy="508000"/>
          </a:xfrm>
          <a:prstGeom prst="rect">
            <a:avLst/>
          </a:prstGeom>
        </p:spPr>
      </p:pic>
      <p:pic>
        <p:nvPicPr>
          <p:cNvPr id="14" name="Grafik 13">
            <a:extLst>
              <a:ext uri="{FF2B5EF4-FFF2-40B4-BE49-F238E27FC236}">
                <a16:creationId xmlns:a16="http://schemas.microsoft.com/office/drawing/2014/main" id="{2BEA9ED8-0B72-E644-9193-B15C9302AA19}"/>
              </a:ext>
            </a:extLst>
          </p:cNvPr>
          <p:cNvPicPr>
            <a:picLocks noChangeAspect="1"/>
          </p:cNvPicPr>
          <p:nvPr/>
        </p:nvPicPr>
        <p:blipFill>
          <a:blip r:embed="rId7"/>
          <a:stretch>
            <a:fillRect/>
          </a:stretch>
        </p:blipFill>
        <p:spPr>
          <a:xfrm>
            <a:off x="351565" y="4970977"/>
            <a:ext cx="1257300" cy="508000"/>
          </a:xfrm>
          <a:prstGeom prst="rect">
            <a:avLst/>
          </a:prstGeom>
        </p:spPr>
      </p:pic>
      <p:sp>
        <p:nvSpPr>
          <p:cNvPr id="15" name="Textfeld 14">
            <a:extLst>
              <a:ext uri="{FF2B5EF4-FFF2-40B4-BE49-F238E27FC236}">
                <a16:creationId xmlns:a16="http://schemas.microsoft.com/office/drawing/2014/main" id="{13D49465-1668-1042-A2CD-DAA95493CC36}"/>
              </a:ext>
            </a:extLst>
          </p:cNvPr>
          <p:cNvSpPr txBox="1"/>
          <p:nvPr/>
        </p:nvSpPr>
        <p:spPr>
          <a:xfrm>
            <a:off x="1762819" y="1255596"/>
            <a:ext cx="3143425" cy="400110"/>
          </a:xfrm>
          <a:prstGeom prst="rect">
            <a:avLst/>
          </a:prstGeom>
          <a:noFill/>
        </p:spPr>
        <p:txBody>
          <a:bodyPr wrap="none" rtlCol="0">
            <a:spAutoFit/>
          </a:bodyPr>
          <a:lstStyle/>
          <a:p>
            <a:r>
              <a:rPr lang="de-DE" sz="2000" dirty="0"/>
              <a:t>Landeverbot für längere Zeit</a:t>
            </a:r>
          </a:p>
        </p:txBody>
      </p:sp>
      <p:sp>
        <p:nvSpPr>
          <p:cNvPr id="16" name="Textfeld 15">
            <a:extLst>
              <a:ext uri="{FF2B5EF4-FFF2-40B4-BE49-F238E27FC236}">
                <a16:creationId xmlns:a16="http://schemas.microsoft.com/office/drawing/2014/main" id="{293CCBF9-7C8B-5A41-AB57-96C4A8D3C9C8}"/>
              </a:ext>
            </a:extLst>
          </p:cNvPr>
          <p:cNvSpPr txBox="1"/>
          <p:nvPr/>
        </p:nvSpPr>
        <p:spPr>
          <a:xfrm>
            <a:off x="1762819" y="2330110"/>
            <a:ext cx="4121706" cy="707886"/>
          </a:xfrm>
          <a:prstGeom prst="rect">
            <a:avLst/>
          </a:prstGeom>
          <a:noFill/>
        </p:spPr>
        <p:txBody>
          <a:bodyPr wrap="none" rtlCol="0">
            <a:spAutoFit/>
          </a:bodyPr>
          <a:lstStyle/>
          <a:p>
            <a:r>
              <a:rPr lang="de-DE" sz="2000" dirty="0"/>
              <a:t>Besondere Vorsicht beim Landeanflug</a:t>
            </a:r>
          </a:p>
          <a:p>
            <a:r>
              <a:rPr lang="de-DE" sz="2000" dirty="0"/>
              <a:t>und bei der Landung</a:t>
            </a:r>
          </a:p>
        </p:txBody>
      </p:sp>
      <p:sp>
        <p:nvSpPr>
          <p:cNvPr id="17" name="Textfeld 16">
            <a:extLst>
              <a:ext uri="{FF2B5EF4-FFF2-40B4-BE49-F238E27FC236}">
                <a16:creationId xmlns:a16="http://schemas.microsoft.com/office/drawing/2014/main" id="{8E70E1A6-2128-D147-B8A2-0A32E34EE420}"/>
              </a:ext>
            </a:extLst>
          </p:cNvPr>
          <p:cNvSpPr txBox="1"/>
          <p:nvPr/>
        </p:nvSpPr>
        <p:spPr>
          <a:xfrm>
            <a:off x="1762819" y="3821736"/>
            <a:ext cx="4276042" cy="707886"/>
          </a:xfrm>
          <a:prstGeom prst="rect">
            <a:avLst/>
          </a:prstGeom>
          <a:noFill/>
        </p:spPr>
        <p:txBody>
          <a:bodyPr wrap="none" rtlCol="0">
            <a:spAutoFit/>
          </a:bodyPr>
          <a:lstStyle/>
          <a:p>
            <a:r>
              <a:rPr lang="de-DE" sz="2000" dirty="0"/>
              <a:t>Benutzung der Start- und Landebahnen</a:t>
            </a:r>
          </a:p>
          <a:p>
            <a:r>
              <a:rPr lang="de-DE" sz="2000" dirty="0"/>
              <a:t>und Rollwegen ist vorgeschrieben</a:t>
            </a:r>
          </a:p>
        </p:txBody>
      </p:sp>
      <p:sp>
        <p:nvSpPr>
          <p:cNvPr id="18" name="Textfeld 17">
            <a:extLst>
              <a:ext uri="{FF2B5EF4-FFF2-40B4-BE49-F238E27FC236}">
                <a16:creationId xmlns:a16="http://schemas.microsoft.com/office/drawing/2014/main" id="{5D7CA9CF-D3DA-9246-B16E-9E29412928EC}"/>
              </a:ext>
            </a:extLst>
          </p:cNvPr>
          <p:cNvSpPr txBox="1"/>
          <p:nvPr/>
        </p:nvSpPr>
        <p:spPr>
          <a:xfrm>
            <a:off x="1762819" y="4817644"/>
            <a:ext cx="4276042" cy="1015663"/>
          </a:xfrm>
          <a:prstGeom prst="rect">
            <a:avLst/>
          </a:prstGeom>
          <a:noFill/>
        </p:spPr>
        <p:txBody>
          <a:bodyPr wrap="none" rtlCol="0">
            <a:spAutoFit/>
          </a:bodyPr>
          <a:lstStyle/>
          <a:p>
            <a:r>
              <a:rPr lang="de-DE" sz="2000" dirty="0"/>
              <a:t>Benutzung der Start- und Landebahnen</a:t>
            </a:r>
          </a:p>
          <a:p>
            <a:r>
              <a:rPr lang="de-DE" sz="2000" dirty="0"/>
              <a:t> ist vorgeschrieben – Rollwege sind </a:t>
            </a:r>
          </a:p>
          <a:p>
            <a:r>
              <a:rPr lang="de-DE" sz="2000" dirty="0"/>
              <a:t>unbeschränkt nutzbar</a:t>
            </a:r>
          </a:p>
        </p:txBody>
      </p:sp>
      <p:pic>
        <p:nvPicPr>
          <p:cNvPr id="20" name="Grafik 19">
            <a:extLst>
              <a:ext uri="{FF2B5EF4-FFF2-40B4-BE49-F238E27FC236}">
                <a16:creationId xmlns:a16="http://schemas.microsoft.com/office/drawing/2014/main" id="{F2811AA7-9020-E747-BA4E-6FC4E2A43FDD}"/>
              </a:ext>
            </a:extLst>
          </p:cNvPr>
          <p:cNvPicPr>
            <a:picLocks noChangeAspect="1"/>
          </p:cNvPicPr>
          <p:nvPr/>
        </p:nvPicPr>
        <p:blipFill>
          <a:blip r:embed="rId8"/>
          <a:stretch>
            <a:fillRect/>
          </a:stretch>
        </p:blipFill>
        <p:spPr>
          <a:xfrm>
            <a:off x="6164495" y="2420676"/>
            <a:ext cx="1358900" cy="1003300"/>
          </a:xfrm>
          <a:prstGeom prst="rect">
            <a:avLst/>
          </a:prstGeom>
        </p:spPr>
      </p:pic>
      <p:pic>
        <p:nvPicPr>
          <p:cNvPr id="21" name="Grafik 20">
            <a:extLst>
              <a:ext uri="{FF2B5EF4-FFF2-40B4-BE49-F238E27FC236}">
                <a16:creationId xmlns:a16="http://schemas.microsoft.com/office/drawing/2014/main" id="{7A1542CB-BFDF-D842-9261-6642440B45FE}"/>
              </a:ext>
            </a:extLst>
          </p:cNvPr>
          <p:cNvPicPr>
            <a:picLocks noChangeAspect="1"/>
          </p:cNvPicPr>
          <p:nvPr/>
        </p:nvPicPr>
        <p:blipFill>
          <a:blip r:embed="rId9"/>
          <a:stretch>
            <a:fillRect/>
          </a:stretch>
        </p:blipFill>
        <p:spPr>
          <a:xfrm>
            <a:off x="6333861" y="3680868"/>
            <a:ext cx="1270000" cy="1231900"/>
          </a:xfrm>
          <a:prstGeom prst="rect">
            <a:avLst/>
          </a:prstGeom>
        </p:spPr>
      </p:pic>
      <p:sp>
        <p:nvSpPr>
          <p:cNvPr id="23" name="Textfeld 22">
            <a:extLst>
              <a:ext uri="{FF2B5EF4-FFF2-40B4-BE49-F238E27FC236}">
                <a16:creationId xmlns:a16="http://schemas.microsoft.com/office/drawing/2014/main" id="{53FAFD7D-700F-FA40-BE76-7398230EA792}"/>
              </a:ext>
            </a:extLst>
          </p:cNvPr>
          <p:cNvSpPr txBox="1"/>
          <p:nvPr/>
        </p:nvSpPr>
        <p:spPr>
          <a:xfrm>
            <a:off x="7310985" y="1136048"/>
            <a:ext cx="4752007" cy="400110"/>
          </a:xfrm>
          <a:prstGeom prst="rect">
            <a:avLst/>
          </a:prstGeom>
          <a:noFill/>
        </p:spPr>
        <p:txBody>
          <a:bodyPr wrap="none" rtlCol="0">
            <a:spAutoFit/>
          </a:bodyPr>
          <a:lstStyle/>
          <a:p>
            <a:r>
              <a:rPr lang="de-DE" sz="2000" dirty="0"/>
              <a:t>Dieser Teil des Rollfeldes ist nicht benutzbar</a:t>
            </a:r>
          </a:p>
        </p:txBody>
      </p:sp>
      <p:sp>
        <p:nvSpPr>
          <p:cNvPr id="24" name="Textfeld 23">
            <a:extLst>
              <a:ext uri="{FF2B5EF4-FFF2-40B4-BE49-F238E27FC236}">
                <a16:creationId xmlns:a16="http://schemas.microsoft.com/office/drawing/2014/main" id="{7C53AC35-6E51-4D49-B34B-267F4845E94C}"/>
              </a:ext>
            </a:extLst>
          </p:cNvPr>
          <p:cNvSpPr txBox="1"/>
          <p:nvPr/>
        </p:nvSpPr>
        <p:spPr>
          <a:xfrm>
            <a:off x="7599023" y="2319511"/>
            <a:ext cx="4421210" cy="1015663"/>
          </a:xfrm>
          <a:prstGeom prst="rect">
            <a:avLst/>
          </a:prstGeom>
          <a:noFill/>
        </p:spPr>
        <p:txBody>
          <a:bodyPr wrap="none" rtlCol="0">
            <a:spAutoFit/>
          </a:bodyPr>
          <a:lstStyle/>
          <a:p>
            <a:r>
              <a:rPr lang="de-DE" sz="2000" dirty="0"/>
              <a:t>Lande-“T“ – Starts und Landung müssen </a:t>
            </a:r>
          </a:p>
          <a:p>
            <a:r>
              <a:rPr lang="de-DE" sz="2000" dirty="0"/>
              <a:t>parallel zum Längsbalken und auf den </a:t>
            </a:r>
          </a:p>
          <a:p>
            <a:r>
              <a:rPr lang="de-DE" sz="2000" dirty="0"/>
              <a:t>Querbalken zu ausgeführt werden</a:t>
            </a:r>
          </a:p>
        </p:txBody>
      </p:sp>
      <p:sp>
        <p:nvSpPr>
          <p:cNvPr id="25" name="Textfeld 24">
            <a:extLst>
              <a:ext uri="{FF2B5EF4-FFF2-40B4-BE49-F238E27FC236}">
                <a16:creationId xmlns:a16="http://schemas.microsoft.com/office/drawing/2014/main" id="{13859374-1D69-EE4A-9589-F898C7AC144D}"/>
              </a:ext>
            </a:extLst>
          </p:cNvPr>
          <p:cNvSpPr txBox="1"/>
          <p:nvPr/>
        </p:nvSpPr>
        <p:spPr>
          <a:xfrm>
            <a:off x="7711765" y="3679145"/>
            <a:ext cx="3768468" cy="707886"/>
          </a:xfrm>
          <a:prstGeom prst="rect">
            <a:avLst/>
          </a:prstGeom>
          <a:noFill/>
        </p:spPr>
        <p:txBody>
          <a:bodyPr wrap="none" rtlCol="0">
            <a:spAutoFit/>
          </a:bodyPr>
          <a:lstStyle/>
          <a:p>
            <a:r>
              <a:rPr lang="de-DE" sz="2000" dirty="0"/>
              <a:t>Flugsicherungsmeldungen sind an </a:t>
            </a:r>
          </a:p>
          <a:p>
            <a:r>
              <a:rPr lang="de-DE" sz="2000" dirty="0"/>
              <a:t>Dieser Stelle abzugeben</a:t>
            </a:r>
          </a:p>
        </p:txBody>
      </p:sp>
      <p:sp>
        <p:nvSpPr>
          <p:cNvPr id="26" name="Textfeld 25">
            <a:extLst>
              <a:ext uri="{FF2B5EF4-FFF2-40B4-BE49-F238E27FC236}">
                <a16:creationId xmlns:a16="http://schemas.microsoft.com/office/drawing/2014/main" id="{2BB24526-F8F6-4046-AE9D-121BB099BD0C}"/>
              </a:ext>
            </a:extLst>
          </p:cNvPr>
          <p:cNvSpPr txBox="1"/>
          <p:nvPr/>
        </p:nvSpPr>
        <p:spPr>
          <a:xfrm>
            <a:off x="7883626" y="5051792"/>
            <a:ext cx="4080028" cy="1015663"/>
          </a:xfrm>
          <a:prstGeom prst="rect">
            <a:avLst/>
          </a:prstGeom>
          <a:noFill/>
        </p:spPr>
        <p:txBody>
          <a:bodyPr wrap="none" rtlCol="0">
            <a:spAutoFit/>
          </a:bodyPr>
          <a:lstStyle/>
          <a:p>
            <a:r>
              <a:rPr lang="de-DE" sz="2000" dirty="0"/>
              <a:t>Angabe der Startrichtung</a:t>
            </a:r>
          </a:p>
          <a:p>
            <a:r>
              <a:rPr lang="de-DE" sz="2000" dirty="0"/>
              <a:t>abgerundet auf die nächsten 10 Grad</a:t>
            </a:r>
          </a:p>
          <a:p>
            <a:r>
              <a:rPr lang="de-DE" sz="2000" dirty="0"/>
              <a:t>der missweisenden Kompassrose</a:t>
            </a:r>
          </a:p>
        </p:txBody>
      </p:sp>
      <p:pic>
        <p:nvPicPr>
          <p:cNvPr id="27" name="Grafik 26">
            <a:extLst>
              <a:ext uri="{FF2B5EF4-FFF2-40B4-BE49-F238E27FC236}">
                <a16:creationId xmlns:a16="http://schemas.microsoft.com/office/drawing/2014/main" id="{DFF88A96-6DDF-B845-BCD2-B32E4E337804}"/>
              </a:ext>
            </a:extLst>
          </p:cNvPr>
          <p:cNvPicPr>
            <a:picLocks noChangeAspect="1"/>
          </p:cNvPicPr>
          <p:nvPr/>
        </p:nvPicPr>
        <p:blipFill>
          <a:blip r:embed="rId10"/>
          <a:stretch>
            <a:fillRect/>
          </a:stretch>
        </p:blipFill>
        <p:spPr>
          <a:xfrm>
            <a:off x="6455884" y="5161735"/>
            <a:ext cx="1143139" cy="1156912"/>
          </a:xfrm>
          <a:prstGeom prst="rect">
            <a:avLst/>
          </a:prstGeom>
        </p:spPr>
      </p:pic>
    </p:spTree>
    <p:extLst>
      <p:ext uri="{BB962C8B-B14F-4D97-AF65-F5344CB8AC3E}">
        <p14:creationId xmlns:p14="http://schemas.microsoft.com/office/powerpoint/2010/main" val="168350755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1327</Words>
  <Application>Microsoft Office PowerPoint</Application>
  <PresentationFormat>Breitbild</PresentationFormat>
  <Paragraphs>294</Paragraphs>
  <Slides>20</Slides>
  <Notes>17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20</vt:i4>
      </vt:variant>
    </vt:vector>
  </HeadingPairs>
  <TitlesOfParts>
    <vt:vector size="25" baseType="lpstr">
      <vt:lpstr>Arial</vt:lpstr>
      <vt:lpstr>Arial Rounded MT Bold</vt:lpstr>
      <vt:lpstr>Calibri</vt:lpstr>
      <vt:lpstr>Calibri Light</vt:lpstr>
      <vt:lpstr>Office</vt:lpstr>
      <vt:lpstr>PowerPoint-Präsentation</vt:lpstr>
      <vt:lpstr>Luftrecht: Gliederung (SFCL) – Teil 2</vt:lpstr>
      <vt:lpstr>1.10 Flugplätze </vt:lpstr>
      <vt:lpstr>Flugplätze</vt:lpstr>
      <vt:lpstr>Flugplätze</vt:lpstr>
      <vt:lpstr>Flugplätze</vt:lpstr>
      <vt:lpstr>Flugplätze</vt:lpstr>
      <vt:lpstr>Flugplätze</vt:lpstr>
      <vt:lpstr>Flugplätze - Bodensignale</vt:lpstr>
      <vt:lpstr>Flugplätze - Lichtsignale</vt:lpstr>
      <vt:lpstr>Flugplätze - Lichtsignale</vt:lpstr>
      <vt:lpstr>Flugplätze</vt:lpstr>
      <vt:lpstr>Flugplätze</vt:lpstr>
      <vt:lpstr>1.11  Such- und Rettungsdienst  </vt:lpstr>
      <vt:lpstr>Such- und Rettungsdienst</vt:lpstr>
      <vt:lpstr>1.12 Sicherheit</vt:lpstr>
      <vt:lpstr>Sicherheit</vt:lpstr>
      <vt:lpstr>1.13 Flugunfall und Störung:  Meldung und Untersuchung </vt:lpstr>
      <vt:lpstr>Flugunfälle und Störungen</vt:lpstr>
      <vt:lpstr>Flugunfälle und Störungen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Martin Hansen</dc:creator>
  <cp:lastModifiedBy>Schorsch</cp:lastModifiedBy>
  <cp:revision>72</cp:revision>
  <dcterms:created xsi:type="dcterms:W3CDTF">2021-05-15T14:36:40Z</dcterms:created>
  <dcterms:modified xsi:type="dcterms:W3CDTF">2025-09-22T22:42:13Z</dcterms:modified>
</cp:coreProperties>
</file>