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8" r:id="rId3"/>
    <p:sldId id="289" r:id="rId4"/>
    <p:sldId id="290" r:id="rId5"/>
    <p:sldId id="262" r:id="rId6"/>
    <p:sldId id="260" r:id="rId7"/>
    <p:sldId id="263" r:id="rId8"/>
    <p:sldId id="261" r:id="rId9"/>
    <p:sldId id="287" r:id="rId10"/>
    <p:sldId id="268" r:id="rId11"/>
    <p:sldId id="270" r:id="rId12"/>
    <p:sldId id="269" r:id="rId13"/>
    <p:sldId id="267" r:id="rId14"/>
    <p:sldId id="271" r:id="rId15"/>
    <p:sldId id="273" r:id="rId16"/>
    <p:sldId id="275" r:id="rId17"/>
    <p:sldId id="272" r:id="rId18"/>
    <p:sldId id="274" r:id="rId19"/>
    <p:sldId id="284" r:id="rId20"/>
    <p:sldId id="280" r:id="rId21"/>
    <p:sldId id="279" r:id="rId22"/>
    <p:sldId id="281" r:id="rId23"/>
    <p:sldId id="283" r:id="rId24"/>
    <p:sldId id="282" r:id="rId25"/>
    <p:sldId id="278" r:id="rId26"/>
    <p:sldId id="286" r:id="rId27"/>
    <p:sldId id="285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8D9"/>
    <a:srgbClr val="4472C4"/>
    <a:srgbClr val="044C96"/>
    <a:srgbClr val="C9DFF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8" autoAdjust="0"/>
    <p:restoredTop sz="91393" autoAdjust="0"/>
  </p:normalViewPr>
  <p:slideViewPr>
    <p:cSldViewPr snapToGrid="0">
      <p:cViewPr varScale="1">
        <p:scale>
          <a:sx n="85" d="100"/>
          <a:sy n="85" d="100"/>
        </p:scale>
        <p:origin x="514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F5E03-4EE1-4ED0-B9A7-3081538AD9C8}" type="datetimeFigureOut">
              <a:rPr lang="de-DE" smtClean="0"/>
              <a:t>05.04.2025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A0A4-27B6-4433-A0BE-39B4CD827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23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Revision 1 </a:t>
            </a:r>
            <a:r>
              <a:rPr lang="de-DE"/>
              <a:t>vom 30.03.2025</a:t>
            </a:r>
            <a:endParaRPr lang="de-DE" dirty="0"/>
          </a:p>
          <a:p>
            <a:r>
              <a:rPr lang="de-DE" dirty="0"/>
              <a:t>Austausch Bild Folie 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104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3C0C7-BC27-4C73-9D06-A8FBD2EE5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91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4F34E1-7A66-4BD2-8530-4D461B598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1422"/>
            <a:ext cx="9144000" cy="16557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44C9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84FEBA-76BC-4FEC-AC82-40121E35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6BF7EA-9E69-43AA-AA25-8E4952411D72}"/>
              </a:ext>
            </a:extLst>
          </p:cNvPr>
          <p:cNvSpPr/>
          <p:nvPr userDrawn="1"/>
        </p:nvSpPr>
        <p:spPr>
          <a:xfrm>
            <a:off x="0" y="-8027"/>
            <a:ext cx="12192000" cy="121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42946C2-1299-46A5-9EF2-19DADE93A95F}"/>
              </a:ext>
            </a:extLst>
          </p:cNvPr>
          <p:cNvSpPr/>
          <p:nvPr userDrawn="1"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Meteorologie</a:t>
            </a:r>
          </a:p>
        </p:txBody>
      </p:sp>
    </p:spTree>
    <p:extLst>
      <p:ext uri="{BB962C8B-B14F-4D97-AF65-F5344CB8AC3E}">
        <p14:creationId xmlns:p14="http://schemas.microsoft.com/office/powerpoint/2010/main" val="310702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614A9-D9D8-4B52-9BD8-B78FCFA3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7902858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DD4E1-2953-4AC8-B770-ADE67159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840E5EF-6E5E-4B22-9D47-1B013A4A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169B5081-F331-4EBA-AA89-677FF7D5E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6736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CAC94-4567-49FD-88EC-FF50A030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7902858" cy="5040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D349CE-4E41-4A5C-B20C-6C8079955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DD609C-C2D7-41F1-87A8-229808926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24910"/>
            <a:ext cx="5795172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B36124C-7041-40A4-96B0-3B932BE0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83C9599-7AFB-41CC-A829-793E0ACC68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613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B1D07-A317-40DC-904D-FFA9D2BF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4" y="132512"/>
            <a:ext cx="7921331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C07EC-0A56-42F7-93B4-F3E5FF83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E9F8195F-514F-4121-87E1-5951ACAD0C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11859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4ABCD65A-2C65-4ECB-B843-BEFA8C03EA4D}"/>
              </a:ext>
            </a:extLst>
          </p:cNvPr>
          <p:cNvSpPr/>
          <p:nvPr userDrawn="1"/>
        </p:nvSpPr>
        <p:spPr>
          <a:xfrm>
            <a:off x="0" y="6593274"/>
            <a:ext cx="12192000" cy="288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45C07F7-2E6A-4BCF-8A84-662E62A5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86842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6C3B32-9CDA-4DE4-A6FA-6084A993A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676" y="892788"/>
            <a:ext cx="11788696" cy="5551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A6F148-36B9-4688-A75C-51562723EDD4}"/>
              </a:ext>
            </a:extLst>
          </p:cNvPr>
          <p:cNvSpPr txBox="1"/>
          <p:nvPr userDrawn="1"/>
        </p:nvSpPr>
        <p:spPr>
          <a:xfrm>
            <a:off x="306815" y="6596219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BUKO Segelflug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9989FB3-161B-4989-8896-3B0586CB16CC}"/>
              </a:ext>
            </a:extLst>
          </p:cNvPr>
          <p:cNvCxnSpPr>
            <a:cxnSpLocks/>
          </p:cNvCxnSpPr>
          <p:nvPr userDrawn="1"/>
        </p:nvCxnSpPr>
        <p:spPr>
          <a:xfrm>
            <a:off x="0" y="6593274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CAD85F-347B-4CB1-A19C-9322E36E3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78"/>
          <a:stretch/>
        </p:blipFill>
        <p:spPr>
          <a:xfrm>
            <a:off x="91049" y="15929"/>
            <a:ext cx="863766" cy="696169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F4365EF-E401-4AD6-9A42-F6FBA3A45F79}"/>
              </a:ext>
            </a:extLst>
          </p:cNvPr>
          <p:cNvSpPr/>
          <p:nvPr userDrawn="1"/>
        </p:nvSpPr>
        <p:spPr>
          <a:xfrm>
            <a:off x="8857673" y="103352"/>
            <a:ext cx="1277718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MET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3CFB5E0-5E15-488C-9576-0F223EAD510D}"/>
              </a:ext>
            </a:extLst>
          </p:cNvPr>
          <p:cNvSpPr/>
          <p:nvPr userDrawn="1"/>
        </p:nvSpPr>
        <p:spPr>
          <a:xfrm>
            <a:off x="10276774" y="103352"/>
            <a:ext cx="1915226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Segelflugtheorie SFCL</a:t>
            </a:r>
          </a:p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Meteorologie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DB51A1B0-2D75-497E-B002-E6BAD5BFE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02BE076-1037-4FB3-A5DA-6C5FD657D0C3}"/>
              </a:ext>
            </a:extLst>
          </p:cNvPr>
          <p:cNvCxnSpPr>
            <a:cxnSpLocks/>
          </p:cNvCxnSpPr>
          <p:nvPr userDrawn="1"/>
        </p:nvCxnSpPr>
        <p:spPr>
          <a:xfrm>
            <a:off x="0" y="710131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C486E684-9E51-4D4C-9F4D-4215507024FF}"/>
              </a:ext>
            </a:extLst>
          </p:cNvPr>
          <p:cNvSpPr/>
          <p:nvPr userDrawn="1"/>
        </p:nvSpPr>
        <p:spPr>
          <a:xfrm>
            <a:off x="11967372" y="103351"/>
            <a:ext cx="224628" cy="504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15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B88D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" TargetMode="External"/><Relationship Id="rId2" Type="http://schemas.openxmlformats.org/officeDocument/2006/relationships/hyperlink" Target="https://www.segelfliegengrundausbildung.de/index.php/theoretische-spl-ausbildun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elearning.daec.de/dmz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84A4F68-ED5A-4FF4-8D2A-D2E64660729D}"/>
              </a:ext>
            </a:extLst>
          </p:cNvPr>
          <p:cNvSpPr/>
          <p:nvPr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Meteorologie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86641D-FD6D-4834-B209-3534F1D28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61"/>
          <a:stretch/>
        </p:blipFill>
        <p:spPr>
          <a:xfrm>
            <a:off x="3607299" y="1973866"/>
            <a:ext cx="5266568" cy="4332784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239DEF-2EBC-47CA-A8AD-CCF7B738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t>1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A754A21-1E1E-441C-91DA-BE1673E04CF5}"/>
              </a:ext>
            </a:extLst>
          </p:cNvPr>
          <p:cNvSpPr txBox="1"/>
          <p:nvPr/>
        </p:nvSpPr>
        <p:spPr>
          <a:xfrm>
            <a:off x="5178405" y="1408325"/>
            <a:ext cx="212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44C96"/>
                </a:solidFill>
              </a:rPr>
              <a:t>METEOROLOGY</a:t>
            </a:r>
            <a:endParaRPr lang="de-DE" sz="2400" i="1" dirty="0">
              <a:solidFill>
                <a:srgbClr val="044C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08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3.1.1 Die Atmosphäre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48214" y="924910"/>
            <a:ext cx="3443786" cy="5475890"/>
          </a:xfrm>
        </p:spPr>
        <p:txBody>
          <a:bodyPr>
            <a:normAutofit/>
          </a:bodyPr>
          <a:lstStyle/>
          <a:p>
            <a:r>
              <a:rPr lang="de-DE" b="1" dirty="0"/>
              <a:t>Atmosphäre: </a:t>
            </a:r>
            <a:br>
              <a:rPr lang="de-DE" dirty="0"/>
            </a:br>
            <a:r>
              <a:rPr lang="de-DE" dirty="0"/>
              <a:t>Luftschicht, die die Erde umgibt. </a:t>
            </a:r>
            <a:br>
              <a:rPr lang="de-DE" dirty="0"/>
            </a:br>
            <a:r>
              <a:rPr lang="de-DE" dirty="0"/>
              <a:t>Sie ist mehrere hundert Kilometer dick </a:t>
            </a:r>
            <a:r>
              <a:rPr lang="de-DE" dirty="0">
                <a:solidFill>
                  <a:srgbClr val="2B88D9"/>
                </a:solidFill>
              </a:rPr>
              <a:t>(je nach Temperatur 500-2000km, ⌀600 km).</a:t>
            </a:r>
          </a:p>
          <a:p>
            <a:pPr>
              <a:tabLst>
                <a:tab pos="796925" algn="l"/>
              </a:tabLst>
            </a:pPr>
            <a:r>
              <a:rPr lang="de-DE" b="1" dirty="0"/>
              <a:t>Zusammensetzung</a:t>
            </a:r>
            <a:br>
              <a:rPr lang="de-DE" dirty="0"/>
            </a:br>
            <a:r>
              <a:rPr lang="de-DE" b="1" dirty="0"/>
              <a:t>          trockener Luft:</a:t>
            </a:r>
            <a:br>
              <a:rPr lang="de-DE" dirty="0"/>
            </a:br>
            <a:r>
              <a:rPr lang="de-DE" dirty="0"/>
              <a:t>78%	Stickstoff (N</a:t>
            </a:r>
            <a:r>
              <a:rPr lang="de-DE" baseline="-25000" dirty="0"/>
              <a:t>2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21%	Sauerstoff (O</a:t>
            </a:r>
            <a:r>
              <a:rPr lang="de-DE" baseline="-25000" dirty="0"/>
              <a:t>2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  1%	andere Gase, v.a.</a:t>
            </a:r>
            <a:br>
              <a:rPr lang="de-DE" dirty="0"/>
            </a:br>
            <a:r>
              <a:rPr lang="de-DE" dirty="0"/>
              <a:t>      	Argon (Ar) und</a:t>
            </a:r>
            <a:br>
              <a:rPr lang="de-DE" dirty="0"/>
            </a:br>
            <a:r>
              <a:rPr lang="de-DE" dirty="0"/>
              <a:t>       	Kohlendioxid CO</a:t>
            </a:r>
            <a:r>
              <a:rPr lang="de-DE" baseline="-25000" dirty="0"/>
              <a:t>2</a:t>
            </a:r>
            <a:r>
              <a:rPr lang="de-DE" dirty="0"/>
              <a:t>)</a:t>
            </a:r>
          </a:p>
          <a:p>
            <a:r>
              <a:rPr lang="de-DE" b="1" dirty="0"/>
              <a:t>Anteil Wasserdampf:</a:t>
            </a:r>
            <a:br>
              <a:rPr lang="de-DE" b="1" dirty="0"/>
            </a:br>
            <a:r>
              <a:rPr lang="de-DE" dirty="0"/>
              <a:t>0,1 bis 4%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1CAF10D-E132-D349-9127-005FC1A3D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4" y="909403"/>
            <a:ext cx="8322904" cy="552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438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Aufbau der Atmosphäre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3963" y="924910"/>
            <a:ext cx="6933409" cy="5475890"/>
          </a:xfrm>
        </p:spPr>
        <p:txBody>
          <a:bodyPr>
            <a:normAutofit fontScale="92500"/>
          </a:bodyPr>
          <a:lstStyle/>
          <a:p>
            <a:r>
              <a:rPr lang="de-DE" b="1" dirty="0"/>
              <a:t>Schichten der Atmosphäre:</a:t>
            </a:r>
            <a:br>
              <a:rPr lang="de-DE" dirty="0"/>
            </a:br>
            <a:r>
              <a:rPr lang="de-DE" dirty="0"/>
              <a:t>(„thermischer Aufbau“: unterschiedlicher Temperaturverlauf!)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Troposphäre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Stratosphäre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Mesosphäre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Thermosphäre </a:t>
            </a:r>
            <a:r>
              <a:rPr lang="de-DE" sz="2200" dirty="0">
                <a:solidFill>
                  <a:schemeClr val="accent1"/>
                </a:solidFill>
              </a:rPr>
              <a:t>(radiophysikalisch: Ionosphäre)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>
                <a:solidFill>
                  <a:schemeClr val="accent1"/>
                </a:solidFill>
              </a:rPr>
              <a:t>(Exosphäre: &gt;600km, </a:t>
            </a:r>
            <a:r>
              <a:rPr lang="de-DE" sz="2200" i="1" dirty="0">
                <a:solidFill>
                  <a:schemeClr val="accent1"/>
                </a:solidFill>
              </a:rPr>
              <a:t>Übergang zum Weltall;</a:t>
            </a:r>
            <a:br>
              <a:rPr lang="de-DE" sz="2200" i="1" dirty="0">
                <a:solidFill>
                  <a:schemeClr val="accent1"/>
                </a:solidFill>
              </a:rPr>
            </a:br>
            <a:r>
              <a:rPr lang="de-DE" sz="2200" i="1" dirty="0">
                <a:solidFill>
                  <a:schemeClr val="accent1"/>
                </a:solidFill>
              </a:rPr>
              <a:t>                  Teilchen haben Fluchtgeschwindigkeit</a:t>
            </a:r>
            <a:r>
              <a:rPr lang="de-DE" sz="2200" dirty="0">
                <a:solidFill>
                  <a:schemeClr val="accent1"/>
                </a:solidFill>
              </a:rPr>
              <a:t>) </a:t>
            </a:r>
          </a:p>
          <a:p>
            <a:pPr lvl="1">
              <a:buFont typeface="Wingdings" pitchFamily="2" charset="2"/>
              <a:buChar char="§"/>
            </a:pPr>
            <a:endParaRPr lang="de-DE" dirty="0"/>
          </a:p>
          <a:p>
            <a:r>
              <a:rPr lang="de-DE" b="1" dirty="0"/>
              <a:t>Pausen:</a:t>
            </a:r>
            <a:br>
              <a:rPr lang="de-DE" dirty="0"/>
            </a:br>
            <a:r>
              <a:rPr lang="de-DE" dirty="0"/>
              <a:t>Übergangsschichten mit konstanter Temperatur (Isothermie).</a:t>
            </a:r>
          </a:p>
          <a:p>
            <a:endParaRPr lang="de-DE" dirty="0"/>
          </a:p>
          <a:p>
            <a:r>
              <a:rPr lang="de-DE" b="1" dirty="0"/>
              <a:t>Troposphäre</a:t>
            </a:r>
            <a:r>
              <a:rPr lang="de-DE" dirty="0"/>
              <a:t> (Höhe ca. 7 – 14 km):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Hier spielt sich hauptsächlich das Wetter ab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Temperaturabnahme ca. 0,65°/100m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BF66380-7B04-0C4E-B732-570B0F606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25"/>
            <a:ext cx="5033963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218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Schichtung der Atmosphäre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/>
              <a:t>Diese Temperaturabnahme ist nicht überall gleich.</a:t>
            </a:r>
          </a:p>
          <a:p>
            <a:r>
              <a:rPr lang="de-DE" b="1" dirty="0"/>
              <a:t>Temperaturzustandskurve: </a:t>
            </a:r>
            <a:br>
              <a:rPr lang="de-DE" dirty="0"/>
            </a:br>
            <a:r>
              <a:rPr lang="de-DE" dirty="0"/>
              <a:t>Eine Linie, die die Temperatur mit der Höhe darstellt</a:t>
            </a:r>
          </a:p>
          <a:p>
            <a:r>
              <a:rPr lang="de-DE" b="1" dirty="0"/>
              <a:t>Isothermie: </a:t>
            </a:r>
            <a:r>
              <a:rPr lang="de-DE" dirty="0"/>
              <a:t>eine Luftschicht, in der die Temperatur mit der Höhe gleich bleibt. </a:t>
            </a:r>
          </a:p>
          <a:p>
            <a:r>
              <a:rPr lang="de-DE" b="1" dirty="0"/>
              <a:t>Inversion: </a:t>
            </a:r>
            <a:r>
              <a:rPr lang="de-DE" dirty="0"/>
              <a:t>eine Luftschicht, in der die Temperatur mit der Höhe ansteigt.</a:t>
            </a:r>
          </a:p>
          <a:p>
            <a:r>
              <a:rPr lang="de-DE" b="1" dirty="0"/>
              <a:t>Inversionstypen: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in der Höhe </a:t>
            </a:r>
            <a:r>
              <a:rPr lang="de-DE" sz="2200" dirty="0">
                <a:solidFill>
                  <a:srgbClr val="FF0000"/>
                </a:solidFill>
              </a:rPr>
              <a:t>Absinkinversionen</a:t>
            </a:r>
            <a:r>
              <a:rPr lang="de-DE" sz="2200" dirty="0"/>
              <a:t> und </a:t>
            </a:r>
            <a:r>
              <a:rPr lang="de-DE" sz="2200" dirty="0">
                <a:solidFill>
                  <a:srgbClr val="FF0000"/>
                </a:solidFill>
              </a:rPr>
              <a:t>Aufgleitinversionen</a:t>
            </a:r>
            <a:r>
              <a:rPr lang="de-DE" sz="2200" dirty="0"/>
              <a:t>, 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am Boden die </a:t>
            </a:r>
            <a:r>
              <a:rPr lang="de-DE" sz="2200" dirty="0">
                <a:solidFill>
                  <a:srgbClr val="FF0000"/>
                </a:solidFill>
              </a:rPr>
              <a:t>Bodeninversion</a:t>
            </a:r>
            <a:r>
              <a:rPr lang="de-DE" sz="2200" dirty="0"/>
              <a:t>, die durch Ausstrahlung nachts entsteht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0221128-E790-1748-AFF9-68C559C54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" y="1170569"/>
            <a:ext cx="5975671" cy="487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87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3.1.2 Lufttemperatur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5713" y="924910"/>
            <a:ext cx="8391659" cy="5475890"/>
          </a:xfrm>
        </p:spPr>
        <p:txBody>
          <a:bodyPr>
            <a:noAutofit/>
          </a:bodyPr>
          <a:lstStyle/>
          <a:p>
            <a:r>
              <a:rPr lang="de-DE" b="1" dirty="0"/>
              <a:t>Temperatur:</a:t>
            </a:r>
            <a:r>
              <a:rPr lang="de-DE" dirty="0"/>
              <a:t> Maß für den Wärmezustand eines Körpers. </a:t>
            </a:r>
          </a:p>
          <a:p>
            <a:r>
              <a:rPr lang="de-DE" altLang="de-DE" b="1" dirty="0"/>
              <a:t>Wärme:</a:t>
            </a:r>
            <a:r>
              <a:rPr lang="de-DE" altLang="de-DE" dirty="0"/>
              <a:t> Bewegungsenergie der Moleküle</a:t>
            </a:r>
            <a:endParaRPr lang="de-DE" dirty="0"/>
          </a:p>
          <a:p>
            <a:r>
              <a:rPr lang="de-DE" b="1" dirty="0"/>
              <a:t>Maßeinheiten: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>
                <a:solidFill>
                  <a:srgbClr val="FF0000"/>
                </a:solidFill>
              </a:rPr>
              <a:t>Grad Celsius (°C): </a:t>
            </a:r>
            <a:br>
              <a:rPr lang="de-DE" sz="2200" dirty="0"/>
            </a:br>
            <a:r>
              <a:rPr lang="de-DE" sz="2200" dirty="0"/>
              <a:t>Nullpunkt = Gefrierpunkt, 100 °C dem Siedepunkt des Wassers bei Normaldruck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>
                <a:solidFill>
                  <a:srgbClr val="FF0000"/>
                </a:solidFill>
              </a:rPr>
              <a:t>Kelvin (K): </a:t>
            </a:r>
            <a:br>
              <a:rPr lang="de-DE" sz="2200" dirty="0"/>
            </a:br>
            <a:r>
              <a:rPr lang="de-DE" sz="2200" dirty="0"/>
              <a:t>in den Naturwissenschaften verwendet. Die Kelvinskala entspricht der Celsiusskala, </a:t>
            </a:r>
            <a:br>
              <a:rPr lang="de-DE" sz="2200" dirty="0"/>
            </a:br>
            <a:r>
              <a:rPr lang="de-DE" sz="2200" dirty="0"/>
              <a:t>der Nullpunkt ist der absolute Nullpunkt (-273,15 °C)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>
                <a:solidFill>
                  <a:srgbClr val="FF0000"/>
                </a:solidFill>
              </a:rPr>
              <a:t>Fahrenheit (°F): </a:t>
            </a:r>
            <a:br>
              <a:rPr lang="de-DE" sz="2200" dirty="0"/>
            </a:br>
            <a:r>
              <a:rPr lang="de-DE" sz="2200" dirty="0"/>
              <a:t>in 4 Ländern in Verwendung (USA, Belize, Bahamas, </a:t>
            </a:r>
            <a:r>
              <a:rPr lang="de-DE" sz="2200" dirty="0" err="1"/>
              <a:t>Cayman</a:t>
            </a:r>
            <a:r>
              <a:rPr lang="de-DE" sz="2200" dirty="0"/>
              <a:t> Islands).</a:t>
            </a:r>
            <a:br>
              <a:rPr lang="de-DE" sz="2200" dirty="0"/>
            </a:br>
            <a:r>
              <a:rPr lang="de-DE" sz="2200" dirty="0"/>
              <a:t>Die Fahrenheitskala hat ihren Nullpunkt bei – 17,77</a:t>
            </a:r>
            <a:r>
              <a:rPr lang="de-DE" sz="2200" baseline="30000" dirty="0"/>
              <a:t>o</a:t>
            </a:r>
            <a:r>
              <a:rPr lang="de-DE" sz="2200" dirty="0"/>
              <a:t>C und der Gefrierpunkt des Wassers liegt bei 32°F</a:t>
            </a:r>
          </a:p>
          <a:p>
            <a:r>
              <a:rPr lang="de-DE" dirty="0"/>
              <a:t>Die Lufttemperatur auf der Erde ist nicht konstant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7D4DF38-6AFA-014C-BDC8-29D47FDD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9" y="924910"/>
            <a:ext cx="3004134" cy="547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195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Jahreszeiten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44C65DF-A673-0E47-B0BA-73280D511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3" y="924909"/>
            <a:ext cx="9025500" cy="322400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36EF292-0196-8242-9277-A458C0C3BD4F}"/>
              </a:ext>
            </a:extLst>
          </p:cNvPr>
          <p:cNvSpPr txBox="1"/>
          <p:nvPr/>
        </p:nvSpPr>
        <p:spPr>
          <a:xfrm>
            <a:off x="464024" y="4259928"/>
            <a:ext cx="1150334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Die </a:t>
            </a:r>
            <a:r>
              <a:rPr lang="de-DE" sz="2200" dirty="0">
                <a:solidFill>
                  <a:srgbClr val="FF0000"/>
                </a:solidFill>
              </a:rPr>
              <a:t>Erde dreht sich </a:t>
            </a:r>
            <a:r>
              <a:rPr lang="de-DE" sz="2200" dirty="0"/>
              <a:t>in einem Jahr </a:t>
            </a:r>
            <a:r>
              <a:rPr lang="de-DE" sz="2200" dirty="0">
                <a:solidFill>
                  <a:srgbClr val="FF0000"/>
                </a:solidFill>
              </a:rPr>
              <a:t>um die Sonne   </a:t>
            </a:r>
            <a:r>
              <a:rPr lang="de-DE" sz="2200" dirty="0">
                <a:sym typeface="Wingdings" pitchFamily="2" charset="2"/>
              </a:rPr>
              <a:t> </a:t>
            </a:r>
            <a:r>
              <a:rPr lang="de-DE" sz="2200" dirty="0"/>
              <a:t>Jahreszeiten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Die </a:t>
            </a:r>
            <a:r>
              <a:rPr lang="de-DE" sz="2200" dirty="0">
                <a:solidFill>
                  <a:srgbClr val="FF0000"/>
                </a:solidFill>
              </a:rPr>
              <a:t>Erde dreht sich </a:t>
            </a:r>
            <a:r>
              <a:rPr lang="de-DE" sz="2200" dirty="0"/>
              <a:t>in 24 Stunden </a:t>
            </a:r>
            <a:r>
              <a:rPr lang="de-DE" sz="2200" dirty="0">
                <a:solidFill>
                  <a:srgbClr val="FF0000"/>
                </a:solidFill>
              </a:rPr>
              <a:t>um ihre Achse </a:t>
            </a:r>
            <a:r>
              <a:rPr lang="de-DE" sz="2200" dirty="0">
                <a:sym typeface="Wingdings" pitchFamily="2" charset="2"/>
              </a:rPr>
              <a:t> </a:t>
            </a:r>
            <a:r>
              <a:rPr lang="de-DE" sz="2200" dirty="0"/>
              <a:t>Tageszeiten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Die </a:t>
            </a:r>
            <a:r>
              <a:rPr lang="de-DE" sz="2200" dirty="0">
                <a:solidFill>
                  <a:srgbClr val="FF0000"/>
                </a:solidFill>
              </a:rPr>
              <a:t>Erdachse ist </a:t>
            </a:r>
            <a:r>
              <a:rPr lang="de-DE" sz="2200" dirty="0">
                <a:solidFill>
                  <a:schemeClr val="accent1"/>
                </a:solidFill>
              </a:rPr>
              <a:t>um 23,5</a:t>
            </a:r>
            <a:r>
              <a:rPr lang="de-DE" sz="2200" baseline="30000" dirty="0">
                <a:solidFill>
                  <a:schemeClr val="accent1"/>
                </a:solidFill>
              </a:rPr>
              <a:t>o </a:t>
            </a:r>
            <a:r>
              <a:rPr lang="de-DE" sz="2200" dirty="0">
                <a:solidFill>
                  <a:srgbClr val="FF0000"/>
                </a:solidFill>
              </a:rPr>
              <a:t>gekippt</a:t>
            </a:r>
            <a:br>
              <a:rPr lang="de-DE" sz="2200" dirty="0"/>
            </a:br>
            <a:r>
              <a:rPr lang="de-DE" sz="2200" dirty="0">
                <a:sym typeface="Wingdings" pitchFamily="2" charset="2"/>
              </a:rPr>
              <a:t> </a:t>
            </a:r>
            <a:r>
              <a:rPr lang="de-DE" sz="2200" dirty="0"/>
              <a:t> im Sommer mehr Stunden Sonneneinstrahlung als im Winter</a:t>
            </a:r>
            <a:br>
              <a:rPr lang="de-DE" sz="2200" dirty="0"/>
            </a:br>
            <a:r>
              <a:rPr lang="de-DE" sz="2200" dirty="0">
                <a:sym typeface="Wingdings" pitchFamily="2" charset="2"/>
              </a:rPr>
              <a:t>  </a:t>
            </a:r>
            <a:r>
              <a:rPr lang="de-DE" sz="2200" dirty="0"/>
              <a:t>im Sommer ist der Winkel, den die Sonnenstrahlen mit der Erdoberfläche bilden, viel größer</a:t>
            </a:r>
          </a:p>
        </p:txBody>
      </p:sp>
    </p:spTree>
    <p:extLst>
      <p:ext uri="{BB962C8B-B14F-4D97-AF65-F5344CB8AC3E}">
        <p14:creationId xmlns:p14="http://schemas.microsoft.com/office/powerpoint/2010/main" val="1126616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Erwärmung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Der </a:t>
            </a:r>
            <a:r>
              <a:rPr lang="de-DE" b="1" dirty="0"/>
              <a:t>Grad der Erwärmung </a:t>
            </a:r>
            <a:r>
              <a:rPr lang="de-DE" dirty="0"/>
              <a:t>der Erdoberfläche wird bestimmt durch:</a:t>
            </a:r>
          </a:p>
          <a:p>
            <a:r>
              <a:rPr lang="de-DE" dirty="0"/>
              <a:t>den </a:t>
            </a:r>
            <a:r>
              <a:rPr lang="de-DE" dirty="0">
                <a:solidFill>
                  <a:srgbClr val="FF0000"/>
                </a:solidFill>
              </a:rPr>
              <a:t>Einfallswinkel </a:t>
            </a:r>
            <a:r>
              <a:rPr lang="de-DE" dirty="0"/>
              <a:t>der Sonnenstrahlen,</a:t>
            </a:r>
          </a:p>
          <a:p>
            <a:r>
              <a:rPr lang="de-DE" dirty="0"/>
              <a:t>die </a:t>
            </a:r>
            <a:r>
              <a:rPr lang="de-DE" dirty="0">
                <a:solidFill>
                  <a:srgbClr val="FF0000"/>
                </a:solidFill>
              </a:rPr>
              <a:t>Länge des Weges </a:t>
            </a:r>
            <a:r>
              <a:rPr lang="de-DE" dirty="0"/>
              <a:t>durch die Atmosphäre,</a:t>
            </a:r>
          </a:p>
          <a:p>
            <a:r>
              <a:rPr lang="de-DE" dirty="0"/>
              <a:t>das Vorhandensein von </a:t>
            </a:r>
            <a:r>
              <a:rPr lang="de-DE" dirty="0">
                <a:solidFill>
                  <a:srgbClr val="FF0000"/>
                </a:solidFill>
              </a:rPr>
              <a:t>Wolken</a:t>
            </a:r>
            <a:r>
              <a:rPr lang="de-DE" dirty="0"/>
              <a:t>,</a:t>
            </a:r>
          </a:p>
          <a:p>
            <a:r>
              <a:rPr lang="de-DE" dirty="0"/>
              <a:t>die </a:t>
            </a:r>
            <a:r>
              <a:rPr lang="de-DE" dirty="0">
                <a:solidFill>
                  <a:srgbClr val="FF0000"/>
                </a:solidFill>
              </a:rPr>
              <a:t>Bodenbeschaffenheit</a:t>
            </a:r>
            <a:r>
              <a:rPr lang="de-DE" dirty="0"/>
              <a:t> (z. B. Farbe, Sand, Lehm, nass/trocken).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B75E25C-F038-2E47-B08F-DBB0C1642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8" y="1241425"/>
            <a:ext cx="5618091" cy="421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341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Strahlung und Temperatur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b="1" dirty="0"/>
              <a:t>Ein- und Abstrahlung: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Nachts strahlt die Erde die empfangene Sonnenwärme ab. 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Die Einstrahlung durch die Sonne und die Abstrahlung durch die Erde halten sich in etwa die Waage. </a:t>
            </a:r>
          </a:p>
          <a:p>
            <a:r>
              <a:rPr lang="de-DE" b="1" dirty="0"/>
              <a:t>Temperaturmessung: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Die Temperatur der Atmosphäre wird in </a:t>
            </a:r>
            <a:r>
              <a:rPr lang="de-DE" sz="2200" dirty="0">
                <a:solidFill>
                  <a:srgbClr val="FF0000"/>
                </a:solidFill>
              </a:rPr>
              <a:t>Celsius oder Fahrenheit </a:t>
            </a:r>
            <a:r>
              <a:rPr lang="de-DE" sz="2200" dirty="0"/>
              <a:t>gemessen. </a:t>
            </a:r>
            <a:br>
              <a:rPr lang="de-DE" sz="2200" dirty="0"/>
            </a:br>
            <a:r>
              <a:rPr lang="de-DE" sz="2200" dirty="0"/>
              <a:t>Umrechnung von Fahrenheit zu Celsius:</a:t>
            </a:r>
            <a:br>
              <a:rPr lang="de-DE" sz="2200" dirty="0"/>
            </a:br>
            <a:r>
              <a:rPr lang="de-DE" sz="2200" dirty="0"/>
              <a:t>                     (°F - 32) : 1,8 = °C. 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Die Temperatur der Luft wird in einer weißen, winddurchlässigen Thermometer-Hütte („</a:t>
            </a:r>
            <a:r>
              <a:rPr lang="de-DE" sz="2200" dirty="0">
                <a:solidFill>
                  <a:srgbClr val="FF0000"/>
                </a:solidFill>
              </a:rPr>
              <a:t>Englische Hütte</a:t>
            </a:r>
            <a:r>
              <a:rPr lang="de-DE" sz="2200" dirty="0"/>
              <a:t>“) in 1,5 Metern Höhe gemessen.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325C6B6D-67C8-F245-8942-37AE1E02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349375"/>
            <a:ext cx="5353050" cy="426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131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Strahlungshaushalt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Die Erde bezieht ihre Energie von der Sonne.</a:t>
            </a:r>
          </a:p>
          <a:p>
            <a:r>
              <a:rPr lang="de-DE" dirty="0"/>
              <a:t>Die Sonne strahlt kurzwelliges Licht aus, das an der Erdoberfläche in langwellige Wärme umgewandelt wird.</a:t>
            </a:r>
          </a:p>
          <a:p>
            <a:r>
              <a:rPr lang="de-DE" dirty="0"/>
              <a:t>Die </a:t>
            </a:r>
            <a:r>
              <a:rPr lang="de-DE" b="1" dirty="0"/>
              <a:t>Intensität der Energieumwandlung </a:t>
            </a:r>
            <a:r>
              <a:rPr lang="de-DE" dirty="0"/>
              <a:t>hängt vom Untergrund (Reflexion, Absorption und Wärmetransport) ab.</a:t>
            </a:r>
          </a:p>
          <a:p>
            <a:pPr>
              <a:tabLst>
                <a:tab pos="228600" algn="l"/>
                <a:tab pos="449580" algn="l"/>
              </a:tabLst>
            </a:pPr>
            <a:r>
              <a:rPr lang="de-DE" b="1" dirty="0"/>
              <a:t>Strahlungsbilanz: </a:t>
            </a:r>
            <a:br>
              <a:rPr lang="de-DE" b="1" dirty="0"/>
            </a:br>
            <a:r>
              <a:rPr lang="de-DE" dirty="0"/>
              <a:t>Die Summe aller Energieflüsse.</a:t>
            </a:r>
            <a:br>
              <a:rPr lang="de-DE" dirty="0"/>
            </a:br>
            <a:r>
              <a:rPr lang="de-DE" dirty="0">
                <a:solidFill>
                  <a:schemeClr val="accent1"/>
                </a:solidFill>
              </a:rPr>
              <a:t>Ein Gleichgewicht besteht bei einem Sonnen-Einfallswinkel von ca. 15°, darunter negativ, was zu einer Abkühlung der Erdoberfläche führt. 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Je nach Jahreszeit  wird das Gleichgewicht 0,5 bis 1,5 Stunden nach Sonnenaufgang erreicht.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599C2CC-EF26-2C4D-A329-3659C146C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4" y="1212865"/>
            <a:ext cx="5875357" cy="473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497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Tagesgang der Temperatur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2244" y="924910"/>
            <a:ext cx="4925127" cy="5475890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Wenn die Sonne am Morgen den Erdboden erwärmt steigt die Temperatur an.</a:t>
            </a:r>
          </a:p>
          <a:p>
            <a:r>
              <a:rPr lang="de-DE" dirty="0"/>
              <a:t>Nachdem die Sonne ihren höchsten Punkt erreicht hat, steigt die Temperatur weiter an, weil die eintreffende Energie immer noch größer ist als die abgestrahlte Energie.</a:t>
            </a:r>
          </a:p>
          <a:p>
            <a:r>
              <a:rPr lang="de-DE" dirty="0"/>
              <a:t>Das </a:t>
            </a:r>
            <a:r>
              <a:rPr lang="de-DE" dirty="0">
                <a:solidFill>
                  <a:srgbClr val="FF0000"/>
                </a:solidFill>
              </a:rPr>
              <a:t>Maximum der Tagestemperatur </a:t>
            </a:r>
            <a:r>
              <a:rPr lang="de-DE" dirty="0"/>
              <a:t>wird zwischen 14 und 15 Uhr erreicht.</a:t>
            </a:r>
          </a:p>
          <a:p>
            <a:r>
              <a:rPr lang="de-DE" dirty="0"/>
              <a:t>Danach sinkt die Temperatur wieder.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F35F54E-4D28-1649-9D31-6A0B00D03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23963"/>
            <a:ext cx="6642100" cy="408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DD9C4E4-87FC-7889-4D6A-D6A3D9BC9918}"/>
              </a:ext>
            </a:extLst>
          </p:cNvPr>
          <p:cNvSpPr txBox="1"/>
          <p:nvPr/>
        </p:nvSpPr>
        <p:spPr>
          <a:xfrm>
            <a:off x="215900" y="5513696"/>
            <a:ext cx="11751471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200" dirty="0"/>
              <a:t>Außer den Strahlungsprozessen sorgen auch </a:t>
            </a:r>
            <a:r>
              <a:rPr lang="de-DE" sz="2200" b="1" dirty="0">
                <a:solidFill>
                  <a:srgbClr val="FF0000"/>
                </a:solidFill>
              </a:rPr>
              <a:t>Advektionsprozesse</a:t>
            </a:r>
            <a:r>
              <a:rPr lang="de-DE" sz="2200" dirty="0"/>
              <a:t> (horizontale Zufuhr von Luft) für Temperaturänderungen in der Atmosphäre. </a:t>
            </a:r>
            <a:br>
              <a:rPr lang="de-DE" sz="2200" dirty="0"/>
            </a:br>
            <a:r>
              <a:rPr lang="de-DE" sz="2200" dirty="0">
                <a:sym typeface="Wingdings" pitchFamily="2" charset="2"/>
              </a:rPr>
              <a:t> „Warmluft-/Kaltluftadvektion“: </a:t>
            </a:r>
            <a:r>
              <a:rPr lang="de-DE" sz="2200" dirty="0"/>
              <a:t>Zufuhr wärmerer/kälterer Luft in einer bestimmten Luftschicht</a:t>
            </a:r>
          </a:p>
        </p:txBody>
      </p:sp>
    </p:spTree>
    <p:extLst>
      <p:ext uri="{BB962C8B-B14F-4D97-AF65-F5344CB8AC3E}">
        <p14:creationId xmlns:p14="http://schemas.microsoft.com/office/powerpoint/2010/main" val="387122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3.1.3 Luftdruck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D91192-5D50-49E4-B1FC-E421C191A2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>
                <a:solidFill>
                  <a:srgbClr val="FF0000"/>
                </a:solidFill>
              </a:rPr>
              <a:t>Barometrische Höhenstufen: </a:t>
            </a:r>
            <a:br>
              <a:rPr lang="de-DE" dirty="0"/>
            </a:br>
            <a:r>
              <a:rPr lang="de-DE" dirty="0"/>
              <a:t>Höhendifferenz, in der sich der Luftdruck um 1hPa ändert.</a:t>
            </a:r>
            <a:br>
              <a:rPr lang="de-DE" dirty="0"/>
            </a:br>
            <a:r>
              <a:rPr lang="de-DE" dirty="0"/>
              <a:t>Alle 5500m verdoppelt sich die Barometrische Höhenstufe.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b="1" dirty="0"/>
              <a:t>Luftdruck: </a:t>
            </a:r>
            <a:r>
              <a:rPr lang="de-DE" dirty="0"/>
              <a:t>Kraft, die das Gewicht der gesamten Luftmenge, die sich über einem bestimmten Punkt befindet, aufgrund der Schwerkraft ausübt. </a:t>
            </a:r>
          </a:p>
          <a:p>
            <a:r>
              <a:rPr lang="de-DE" dirty="0"/>
              <a:t>Der Luftdruck ist abhängig von der Temperatur und der Höhe der Luftsäule. </a:t>
            </a:r>
          </a:p>
          <a:p>
            <a:r>
              <a:rPr lang="de-DE" dirty="0"/>
              <a:t>Der Luftdruck (reduziert auf Meereshöhe) schwankt in unseren Breiten zwischen 950 hPa und 1050 hPa.</a:t>
            </a:r>
          </a:p>
          <a:p>
            <a:r>
              <a:rPr lang="de-DE" dirty="0"/>
              <a:t>Der </a:t>
            </a:r>
            <a:r>
              <a:rPr lang="de-DE" dirty="0">
                <a:solidFill>
                  <a:srgbClr val="FF0000"/>
                </a:solidFill>
              </a:rPr>
              <a:t>durchschnittliche Luftdruck </a:t>
            </a:r>
            <a:r>
              <a:rPr lang="de-DE" dirty="0"/>
              <a:t>auf Meereshöhe beträgt </a:t>
            </a:r>
            <a:r>
              <a:rPr lang="de-DE" dirty="0">
                <a:solidFill>
                  <a:srgbClr val="FF0000"/>
                </a:solidFill>
              </a:rPr>
              <a:t>1013,25 hPa</a:t>
            </a:r>
            <a:r>
              <a:rPr lang="de-DE" dirty="0"/>
              <a:t>. </a:t>
            </a:r>
          </a:p>
          <a:p>
            <a:r>
              <a:rPr lang="de-DE" dirty="0">
                <a:solidFill>
                  <a:srgbClr val="FF0000"/>
                </a:solidFill>
              </a:rPr>
              <a:t>Alle 5500m halbiert sich der Luftdruck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b="1" dirty="0"/>
              <a:t>Isobaren:</a:t>
            </a:r>
            <a:r>
              <a:rPr lang="de-DE" dirty="0"/>
              <a:t> Linien auf der Bodenkarte, die Bereiche mit gleichem Luftdruck verbinden.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8" name="Inhaltsplatzhalter 11">
            <a:extLst>
              <a:ext uri="{FF2B5EF4-FFF2-40B4-BE49-F238E27FC236}">
                <a16:creationId xmlns:a16="http://schemas.microsoft.com/office/drawing/2014/main" id="{C2BCF091-DF22-7B41-95FC-AEECF5CD6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" y="843022"/>
            <a:ext cx="5959441" cy="405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40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Einleitendes zum Lehrmaterial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i="1" u="none" strike="noStrike" dirty="0">
                <a:solidFill>
                  <a:srgbClr val="333333"/>
                </a:solidFill>
                <a:effectLst/>
              </a:rPr>
              <a:t>Seit Ende 2021:</a:t>
            </a:r>
          </a:p>
          <a:p>
            <a:pPr marL="0" indent="0">
              <a:buNone/>
            </a:pPr>
            <a:r>
              <a:rPr lang="de-DE" sz="2600" b="1" i="1" dirty="0">
                <a:solidFill>
                  <a:srgbClr val="333333"/>
                </a:solidFill>
              </a:rPr>
              <a:t>            Segelflug-Grundausbildung</a:t>
            </a:r>
            <a:r>
              <a:rPr lang="de-DE" i="1" dirty="0">
                <a:solidFill>
                  <a:srgbClr val="333333"/>
                </a:solidFill>
              </a:rPr>
              <a:t> im Netz:</a:t>
            </a:r>
            <a:endParaRPr lang="de-DE" i="1" u="none" strike="noStrike" dirty="0">
              <a:solidFill>
                <a:srgbClr val="333333"/>
              </a:solidFill>
              <a:effectLst/>
            </a:endParaRPr>
          </a:p>
          <a:p>
            <a:pPr marL="0" indent="0">
              <a:buNone/>
            </a:pPr>
            <a:r>
              <a:rPr lang="de-DE" dirty="0">
                <a:hlinkClick r:id="rId2"/>
              </a:rPr>
              <a:t>https://www.segelfliegengrundausbildung.de/index.php/theoretische-spl-ausbildung</a:t>
            </a:r>
            <a:endParaRPr lang="de-DE" dirty="0"/>
          </a:p>
          <a:p>
            <a:pPr marL="0" indent="0">
              <a:buNone/>
            </a:pPr>
            <a:endParaRPr lang="de-DE" i="1" u="none" strike="noStrike" dirty="0">
              <a:solidFill>
                <a:srgbClr val="333333"/>
              </a:solidFill>
              <a:effectLst/>
            </a:endParaRPr>
          </a:p>
          <a:p>
            <a:pPr marL="0" indent="0">
              <a:buNone/>
            </a:pPr>
            <a:r>
              <a:rPr lang="de-DE" i="0" u="none" strike="noStrike" dirty="0">
                <a:solidFill>
                  <a:srgbClr val="333333"/>
                </a:solidFill>
                <a:effectLst/>
              </a:rPr>
              <a:t>Liebe Segelfliegerinnen und Segelflieger,</a:t>
            </a:r>
          </a:p>
          <a:p>
            <a:pPr marL="0" indent="0">
              <a:buNone/>
            </a:pPr>
            <a:r>
              <a:rPr lang="de-DE" i="0" u="none" strike="noStrike" dirty="0">
                <a:solidFill>
                  <a:srgbClr val="333333"/>
                </a:solidFill>
                <a:effectLst/>
              </a:rPr>
              <a:t>herzlich willkommen auf unserer (</a:t>
            </a:r>
            <a:r>
              <a:rPr lang="de-DE" i="1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DAeC</a:t>
            </a:r>
            <a:r>
              <a:rPr lang="de-DE" i="0" u="none" strike="noStrike" dirty="0">
                <a:solidFill>
                  <a:srgbClr val="333333"/>
                </a:solidFill>
                <a:effectLst/>
              </a:rPr>
              <a:t>) Website „Theoretische SPL-Ausbildung“.  </a:t>
            </a:r>
          </a:p>
          <a:p>
            <a:pPr marL="0" indent="0">
              <a:buNone/>
            </a:pPr>
            <a:r>
              <a:rPr lang="de-DE" i="0" u="none" strike="noStrike" dirty="0">
                <a:solidFill>
                  <a:srgbClr val="333333"/>
                </a:solidFill>
                <a:effectLst/>
              </a:rPr>
              <a:t>Viele Segelfluglehrer haben in diesem Sommer </a:t>
            </a:r>
            <a:r>
              <a:rPr lang="de-DE" i="1" u="none" strike="noStrike" dirty="0">
                <a:solidFill>
                  <a:srgbClr val="333333"/>
                </a:solidFill>
                <a:effectLst/>
              </a:rPr>
              <a:t>(</a:t>
            </a:r>
            <a:r>
              <a:rPr lang="de-DE" i="1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2021</a:t>
            </a:r>
            <a:r>
              <a:rPr lang="de-DE" i="1" u="none" strike="noStrike" dirty="0">
                <a:solidFill>
                  <a:srgbClr val="333333"/>
                </a:solidFill>
                <a:effectLst/>
              </a:rPr>
              <a:t>) </a:t>
            </a:r>
            <a:r>
              <a:rPr lang="de-DE" i="0" u="none" strike="noStrike" dirty="0">
                <a:solidFill>
                  <a:srgbClr val="333333"/>
                </a:solidFill>
                <a:effectLst/>
              </a:rPr>
              <a:t>von Dirk </a:t>
            </a:r>
            <a:r>
              <a:rPr lang="de-DE" i="0" u="none" strike="noStrike" dirty="0" err="1">
                <a:solidFill>
                  <a:srgbClr val="333333"/>
                </a:solidFill>
                <a:effectLst/>
              </a:rPr>
              <a:t>Corporaals</a:t>
            </a:r>
            <a:r>
              <a:rPr lang="de-DE" i="0" u="none" strike="noStrike" dirty="0">
                <a:solidFill>
                  <a:srgbClr val="333333"/>
                </a:solidFill>
                <a:effectLst/>
              </a:rPr>
              <a:t> Website </a:t>
            </a:r>
            <a:r>
              <a:rPr lang="de-DE" dirty="0">
                <a:solidFill>
                  <a:srgbClr val="333333"/>
                </a:solidFill>
              </a:rPr>
              <a:t> </a:t>
            </a:r>
            <a:r>
              <a:rPr lang="de-DE" i="0" u="sng" strike="noStrike" dirty="0">
                <a:solidFill>
                  <a:srgbClr val="0000FF"/>
                </a:solidFill>
                <a:effectLst/>
                <a:hlinkClick r:id="rId3"/>
              </a:rPr>
              <a:t>https://www.zweefvliegopleiding.nl</a:t>
            </a:r>
            <a:r>
              <a:rPr lang="de-DE" i="0" u="none" strike="noStrike" dirty="0">
                <a:solidFill>
                  <a:srgbClr val="333333"/>
                </a:solidFill>
                <a:effectLst/>
              </a:rPr>
              <a:t> </a:t>
            </a:r>
            <a:br>
              <a:rPr lang="de-DE" i="0" u="none" strike="noStrike" dirty="0">
                <a:solidFill>
                  <a:srgbClr val="333333"/>
                </a:solidFill>
                <a:effectLst/>
              </a:rPr>
            </a:br>
            <a:r>
              <a:rPr lang="de-DE" i="0" u="none" strike="noStrike" dirty="0">
                <a:solidFill>
                  <a:srgbClr val="333333"/>
                </a:solidFill>
                <a:effectLst/>
              </a:rPr>
              <a:t>die „Theorie </a:t>
            </a:r>
            <a:r>
              <a:rPr lang="de-DE" i="0" u="none" strike="noStrike" dirty="0" err="1">
                <a:solidFill>
                  <a:srgbClr val="333333"/>
                </a:solidFill>
                <a:effectLst/>
              </a:rPr>
              <a:t>voor</a:t>
            </a:r>
            <a:r>
              <a:rPr lang="de-DE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de-DE" i="0" u="none" strike="noStrike" dirty="0" err="1">
                <a:solidFill>
                  <a:srgbClr val="333333"/>
                </a:solidFill>
                <a:effectLst/>
              </a:rPr>
              <a:t>het</a:t>
            </a:r>
            <a:r>
              <a:rPr lang="de-DE" i="0" u="none" strike="noStrike" dirty="0">
                <a:solidFill>
                  <a:srgbClr val="333333"/>
                </a:solidFill>
                <a:effectLst/>
              </a:rPr>
              <a:t> SPL“ aus dem Niederländischen ins Deutsche in ehrenamtlicher Tätigkeit übersetzt und einen im Deutschen fachlich und sachlich korrekten </a:t>
            </a:r>
            <a:r>
              <a:rPr lang="de-DE" i="0" u="none" strike="noStrike" dirty="0" err="1">
                <a:solidFill>
                  <a:srgbClr val="333333"/>
                </a:solidFill>
                <a:effectLst/>
              </a:rPr>
              <a:t>Lehrtext</a:t>
            </a:r>
            <a:r>
              <a:rPr lang="de-DE" i="0" u="none" strike="noStrike" dirty="0">
                <a:solidFill>
                  <a:srgbClr val="333333"/>
                </a:solidFill>
                <a:effectLst/>
              </a:rPr>
              <a:t> erstellt. </a:t>
            </a:r>
          </a:p>
          <a:p>
            <a:pPr marL="0" indent="0">
              <a:buNone/>
            </a:pPr>
            <a:r>
              <a:rPr lang="de-DE" i="0" u="none" strike="noStrike" dirty="0">
                <a:solidFill>
                  <a:srgbClr val="333333"/>
                </a:solidFill>
                <a:effectLst/>
              </a:rPr>
              <a:t>Damit erhalten die vielen Segelflugschülerinnen, Segelflugschüler, Segelfluglehrerinnen und Segelfluglehrer Zugang und können den Inhalt nutzen.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B130BA-77FA-FF0A-D20A-54085F2A4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8" y="852372"/>
            <a:ext cx="5263271" cy="551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38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Luftdruckmessung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Zur </a:t>
            </a:r>
            <a:r>
              <a:rPr lang="de-DE" b="1" dirty="0"/>
              <a:t>Luftdruckmessung </a:t>
            </a:r>
            <a:r>
              <a:rPr lang="de-DE" dirty="0"/>
              <a:t>gibt es im Wesentlichen zwei Systeme: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Das </a:t>
            </a:r>
            <a:r>
              <a:rPr lang="de-DE" dirty="0">
                <a:solidFill>
                  <a:srgbClr val="FF0000"/>
                </a:solidFill>
              </a:rPr>
              <a:t>Flüssigkeitsbarometer:</a:t>
            </a:r>
            <a:br>
              <a:rPr lang="de-DE" dirty="0"/>
            </a:br>
            <a:r>
              <a:rPr lang="de-DE" dirty="0"/>
              <a:t>Der von außen wirkende Luftdruck hebt eine Flüssigkeitssäule gegen ein Vakuum. </a:t>
            </a:r>
            <a:br>
              <a:rPr lang="de-DE" dirty="0"/>
            </a:br>
            <a:r>
              <a:rPr lang="de-DE" dirty="0"/>
              <a:t>Damit das Barometer möglichst klein wird, füllt man es mit der schwersten  Flüssigkeit:  Quecksilber</a:t>
            </a:r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Das </a:t>
            </a:r>
            <a:r>
              <a:rPr lang="de-DE" dirty="0">
                <a:solidFill>
                  <a:srgbClr val="FF0000"/>
                </a:solidFill>
              </a:rPr>
              <a:t>Aneroidbarometer:</a:t>
            </a:r>
            <a:br>
              <a:rPr lang="de-DE" dirty="0"/>
            </a:br>
            <a:r>
              <a:rPr lang="de-DE" dirty="0"/>
              <a:t>Der Luftdruck wirkt gegen eine luftleere Dose. Die Deformation der Dose wird über eine Mechanik auf eine Anzeige übertragen.</a:t>
            </a:r>
            <a:br>
              <a:rPr lang="de-DE" dirty="0"/>
            </a:br>
            <a:r>
              <a:rPr lang="de-DE" dirty="0"/>
              <a:t>(Das Prinzip wird auch im Höhenmesser verwendet)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F6AF4B9-0441-154F-887B-EF187DB7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858838"/>
            <a:ext cx="2076450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260FE14-7F8F-3D45-9EE5-AACF23EC5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527425"/>
            <a:ext cx="43815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883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3.1.4 Luftfeuchte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65827" y="924910"/>
            <a:ext cx="3901544" cy="5475890"/>
          </a:xfrm>
        </p:spPr>
        <p:txBody>
          <a:bodyPr>
            <a:normAutofit lnSpcReduction="10000"/>
          </a:bodyPr>
          <a:lstStyle/>
          <a:p>
            <a:r>
              <a:rPr lang="de-DE" b="1" dirty="0"/>
              <a:t>Quellen des Wasserdampfs:</a:t>
            </a:r>
            <a:br>
              <a:rPr lang="de-DE" dirty="0"/>
            </a:br>
            <a:r>
              <a:rPr lang="de-DE" dirty="0"/>
              <a:t>Wasserdampf gelangt hauptsächlich durch Verdunstung und durch Pflanzentranspiration in die Atmosphäre.</a:t>
            </a:r>
            <a:br>
              <a:rPr lang="de-DE" dirty="0"/>
            </a:br>
            <a:endParaRPr lang="de-DE" b="1" dirty="0"/>
          </a:p>
          <a:p>
            <a:r>
              <a:rPr lang="de-DE" b="1" dirty="0"/>
              <a:t>Wasserkreislauf: </a:t>
            </a:r>
            <a:br>
              <a:rPr lang="de-DE" dirty="0"/>
            </a:br>
            <a:r>
              <a:rPr lang="de-DE" dirty="0"/>
              <a:t>Der Wasserdampf kommt zum größten Teil über Verdunstung über den Meeren in die Atmosphäre, regnet ab und fliest über die Flüsse wieder zurück zum Meer.</a:t>
            </a:r>
            <a:br>
              <a:rPr lang="de-DE" dirty="0"/>
            </a:br>
            <a:endParaRPr lang="de-DE" dirty="0"/>
          </a:p>
          <a:p>
            <a:r>
              <a:rPr lang="de-DE" dirty="0"/>
              <a:t>In einem tropischen Regenwald kann die Luft bis zu 4 % Wasserdampf enthalten.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AD2FF5-F22C-A244-B1B0-9D1A573168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95" y="970915"/>
            <a:ext cx="4112998" cy="307898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B175503-5427-5F4C-8D3E-DEAAA2121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4" y="3302081"/>
            <a:ext cx="4432938" cy="307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836F48C-46E1-5A4C-BD71-33A8CBFD1C0C}"/>
              </a:ext>
            </a:extLst>
          </p:cNvPr>
          <p:cNvSpPr txBox="1"/>
          <p:nvPr/>
        </p:nvSpPr>
        <p:spPr>
          <a:xfrm>
            <a:off x="4563391" y="6047065"/>
            <a:ext cx="3070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(Abbildungen aus Wikipedia)</a:t>
            </a:r>
          </a:p>
        </p:txBody>
      </p:sp>
    </p:spTree>
    <p:extLst>
      <p:ext uri="{BB962C8B-B14F-4D97-AF65-F5344CB8AC3E}">
        <p14:creationId xmlns:p14="http://schemas.microsoft.com/office/powerpoint/2010/main" val="1646012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Wasserdampf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924910"/>
            <a:ext cx="5848033" cy="5475890"/>
          </a:xfrm>
        </p:spPr>
        <p:txBody>
          <a:bodyPr>
            <a:noAutofit/>
          </a:bodyPr>
          <a:lstStyle/>
          <a:p>
            <a:r>
              <a:rPr lang="de-DE" b="1" dirty="0"/>
              <a:t>Wasserdampfgehalt der Luft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- ist in der Troposphäre </a:t>
            </a:r>
            <a:r>
              <a:rPr lang="de-DE" dirty="0" err="1"/>
              <a:t>prozent</a:t>
            </a:r>
            <a:r>
              <a:rPr lang="de-DE" dirty="0"/>
              <a:t>. Höhenkonstant</a:t>
            </a:r>
            <a:br>
              <a:rPr lang="de-DE" dirty="0"/>
            </a:br>
            <a:r>
              <a:rPr lang="de-DE" dirty="0"/>
              <a:t>- hängt von der aktuellen Wetterlage an einem</a:t>
            </a:r>
            <a:br>
              <a:rPr lang="de-DE" dirty="0"/>
            </a:br>
            <a:r>
              <a:rPr lang="de-DE" dirty="0"/>
              <a:t>  Ort ab</a:t>
            </a:r>
            <a:br>
              <a:rPr lang="de-DE" dirty="0"/>
            </a:br>
            <a:r>
              <a:rPr lang="de-DE" dirty="0"/>
              <a:t>- Warme Luft kann mehr Wasserdampf</a:t>
            </a:r>
            <a:br>
              <a:rPr lang="de-DE" dirty="0"/>
            </a:br>
            <a:r>
              <a:rPr lang="de-DE" dirty="0"/>
              <a:t>  enthalten als kalte Luft.</a:t>
            </a:r>
          </a:p>
          <a:p>
            <a:r>
              <a:rPr lang="de-DE" dirty="0"/>
              <a:t>Für die Luftfeuchte gibt es  verschiedene </a:t>
            </a:r>
            <a:r>
              <a:rPr lang="de-DE" b="1" dirty="0"/>
              <a:t>Maßeinheiten</a:t>
            </a:r>
            <a:r>
              <a:rPr lang="de-DE" dirty="0"/>
              <a:t>: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>
                <a:solidFill>
                  <a:srgbClr val="FF0000"/>
                </a:solidFill>
              </a:rPr>
              <a:t>Absolute Luftfeuchte (</a:t>
            </a:r>
            <a:r>
              <a:rPr lang="de-DE" sz="2200" dirty="0" err="1">
                <a:solidFill>
                  <a:srgbClr val="FF0000"/>
                </a:solidFill>
              </a:rPr>
              <a:t>g</a:t>
            </a:r>
            <a:r>
              <a:rPr lang="de-DE" sz="2200" dirty="0">
                <a:solidFill>
                  <a:srgbClr val="FF0000"/>
                </a:solidFill>
              </a:rPr>
              <a:t>/m</a:t>
            </a:r>
            <a:r>
              <a:rPr lang="de-DE" sz="2200" baseline="30000" dirty="0">
                <a:solidFill>
                  <a:srgbClr val="FF0000"/>
                </a:solidFill>
              </a:rPr>
              <a:t>3</a:t>
            </a:r>
            <a:r>
              <a:rPr lang="de-DE" sz="2200" dirty="0">
                <a:solidFill>
                  <a:srgbClr val="FF0000"/>
                </a:solidFill>
              </a:rPr>
              <a:t>)</a:t>
            </a:r>
            <a:r>
              <a:rPr lang="de-DE" sz="2200" dirty="0"/>
              <a:t>:  gibt an, wie viel Wasserdampf in der Luft enthalten ist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>
                <a:solidFill>
                  <a:srgbClr val="FF0000"/>
                </a:solidFill>
              </a:rPr>
              <a:t>Relative Luftfeuchte (%)</a:t>
            </a:r>
            <a:r>
              <a:rPr lang="de-DE" sz="2200" dirty="0"/>
              <a:t>: ist das Verhältnis von absoluter zu maximaler Luftfeuchte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>
                <a:solidFill>
                  <a:srgbClr val="FF0000"/>
                </a:solidFill>
              </a:rPr>
              <a:t>Taupunkt (°C)</a:t>
            </a:r>
            <a:r>
              <a:rPr lang="de-DE" sz="2200" dirty="0"/>
              <a:t>: Ist die Temperatur, auf die sich die Luft abkühlen müsste, damit Kondensation möglich wird.</a:t>
            </a:r>
          </a:p>
          <a:p>
            <a:r>
              <a:rPr lang="de-DE" b="1" dirty="0"/>
              <a:t>Spread (°C)</a:t>
            </a:r>
            <a:r>
              <a:rPr lang="de-DE" dirty="0"/>
              <a:t>: ist die Differenz zwischen Lufttemperatur und Taupunkttemperatur.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3E65402-F931-D84A-A6CF-2252807A6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363663"/>
            <a:ext cx="4868862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B597A2C-008E-CC71-0B54-4EF5625400B1}"/>
              </a:ext>
            </a:extLst>
          </p:cNvPr>
          <p:cNvSpPr txBox="1"/>
          <p:nvPr/>
        </p:nvSpPr>
        <p:spPr>
          <a:xfrm>
            <a:off x="503238" y="4844954"/>
            <a:ext cx="55165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b="1" dirty="0"/>
              <a:t>Maximale Luftfeuchte (</a:t>
            </a:r>
            <a:r>
              <a:rPr lang="de-DE" sz="2200" b="1" dirty="0" err="1"/>
              <a:t>g</a:t>
            </a:r>
            <a:r>
              <a:rPr lang="de-DE" sz="2200" b="1" dirty="0"/>
              <a:t>/m</a:t>
            </a:r>
            <a:r>
              <a:rPr lang="de-DE" sz="2200" b="1" baseline="30000" dirty="0"/>
              <a:t>3</a:t>
            </a:r>
            <a:r>
              <a:rPr lang="de-DE" sz="2200" b="1" dirty="0"/>
              <a:t>)</a:t>
            </a:r>
            <a:r>
              <a:rPr lang="de-DE" sz="2200" dirty="0"/>
              <a:t>:  </a:t>
            </a:r>
            <a:br>
              <a:rPr lang="de-DE" sz="2200" dirty="0"/>
            </a:br>
            <a:r>
              <a:rPr lang="de-DE" sz="2200" dirty="0"/>
              <a:t>max. möglicher Wasserdampfgehalt in der Luft bei einer bestimmten Temperatur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Wasserdampf hat eine </a:t>
            </a:r>
            <a:r>
              <a:rPr lang="de-DE" sz="2200" b="1" dirty="0"/>
              <a:t>geringere Dichte</a:t>
            </a:r>
            <a:r>
              <a:rPr lang="de-DE" sz="2200" dirty="0"/>
              <a:t> wie trockene Luft.</a:t>
            </a:r>
          </a:p>
        </p:txBody>
      </p:sp>
    </p:spTree>
    <p:extLst>
      <p:ext uri="{BB962C8B-B14F-4D97-AF65-F5344CB8AC3E}">
        <p14:creationId xmlns:p14="http://schemas.microsoft.com/office/powerpoint/2010/main" val="4031460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Luftfeuchtemessung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de-DE" b="1" dirty="0"/>
              <a:t>Hygrometer:</a:t>
            </a:r>
            <a:r>
              <a:rPr lang="de-DE" dirty="0"/>
              <a:t> Instrument zur Messung der Luftfeuchte</a:t>
            </a:r>
          </a:p>
          <a:p>
            <a:r>
              <a:rPr lang="de-DE" b="1" dirty="0"/>
              <a:t>Hygrometersysteme: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>
                <a:solidFill>
                  <a:srgbClr val="FF0000"/>
                </a:solidFill>
              </a:rPr>
              <a:t>Aspirationshygrometer </a:t>
            </a:r>
            <a:r>
              <a:rPr lang="de-DE" sz="2200" dirty="0"/>
              <a:t>(Meteorologie): </a:t>
            </a:r>
            <a:br>
              <a:rPr lang="de-DE" sz="2200" dirty="0"/>
            </a:br>
            <a:r>
              <a:rPr lang="de-DE" sz="2200" dirty="0"/>
              <a:t>Berechnung der Feuchte aus der Differenz zwischen trockener und feuchter Luft.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>
                <a:solidFill>
                  <a:srgbClr val="FF0000"/>
                </a:solidFill>
              </a:rPr>
              <a:t>Haarhygrometer</a:t>
            </a:r>
            <a:r>
              <a:rPr lang="de-DE" sz="2200" dirty="0"/>
              <a:t> (Zuhause): </a:t>
            </a:r>
            <a:br>
              <a:rPr lang="de-DE" sz="2200" dirty="0"/>
            </a:br>
            <a:r>
              <a:rPr lang="de-DE" sz="2200" dirty="0"/>
              <a:t>Die feuchteabhängige Längenänderung eines Mediums wird auf eine Skala der relativen Luftfeuchte übertragen.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>
                <a:solidFill>
                  <a:srgbClr val="FF0000"/>
                </a:solidFill>
              </a:rPr>
              <a:t>Elektrische Sensoren</a:t>
            </a:r>
            <a:r>
              <a:rPr lang="de-DE" sz="2200" dirty="0"/>
              <a:t>:  messen die Änderung des Widerstands eines Stoffes in Abhängigkeit von der Luftfeuchte.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>
                <a:solidFill>
                  <a:srgbClr val="FF0000"/>
                </a:solidFill>
              </a:rPr>
              <a:t>Taupunktspiegel</a:t>
            </a:r>
            <a:r>
              <a:rPr lang="de-DE" sz="2200" dirty="0"/>
              <a:t>: Wenig gebräuchlich, dabei wird die Temperatur auf einem Spiegel soweit abgekühlt, bis die Feuchte auf dem Spiegel kondensiert.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87740B4-A6D2-A741-91AA-66E892781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863600"/>
            <a:ext cx="31432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526F316-7954-F341-A68A-F44258D9A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505325"/>
            <a:ext cx="16160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763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3.1.5 Luftdichte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9103" y="924910"/>
            <a:ext cx="6441745" cy="5475890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Die </a:t>
            </a:r>
            <a:r>
              <a:rPr lang="de-DE" b="1" dirty="0"/>
              <a:t>Luftdichte</a:t>
            </a:r>
            <a:r>
              <a:rPr lang="de-DE" dirty="0"/>
              <a:t> ist das Gewicht von 1 m</a:t>
            </a:r>
            <a:r>
              <a:rPr lang="de-DE" baseline="30000" dirty="0"/>
              <a:t>3</a:t>
            </a:r>
            <a:r>
              <a:rPr lang="de-DE" dirty="0"/>
              <a:t> Luft (in kg).  </a:t>
            </a:r>
          </a:p>
          <a:p>
            <a:r>
              <a:rPr lang="de-DE" dirty="0"/>
              <a:t>Das </a:t>
            </a:r>
            <a:r>
              <a:rPr lang="de-DE" b="1" dirty="0"/>
              <a:t>Gewicht der trockenen Luft </a:t>
            </a:r>
            <a:r>
              <a:rPr lang="de-DE" dirty="0"/>
              <a:t>auf Meereshöhe beträgt bei einem Luftdruck von 1013,25hPa und 15</a:t>
            </a:r>
            <a:r>
              <a:rPr lang="de-DE" baseline="30000" dirty="0"/>
              <a:t>o</a:t>
            </a:r>
            <a:r>
              <a:rPr lang="de-DE" dirty="0"/>
              <a:t>C    1,225 kg/m</a:t>
            </a:r>
            <a:r>
              <a:rPr lang="de-DE" baseline="30000" dirty="0"/>
              <a:t>3</a:t>
            </a:r>
            <a:r>
              <a:rPr lang="de-DE" dirty="0"/>
              <a:t>.</a:t>
            </a:r>
          </a:p>
          <a:p>
            <a:r>
              <a:rPr lang="de-DE" b="1" dirty="0"/>
              <a:t>Abnahme der Luftdichte mit der Höhe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Die Luftdichte nimmt - parallel zur Abnahme des Luftdruckes - ebenfalls mit der Höhe ab, jedoch weniger schnell als der Luftdruck, da die Temperatur mit der Höhe abnimmt.</a:t>
            </a:r>
          </a:p>
          <a:p>
            <a:r>
              <a:rPr lang="de-DE" b="1" dirty="0">
                <a:solidFill>
                  <a:schemeClr val="accent1"/>
                </a:solidFill>
              </a:rPr>
              <a:t>Verteilung der Masse </a:t>
            </a:r>
            <a:r>
              <a:rPr lang="de-DE" dirty="0">
                <a:solidFill>
                  <a:schemeClr val="accent1"/>
                </a:solidFill>
              </a:rPr>
              <a:t>der Atmosphäre: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50% bis 5,5 km, 95% bis 20km, 100% bis 600km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3027CE-D2FF-9841-A818-9066EE837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08" y="924910"/>
            <a:ext cx="2892028" cy="547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03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3.1.6 Die Internationale Standardatmosphäre (ISA)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D91192-5D50-49E4-B1FC-E421C191A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5" y="924910"/>
            <a:ext cx="11831047" cy="5475890"/>
          </a:xfrm>
        </p:spPr>
        <p:txBody>
          <a:bodyPr>
            <a:normAutofit/>
          </a:bodyPr>
          <a:lstStyle/>
          <a:p>
            <a:r>
              <a:rPr lang="de-DE" b="1" dirty="0"/>
              <a:t>Internationale Standardatmosphäre (ISA):</a:t>
            </a:r>
            <a:br>
              <a:rPr lang="de-DE" b="1" dirty="0"/>
            </a:br>
            <a:r>
              <a:rPr lang="de-DE" dirty="0"/>
              <a:t>Von der ICAO festgelegte mittlere Atmosphäre, 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um eine Basis für ein einheitliches Höhenbezugssystem zu haben. </a:t>
            </a:r>
          </a:p>
          <a:p>
            <a:pPr lvl="1">
              <a:buFont typeface="Wingdings" pitchFamily="2" charset="2"/>
              <a:buChar char="§"/>
            </a:pPr>
            <a:r>
              <a:rPr lang="de-DE" sz="2200" dirty="0"/>
              <a:t>Die Kalibrierung von Höhenmessern erfolgt auf Basis der ISA.</a:t>
            </a:r>
          </a:p>
          <a:p>
            <a:endParaRPr lang="de-DE" b="1" dirty="0"/>
          </a:p>
          <a:p>
            <a:r>
              <a:rPr lang="de-DE" b="1" dirty="0"/>
              <a:t>ISA-Werte </a:t>
            </a:r>
          </a:p>
          <a:p>
            <a:pPr lvl="1">
              <a:buFont typeface="Wingdings" pitchFamily="2" charset="2"/>
              <a:buChar char="§"/>
              <a:tabLst>
                <a:tab pos="350838" algn="l"/>
                <a:tab pos="5862638" algn="l"/>
              </a:tabLst>
            </a:pPr>
            <a:r>
              <a:rPr lang="de-DE" sz="2200" dirty="0"/>
              <a:t>auf Meereshöhe:</a:t>
            </a:r>
            <a:br>
              <a:rPr lang="de-DE" sz="2200" dirty="0"/>
            </a:br>
            <a:r>
              <a:rPr lang="de-DE" sz="2200" dirty="0"/>
              <a:t>Lufttemperatur:	15 °C</a:t>
            </a:r>
            <a:br>
              <a:rPr lang="de-DE" sz="2200" dirty="0"/>
            </a:br>
            <a:r>
              <a:rPr lang="de-DE" sz="2200" dirty="0"/>
              <a:t>Luftdruck:	1013,25 hPa</a:t>
            </a:r>
            <a:br>
              <a:rPr lang="de-DE" sz="2200" dirty="0"/>
            </a:br>
            <a:r>
              <a:rPr lang="de-DE" sz="2200" dirty="0"/>
              <a:t>Luftdichte:	1,225 Kg/m</a:t>
            </a:r>
            <a:r>
              <a:rPr lang="de-DE" sz="2200" baseline="30000" dirty="0"/>
              <a:t>3</a:t>
            </a:r>
            <a:br>
              <a:rPr lang="de-DE" sz="2200" baseline="30000" dirty="0"/>
            </a:br>
            <a:r>
              <a:rPr lang="de-DE" sz="2200" dirty="0"/>
              <a:t>Relative Luftfeuchte:     	0%</a:t>
            </a:r>
          </a:p>
          <a:p>
            <a:pPr lvl="1">
              <a:buFont typeface="Wingdings" pitchFamily="2" charset="2"/>
              <a:buChar char="§"/>
              <a:tabLst>
                <a:tab pos="350838" algn="l"/>
                <a:tab pos="5862638" algn="l"/>
              </a:tabLst>
            </a:pPr>
            <a:endParaRPr lang="de-DE" sz="2200" dirty="0"/>
          </a:p>
          <a:p>
            <a:pPr lvl="1">
              <a:buFont typeface="Wingdings" pitchFamily="2" charset="2"/>
              <a:buChar char="§"/>
              <a:tabLst>
                <a:tab pos="350838" algn="l"/>
                <a:tab pos="5862638" algn="l"/>
              </a:tabLst>
            </a:pPr>
            <a:r>
              <a:rPr lang="de-DE" sz="2200" dirty="0"/>
              <a:t>Vertikaler Temperaturgradient (bis 11000m):  	-0,65°C/100m</a:t>
            </a:r>
          </a:p>
          <a:p>
            <a:pPr lvl="1">
              <a:buFont typeface="Wingdings" pitchFamily="2" charset="2"/>
              <a:buChar char="§"/>
              <a:tabLst>
                <a:tab pos="350838" algn="l"/>
                <a:tab pos="5862638" algn="l"/>
              </a:tabLst>
            </a:pPr>
            <a:r>
              <a:rPr lang="de-DE" sz="2200" dirty="0" err="1"/>
              <a:t>Tropopausenhöhe</a:t>
            </a:r>
            <a:r>
              <a:rPr lang="de-DE" sz="2200" dirty="0"/>
              <a:t>:	11000m	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</p:spTree>
    <p:extLst>
      <p:ext uri="{BB962C8B-B14F-4D97-AF65-F5344CB8AC3E}">
        <p14:creationId xmlns:p14="http://schemas.microsoft.com/office/powerpoint/2010/main" val="2861007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3.1.7 Barometrische Höhenmessung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16406" y="924910"/>
            <a:ext cx="8650966" cy="5475890"/>
          </a:xfrm>
        </p:spPr>
        <p:txBody>
          <a:bodyPr>
            <a:noAutofit/>
          </a:bodyPr>
          <a:lstStyle/>
          <a:p>
            <a:r>
              <a:rPr lang="de-DE" dirty="0"/>
              <a:t>Zur </a:t>
            </a:r>
            <a:r>
              <a:rPr lang="de-DE" b="1" dirty="0"/>
              <a:t>Kalibrierung der Geräte verwenden wir die Standardatmosphäre</a:t>
            </a:r>
            <a:r>
              <a:rPr lang="de-DE" dirty="0"/>
              <a:t>: </a:t>
            </a:r>
          </a:p>
          <a:p>
            <a:pPr lvl="1">
              <a:buFont typeface="Wingdings" pitchFamily="2" charset="2"/>
              <a:buChar char="§"/>
              <a:tabLst>
                <a:tab pos="6173788" algn="l"/>
              </a:tabLst>
            </a:pPr>
            <a:r>
              <a:rPr lang="de-DE" sz="2200" dirty="0"/>
              <a:t>Temperatur auf Meereshöhe: 	15°C </a:t>
            </a:r>
          </a:p>
          <a:p>
            <a:pPr lvl="1">
              <a:buFont typeface="Wingdings" pitchFamily="2" charset="2"/>
              <a:buChar char="§"/>
              <a:tabLst>
                <a:tab pos="6173788" algn="l"/>
              </a:tabLst>
            </a:pPr>
            <a:r>
              <a:rPr lang="de-DE" sz="2200" dirty="0"/>
              <a:t>Temperaturabnahme in der Troposphäre: 	0,65°C pro 100m </a:t>
            </a:r>
          </a:p>
          <a:p>
            <a:pPr lvl="1">
              <a:buFont typeface="Wingdings" pitchFamily="2" charset="2"/>
              <a:buChar char="§"/>
              <a:tabLst>
                <a:tab pos="6173788" algn="l"/>
              </a:tabLst>
            </a:pPr>
            <a:r>
              <a:rPr lang="de-DE" sz="2200" dirty="0"/>
              <a:t>Luftdruck auf Meereshöhe (MSL): 	1013,25 hPa</a:t>
            </a:r>
          </a:p>
          <a:p>
            <a:pPr lvl="1">
              <a:buFont typeface="Wingdings" pitchFamily="2" charset="2"/>
              <a:buChar char="§"/>
              <a:tabLst>
                <a:tab pos="6173788" algn="l"/>
              </a:tabLst>
            </a:pPr>
            <a:r>
              <a:rPr lang="de-DE" sz="2200" dirty="0"/>
              <a:t>Druckabfall bis zu einer Höhe von etwa 1500m: 	1 hPa pro 8m </a:t>
            </a:r>
          </a:p>
          <a:p>
            <a:pPr lvl="1">
              <a:buFont typeface="Wingdings" pitchFamily="2" charset="2"/>
              <a:buChar char="§"/>
              <a:tabLst>
                <a:tab pos="6173788" algn="l"/>
              </a:tabLst>
            </a:pPr>
            <a:r>
              <a:rPr lang="de-DE" sz="2200" dirty="0"/>
              <a:t>Luftdichte: 	1,225 kg pro m</a:t>
            </a:r>
            <a:r>
              <a:rPr lang="de-DE" sz="2200" baseline="30000" dirty="0"/>
              <a:t>3</a:t>
            </a:r>
            <a:r>
              <a:rPr lang="de-DE" sz="2200" dirty="0"/>
              <a:t>.</a:t>
            </a:r>
            <a:br>
              <a:rPr lang="de-DE" sz="2200" dirty="0"/>
            </a:br>
            <a:endParaRPr lang="de-DE" dirty="0"/>
          </a:p>
          <a:p>
            <a:r>
              <a:rPr lang="de-DE" b="1" dirty="0"/>
              <a:t>Höhenmessereinstellungen:  </a:t>
            </a:r>
            <a:br>
              <a:rPr lang="de-DE" dirty="0"/>
            </a:br>
            <a:r>
              <a:rPr lang="de-DE" dirty="0">
                <a:solidFill>
                  <a:srgbClr val="FF0000"/>
                </a:solidFill>
              </a:rPr>
              <a:t>QFE</a:t>
            </a:r>
            <a:r>
              <a:rPr lang="de-DE" dirty="0"/>
              <a:t>:	Druck auf Flugplatzhöhe</a:t>
            </a:r>
            <a:br>
              <a:rPr lang="de-DE" dirty="0"/>
            </a:br>
            <a:r>
              <a:rPr lang="de-DE" dirty="0"/>
              <a:t>           Höhe = Height / Höhe über Grund</a:t>
            </a:r>
            <a:br>
              <a:rPr lang="de-DE" dirty="0"/>
            </a:br>
            <a:r>
              <a:rPr lang="de-DE" dirty="0">
                <a:solidFill>
                  <a:srgbClr val="FF0000"/>
                </a:solidFill>
              </a:rPr>
              <a:t>QNH</a:t>
            </a:r>
            <a:r>
              <a:rPr lang="de-DE" dirty="0"/>
              <a:t>:	Druck korrigiert auf Meereshöhe unter ISA-Bedingungen,  		Höhe = </a:t>
            </a:r>
            <a:r>
              <a:rPr lang="de-DE" dirty="0" err="1"/>
              <a:t>Altitude</a:t>
            </a:r>
            <a:r>
              <a:rPr lang="de-DE" dirty="0"/>
              <a:t> / Höhe über MSL</a:t>
            </a:r>
            <a:br>
              <a:rPr lang="de-DE" dirty="0"/>
            </a:br>
            <a:r>
              <a:rPr lang="de-DE" dirty="0">
                <a:solidFill>
                  <a:srgbClr val="FF0000"/>
                </a:solidFill>
              </a:rPr>
              <a:t>QNE</a:t>
            </a:r>
            <a:r>
              <a:rPr lang="de-DE" dirty="0"/>
              <a:t>:	1013 hPa,  Höhe= Flugfläche (FL)</a:t>
            </a:r>
          </a:p>
          <a:p>
            <a:r>
              <a:rPr lang="de-DE" dirty="0"/>
              <a:t>Außerdem gibt es noch:</a:t>
            </a:r>
            <a:br>
              <a:rPr lang="de-DE" dirty="0"/>
            </a:br>
            <a:r>
              <a:rPr lang="de-DE" dirty="0">
                <a:solidFill>
                  <a:srgbClr val="FF0000"/>
                </a:solidFill>
              </a:rPr>
              <a:t>QFF</a:t>
            </a:r>
            <a:r>
              <a:rPr lang="de-DE" dirty="0"/>
              <a:t>: 	Druck korrigiert auf Meereshöhe unter den tatsächlichen</a:t>
            </a:r>
            <a:br>
              <a:rPr lang="de-DE" dirty="0"/>
            </a:br>
            <a:r>
              <a:rPr lang="de-DE" dirty="0"/>
              <a:t> 	Bedingungen, wird für die Wetterkarten verwendet 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51CA400-DAD8-2F43-B856-5895F20A7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5175"/>
            <a:ext cx="2833688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D76D155-2D2B-0943-BD40-5106FBAFF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679825"/>
            <a:ext cx="28479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637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Risiken der Barometrische Höhenmessung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83690" y="924910"/>
            <a:ext cx="4283682" cy="5475890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"Vom Hoch ins Tief, das geht schief“:</a:t>
            </a:r>
            <a:br>
              <a:rPr lang="de-DE" dirty="0"/>
            </a:br>
            <a:r>
              <a:rPr lang="de-DE" dirty="0"/>
              <a:t>Wenn Du von einem Gebiet mit einem höheren in ein Gebiet mit einem niedrigeren Luftdruck fliegst, zeigt der Höhenmesser eine zu große Höhe an.</a:t>
            </a:r>
          </a:p>
          <a:p>
            <a:endParaRPr lang="de-DE" dirty="0"/>
          </a:p>
          <a:p>
            <a:r>
              <a:rPr lang="de-DE" dirty="0"/>
              <a:t>Wenn Du von einem Gebiet mit höherer Temperatur in ein Gebiet mit niedrigerer Temperatur fliegst, dann bist du niedriger als der Höhenmesser anzeigt.  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D36CE08-341D-5848-B086-EE15ECA0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426668"/>
            <a:ext cx="7296150" cy="399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90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Einleitendes zum Lehrmaterial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7620" y="888641"/>
            <a:ext cx="3850314" cy="5475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i="1" u="none" strike="noStrike" dirty="0">
                <a:solidFill>
                  <a:srgbClr val="333333"/>
                </a:solidFill>
                <a:effectLst/>
              </a:rPr>
              <a:t>Seit Ende 2021:</a:t>
            </a:r>
          </a:p>
          <a:p>
            <a:pPr marL="0" indent="0">
              <a:buNone/>
            </a:pPr>
            <a:r>
              <a:rPr lang="de-DE" sz="2400" b="1" i="1" dirty="0">
                <a:solidFill>
                  <a:srgbClr val="333333"/>
                </a:solidFill>
              </a:rPr>
              <a:t>            Segelflug-Grundausbildung</a:t>
            </a:r>
            <a:r>
              <a:rPr lang="de-DE" sz="2000" i="1" dirty="0">
                <a:solidFill>
                  <a:srgbClr val="333333"/>
                </a:solidFill>
              </a:rPr>
              <a:t> 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i="1" u="none" strike="noStrike" dirty="0">
                <a:solidFill>
                  <a:srgbClr val="333333"/>
                </a:solidFill>
                <a:effectLst/>
              </a:rPr>
              <a:t>Fach 3: Meteorologie</a:t>
            </a:r>
          </a:p>
          <a:p>
            <a:pPr marL="0" indent="0">
              <a:buNone/>
            </a:pPr>
            <a:endParaRPr lang="de-DE" sz="2000" i="1" u="none" strike="noStrike" dirty="0">
              <a:solidFill>
                <a:srgbClr val="333333"/>
              </a:solidFill>
              <a:effectLst/>
            </a:endParaRPr>
          </a:p>
          <a:p>
            <a:pPr>
              <a:buFontTx/>
              <a:buChar char="-"/>
            </a:pPr>
            <a:r>
              <a:rPr lang="de-DE" sz="2000" i="0" u="none" strike="noStrike" dirty="0" err="1">
                <a:solidFill>
                  <a:srgbClr val="333333"/>
                </a:solidFill>
                <a:effectLst/>
              </a:rPr>
              <a:t>Lehrtext</a:t>
            </a:r>
            <a:endParaRPr lang="de-DE" sz="2000" i="0" u="none" strike="noStrike" dirty="0">
              <a:solidFill>
                <a:srgbClr val="333333"/>
              </a:solidFill>
              <a:effectLst/>
            </a:endParaRPr>
          </a:p>
          <a:p>
            <a:pPr marL="0" indent="0">
              <a:buNone/>
            </a:pPr>
            <a:br>
              <a:rPr lang="de-DE" sz="2000" dirty="0">
                <a:solidFill>
                  <a:srgbClr val="333333"/>
                </a:solidFill>
              </a:rPr>
            </a:br>
            <a:br>
              <a:rPr lang="de-DE" sz="2000" dirty="0">
                <a:solidFill>
                  <a:srgbClr val="333333"/>
                </a:solidFill>
              </a:rPr>
            </a:br>
            <a:endParaRPr lang="de-DE" sz="2000" i="0" u="none" strike="noStrike" dirty="0">
              <a:solidFill>
                <a:srgbClr val="333333"/>
              </a:solidFill>
              <a:effectLst/>
            </a:endParaRPr>
          </a:p>
          <a:p>
            <a:pPr>
              <a:buFontTx/>
              <a:buChar char="-"/>
              <a:tabLst>
                <a:tab pos="2120900" algn="l"/>
              </a:tabLst>
            </a:pPr>
            <a:r>
              <a:rPr lang="de-DE" sz="2000" dirty="0">
                <a:solidFill>
                  <a:srgbClr val="333333"/>
                </a:solidFill>
              </a:rPr>
              <a:t>Literaturhinweise</a:t>
            </a:r>
          </a:p>
          <a:p>
            <a:pPr>
              <a:buFontTx/>
              <a:buChar char="-"/>
            </a:pPr>
            <a:r>
              <a:rPr lang="de-DE" sz="2000" dirty="0" err="1">
                <a:solidFill>
                  <a:srgbClr val="333333"/>
                </a:solidFill>
              </a:rPr>
              <a:t>ppt</a:t>
            </a:r>
            <a:r>
              <a:rPr lang="de-DE" sz="2000" dirty="0">
                <a:solidFill>
                  <a:srgbClr val="333333"/>
                </a:solidFill>
              </a:rPr>
              <a:t>-Foliensatz</a:t>
            </a:r>
            <a:endParaRPr lang="de-DE" sz="2000" i="0" u="none" strike="noStrike" dirty="0">
              <a:solidFill>
                <a:srgbClr val="333333"/>
              </a:solidFill>
              <a:effectLst/>
            </a:endParaRPr>
          </a:p>
          <a:p>
            <a:pPr>
              <a:buFontTx/>
              <a:buChar char="-"/>
            </a:pPr>
            <a:endParaRPr lang="de-DE" sz="2000" i="0" u="none" strike="noStrike" dirty="0">
              <a:solidFill>
                <a:srgbClr val="333333"/>
              </a:solidFill>
              <a:effectLst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19B8C941-6BE9-41D0-646F-D7B5E3FC1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13" y="805712"/>
            <a:ext cx="7772400" cy="54302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E80DFA-BF12-2F8D-292F-B5914C8E6399}"/>
              </a:ext>
            </a:extLst>
          </p:cNvPr>
          <p:cNvSpPr/>
          <p:nvPr/>
        </p:nvSpPr>
        <p:spPr>
          <a:xfrm>
            <a:off x="3784210" y="2342694"/>
            <a:ext cx="2869808" cy="2341848"/>
          </a:xfrm>
          <a:prstGeom prst="ellipse">
            <a:avLst/>
          </a:prstGeom>
          <a:solidFill>
            <a:schemeClr val="accent1">
              <a:alpha val="2205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C125848A-9E5F-6675-F58E-7A78B01B0AF9}"/>
              </a:ext>
            </a:extLst>
          </p:cNvPr>
          <p:cNvCxnSpPr/>
          <p:nvPr/>
        </p:nvCxnSpPr>
        <p:spPr>
          <a:xfrm>
            <a:off x="2092210" y="3463687"/>
            <a:ext cx="1692000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01D6727F-7E1F-9923-0935-16204200EEB1}"/>
              </a:ext>
            </a:extLst>
          </p:cNvPr>
          <p:cNvCxnSpPr>
            <a:cxnSpLocks/>
          </p:cNvCxnSpPr>
          <p:nvPr/>
        </p:nvCxnSpPr>
        <p:spPr>
          <a:xfrm flipV="1">
            <a:off x="2545976" y="4970171"/>
            <a:ext cx="1621466" cy="25501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9104998-7E30-E1AD-53DF-E7C9F8D4356E}"/>
              </a:ext>
            </a:extLst>
          </p:cNvPr>
          <p:cNvCxnSpPr>
            <a:cxnSpLocks/>
          </p:cNvCxnSpPr>
          <p:nvPr/>
        </p:nvCxnSpPr>
        <p:spPr>
          <a:xfrm>
            <a:off x="2761129" y="4802323"/>
            <a:ext cx="1426805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130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Einleitendes zum Lehrmaterial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5372" y="924910"/>
            <a:ext cx="5032000" cy="5475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i="1" u="none" strike="noStrike" dirty="0">
                <a:solidFill>
                  <a:srgbClr val="333333"/>
                </a:solidFill>
                <a:effectLst/>
              </a:rPr>
              <a:t>Seit Ende 2022:</a:t>
            </a:r>
          </a:p>
          <a:p>
            <a:pPr marL="0" indent="0">
              <a:buNone/>
            </a:pPr>
            <a:r>
              <a:rPr lang="de-DE" sz="2400" b="1" i="1" dirty="0">
                <a:solidFill>
                  <a:srgbClr val="333333"/>
                </a:solidFill>
              </a:rPr>
              <a:t>            Lernplattform des DAeC</a:t>
            </a:r>
            <a:r>
              <a:rPr lang="de-DE" sz="2000" i="1" dirty="0">
                <a:solidFill>
                  <a:srgbClr val="333333"/>
                </a:solidFill>
              </a:rPr>
              <a:t> </a:t>
            </a:r>
            <a:br>
              <a:rPr lang="de-DE" sz="2000" i="1" dirty="0">
                <a:solidFill>
                  <a:srgbClr val="333333"/>
                </a:solidFill>
              </a:rPr>
            </a:br>
            <a:r>
              <a:rPr lang="de-DE" sz="2000" i="1" dirty="0">
                <a:solidFill>
                  <a:srgbClr val="333333"/>
                </a:solidFill>
              </a:rPr>
              <a:t>im Netz:</a:t>
            </a:r>
            <a:endParaRPr lang="de-DE" sz="2000" i="1" u="none" strike="noStrike" dirty="0">
              <a:solidFill>
                <a:srgbClr val="333333"/>
              </a:solidFill>
              <a:effectLst/>
            </a:endParaRPr>
          </a:p>
          <a:p>
            <a:pPr marL="0" indent="0">
              <a:buNone/>
            </a:pPr>
            <a:r>
              <a:rPr lang="de-DE" sz="2000" i="1" u="none" strike="noStrike" dirty="0">
                <a:solidFill>
                  <a:srgbClr val="333333"/>
                </a:solidFill>
                <a:effectLst/>
                <a:hlinkClick r:id="rId2"/>
              </a:rPr>
              <a:t>https://elearning.daec.de/dmz/</a:t>
            </a:r>
            <a:endParaRPr lang="de-DE" sz="2000" i="1" u="none" strike="noStrike" dirty="0">
              <a:solidFill>
                <a:srgbClr val="333333"/>
              </a:solidFill>
              <a:effectLst/>
            </a:endParaRPr>
          </a:p>
          <a:p>
            <a:pPr marL="0" indent="0" algn="l">
              <a:buNone/>
            </a:pPr>
            <a:r>
              <a:rPr lang="de-DE" sz="2000" b="0" i="0" u="none" strike="noStrike" dirty="0">
                <a:solidFill>
                  <a:srgbClr val="2D2926"/>
                </a:solidFill>
                <a:effectLst/>
              </a:rPr>
              <a:t>Für alle Luftsportlerinnen und Luftsportler im DAeC. Bitte mit persönlichem Benutzernamen oder E-Mail-Adresse anmelden.</a:t>
            </a:r>
          </a:p>
          <a:p>
            <a:pPr marL="0" indent="0" algn="l">
              <a:buNone/>
            </a:pPr>
            <a:r>
              <a:rPr lang="de-DE" sz="2000" b="0" i="0" u="none" strike="noStrike" dirty="0">
                <a:solidFill>
                  <a:schemeClr val="accent1"/>
                </a:solidFill>
                <a:effectLst/>
              </a:rPr>
              <a:t>Kein Zugang? </a:t>
            </a:r>
          </a:p>
          <a:p>
            <a:pPr marL="0" indent="0" algn="l">
              <a:buNone/>
            </a:pPr>
            <a:r>
              <a:rPr lang="de-DE" sz="2000" dirty="0">
                <a:solidFill>
                  <a:srgbClr val="FF0000"/>
                </a:solidFill>
                <a:sym typeface="Wingdings" pitchFamily="2" charset="2"/>
              </a:rPr>
              <a:t> Vereinsflieger  Mein Profil  Einstellungen  DAeC-E-Learning</a:t>
            </a:r>
            <a:endParaRPr lang="de-DE" sz="2000" i="0" u="none" strike="noStrike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Grafik 6" descr="Ein Bild, das Text, Straße, Ebene, Screenshot enthält.&#10;&#10;Automatisch generierte Beschreibung">
            <a:extLst>
              <a:ext uri="{FF2B5EF4-FFF2-40B4-BE49-F238E27FC236}">
                <a16:creationId xmlns:a16="http://schemas.microsoft.com/office/drawing/2014/main" id="{C1F3588A-5C12-3AB1-9B4D-3BE5BEEC9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8" y="818195"/>
            <a:ext cx="6387187" cy="3906996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10CAB943-2892-3C86-1F45-2C77E9A5C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879" y="4698609"/>
            <a:ext cx="5607354" cy="187100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F4FFA15-BBD9-7AE0-1194-CF1235666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940" y="3981157"/>
            <a:ext cx="3939757" cy="25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68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Gliederung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Meteorologie: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Die Lehre der physikalischen und chemischen Vorgänge in der Atmosphäre</a:t>
            </a:r>
          </a:p>
          <a:p>
            <a:endParaRPr lang="de-DE" dirty="0"/>
          </a:p>
          <a:p>
            <a:r>
              <a:rPr lang="de-DE" b="1" dirty="0"/>
              <a:t>Gliederung des Unterrichts:</a:t>
            </a:r>
            <a:br>
              <a:rPr lang="de-DE" dirty="0"/>
            </a:br>
            <a:br>
              <a:rPr lang="de-DE" dirty="0"/>
            </a:br>
            <a:r>
              <a:rPr lang="de-DE" dirty="0"/>
              <a:t>3.1 Die Atmosphäre</a:t>
            </a:r>
            <a:br>
              <a:rPr lang="de-DE" dirty="0"/>
            </a:br>
            <a:r>
              <a:rPr lang="de-DE" dirty="0"/>
              <a:t>3.2 Wind</a:t>
            </a:r>
            <a:br>
              <a:rPr lang="de-DE" dirty="0"/>
            </a:br>
            <a:r>
              <a:rPr lang="de-DE" dirty="0"/>
              <a:t>3.3 Thermodynamik</a:t>
            </a:r>
            <a:br>
              <a:rPr lang="de-DE" dirty="0"/>
            </a:br>
            <a:r>
              <a:rPr lang="de-DE" dirty="0"/>
              <a:t>3.4 Wolken und Nebel</a:t>
            </a:r>
            <a:br>
              <a:rPr lang="de-DE" dirty="0"/>
            </a:br>
            <a:r>
              <a:rPr lang="de-DE" dirty="0"/>
              <a:t>3.5 Niederschlag</a:t>
            </a:r>
            <a:br>
              <a:rPr lang="de-DE" dirty="0"/>
            </a:br>
            <a:r>
              <a:rPr lang="de-DE" dirty="0"/>
              <a:t>3.6 Luftarten und Fronten</a:t>
            </a:r>
            <a:br>
              <a:rPr lang="de-DE" dirty="0"/>
            </a:br>
            <a:r>
              <a:rPr lang="de-DE" dirty="0"/>
              <a:t>3.7 Drucksysteme</a:t>
            </a:r>
            <a:br>
              <a:rPr lang="de-DE" dirty="0"/>
            </a:br>
            <a:r>
              <a:rPr lang="de-DE" dirty="0"/>
              <a:t>3.8 Klimatologie</a:t>
            </a:r>
            <a:br>
              <a:rPr lang="de-DE" dirty="0"/>
            </a:br>
            <a:r>
              <a:rPr lang="de-DE" dirty="0"/>
              <a:t>3.9 Gefährliche Wettersituationen</a:t>
            </a:r>
            <a:br>
              <a:rPr lang="de-DE" dirty="0"/>
            </a:br>
            <a:r>
              <a:rPr lang="de-DE" dirty="0"/>
              <a:t>3.10 Meteorologische Informationen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A9899C-171A-2E4A-BD25-1A4449310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0" y="786158"/>
            <a:ext cx="3853948" cy="299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FAF7D9-6363-DB42-B249-85BD6E45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0" y="3875030"/>
            <a:ext cx="3847599" cy="260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452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AC422-73B0-4880-8217-243373E4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Meteorologie: Gliederung (SFCL)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6C87F1-7C08-4959-A7EC-85DEC81366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3.1	Die Atmosphäre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The atmosphere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3.2	Windsysteme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Wind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3.3	Thermodynamik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Thermodynamics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3.4	Wolken und Nebel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Clouds and fog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3.5	 Niederschlag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Precipitation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3.6	Luftmassen und Fronten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Air masses and fronts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3.7	Hoch- und Tiefdrucksysteme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Pressure systems </a:t>
            </a:r>
          </a:p>
          <a:p>
            <a:pPr marL="541338" indent="-541338">
              <a:buNone/>
            </a:pPr>
            <a:r>
              <a:rPr lang="de-DE" sz="2400" dirty="0"/>
              <a:t>3.8	Klimatologie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de-DE" sz="2000" i="1" dirty="0" err="1">
                <a:solidFill>
                  <a:srgbClr val="044C96"/>
                </a:solidFill>
              </a:rPr>
              <a:t>Climatology</a:t>
            </a:r>
            <a:endParaRPr lang="de-DE" sz="2000" i="1" dirty="0">
              <a:solidFill>
                <a:srgbClr val="044C96"/>
              </a:solidFill>
            </a:endParaRP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endParaRPr lang="de-DE" sz="2000" i="1" dirty="0">
              <a:solidFill>
                <a:srgbClr val="044C96"/>
              </a:solidFill>
            </a:endParaRP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endParaRPr lang="de-DE" sz="2000" i="1" dirty="0">
              <a:solidFill>
                <a:srgbClr val="044C96"/>
              </a:solidFill>
            </a:endParaRP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endParaRPr lang="de-DE" sz="2000" i="1" dirty="0">
              <a:solidFill>
                <a:srgbClr val="044C96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16F40A-8AD2-4F07-8A23-28333DA8DE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buNone/>
            </a:pPr>
            <a:r>
              <a:rPr lang="de-DE" sz="2000" dirty="0"/>
              <a:t>3.9 	Wetterbedingte Gefahren für die Luftfahrt</a:t>
            </a:r>
            <a:endParaRPr lang="en-US" sz="2000" dirty="0"/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rgbClr val="044C96"/>
                </a:solidFill>
              </a:rPr>
              <a:t>Flight hazards </a:t>
            </a:r>
            <a:endParaRPr lang="de-DE" sz="1700" i="1" dirty="0">
              <a:solidFill>
                <a:srgbClr val="044C96"/>
              </a:solidFill>
            </a:endParaRPr>
          </a:p>
          <a:p>
            <a:pPr marL="541338" indent="-541338">
              <a:buNone/>
            </a:pPr>
            <a:r>
              <a:rPr lang="de-DE" sz="2000" dirty="0"/>
              <a:t>3.10	Flugwetterinformationen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rgbClr val="044C96"/>
                </a:solidFill>
              </a:rPr>
              <a:t>Meteorological information</a:t>
            </a:r>
            <a:endParaRPr lang="de-DE" sz="1700" i="1" dirty="0">
              <a:solidFill>
                <a:srgbClr val="044C96"/>
              </a:solidFill>
            </a:endParaRPr>
          </a:p>
          <a:p>
            <a:pPr marL="541338" indent="-541338">
              <a:buNone/>
            </a:pPr>
            <a:r>
              <a:rPr lang="de-DE" sz="2000" dirty="0"/>
              <a:t> 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de-DE" sz="1700" i="1" dirty="0">
                <a:solidFill>
                  <a:srgbClr val="044C96"/>
                </a:solidFill>
              </a:rPr>
              <a:t> </a:t>
            </a:r>
          </a:p>
          <a:p>
            <a:pPr marL="541338" indent="-541338">
              <a:buNone/>
            </a:pPr>
            <a:r>
              <a:rPr lang="de-DE" sz="2000" dirty="0"/>
              <a:t>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rgbClr val="044C96"/>
                </a:solidFill>
              </a:rPr>
              <a:t> </a:t>
            </a:r>
            <a:endParaRPr lang="de-DE" sz="1700" i="1" dirty="0">
              <a:solidFill>
                <a:srgbClr val="044C96"/>
              </a:solidFill>
            </a:endParaRPr>
          </a:p>
          <a:p>
            <a:pPr marL="541338" indent="-541338">
              <a:buNone/>
            </a:pPr>
            <a:endParaRPr lang="de-DE" sz="2000" dirty="0"/>
          </a:p>
          <a:p>
            <a:pPr marL="541338" indent="-541338">
              <a:buNone/>
            </a:pPr>
            <a:r>
              <a:rPr lang="de-DE" sz="2000" dirty="0"/>
              <a:t>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endParaRPr lang="de-DE" sz="1700" i="1" dirty="0">
              <a:solidFill>
                <a:srgbClr val="044C96"/>
              </a:solidFill>
            </a:endParaRPr>
          </a:p>
          <a:p>
            <a:pPr marL="541338" indent="-541338">
              <a:buNone/>
            </a:pPr>
            <a:endParaRPr lang="de-DE" sz="2000" dirty="0"/>
          </a:p>
          <a:p>
            <a:pPr marL="541338" indent="-541338">
              <a:buNone/>
            </a:pPr>
            <a:r>
              <a:rPr lang="de-DE" sz="2000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74E809-361D-4737-B52C-E6563C29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F65F3743-9471-B346-B03B-3C20537EF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873125"/>
            <a:ext cx="4532312" cy="695325"/>
          </a:xfrm>
          <a:prstGeom prst="roundRect">
            <a:avLst>
              <a:gd name="adj" fmla="val 16667"/>
            </a:avLst>
          </a:prstGeom>
          <a:solidFill>
            <a:srgbClr val="4472C4">
              <a:alpha val="34999"/>
            </a:srgbClr>
          </a:solidFill>
          <a:ln w="12600" cap="flat">
            <a:solidFill>
              <a:srgbClr val="32549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903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2C7A8-7EE1-445E-B18B-B0B44B0295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3.1 Die Atmosphäre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147B01-30C8-421C-BD17-8AC69CBE5D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44C96"/>
                </a:solidFill>
              </a:rPr>
              <a:t>The atmosphere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18B720-1CFD-4B73-A56F-433DC892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9534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AC422-73B0-4880-8217-243373E4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Die Atmosphäre: Gliederung (SFCL)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6C87F1-7C08-4959-A7EC-85DEC81366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1900" b="1" dirty="0"/>
              <a:t>3.1	Die Atmosphäre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600" i="1" dirty="0">
                <a:solidFill>
                  <a:srgbClr val="044C96"/>
                </a:solidFill>
              </a:rPr>
              <a:t>The atmosphere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endParaRPr lang="en-US" sz="1800" i="1" dirty="0">
              <a:solidFill>
                <a:srgbClr val="044C96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de-DE" sz="1700" b="1" dirty="0"/>
              <a:t>3.1.1 Zusammensetzung, vertikale Struktur und Schichtung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Zusammensetzung der Atmosphäre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Vertikale Struktur der Atmosphäre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Troposphäre</a:t>
            </a:r>
          </a:p>
          <a:p>
            <a:pPr lvl="0">
              <a:spcBef>
                <a:spcPts val="400"/>
              </a:spcBef>
            </a:pPr>
            <a:endParaRPr lang="de-DE" sz="1600" dirty="0"/>
          </a:p>
          <a:p>
            <a:pPr marL="0" indent="0">
              <a:spcBef>
                <a:spcPts val="400"/>
              </a:spcBef>
              <a:buNone/>
            </a:pPr>
            <a:r>
              <a:rPr lang="de-DE" sz="1700" b="1" dirty="0"/>
              <a:t>3.1.2 Lufttemperatur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Begriffsbestimmungen und Messgrößen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Vertikale Temperaturverteilung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Strahlung und Wärmetransport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Schichtung, Stabilität und Instabilität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Entstehung und Arten von Inversionen</a:t>
            </a:r>
            <a:br>
              <a:rPr lang="de-DE" sz="1600" dirty="0"/>
            </a:br>
            <a:r>
              <a:rPr lang="de-DE" sz="1600" dirty="0"/>
              <a:t>(Bodeninversion, Höheninversion, Aufgleitinversion, Absinkinversion)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Bodennahe Temperatur, Oberflächeneffekte (Absorption und Reflexion), tägliche und saisonale Schwankungen, Auswirkungen von Wolken und Auswirkungen von Wind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endParaRPr lang="de-DE" sz="1600" i="1" dirty="0">
              <a:solidFill>
                <a:srgbClr val="044C96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16F40A-8AD2-4F07-8A23-28333DA8DE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de-DE" sz="1800" b="1" dirty="0"/>
              <a:t>3.1.3 Luftdruck</a:t>
            </a:r>
          </a:p>
          <a:p>
            <a:pPr lvl="0">
              <a:spcBef>
                <a:spcPts val="400"/>
              </a:spcBef>
            </a:pPr>
            <a:r>
              <a:rPr lang="de-DE" sz="1700" dirty="0"/>
              <a:t>Luftdruck und Isobaren</a:t>
            </a:r>
          </a:p>
          <a:p>
            <a:pPr lvl="0">
              <a:spcBef>
                <a:spcPts val="400"/>
              </a:spcBef>
            </a:pPr>
            <a:r>
              <a:rPr lang="de-DE" sz="1700" dirty="0"/>
              <a:t>Druckabnahme mit der Höhe</a:t>
            </a:r>
          </a:p>
          <a:p>
            <a:pPr lvl="0">
              <a:spcBef>
                <a:spcPts val="400"/>
              </a:spcBef>
            </a:pPr>
            <a:r>
              <a:rPr lang="de-DE" sz="1700" dirty="0"/>
              <a:t>Reduzierung des Luftdrucks auf mittlere Meereshöhe</a:t>
            </a:r>
          </a:p>
          <a:p>
            <a:pPr lvl="0">
              <a:spcBef>
                <a:spcPts val="400"/>
              </a:spcBef>
            </a:pPr>
            <a:r>
              <a:rPr lang="de-DE" sz="1700" dirty="0"/>
              <a:t>Zusammenhang zwischen Druckgebieten am Boden und in der Höhe </a:t>
            </a:r>
            <a:endParaRPr lang="de-DE" sz="1700" i="1" dirty="0">
              <a:solidFill>
                <a:srgbClr val="044C96"/>
              </a:solidFill>
            </a:endParaRPr>
          </a:p>
          <a:p>
            <a:pPr lvl="0">
              <a:spcBef>
                <a:spcPts val="400"/>
              </a:spcBef>
            </a:pPr>
            <a:endParaRPr lang="de-DE" sz="1700" i="1" dirty="0">
              <a:solidFill>
                <a:srgbClr val="044C96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de-DE" sz="1800" b="1" dirty="0"/>
              <a:t>3.3.4 Luftfeuchtigkeit (SFCL: 3.3.1)</a:t>
            </a:r>
          </a:p>
          <a:p>
            <a:pPr>
              <a:spcBef>
                <a:spcPts val="400"/>
              </a:spcBef>
            </a:pPr>
            <a:r>
              <a:rPr lang="de-DE" sz="1700" dirty="0"/>
              <a:t>Wasserdampf in der Atmosphäre</a:t>
            </a:r>
          </a:p>
          <a:p>
            <a:pPr>
              <a:spcBef>
                <a:spcPts val="400"/>
              </a:spcBef>
            </a:pPr>
            <a:r>
              <a:rPr lang="de-DE" sz="1700" dirty="0"/>
              <a:t>Feuchtegrößen: Mischungsverhältnis, Taupunkt, Spread, Absolute und relative Luftfeuchtigkeit</a:t>
            </a:r>
          </a:p>
          <a:p>
            <a:pPr marL="0" indent="0">
              <a:spcBef>
                <a:spcPts val="400"/>
              </a:spcBef>
              <a:buNone/>
            </a:pPr>
            <a:endParaRPr lang="de-DE" sz="1700" b="1" dirty="0"/>
          </a:p>
          <a:p>
            <a:pPr marL="0" indent="0">
              <a:spcBef>
                <a:spcPts val="400"/>
              </a:spcBef>
              <a:buNone/>
            </a:pPr>
            <a:r>
              <a:rPr lang="de-DE" sz="1800" b="1" dirty="0"/>
              <a:t>3.1.5 Luftdichte</a:t>
            </a:r>
          </a:p>
          <a:p>
            <a:pPr lvl="0">
              <a:spcBef>
                <a:spcPts val="400"/>
              </a:spcBef>
            </a:pPr>
            <a:r>
              <a:rPr lang="de-DE" sz="1700" dirty="0"/>
              <a:t>Zusammenhang zwischen Druck, Temperatur und Dichte</a:t>
            </a:r>
          </a:p>
          <a:p>
            <a:pPr>
              <a:spcBef>
                <a:spcPts val="400"/>
              </a:spcBef>
            </a:pPr>
            <a:endParaRPr lang="de-DE" sz="1700" dirty="0"/>
          </a:p>
          <a:p>
            <a:pPr marL="0" indent="0">
              <a:spcBef>
                <a:spcPts val="400"/>
              </a:spcBef>
              <a:buNone/>
            </a:pPr>
            <a:r>
              <a:rPr lang="de-DE" sz="1800" b="1" dirty="0"/>
              <a:t>3.1.6 ISA</a:t>
            </a:r>
          </a:p>
          <a:p>
            <a:pPr lvl="0">
              <a:spcBef>
                <a:spcPts val="400"/>
              </a:spcBef>
            </a:pPr>
            <a:r>
              <a:rPr lang="de-DE" sz="1700" dirty="0"/>
              <a:t>ICAO-Standardatmosphäre</a:t>
            </a:r>
          </a:p>
          <a:p>
            <a:pPr>
              <a:spcBef>
                <a:spcPts val="400"/>
              </a:spcBef>
            </a:pPr>
            <a:r>
              <a:rPr lang="de-DE" sz="1700" dirty="0"/>
              <a:t>3.1.6 Barometrische Höhenmessung</a:t>
            </a:r>
          </a:p>
          <a:p>
            <a:pPr lvl="0">
              <a:spcBef>
                <a:spcPts val="400"/>
              </a:spcBef>
            </a:pPr>
            <a:r>
              <a:rPr lang="de-DE" sz="1700" dirty="0"/>
              <a:t>Fachbegriffe und Begriffsbestimmungen</a:t>
            </a:r>
          </a:p>
          <a:p>
            <a:pPr lvl="0">
              <a:spcBef>
                <a:spcPts val="400"/>
              </a:spcBef>
            </a:pPr>
            <a:r>
              <a:rPr lang="de-DE" sz="1700" dirty="0"/>
              <a:t>Höhenmesser und Höhenmessereinstellungen</a:t>
            </a:r>
          </a:p>
          <a:p>
            <a:pPr lvl="0">
              <a:spcBef>
                <a:spcPts val="400"/>
              </a:spcBef>
            </a:pPr>
            <a:r>
              <a:rPr lang="de-DE" sz="1700" dirty="0"/>
              <a:t>Barometrische Höhenformel</a:t>
            </a:r>
          </a:p>
          <a:p>
            <a:pPr lvl="0">
              <a:spcBef>
                <a:spcPts val="400"/>
              </a:spcBef>
            </a:pPr>
            <a:r>
              <a:rPr lang="de-DE" sz="1700" dirty="0"/>
              <a:t>Auswirkung topographisch beschleunigter Luftströmungen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74E809-361D-4737-B52C-E6563C29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A133D4-0DE2-12D0-4CB8-6C428443DB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/>
          <a:lstStyle/>
          <a:p>
            <a:r>
              <a:rPr lang="de-DE" dirty="0"/>
              <a:t>3.1 Die Atmosphäre</a:t>
            </a:r>
          </a:p>
        </p:txBody>
      </p:sp>
    </p:spTree>
    <p:extLst>
      <p:ext uri="{BB962C8B-B14F-4D97-AF65-F5344CB8AC3E}">
        <p14:creationId xmlns:p14="http://schemas.microsoft.com/office/powerpoint/2010/main" val="389933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Das Sonnensystem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5200" y="924910"/>
            <a:ext cx="4652172" cy="54758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>
              <a:tabLst>
                <a:tab pos="1768475" algn="l"/>
                <a:tab pos="2971800" algn="l"/>
              </a:tabLst>
            </a:pPr>
            <a:r>
              <a:rPr lang="de-DE" dirty="0"/>
              <a:t>Die Erde ist einer der Planeten, die die Sonne umkreisen.</a:t>
            </a:r>
          </a:p>
          <a:p>
            <a:pPr>
              <a:tabLst>
                <a:tab pos="1768475" algn="l"/>
                <a:tab pos="2971800" algn="l"/>
              </a:tabLst>
            </a:pPr>
            <a:r>
              <a:rPr lang="de-DE" dirty="0">
                <a:solidFill>
                  <a:srgbClr val="2B88D9"/>
                </a:solidFill>
              </a:rPr>
              <a:t>Durchmesser Äquator:  	12.756 km,</a:t>
            </a:r>
            <a:br>
              <a:rPr lang="de-DE" dirty="0">
                <a:solidFill>
                  <a:srgbClr val="2B88D9"/>
                </a:solidFill>
              </a:rPr>
            </a:br>
            <a:r>
              <a:rPr lang="de-DE" dirty="0">
                <a:solidFill>
                  <a:srgbClr val="2B88D9"/>
                </a:solidFill>
              </a:rPr>
              <a:t>                       	Pol:          -         42 km</a:t>
            </a:r>
          </a:p>
          <a:p>
            <a:pPr>
              <a:tabLst>
                <a:tab pos="1768475" algn="l"/>
                <a:tab pos="2971800" algn="l"/>
              </a:tabLst>
            </a:pPr>
            <a:r>
              <a:rPr lang="de-DE" dirty="0">
                <a:solidFill>
                  <a:srgbClr val="2B88D9"/>
                </a:solidFill>
              </a:rPr>
              <a:t>Umfang          Äquator:  	40.054 km,</a:t>
            </a:r>
            <a:br>
              <a:rPr lang="de-DE" dirty="0">
                <a:solidFill>
                  <a:srgbClr val="2B88D9"/>
                </a:solidFill>
              </a:rPr>
            </a:br>
            <a:r>
              <a:rPr lang="de-DE" dirty="0">
                <a:solidFill>
                  <a:srgbClr val="2B88D9"/>
                </a:solidFill>
              </a:rPr>
              <a:t> 	Pol:          -       132 km</a:t>
            </a:r>
          </a:p>
          <a:p>
            <a:pPr>
              <a:tabLst>
                <a:tab pos="1768475" algn="l"/>
                <a:tab pos="2971800" algn="l"/>
              </a:tabLst>
            </a:pPr>
            <a:r>
              <a:rPr lang="de-DE" dirty="0">
                <a:solidFill>
                  <a:srgbClr val="2B88D9"/>
                </a:solidFill>
              </a:rPr>
              <a:t>Eigenrotation Äquator:     1.670 km/h</a:t>
            </a:r>
            <a:br>
              <a:rPr lang="de-DE" dirty="0">
                <a:solidFill>
                  <a:srgbClr val="2B88D9"/>
                </a:solidFill>
              </a:rPr>
            </a:br>
            <a:r>
              <a:rPr lang="de-DE" dirty="0">
                <a:solidFill>
                  <a:srgbClr val="2B88D9"/>
                </a:solidFill>
              </a:rPr>
              <a:t>Eigenrotation und Bewegung um die Sonne bei Blick auf die Nordpol: </a:t>
            </a:r>
            <a:br>
              <a:rPr lang="de-DE" dirty="0">
                <a:solidFill>
                  <a:srgbClr val="2B88D9"/>
                </a:solidFill>
              </a:rPr>
            </a:br>
            <a:r>
              <a:rPr lang="de-DE" dirty="0">
                <a:solidFill>
                  <a:srgbClr val="2B88D9"/>
                </a:solidFill>
              </a:rPr>
              <a:t>                      gegen den Uhrzeigersinn</a:t>
            </a:r>
          </a:p>
          <a:p>
            <a:r>
              <a:rPr lang="de-DE" dirty="0">
                <a:solidFill>
                  <a:srgbClr val="2B88D9"/>
                </a:solidFill>
              </a:rPr>
              <a:t>Umlauf Erde um Sonne: 940 </a:t>
            </a:r>
            <a:r>
              <a:rPr lang="de-DE" dirty="0" err="1">
                <a:solidFill>
                  <a:srgbClr val="2B88D9"/>
                </a:solidFill>
              </a:rPr>
              <a:t>Mio</a:t>
            </a:r>
            <a:r>
              <a:rPr lang="de-DE" dirty="0">
                <a:solidFill>
                  <a:srgbClr val="2B88D9"/>
                </a:solidFill>
              </a:rPr>
              <a:t> km</a:t>
            </a:r>
            <a:br>
              <a:rPr lang="de-DE" dirty="0">
                <a:solidFill>
                  <a:srgbClr val="2B88D9"/>
                </a:solidFill>
              </a:rPr>
            </a:br>
            <a:r>
              <a:rPr lang="de-DE" dirty="0">
                <a:solidFill>
                  <a:srgbClr val="2B88D9"/>
                </a:solidFill>
              </a:rPr>
              <a:t>                 		107.000 km/h</a:t>
            </a:r>
          </a:p>
          <a:p>
            <a:r>
              <a:rPr lang="de-DE" dirty="0"/>
              <a:t>Einige Planeten haben eine Atmosphäre wie die Erde.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3.1 Die Atmosphäre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3E1F21-7D1C-AC47-8396-BA4C9109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25" y="1422414"/>
            <a:ext cx="6911975" cy="407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975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2285</Words>
  <Application>Microsoft Office PowerPoint</Application>
  <PresentationFormat>Breitbild</PresentationFormat>
  <Paragraphs>305</Paragraphs>
  <Slides>27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Arial Rounded MT Bold</vt:lpstr>
      <vt:lpstr>Calibri</vt:lpstr>
      <vt:lpstr>Calibri Light</vt:lpstr>
      <vt:lpstr>Wingdings</vt:lpstr>
      <vt:lpstr>Office</vt:lpstr>
      <vt:lpstr>PowerPoint-Präsentation</vt:lpstr>
      <vt:lpstr>Einleitendes zum Lehrmaterial</vt:lpstr>
      <vt:lpstr>Einleitendes zum Lehrmaterial</vt:lpstr>
      <vt:lpstr>Einleitendes zum Lehrmaterial</vt:lpstr>
      <vt:lpstr>Gliederung</vt:lpstr>
      <vt:lpstr>Meteorologie: Gliederung (SFCL)</vt:lpstr>
      <vt:lpstr>3.1 Die Atmosphäre</vt:lpstr>
      <vt:lpstr>Die Atmosphäre: Gliederung (SFCL)</vt:lpstr>
      <vt:lpstr>Das Sonnensystem</vt:lpstr>
      <vt:lpstr>3.1.1 Die Atmosphäre</vt:lpstr>
      <vt:lpstr>Aufbau der Atmosphäre</vt:lpstr>
      <vt:lpstr>Schichtung der Atmosphäre</vt:lpstr>
      <vt:lpstr>3.1.2 Lufttemperatur</vt:lpstr>
      <vt:lpstr>Jahreszeiten</vt:lpstr>
      <vt:lpstr>Erwärmung</vt:lpstr>
      <vt:lpstr>Strahlung und Temperatur</vt:lpstr>
      <vt:lpstr>Strahlungshaushalt</vt:lpstr>
      <vt:lpstr>Tagesgang der Temperatur</vt:lpstr>
      <vt:lpstr>3.1.3 Luftdruck</vt:lpstr>
      <vt:lpstr>Luftdruckmessung</vt:lpstr>
      <vt:lpstr>3.1.4 Luftfeuchte</vt:lpstr>
      <vt:lpstr>Wasserdampf</vt:lpstr>
      <vt:lpstr>Luftfeuchtemessung</vt:lpstr>
      <vt:lpstr>3.1.5 Luftdichte</vt:lpstr>
      <vt:lpstr>3.1.6 Die Internationale Standardatmosphäre (ISA)</vt:lpstr>
      <vt:lpstr>3.1.7 Barometrische Höhenmessung</vt:lpstr>
      <vt:lpstr>Risiken der Barometrische Höhenmessung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 Hansen</dc:creator>
  <cp:lastModifiedBy>Schorsch</cp:lastModifiedBy>
  <cp:revision>101</cp:revision>
  <dcterms:created xsi:type="dcterms:W3CDTF">2021-05-15T14:36:40Z</dcterms:created>
  <dcterms:modified xsi:type="dcterms:W3CDTF">2025-04-05T09:42:03Z</dcterms:modified>
</cp:coreProperties>
</file>