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3" r:id="rId4"/>
    <p:sldId id="278" r:id="rId5"/>
    <p:sldId id="266" r:id="rId6"/>
    <p:sldId id="265" r:id="rId7"/>
    <p:sldId id="262" r:id="rId8"/>
    <p:sldId id="267" r:id="rId9"/>
    <p:sldId id="264" r:id="rId10"/>
    <p:sldId id="269" r:id="rId11"/>
    <p:sldId id="273" r:id="rId12"/>
    <p:sldId id="277" r:id="rId13"/>
    <p:sldId id="270" r:id="rId14"/>
    <p:sldId id="274" r:id="rId15"/>
    <p:sldId id="272" r:id="rId16"/>
    <p:sldId id="275" r:id="rId17"/>
    <p:sldId id="268"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DS" initials="H"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88D9"/>
    <a:srgbClr val="4472C4"/>
    <a:srgbClr val="044C96"/>
    <a:srgbClr val="C9DF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0" autoAdjust="0"/>
    <p:restoredTop sz="93607" autoAdjust="0"/>
  </p:normalViewPr>
  <p:slideViewPr>
    <p:cSldViewPr snapToGrid="0">
      <p:cViewPr varScale="1">
        <p:scale>
          <a:sx n="93" d="100"/>
          <a:sy n="93" d="100"/>
        </p:scale>
        <p:origin x="77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F5E03-4EE1-4ED0-B9A7-3081538AD9C8}" type="datetimeFigureOut">
              <a:rPr lang="de-DE" smtClean="0"/>
              <a:t>23.12.22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DA0A4-27B6-4433-A0BE-39B4CD827268}" type="slidenum">
              <a:rPr lang="de-DE" smtClean="0"/>
              <a:t>‹Nr.›</a:t>
            </a:fld>
            <a:endParaRPr lang="de-DE"/>
          </a:p>
        </p:txBody>
      </p:sp>
    </p:spTree>
    <p:extLst>
      <p:ext uri="{BB962C8B-B14F-4D97-AF65-F5344CB8AC3E}">
        <p14:creationId xmlns:p14="http://schemas.microsoft.com/office/powerpoint/2010/main" val="423423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16</a:t>
            </a:fld>
            <a:endParaRPr lang="de-DE"/>
          </a:p>
        </p:txBody>
      </p:sp>
    </p:spTree>
    <p:extLst>
      <p:ext uri="{BB962C8B-B14F-4D97-AF65-F5344CB8AC3E}">
        <p14:creationId xmlns:p14="http://schemas.microsoft.com/office/powerpoint/2010/main" val="262313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Meteorologie</a:t>
            </a:r>
          </a:p>
        </p:txBody>
      </p:sp>
    </p:spTree>
    <p:extLst>
      <p:ext uri="{BB962C8B-B14F-4D97-AF65-F5344CB8AC3E}">
        <p14:creationId xmlns:p14="http://schemas.microsoft.com/office/powerpoint/2010/main" val="31070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7902858"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3673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7902858"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86613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4" y="132512"/>
            <a:ext cx="7921331"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1185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86842"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8857673" y="103352"/>
            <a:ext cx="1277718"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MET</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10276774" y="103352"/>
            <a:ext cx="191522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Meteorologie</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21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file:////var/folders/6m/7zdvgtv52097ftwxgg28zncm0000gn/T/com.microsoft.Word/WebArchiveCopyPasteTempFiles/nb_vis_hrv_mdl_2105081330_sat.jpg" TargetMode="External"/><Relationship Id="rId7" Type="http://schemas.openxmlformats.org/officeDocument/2006/relationships/image" Target="file:////var/folders/6m/7zdvgtv52097ftwxgg28zncm0000gn/T/com.microsoft.Word/WebArchiveCopyPasteTempFiles/getimg.php%3fsrc=nb_icon_wt_eur_lv_000500_p_000.png" TargetMode="External"/><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file:////var/folders/6m/7zdvgtv52097ftwxgg28zncm0000gn/T/com.microsoft.Word/WebArchiveCopyPasteTempFiles/pm_2105081330.png" TargetMode="External"/><Relationship Id="rId4" Type="http://schemas.openxmlformats.org/officeDocument/2006/relationships/image" Target="../media/image15.png"/><Relationship Id="rId9" Type="http://schemas.openxmlformats.org/officeDocument/2006/relationships/image" Target="file:////var/folders/6m/7zdvgtv52097ftwxgg28zncm0000gn/T/com.microsoft.Word/WebArchiveCopyPasteTempFiles/getimg.php%3fsrc=cformat.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file:////var/folders/6m/7zdvgtv52097ftwxgg28zncm0000gn/T/com.microsoft.Word/WebArchiveCopyPasteTempFiles/getimg.php%3fsrc=llswc_int_dl_14.png"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dfs.de/dfs_homepage/de/Services/Customer%20Relations/Informationsmaterial/3094_SiSi_update_2020_Final.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lugwetter.de/"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flugwetter.de/"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www.dwd.de/DE/leistungen/lf_01_pcmet_internet/pcmet_internet_node_20.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file:////var/folders/6m/7zdvgtv52097ftwxgg28zncm0000gn/T/com.microsoft.Word/WebArchiveCopyPasteTempFiles/AtmosphericModelSchematic.png"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file:////var/folders/6m/7zdvgtv52097ftwxgg28zncm0000gn/T/com.microsoft.Word/WebArchiveCopyPasteTempFiles/Observations-WIGOS.png%3fO4k2d1Auu_vFs7xTe2ktWLJyN9Mh7iFb&amp;itok=PjCqtvgK"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884A4F68-ED5A-4FF4-8D2A-D2E64660729D}"/>
              </a:ext>
            </a:extLst>
          </p:cNvPr>
          <p:cNvSpPr/>
          <p:nvPr/>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Meteorologie</a:t>
            </a:r>
          </a:p>
        </p:txBody>
      </p:sp>
      <p:pic>
        <p:nvPicPr>
          <p:cNvPr id="6" name="Grafik 5" descr="Ein Bild, das Text enthält.&#10;&#10;Automatisch generierte Beschreibung">
            <a:extLst>
              <a:ext uri="{FF2B5EF4-FFF2-40B4-BE49-F238E27FC236}">
                <a16:creationId xmlns:a16="http://schemas.microsoft.com/office/drawing/2014/main" id="{9486641D-FD6D-4834-B209-3534F1D283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261"/>
          <a:stretch/>
        </p:blipFill>
        <p:spPr>
          <a:xfrm>
            <a:off x="3607299" y="1973866"/>
            <a:ext cx="5266568" cy="4332784"/>
          </a:xfrm>
          <a:prstGeom prst="rect">
            <a:avLst/>
          </a:prstGeom>
        </p:spPr>
      </p:pic>
      <p:sp>
        <p:nvSpPr>
          <p:cNvPr id="7" name="Foliennummernplatzhalter 6">
            <a:extLst>
              <a:ext uri="{FF2B5EF4-FFF2-40B4-BE49-F238E27FC236}">
                <a16:creationId xmlns:a16="http://schemas.microsoft.com/office/drawing/2014/main" id="{84239DEF-2EBC-47CA-A8AD-CCF7B7385CF4}"/>
              </a:ext>
            </a:extLst>
          </p:cNvPr>
          <p:cNvSpPr>
            <a:spLocks noGrp="1"/>
          </p:cNvSpPr>
          <p:nvPr>
            <p:ph type="sldNum" sz="quarter" idx="12"/>
          </p:nvPr>
        </p:nvSpPr>
        <p:spPr/>
        <p:txBody>
          <a:bodyPr/>
          <a:lstStyle/>
          <a:p>
            <a:fld id="{1BAF13B1-D0BA-4A19-B609-64C08BFDA19E}" type="slidenum">
              <a:rPr lang="de-DE" smtClean="0"/>
              <a:t>1</a:t>
            </a:fld>
            <a:endParaRPr lang="de-DE"/>
          </a:p>
        </p:txBody>
      </p:sp>
      <p:sp>
        <p:nvSpPr>
          <p:cNvPr id="2" name="Textfeld 1">
            <a:extLst>
              <a:ext uri="{FF2B5EF4-FFF2-40B4-BE49-F238E27FC236}">
                <a16:creationId xmlns:a16="http://schemas.microsoft.com/office/drawing/2014/main" id="{CA754A21-1E1E-441C-91DA-BE1673E04CF5}"/>
              </a:ext>
            </a:extLst>
          </p:cNvPr>
          <p:cNvSpPr txBox="1"/>
          <p:nvPr/>
        </p:nvSpPr>
        <p:spPr>
          <a:xfrm>
            <a:off x="5178405" y="1408325"/>
            <a:ext cx="2124364" cy="461665"/>
          </a:xfrm>
          <a:prstGeom prst="rect">
            <a:avLst/>
          </a:prstGeom>
          <a:noFill/>
        </p:spPr>
        <p:txBody>
          <a:bodyPr wrap="none" rtlCol="0">
            <a:spAutoFit/>
          </a:bodyPr>
          <a:lstStyle/>
          <a:p>
            <a:pPr algn="ctr"/>
            <a:r>
              <a:rPr lang="en-US" sz="2400" i="1" dirty="0">
                <a:solidFill>
                  <a:srgbClr val="044C96"/>
                </a:solidFill>
              </a:rPr>
              <a:t>METEOROLOGY</a:t>
            </a:r>
            <a:endParaRPr lang="de-DE" sz="2400" i="1" dirty="0">
              <a:solidFill>
                <a:srgbClr val="044C96"/>
              </a:solidFill>
            </a:endParaRPr>
          </a:p>
        </p:txBody>
      </p:sp>
    </p:spTree>
    <p:extLst>
      <p:ext uri="{BB962C8B-B14F-4D97-AF65-F5344CB8AC3E}">
        <p14:creationId xmlns:p14="http://schemas.microsoft.com/office/powerpoint/2010/main" val="166720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Das aktuelle Wetter – Beobachtung und Analyse</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5" y="924909"/>
            <a:ext cx="4484639" cy="5493645"/>
          </a:xfrm>
        </p:spPr>
        <p:txBody>
          <a:bodyPr/>
          <a:lstStyle/>
          <a:p>
            <a:pPr marL="0" indent="0">
              <a:buNone/>
            </a:pPr>
            <a:endParaRPr lang="de-DE" sz="2400" dirty="0"/>
          </a:p>
          <a:p>
            <a:pPr marL="0" indent="0">
              <a:buNone/>
            </a:pPr>
            <a:r>
              <a:rPr lang="de-DE" sz="2400" dirty="0"/>
              <a:t>- Wetterbeobachtungen</a:t>
            </a:r>
          </a:p>
          <a:p>
            <a:pPr marL="0" indent="0">
              <a:buNone/>
            </a:pPr>
            <a:endParaRPr lang="de-DE" sz="2400" dirty="0"/>
          </a:p>
          <a:p>
            <a:pPr marL="0" indent="0">
              <a:buNone/>
            </a:pPr>
            <a:r>
              <a:rPr lang="de-DE" sz="2400" dirty="0"/>
              <a:t>- Satellitenbilder</a:t>
            </a:r>
          </a:p>
          <a:p>
            <a:pPr marL="0" indent="0">
              <a:buNone/>
            </a:pPr>
            <a:endParaRPr lang="de-DE" sz="2400" dirty="0"/>
          </a:p>
          <a:p>
            <a:pPr marL="0" indent="0">
              <a:buNone/>
            </a:pPr>
            <a:r>
              <a:rPr lang="de-DE" sz="2400" dirty="0"/>
              <a:t>- Wetterradarbilder</a:t>
            </a:r>
          </a:p>
          <a:p>
            <a:pPr marL="0" indent="0">
              <a:buNone/>
            </a:pPr>
            <a:endParaRPr lang="de-DE" sz="2400" dirty="0"/>
          </a:p>
          <a:p>
            <a:pPr marL="0" indent="0">
              <a:buNone/>
            </a:pPr>
            <a:r>
              <a:rPr lang="de-DE" sz="2400" dirty="0"/>
              <a:t>- Bodenanalysen</a:t>
            </a:r>
          </a:p>
          <a:p>
            <a:pPr marL="0" indent="0">
              <a:buNone/>
            </a:pPr>
            <a:endParaRPr lang="de-DE" sz="2400" dirty="0"/>
          </a:p>
          <a:p>
            <a:pPr marL="0" indent="0">
              <a:buNone/>
            </a:pPr>
            <a:r>
              <a:rPr lang="de-DE" sz="2400" dirty="0"/>
              <a:t>- Höhenwetterkarten</a:t>
            </a:r>
          </a:p>
          <a:p>
            <a:pPr marL="0" indent="0">
              <a:buNone/>
            </a:pPr>
            <a:endParaRPr lang="de-DE" sz="2000" dirty="0"/>
          </a:p>
          <a:p>
            <a:pPr marL="0" indent="0">
              <a:buNone/>
            </a:pPr>
            <a:endParaRPr lang="de-DE" dirty="0"/>
          </a:p>
          <a:p>
            <a:pPr marL="457200" lvl="1" indent="0">
              <a:buNone/>
            </a:pP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10</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sp>
        <p:nvSpPr>
          <p:cNvPr id="10" name="Rectangle 6">
            <a:extLst>
              <a:ext uri="{FF2B5EF4-FFF2-40B4-BE49-F238E27FC236}">
                <a16:creationId xmlns:a16="http://schemas.microsoft.com/office/drawing/2014/main" id="{C6D88A01-356D-D145-B3AB-ACF3738C5D9A}"/>
              </a:ext>
            </a:extLst>
          </p:cNvPr>
          <p:cNvSpPr>
            <a:spLocks noChangeArrowheads="1"/>
          </p:cNvSpPr>
          <p:nvPr/>
        </p:nvSpPr>
        <p:spPr bwMode="auto">
          <a:xfrm>
            <a:off x="6436311" y="1348508"/>
            <a:ext cx="51171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29" name="Grafik 8" descr="Ein Bild, das Text, draußen enthält.&#10;&#10;Automatisch generierte Beschreibung">
            <a:extLst>
              <a:ext uri="{FF2B5EF4-FFF2-40B4-BE49-F238E27FC236}">
                <a16:creationId xmlns:a16="http://schemas.microsoft.com/office/drawing/2014/main" id="{FF5C08D1-8E87-9341-8902-B088992B1CF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81545" y="870098"/>
            <a:ext cx="3475201" cy="2606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C85D15F1-EBCC-B949-865F-243930C3C8CA}"/>
              </a:ext>
            </a:extLst>
          </p:cNvPr>
          <p:cNvSpPr>
            <a:spLocks noChangeArrowheads="1"/>
          </p:cNvSpPr>
          <p:nvPr/>
        </p:nvSpPr>
        <p:spPr bwMode="auto">
          <a:xfrm>
            <a:off x="9589289" y="2764012"/>
            <a:ext cx="38788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31" name="Grafik 10" descr="Ein Bild, das Karte enthält.&#10;&#10;Automatisch generierte Beschreibung">
            <a:extLst>
              <a:ext uri="{FF2B5EF4-FFF2-40B4-BE49-F238E27FC236}">
                <a16:creationId xmlns:a16="http://schemas.microsoft.com/office/drawing/2014/main" id="{1366DF33-F631-174D-AA44-A7967A1D9B2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908724" y="924909"/>
            <a:ext cx="2218615" cy="23750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
            <a:extLst>
              <a:ext uri="{FF2B5EF4-FFF2-40B4-BE49-F238E27FC236}">
                <a16:creationId xmlns:a16="http://schemas.microsoft.com/office/drawing/2014/main" id="{256CD25F-0230-BA45-832E-1850689E7778}"/>
              </a:ext>
            </a:extLst>
          </p:cNvPr>
          <p:cNvSpPr>
            <a:spLocks noChangeArrowheads="1"/>
          </p:cNvSpPr>
          <p:nvPr/>
        </p:nvSpPr>
        <p:spPr bwMode="auto">
          <a:xfrm>
            <a:off x="9265089" y="2838208"/>
            <a:ext cx="43159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33" name="Grafik 2" descr="Analyse FL180">
            <a:extLst>
              <a:ext uri="{FF2B5EF4-FFF2-40B4-BE49-F238E27FC236}">
                <a16:creationId xmlns:a16="http://schemas.microsoft.com/office/drawing/2014/main" id="{8E8C22F5-8EA2-F847-B8CC-852EEF2591F8}"/>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281545" y="3853664"/>
            <a:ext cx="3473504" cy="26051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862D0BD-F44C-C74E-B6AA-5A8FAE2C2A8A}"/>
              </a:ext>
            </a:extLst>
          </p:cNvPr>
          <p:cNvSpPr>
            <a:spLocks noChangeArrowheads="1"/>
          </p:cNvSpPr>
          <p:nvPr/>
        </p:nvSpPr>
        <p:spPr bwMode="auto">
          <a:xfrm>
            <a:off x="6633291" y="3160411"/>
            <a:ext cx="52992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35" name="Grafik 11" descr="Bodenanalyse">
            <a:extLst>
              <a:ext uri="{FF2B5EF4-FFF2-40B4-BE49-F238E27FC236}">
                <a16:creationId xmlns:a16="http://schemas.microsoft.com/office/drawing/2014/main" id="{1D52FCB9-9CDB-1E4D-A742-C2526F613325}"/>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910456" y="3625703"/>
            <a:ext cx="4043961" cy="28687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611B2C18-E6E9-4B43-A11E-50C7BBEE91E6}"/>
              </a:ext>
            </a:extLst>
          </p:cNvPr>
          <p:cNvSpPr>
            <a:spLocks noChangeArrowheads="1"/>
          </p:cNvSpPr>
          <p:nvPr/>
        </p:nvSpPr>
        <p:spPr bwMode="auto">
          <a:xfrm>
            <a:off x="9265089" y="4253711"/>
            <a:ext cx="6734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7" name="Textfeld 6">
            <a:extLst>
              <a:ext uri="{FF2B5EF4-FFF2-40B4-BE49-F238E27FC236}">
                <a16:creationId xmlns:a16="http://schemas.microsoft.com/office/drawing/2014/main" id="{F1C8D99E-FA49-434F-B7A8-B6F8F95988AC}"/>
              </a:ext>
            </a:extLst>
          </p:cNvPr>
          <p:cNvSpPr txBox="1"/>
          <p:nvPr/>
        </p:nvSpPr>
        <p:spPr>
          <a:xfrm>
            <a:off x="6127340" y="1169043"/>
            <a:ext cx="2154206" cy="2492990"/>
          </a:xfrm>
          <a:prstGeom prst="rect">
            <a:avLst/>
          </a:prstGeom>
          <a:noFill/>
        </p:spPr>
        <p:txBody>
          <a:bodyPr wrap="square" rtlCol="0">
            <a:spAutoFit/>
          </a:bodyPr>
          <a:lstStyle/>
          <a:p>
            <a:r>
              <a:rPr lang="de-DE" sz="1200" dirty="0"/>
              <a:t>Radarbild</a:t>
            </a:r>
          </a:p>
          <a:p>
            <a:endParaRPr lang="de-DE" sz="1200" dirty="0"/>
          </a:p>
          <a:p>
            <a:endParaRPr lang="de-DE" sz="1200" dirty="0"/>
          </a:p>
          <a:p>
            <a:endParaRPr lang="de-DE" sz="1200" dirty="0"/>
          </a:p>
          <a:p>
            <a:endParaRPr lang="de-DE" sz="1200" dirty="0"/>
          </a:p>
          <a:p>
            <a:pPr algn="r"/>
            <a:r>
              <a:rPr lang="de-DE" sz="1200" dirty="0"/>
              <a:t>Satellitenbild (sichtbarer Bereich)</a:t>
            </a:r>
          </a:p>
          <a:p>
            <a:pPr algn="r"/>
            <a:endParaRPr lang="de-DE" sz="1200" dirty="0"/>
          </a:p>
          <a:p>
            <a:pPr algn="r"/>
            <a:endParaRPr lang="de-DE" sz="1200" dirty="0"/>
          </a:p>
          <a:p>
            <a:pPr algn="r"/>
            <a:endParaRPr lang="de-DE" sz="1200" dirty="0"/>
          </a:p>
          <a:p>
            <a:pPr algn="r"/>
            <a:endParaRPr lang="de-DE" sz="1200" dirty="0"/>
          </a:p>
          <a:p>
            <a:pPr algn="r"/>
            <a:endParaRPr lang="de-DE" sz="1200" dirty="0"/>
          </a:p>
          <a:p>
            <a:r>
              <a:rPr lang="de-DE" sz="1200" dirty="0"/>
              <a:t>Bodenanalyse</a:t>
            </a:r>
          </a:p>
        </p:txBody>
      </p:sp>
      <p:sp>
        <p:nvSpPr>
          <p:cNvPr id="16" name="Textfeld 15">
            <a:extLst>
              <a:ext uri="{FF2B5EF4-FFF2-40B4-BE49-F238E27FC236}">
                <a16:creationId xmlns:a16="http://schemas.microsoft.com/office/drawing/2014/main" id="{2564D953-5C39-1547-87D9-4AEC32497718}"/>
              </a:ext>
            </a:extLst>
          </p:cNvPr>
          <p:cNvSpPr txBox="1"/>
          <p:nvPr/>
        </p:nvSpPr>
        <p:spPr>
          <a:xfrm>
            <a:off x="8214258" y="3591421"/>
            <a:ext cx="2048489" cy="276999"/>
          </a:xfrm>
          <a:prstGeom prst="rect">
            <a:avLst/>
          </a:prstGeom>
          <a:noFill/>
        </p:spPr>
        <p:txBody>
          <a:bodyPr wrap="square" rtlCol="0">
            <a:spAutoFit/>
          </a:bodyPr>
          <a:lstStyle/>
          <a:p>
            <a:r>
              <a:rPr lang="de-DE" sz="1200" dirty="0"/>
              <a:t>Höhenwetterkarte 500 hPa</a:t>
            </a:r>
          </a:p>
        </p:txBody>
      </p:sp>
    </p:spTree>
    <p:extLst>
      <p:ext uri="{BB962C8B-B14F-4D97-AF65-F5344CB8AC3E}">
        <p14:creationId xmlns:p14="http://schemas.microsoft.com/office/powerpoint/2010/main" val="333803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Wettervorhersage – Kodierte Vorhersagen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11</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sp>
        <p:nvSpPr>
          <p:cNvPr id="7" name="Inhaltsplatzhalter 2">
            <a:extLst>
              <a:ext uri="{FF2B5EF4-FFF2-40B4-BE49-F238E27FC236}">
                <a16:creationId xmlns:a16="http://schemas.microsoft.com/office/drawing/2014/main" id="{11A65B7C-0EB8-FD46-8191-2F8704DDFD02}"/>
              </a:ext>
            </a:extLst>
          </p:cNvPr>
          <p:cNvSpPr txBox="1">
            <a:spLocks/>
          </p:cNvSpPr>
          <p:nvPr/>
        </p:nvSpPr>
        <p:spPr>
          <a:xfrm>
            <a:off x="209038" y="990556"/>
            <a:ext cx="4629292" cy="4779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TAF</a:t>
            </a:r>
            <a:br>
              <a:rPr lang="de-DE" dirty="0"/>
            </a:br>
            <a:r>
              <a:rPr lang="de-DE" b="1" dirty="0"/>
              <a:t>T</a:t>
            </a:r>
            <a:r>
              <a:rPr lang="de-DE" dirty="0"/>
              <a:t>erminal </a:t>
            </a:r>
            <a:r>
              <a:rPr lang="de-DE" b="1" dirty="0" err="1"/>
              <a:t>A</a:t>
            </a:r>
            <a:r>
              <a:rPr lang="de-DE" dirty="0" err="1"/>
              <a:t>erodrome</a:t>
            </a:r>
            <a:r>
              <a:rPr lang="de-DE" dirty="0"/>
              <a:t> </a:t>
            </a:r>
            <a:r>
              <a:rPr lang="de-DE" b="1" dirty="0"/>
              <a:t>F</a:t>
            </a:r>
            <a:r>
              <a:rPr lang="de-DE" dirty="0"/>
              <a:t>orecast, </a:t>
            </a:r>
            <a:br>
              <a:rPr lang="de-DE" dirty="0"/>
            </a:br>
            <a:r>
              <a:rPr lang="de-DE" dirty="0"/>
              <a:t>Flughafenwettervorhersage</a:t>
            </a:r>
          </a:p>
          <a:p>
            <a:pPr marL="0" indent="0">
              <a:buNone/>
            </a:pPr>
            <a:r>
              <a:rPr lang="de-DE" sz="1200" dirty="0"/>
              <a:t> </a:t>
            </a:r>
          </a:p>
          <a:p>
            <a:r>
              <a:rPr lang="de-DE" dirty="0"/>
              <a:t>SIGMET</a:t>
            </a:r>
            <a:br>
              <a:rPr lang="de-DE" dirty="0"/>
            </a:br>
            <a:r>
              <a:rPr lang="de-DE" sz="2200" b="1" dirty="0" err="1">
                <a:ea typeface="Verdana" panose="020B0604030504040204" pitchFamily="34" charset="0"/>
              </a:rPr>
              <a:t>SIG</a:t>
            </a:r>
            <a:r>
              <a:rPr lang="de-DE" sz="2200" dirty="0" err="1">
                <a:ea typeface="Verdana" panose="020B0604030504040204" pitchFamily="34" charset="0"/>
              </a:rPr>
              <a:t>nificant</a:t>
            </a:r>
            <a:r>
              <a:rPr lang="de-DE" sz="2200" dirty="0">
                <a:ea typeface="Verdana" panose="020B0604030504040204" pitchFamily="34" charset="0"/>
              </a:rPr>
              <a:t> </a:t>
            </a:r>
            <a:r>
              <a:rPr lang="de-DE" sz="2200" b="1" dirty="0" err="1">
                <a:ea typeface="Verdana" panose="020B0604030504040204" pitchFamily="34" charset="0"/>
              </a:rPr>
              <a:t>MET</a:t>
            </a:r>
            <a:r>
              <a:rPr lang="de-DE" sz="2200" dirty="0" err="1">
                <a:ea typeface="Verdana" panose="020B0604030504040204" pitchFamily="34" charset="0"/>
              </a:rPr>
              <a:t>eorological</a:t>
            </a:r>
            <a:r>
              <a:rPr lang="de-DE" sz="2200" dirty="0">
                <a:ea typeface="Verdana" panose="020B0604030504040204" pitchFamily="34" charset="0"/>
              </a:rPr>
              <a:t> </a:t>
            </a:r>
            <a:r>
              <a:rPr lang="de-DE" sz="2200" dirty="0" err="1">
                <a:ea typeface="Verdana" panose="020B0604030504040204" pitchFamily="34" charset="0"/>
              </a:rPr>
              <a:t>phenomena</a:t>
            </a:r>
            <a:r>
              <a:rPr lang="de-DE" sz="2200" dirty="0">
                <a:ea typeface="Verdana" panose="020B0604030504040204" pitchFamily="34" charset="0"/>
              </a:rPr>
              <a:t>, Wetterwarnung</a:t>
            </a:r>
          </a:p>
          <a:p>
            <a:pPr marL="0" indent="0">
              <a:buNone/>
            </a:pPr>
            <a:r>
              <a:rPr lang="de-DE" sz="100" dirty="0">
                <a:ea typeface="Verdana" panose="020B0604030504040204" pitchFamily="34" charset="0"/>
              </a:rPr>
              <a:t> </a:t>
            </a:r>
            <a:endParaRPr lang="de-DE" sz="100" dirty="0"/>
          </a:p>
          <a:p>
            <a:r>
              <a:rPr lang="de-DE" dirty="0"/>
              <a:t>GAFOR</a:t>
            </a:r>
            <a:br>
              <a:rPr lang="de-DE" dirty="0"/>
            </a:br>
            <a:r>
              <a:rPr lang="de-DE" sz="2200" b="1" dirty="0">
                <a:ea typeface="Verdana" panose="020B0604030504040204" pitchFamily="34" charset="0"/>
              </a:rPr>
              <a:t>G</a:t>
            </a:r>
            <a:r>
              <a:rPr lang="de-DE" sz="2200" dirty="0">
                <a:ea typeface="Verdana" panose="020B0604030504040204" pitchFamily="34" charset="0"/>
              </a:rPr>
              <a:t>eneral </a:t>
            </a:r>
            <a:r>
              <a:rPr lang="de-DE" sz="2200" b="1" dirty="0">
                <a:ea typeface="Verdana" panose="020B0604030504040204" pitchFamily="34" charset="0"/>
              </a:rPr>
              <a:t>A</a:t>
            </a:r>
            <a:r>
              <a:rPr lang="de-DE" sz="2200" dirty="0">
                <a:ea typeface="Verdana" panose="020B0604030504040204" pitchFamily="34" charset="0"/>
              </a:rPr>
              <a:t>viation </a:t>
            </a:r>
            <a:r>
              <a:rPr lang="de-DE" sz="2200" b="1" dirty="0" err="1">
                <a:ea typeface="Verdana" panose="020B0604030504040204" pitchFamily="34" charset="0"/>
              </a:rPr>
              <a:t>FOR</a:t>
            </a:r>
            <a:r>
              <a:rPr lang="de-DE" sz="2200" dirty="0" err="1">
                <a:ea typeface="Verdana" panose="020B0604030504040204" pitchFamily="34" charset="0"/>
              </a:rPr>
              <a:t>ecast</a:t>
            </a:r>
            <a:r>
              <a:rPr lang="de-DE" sz="2200" dirty="0">
                <a:ea typeface="Verdana" panose="020B0604030504040204" pitchFamily="34" charset="0"/>
              </a:rPr>
              <a:t>,  Flugwettervorhersage </a:t>
            </a:r>
            <a:br>
              <a:rPr lang="de-DE" sz="2200" dirty="0">
                <a:ea typeface="Verdana" panose="020B0604030504040204" pitchFamily="34" charset="0"/>
              </a:rPr>
            </a:br>
            <a:r>
              <a:rPr lang="de-DE" sz="2200" dirty="0">
                <a:ea typeface="Verdana" panose="020B0604030504040204" pitchFamily="34" charset="0"/>
              </a:rPr>
              <a:t>für die </a:t>
            </a:r>
            <a:br>
              <a:rPr lang="de-DE" sz="2200" dirty="0">
                <a:ea typeface="Verdana" panose="020B0604030504040204" pitchFamily="34" charset="0"/>
              </a:rPr>
            </a:br>
            <a:r>
              <a:rPr lang="de-DE" sz="2200" dirty="0">
                <a:ea typeface="Verdana" panose="020B0604030504040204" pitchFamily="34" charset="0"/>
              </a:rPr>
              <a:t>allgemeine Luftfahrt</a:t>
            </a:r>
            <a:endParaRPr lang="de-DE" dirty="0"/>
          </a:p>
        </p:txBody>
      </p:sp>
      <p:sp>
        <p:nvSpPr>
          <p:cNvPr id="10" name="Rectangle 6">
            <a:extLst>
              <a:ext uri="{FF2B5EF4-FFF2-40B4-BE49-F238E27FC236}">
                <a16:creationId xmlns:a16="http://schemas.microsoft.com/office/drawing/2014/main" id="{C6D88A01-356D-D145-B3AB-ACF3738C5D9A}"/>
              </a:ext>
            </a:extLst>
          </p:cNvPr>
          <p:cNvSpPr>
            <a:spLocks noChangeArrowheads="1"/>
          </p:cNvSpPr>
          <p:nvPr/>
        </p:nvSpPr>
        <p:spPr bwMode="auto">
          <a:xfrm>
            <a:off x="6436311" y="1348508"/>
            <a:ext cx="51171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C85D15F1-EBCC-B949-865F-243930C3C8CA}"/>
              </a:ext>
            </a:extLst>
          </p:cNvPr>
          <p:cNvSpPr>
            <a:spLocks noChangeArrowheads="1"/>
          </p:cNvSpPr>
          <p:nvPr/>
        </p:nvSpPr>
        <p:spPr bwMode="auto">
          <a:xfrm>
            <a:off x="9589289" y="2764012"/>
            <a:ext cx="38788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2" name="Rectangle 10">
            <a:extLst>
              <a:ext uri="{FF2B5EF4-FFF2-40B4-BE49-F238E27FC236}">
                <a16:creationId xmlns:a16="http://schemas.microsoft.com/office/drawing/2014/main" id="{256CD25F-0230-BA45-832E-1850689E7778}"/>
              </a:ext>
            </a:extLst>
          </p:cNvPr>
          <p:cNvSpPr>
            <a:spLocks noChangeArrowheads="1"/>
          </p:cNvSpPr>
          <p:nvPr/>
        </p:nvSpPr>
        <p:spPr bwMode="auto">
          <a:xfrm>
            <a:off x="9265089" y="2838208"/>
            <a:ext cx="43159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3" name="Rectangle 12">
            <a:extLst>
              <a:ext uri="{FF2B5EF4-FFF2-40B4-BE49-F238E27FC236}">
                <a16:creationId xmlns:a16="http://schemas.microsoft.com/office/drawing/2014/main" id="{8862D0BD-F44C-C74E-B6AA-5A8FAE2C2A8A}"/>
              </a:ext>
            </a:extLst>
          </p:cNvPr>
          <p:cNvSpPr>
            <a:spLocks noChangeArrowheads="1"/>
          </p:cNvSpPr>
          <p:nvPr/>
        </p:nvSpPr>
        <p:spPr bwMode="auto">
          <a:xfrm>
            <a:off x="6633291" y="3160411"/>
            <a:ext cx="52992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9" name="Rechteck 8">
            <a:extLst>
              <a:ext uri="{FF2B5EF4-FFF2-40B4-BE49-F238E27FC236}">
                <a16:creationId xmlns:a16="http://schemas.microsoft.com/office/drawing/2014/main" id="{ECADAFCD-DF2C-5841-8394-D30BBD6B5B41}"/>
              </a:ext>
            </a:extLst>
          </p:cNvPr>
          <p:cNvSpPr/>
          <p:nvPr/>
        </p:nvSpPr>
        <p:spPr>
          <a:xfrm>
            <a:off x="5578013" y="990556"/>
            <a:ext cx="6442220" cy="1200329"/>
          </a:xfrm>
          <a:prstGeom prst="rect">
            <a:avLst/>
          </a:prstGeom>
        </p:spPr>
        <p:txBody>
          <a:bodyPr wrap="square">
            <a:spAutoFit/>
          </a:bodyPr>
          <a:lstStyle/>
          <a:p>
            <a:r>
              <a:rPr lang="de-DE" sz="1200" dirty="0">
                <a:solidFill>
                  <a:srgbClr val="000000"/>
                </a:solidFill>
                <a:latin typeface="Univers 45 Light"/>
              </a:rPr>
              <a:t>TAF AMD ETIC 162000Z 1620/1724 VRB06KT 9999 SCT065 BKN100 QNH3007INS BECMG 1622/1623 VRB06KT 8000 BR SCT010 BKN040 QNH3010INS BECMG 1702/1703 VRB06KT 5000 BR SCT008 BKN015 QNH3010INS TEMPO 1704/1708 1600 BR BKN008 BECMG 1708/1709 01009KT 8000 -SHRA SCT010 BKN025 QNH3005INS TEMPO 1710/1717 01012G18KT 6000 -TSRA BKN025CB BECMG 1720/1721 VRB06KT 9999 NSW SCT025 QNH3007INS TX24/1712Z TN18/1701Z LAST NO AMDS AFT 1620 NEXT 1820=</a:t>
            </a:r>
            <a:endParaRPr lang="de-DE" sz="1200" dirty="0"/>
          </a:p>
        </p:txBody>
      </p:sp>
      <p:sp>
        <p:nvSpPr>
          <p:cNvPr id="3" name="Rechteck 2">
            <a:extLst>
              <a:ext uri="{FF2B5EF4-FFF2-40B4-BE49-F238E27FC236}">
                <a16:creationId xmlns:a16="http://schemas.microsoft.com/office/drawing/2014/main" id="{63F1F640-E945-FF40-B8D1-1C45A9BC7FCA}"/>
              </a:ext>
            </a:extLst>
          </p:cNvPr>
          <p:cNvSpPr/>
          <p:nvPr/>
        </p:nvSpPr>
        <p:spPr>
          <a:xfrm>
            <a:off x="5609845" y="2287503"/>
            <a:ext cx="6410388" cy="1200329"/>
          </a:xfrm>
          <a:prstGeom prst="rect">
            <a:avLst/>
          </a:prstGeom>
        </p:spPr>
        <p:txBody>
          <a:bodyPr wrap="square">
            <a:spAutoFit/>
          </a:bodyPr>
          <a:lstStyle/>
          <a:p>
            <a:r>
              <a:rPr lang="de-DE" sz="1200" dirty="0">
                <a:solidFill>
                  <a:srgbClr val="000000"/>
                </a:solidFill>
                <a:latin typeface="Univers 45 Light"/>
              </a:rPr>
              <a:t>WSDL32 EDZF 171215</a:t>
            </a:r>
            <a:br>
              <a:rPr lang="de-DE" sz="1200" dirty="0"/>
            </a:br>
            <a:r>
              <a:rPr lang="de-DE" sz="1200" b="1" dirty="0">
                <a:solidFill>
                  <a:srgbClr val="000000"/>
                </a:solidFill>
                <a:latin typeface="Univers 45 Light"/>
              </a:rPr>
              <a:t>EDWW</a:t>
            </a:r>
            <a:r>
              <a:rPr lang="de-DE" sz="1200" dirty="0">
                <a:solidFill>
                  <a:srgbClr val="000000"/>
                </a:solidFill>
                <a:latin typeface="Univers 45 Light"/>
              </a:rPr>
              <a:t> SIGMET T01 VALID </a:t>
            </a:r>
            <a:r>
              <a:rPr lang="de-DE" sz="1200" b="1" dirty="0">
                <a:solidFill>
                  <a:srgbClr val="000000"/>
                </a:solidFill>
                <a:latin typeface="Univers 45 Light"/>
              </a:rPr>
              <a:t>171215/171430</a:t>
            </a:r>
            <a:r>
              <a:rPr lang="de-DE" sz="1200" dirty="0">
                <a:solidFill>
                  <a:srgbClr val="000000"/>
                </a:solidFill>
                <a:latin typeface="Univers 45 Light"/>
              </a:rPr>
              <a:t> EDZF-</a:t>
            </a:r>
            <a:br>
              <a:rPr lang="de-DE" sz="1200" dirty="0"/>
            </a:br>
            <a:r>
              <a:rPr lang="de-DE" sz="1200" b="1" dirty="0">
                <a:solidFill>
                  <a:srgbClr val="000000"/>
                </a:solidFill>
                <a:latin typeface="Univers 45 Light"/>
              </a:rPr>
              <a:t>EDWW</a:t>
            </a:r>
            <a:r>
              <a:rPr lang="de-DE" sz="1200" dirty="0">
                <a:solidFill>
                  <a:srgbClr val="000000"/>
                </a:solidFill>
                <a:latin typeface="Univers 45 Light"/>
              </a:rPr>
              <a:t> BREMEN FIR EMBD TS OBS WI N5135 E01449 - N5129 E01328 - N5134</a:t>
            </a:r>
            <a:br>
              <a:rPr lang="de-DE" sz="1200" dirty="0"/>
            </a:br>
            <a:r>
              <a:rPr lang="de-DE" sz="1200" dirty="0">
                <a:solidFill>
                  <a:srgbClr val="000000"/>
                </a:solidFill>
                <a:latin typeface="Univers 45 Light"/>
              </a:rPr>
              <a:t>E01325 - N5221 E01326 - N5224 E01438 - N5137 E01449 - N5135 E01449</a:t>
            </a:r>
            <a:br>
              <a:rPr lang="de-DE" sz="1200" dirty="0"/>
            </a:br>
            <a:r>
              <a:rPr lang="de-DE" sz="1200" dirty="0">
                <a:solidFill>
                  <a:srgbClr val="000000"/>
                </a:solidFill>
                <a:latin typeface="Univers 45 Light"/>
              </a:rPr>
              <a:t>TOP FL350 NC FCST AT 1430Z WI N5159 E01249 - N5211 E01405 - N5100</a:t>
            </a:r>
            <a:br>
              <a:rPr lang="de-DE" sz="1200" dirty="0"/>
            </a:br>
            <a:r>
              <a:rPr lang="de-DE" sz="1200" dirty="0">
                <a:solidFill>
                  <a:srgbClr val="000000"/>
                </a:solidFill>
                <a:latin typeface="Univers 45 Light"/>
              </a:rPr>
              <a:t>E01438 - N5043 E01332 - N5159 E01249=</a:t>
            </a:r>
            <a:endParaRPr lang="de-DE" sz="1200" dirty="0"/>
          </a:p>
        </p:txBody>
      </p:sp>
      <p:pic>
        <p:nvPicPr>
          <p:cNvPr id="8" name="Grafik 7" descr="Ein Bild, das Karte enthält.&#10;&#10;Automatisch generierte Beschreibung">
            <a:extLst>
              <a:ext uri="{FF2B5EF4-FFF2-40B4-BE49-F238E27FC236}">
                <a16:creationId xmlns:a16="http://schemas.microsoft.com/office/drawing/2014/main" id="{8917EECF-2B47-914D-BD33-E82BA77D7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720" y="3679820"/>
            <a:ext cx="5295903" cy="2802003"/>
          </a:xfrm>
          <a:prstGeom prst="rect">
            <a:avLst/>
          </a:prstGeom>
        </p:spPr>
      </p:pic>
      <p:pic>
        <p:nvPicPr>
          <p:cNvPr id="14" name="Grafik 13">
            <a:extLst>
              <a:ext uri="{FF2B5EF4-FFF2-40B4-BE49-F238E27FC236}">
                <a16:creationId xmlns:a16="http://schemas.microsoft.com/office/drawing/2014/main" id="{11A0FC1C-D069-554A-A243-4D0129F8BE73}"/>
              </a:ext>
            </a:extLst>
          </p:cNvPr>
          <p:cNvPicPr>
            <a:picLocks noChangeAspect="1"/>
          </p:cNvPicPr>
          <p:nvPr/>
        </p:nvPicPr>
        <p:blipFill>
          <a:blip r:embed="rId3"/>
          <a:stretch>
            <a:fillRect/>
          </a:stretch>
        </p:blipFill>
        <p:spPr>
          <a:xfrm>
            <a:off x="3132241" y="4127110"/>
            <a:ext cx="2415775" cy="2415775"/>
          </a:xfrm>
          <a:prstGeom prst="rect">
            <a:avLst/>
          </a:prstGeom>
        </p:spPr>
      </p:pic>
    </p:spTree>
    <p:extLst>
      <p:ext uri="{BB962C8B-B14F-4D97-AF65-F5344CB8AC3E}">
        <p14:creationId xmlns:p14="http://schemas.microsoft.com/office/powerpoint/2010/main" val="426912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GAFOR-Textvorhersagen - Beispiel</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4" y="776054"/>
            <a:ext cx="3887437" cy="5793945"/>
          </a:xfrm>
        </p:spPr>
        <p:txBody>
          <a:bodyPr>
            <a:noAutofit/>
          </a:bodyPr>
          <a:lstStyle/>
          <a:p>
            <a:pPr marL="0" indent="0">
              <a:buNone/>
            </a:pPr>
            <a:r>
              <a:rPr lang="de-DE" sz="1400" dirty="0">
                <a:latin typeface="Arial Narrow" panose="020B0604020202020204" pitchFamily="34" charset="0"/>
                <a:cs typeface="Arial Narrow" panose="020B0604020202020204" pitchFamily="34" charset="0"/>
              </a:rPr>
              <a:t>FBEU40 EDZM 201200 </a:t>
            </a:r>
          </a:p>
          <a:p>
            <a:pPr marL="0" indent="0">
              <a:buNone/>
            </a:pPr>
            <a:r>
              <a:rPr lang="de-DE" sz="1400" dirty="0">
                <a:latin typeface="Arial Narrow" panose="020B0604020202020204" pitchFamily="34" charset="0"/>
                <a:cs typeface="Arial Narrow" panose="020B0604020202020204" pitchFamily="34" charset="0"/>
              </a:rPr>
              <a:t>Deutscher Wetterdienst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Flugwetterübersicht Bereich Süd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gültig vom 20.07.2021, 12.00 UTC bis 21.07.2021, 06.00 UTC </a:t>
            </a:r>
          </a:p>
          <a:p>
            <a:pPr marL="0" indent="0">
              <a:buNone/>
            </a:pPr>
            <a:r>
              <a:rPr lang="de-DE" sz="1400" dirty="0">
                <a:latin typeface="Arial Narrow" panose="020B0604020202020204" pitchFamily="34" charset="0"/>
                <a:cs typeface="Arial Narrow" panose="020B0604020202020204" pitchFamily="34" charset="0"/>
              </a:rPr>
              <a:t>Vorhersagebereich: GAFOR-Gebiete 54 bis 58, 62 bis 64, 71 bis 76, 81 bis 84 </a:t>
            </a:r>
          </a:p>
          <a:p>
            <a:pPr marL="0" indent="0">
              <a:buNone/>
            </a:pPr>
            <a:r>
              <a:rPr lang="de-DE" sz="1400" dirty="0">
                <a:latin typeface="Arial Narrow" panose="020B0604020202020204" pitchFamily="34" charset="0"/>
                <a:cs typeface="Arial Narrow" panose="020B0604020202020204" pitchFamily="34" charset="0"/>
              </a:rPr>
              <a:t>Wetterlage und -entwicklung: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Ein Hochdruckgebiet erstreck sich vom Nordatlantik über die Britischen Inseln bis in den Norden Deutschlands. Auch Süddeutschland gelangt heute zunehmend unter Hochdruckeinfluss. Die Luftmasse trocknet dadurch von Nordwesten her langsam ab. </a:t>
            </a:r>
          </a:p>
          <a:p>
            <a:pPr marL="0" indent="0">
              <a:buNone/>
            </a:pPr>
            <a:r>
              <a:rPr lang="de-DE" sz="1400" dirty="0">
                <a:latin typeface="Arial Narrow" panose="020B0604020202020204" pitchFamily="34" charset="0"/>
                <a:cs typeface="Arial Narrow" panose="020B0604020202020204" pitchFamily="34" charset="0"/>
              </a:rPr>
              <a:t>Wettergeschehen: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Verbreitet liegt FEW/SCT CU über Süddeutschland. In Oberfranken ist der Bedeckungsgrad mit SCT/BKN höher, am Alpenrand überwiegend BKN CU. Die Basis der Quellbewölkung schwankt zwischen 5000 und 6000 FT AMSL. Die Obergrenze der Quellbewölkung liegt verbreitet um FL070, im Südosten Bayerns TOP um FL090.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Abends lockert die Quellbewölkung meist auf, nur im Bereich der östlichen Bayrischen Alpen und im Chiemgau bleibt der Bedeckungsgrad bei BKN.</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Sichtweite: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Verbreitet 30 bis über 50 km. In der zweiten Nachthälfte örtlich flache Nebelfelder mit Sicht um 500 m. </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12</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sp>
        <p:nvSpPr>
          <p:cNvPr id="12" name="Inhaltsplatzhalter 2">
            <a:extLst>
              <a:ext uri="{FF2B5EF4-FFF2-40B4-BE49-F238E27FC236}">
                <a16:creationId xmlns:a16="http://schemas.microsoft.com/office/drawing/2014/main" id="{6A595688-33BC-B645-B416-9F9925847BB6}"/>
              </a:ext>
            </a:extLst>
          </p:cNvPr>
          <p:cNvSpPr txBox="1">
            <a:spLocks/>
          </p:cNvSpPr>
          <p:nvPr/>
        </p:nvSpPr>
        <p:spPr>
          <a:xfrm>
            <a:off x="8106088" y="735796"/>
            <a:ext cx="3887438" cy="5880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Inversionen: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Absinkinversion um FL070. Nachts bildet sich eine kräftige Bodeninversion aus. </a:t>
            </a:r>
          </a:p>
          <a:p>
            <a:pPr marL="0" indent="0">
              <a:buNone/>
            </a:pPr>
            <a:r>
              <a:rPr lang="de-DE" sz="1400" dirty="0">
                <a:latin typeface="Arial Narrow" panose="020B0604020202020204" pitchFamily="34" charset="0"/>
                <a:cs typeface="Arial Narrow" panose="020B0604020202020204" pitchFamily="34" charset="0"/>
              </a:rPr>
              <a:t>Hinweise für Hubschrauberflüge: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Keine ergänzenden Hinweise. </a:t>
            </a:r>
          </a:p>
          <a:p>
            <a:pPr marL="0" indent="0">
              <a:buNone/>
            </a:pPr>
            <a:r>
              <a:rPr lang="de-DE" sz="1400" dirty="0">
                <a:latin typeface="Arial Narrow" panose="020B0604020202020204" pitchFamily="34" charset="0"/>
                <a:cs typeface="Arial Narrow" panose="020B0604020202020204" pitchFamily="34" charset="0"/>
              </a:rPr>
              <a:t>Hinweise für Ballonfahrer: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Thermikende gegen 17 UTC. Danach geht der NW Wind nur langsam auf 4-6 KT zurück. In Oberfranken und im Kocher-Jagst-Gebiet bis nach 18 UTC noch verbreitet Böen um 12-13 KT. In Oberschwaben und am Bodensee abends Wind um NE mit 4-6 KT, ebenfalls nur langsam abschwächend.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Am MITTWOCH Wind morgens unter einer kräftigen Bodeninversion meist variabel mit 2-4 KT. Thermikbeginn gegen 06.30 UTC. </a:t>
            </a:r>
          </a:p>
          <a:p>
            <a:pPr marL="0" indent="0">
              <a:buNone/>
            </a:pPr>
            <a:r>
              <a:rPr lang="de-DE" sz="1400" dirty="0">
                <a:latin typeface="Arial Narrow" panose="020B0604020202020204" pitchFamily="34" charset="0"/>
                <a:cs typeface="Arial Narrow" panose="020B0604020202020204" pitchFamily="34" charset="0"/>
              </a:rPr>
              <a:t>Hinweise für Segelflieger: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Heute verbreitet gute Wolkenthermik.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An den Alpen durch den hohen Bedeckungsgrad abgeschirmt und meist nicht nutzbar.</a:t>
            </a:r>
          </a:p>
          <a:p>
            <a:pPr marL="0" indent="0">
              <a:buNone/>
            </a:pPr>
            <a:r>
              <a:rPr lang="de-DE" sz="1400" dirty="0">
                <a:latin typeface="Arial Narrow" panose="020B0604020202020204" pitchFamily="34" charset="0"/>
                <a:cs typeface="Arial Narrow" panose="020B0604020202020204" pitchFamily="34" charset="0"/>
              </a:rPr>
              <a:t>Zeiten in UTC: SU   |  BDE | BDA  |  SA</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                             heute     |    morgen</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Nürnberg       19.12 | 19.52 | 02.51 | 03.32</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München       19.05 | 19.43 | 02.56 | 03.34</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BDA/BDE = Anfang/Ende Bürgerliche Dämmerung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SA/SU  = </a:t>
            </a:r>
            <a:r>
              <a:rPr lang="de-DE" sz="1400" dirty="0" err="1">
                <a:latin typeface="Arial Narrow" panose="020B0604020202020204" pitchFamily="34" charset="0"/>
                <a:cs typeface="Arial Narrow" panose="020B0604020202020204" pitchFamily="34" charset="0"/>
              </a:rPr>
              <a:t>Sonnenauf</a:t>
            </a:r>
            <a:r>
              <a:rPr lang="de-DE" sz="1400" dirty="0">
                <a:latin typeface="Arial Narrow" panose="020B0604020202020204" pitchFamily="34" charset="0"/>
                <a:cs typeface="Arial Narrow" panose="020B0604020202020204" pitchFamily="34" charset="0"/>
              </a:rPr>
              <a:t>/</a:t>
            </a:r>
            <a:r>
              <a:rPr lang="de-DE" sz="1400" dirty="0" err="1">
                <a:latin typeface="Arial Narrow" panose="020B0604020202020204" pitchFamily="34" charset="0"/>
                <a:cs typeface="Arial Narrow" panose="020B0604020202020204" pitchFamily="34" charset="0"/>
              </a:rPr>
              <a:t>untergang</a:t>
            </a:r>
            <a:r>
              <a:rPr lang="de-DE" sz="1400" dirty="0">
                <a:latin typeface="Arial Narrow" panose="020B0604020202020204" pitchFamily="34" charset="0"/>
                <a:cs typeface="Arial Narrow" panose="020B0604020202020204" pitchFamily="34" charset="0"/>
              </a:rPr>
              <a:t> </a:t>
            </a:r>
          </a:p>
          <a:p>
            <a:pPr marL="0" indent="0">
              <a:buNone/>
            </a:pPr>
            <a:r>
              <a:rPr lang="de-DE" sz="1400" dirty="0">
                <a:latin typeface="Arial Narrow" panose="020B0604020202020204" pitchFamily="34" charset="0"/>
                <a:cs typeface="Arial Narrow" panose="020B0604020202020204" pitchFamily="34" charset="0"/>
              </a:rPr>
              <a:t>Die nächste planmäßige Aktualisierung erfolgt um 14.00 UTC Luftfahrtberatungszentrale Süd/</a:t>
            </a:r>
            <a:r>
              <a:rPr lang="de-DE" sz="1400" dirty="0" err="1">
                <a:latin typeface="Arial Narrow" panose="020B0604020202020204" pitchFamily="34" charset="0"/>
                <a:cs typeface="Arial Narrow" panose="020B0604020202020204" pitchFamily="34" charset="0"/>
              </a:rPr>
              <a:t>st</a:t>
            </a:r>
            <a:endParaRPr lang="de-DE" sz="1400" dirty="0">
              <a:latin typeface="Arial Narrow" panose="020B0604020202020204" pitchFamily="34" charset="0"/>
              <a:cs typeface="Arial Narrow" panose="020B0604020202020204" pitchFamily="34" charset="0"/>
            </a:endParaRPr>
          </a:p>
          <a:p>
            <a:pPr marL="0" indent="0">
              <a:buNone/>
            </a:pPr>
            <a:endParaRPr lang="de-DE" sz="1400" dirty="0">
              <a:latin typeface="Arial Narrow" panose="020B0604020202020204" pitchFamily="34" charset="0"/>
              <a:cs typeface="Arial Narrow" panose="020B0604020202020204" pitchFamily="34" charset="0"/>
            </a:endParaRPr>
          </a:p>
        </p:txBody>
      </p:sp>
      <p:sp>
        <p:nvSpPr>
          <p:cNvPr id="14" name="Inhaltsplatzhalter 2">
            <a:extLst>
              <a:ext uri="{FF2B5EF4-FFF2-40B4-BE49-F238E27FC236}">
                <a16:creationId xmlns:a16="http://schemas.microsoft.com/office/drawing/2014/main" id="{812BFFE5-2287-E043-B543-28A682F3A464}"/>
              </a:ext>
            </a:extLst>
          </p:cNvPr>
          <p:cNvSpPr txBox="1">
            <a:spLocks/>
          </p:cNvSpPr>
          <p:nvPr/>
        </p:nvSpPr>
        <p:spPr>
          <a:xfrm>
            <a:off x="4126772" y="779599"/>
            <a:ext cx="3887438" cy="57903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Nachts löst sich dann die Bewölkung verbreitet auf oder geht örtlich in dünne SC Bewölkung mit Basis um 5000 FT AMSL über. In der zweiten Nachthälfte bilden sich dann örtlich flache Nebelfelder aus.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Am MITTWOCH ist es morgens verbreitet wolkenlos. Die flachen Nebelfelder lösen sich meist rasch auf. </a:t>
            </a:r>
          </a:p>
          <a:p>
            <a:pPr marL="0" indent="0">
              <a:buNone/>
            </a:pPr>
            <a:r>
              <a:rPr lang="de-DE" sz="1400" dirty="0">
                <a:latin typeface="Arial Narrow" panose="020B0604020202020204" pitchFamily="34" charset="0"/>
                <a:cs typeface="Arial Narrow" panose="020B0604020202020204" pitchFamily="34" charset="0"/>
              </a:rPr>
              <a:t>Sichtweite: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Verbreitet 30 bis über 50 km.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In der zweiten Nachthälfte örtlich flache Nebelfelder mit Sicht um 500 m. </a:t>
            </a:r>
          </a:p>
          <a:p>
            <a:pPr marL="0" indent="0">
              <a:buNone/>
            </a:pPr>
            <a:r>
              <a:rPr lang="de-DE" sz="1400" dirty="0">
                <a:latin typeface="Arial Narrow" panose="020B0604020202020204" pitchFamily="34" charset="0"/>
                <a:cs typeface="Arial Narrow" panose="020B0604020202020204" pitchFamily="34" charset="0"/>
              </a:rPr>
              <a:t>Bodenwind: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Aus NW mit 5-7 KT.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Nachts variabel um 3 KT. </a:t>
            </a:r>
          </a:p>
          <a:p>
            <a:pPr marL="0" indent="0">
              <a:buFont typeface="Arial" panose="020B0604020202020204" pitchFamily="34" charset="0"/>
              <a:buNone/>
            </a:pPr>
            <a:r>
              <a:rPr lang="de-DE" sz="1400" dirty="0">
                <a:latin typeface="Arial Narrow" panose="020B0604020202020204" pitchFamily="34" charset="0"/>
                <a:cs typeface="Arial Narrow" panose="020B0604020202020204" pitchFamily="34" charset="0"/>
              </a:rPr>
              <a:t>Höhenwind und -temperatur: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GAFOR-Gebiete 54-58, 62-64, 71-84: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AMSL   |       15 UTC       |      03 UTC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1500FT | 330/05KT 21C  | 030/05KT 16C |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2000FT | 330/05KT 20C  | 060/05KT 15C |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3000FT | 330/05KT 15C  | 050/05KT 12C |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5000FT | 320/05KT 10C  | 320/05KT 09C |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FL100   | 320/15KT 04C  | 310/10KT 05C | </a:t>
            </a:r>
          </a:p>
          <a:p>
            <a:pPr marL="0" indent="0">
              <a:buNone/>
            </a:pPr>
            <a:r>
              <a:rPr lang="de-DE" sz="1400" dirty="0">
                <a:latin typeface="Arial Narrow" panose="020B0604020202020204" pitchFamily="34" charset="0"/>
                <a:cs typeface="Arial Narrow" panose="020B0604020202020204" pitchFamily="34" charset="0"/>
              </a:rPr>
              <a:t>Turbulenz: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Es wird keine mäßige oder starke Turbulenz erwartet. </a:t>
            </a:r>
          </a:p>
          <a:p>
            <a:pPr marL="0" indent="0">
              <a:buNone/>
            </a:pPr>
            <a:r>
              <a:rPr lang="de-DE" sz="1400" dirty="0">
                <a:latin typeface="Arial Narrow" panose="020B0604020202020204" pitchFamily="34" charset="0"/>
                <a:cs typeface="Arial Narrow" panose="020B0604020202020204" pitchFamily="34" charset="0"/>
              </a:rPr>
              <a:t>Vereisung: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Es wird keine mäßige oder starke Vereisung erwartet. </a:t>
            </a:r>
          </a:p>
          <a:p>
            <a:pPr marL="0" indent="0">
              <a:buNone/>
            </a:pPr>
            <a:r>
              <a:rPr lang="de-DE" sz="1400" dirty="0">
                <a:latin typeface="Arial Narrow" panose="020B0604020202020204" pitchFamily="34" charset="0"/>
                <a:cs typeface="Arial Narrow" panose="020B0604020202020204" pitchFamily="34" charset="0"/>
              </a:rPr>
              <a:t>Nullgradgrenze: </a:t>
            </a:r>
            <a:br>
              <a:rPr lang="de-DE" sz="1400" dirty="0">
                <a:latin typeface="Arial Narrow" panose="020B0604020202020204" pitchFamily="34" charset="0"/>
                <a:cs typeface="Arial Narrow" panose="020B0604020202020204" pitchFamily="34" charset="0"/>
              </a:rPr>
            </a:br>
            <a:r>
              <a:rPr lang="de-DE" sz="1400" dirty="0">
                <a:latin typeface="Arial Narrow" panose="020B0604020202020204" pitchFamily="34" charset="0"/>
                <a:cs typeface="Arial Narrow" panose="020B0604020202020204" pitchFamily="34" charset="0"/>
              </a:rPr>
              <a:t>Um FL120, von Nordwesten her ansteigend auf FL130. </a:t>
            </a:r>
          </a:p>
          <a:p>
            <a:pPr marL="0" indent="0">
              <a:buFont typeface="Arial" panose="020B0604020202020204" pitchFamily="34" charset="0"/>
              <a:buNone/>
            </a:pPr>
            <a:endParaRPr lang="de-DE" sz="1400" dirty="0">
              <a:latin typeface="Arial Narrow" panose="020B0604020202020204" pitchFamily="34" charset="0"/>
              <a:cs typeface="Arial Narrow" panose="020B0604020202020204" pitchFamily="34" charset="0"/>
            </a:endParaRPr>
          </a:p>
        </p:txBody>
      </p:sp>
      <p:sp>
        <p:nvSpPr>
          <p:cNvPr id="4" name="Oval 3">
            <a:extLst>
              <a:ext uri="{FF2B5EF4-FFF2-40B4-BE49-F238E27FC236}">
                <a16:creationId xmlns:a16="http://schemas.microsoft.com/office/drawing/2014/main" id="{B745C8CE-B51E-8202-27CE-766FBB522405}"/>
              </a:ext>
            </a:extLst>
          </p:cNvPr>
          <p:cNvSpPr/>
          <p:nvPr/>
        </p:nvSpPr>
        <p:spPr>
          <a:xfrm>
            <a:off x="-13648" y="1282889"/>
            <a:ext cx="4126772" cy="70968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F1ED2E2C-55A2-CB24-B3E2-D8A5AE1A7663}"/>
              </a:ext>
            </a:extLst>
          </p:cNvPr>
          <p:cNvSpPr/>
          <p:nvPr/>
        </p:nvSpPr>
        <p:spPr>
          <a:xfrm>
            <a:off x="-13648" y="1913600"/>
            <a:ext cx="4126772" cy="626752"/>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F8A97158-C127-8CE7-5389-D4BE49D3A885}"/>
              </a:ext>
            </a:extLst>
          </p:cNvPr>
          <p:cNvSpPr/>
          <p:nvPr/>
        </p:nvSpPr>
        <p:spPr>
          <a:xfrm>
            <a:off x="138752" y="2470246"/>
            <a:ext cx="2399732" cy="290746"/>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F9D27C0B-64C1-E57D-D746-DFA37AD0E6F0}"/>
              </a:ext>
            </a:extLst>
          </p:cNvPr>
          <p:cNvSpPr/>
          <p:nvPr/>
        </p:nvSpPr>
        <p:spPr>
          <a:xfrm>
            <a:off x="4041511" y="1895078"/>
            <a:ext cx="1253822" cy="28800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82F1ED88-BC58-FABC-BA76-0BCCE574F602}"/>
              </a:ext>
            </a:extLst>
          </p:cNvPr>
          <p:cNvSpPr/>
          <p:nvPr/>
        </p:nvSpPr>
        <p:spPr>
          <a:xfrm>
            <a:off x="291152" y="2622646"/>
            <a:ext cx="2399732" cy="290746"/>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D9B33A3F-DDCD-5E1C-AC52-9F096E15876A}"/>
              </a:ext>
            </a:extLst>
          </p:cNvPr>
          <p:cNvSpPr/>
          <p:nvPr/>
        </p:nvSpPr>
        <p:spPr>
          <a:xfrm>
            <a:off x="4090269" y="2689485"/>
            <a:ext cx="1253822" cy="28800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a:extLst>
              <a:ext uri="{FF2B5EF4-FFF2-40B4-BE49-F238E27FC236}">
                <a16:creationId xmlns:a16="http://schemas.microsoft.com/office/drawing/2014/main" id="{BA8E31F2-5C72-4212-30FB-EAC3D396C28C}"/>
              </a:ext>
            </a:extLst>
          </p:cNvPr>
          <p:cNvSpPr/>
          <p:nvPr/>
        </p:nvSpPr>
        <p:spPr>
          <a:xfrm>
            <a:off x="4058532" y="3338586"/>
            <a:ext cx="2164846" cy="28800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5A92B416-6DC4-9DE8-4C07-9316C5F07075}"/>
              </a:ext>
            </a:extLst>
          </p:cNvPr>
          <p:cNvSpPr/>
          <p:nvPr/>
        </p:nvSpPr>
        <p:spPr>
          <a:xfrm>
            <a:off x="4034894" y="4811339"/>
            <a:ext cx="1253822" cy="28800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8579A8E6-F5FA-E840-96E6-49DC36CCEB65}"/>
              </a:ext>
            </a:extLst>
          </p:cNvPr>
          <p:cNvSpPr/>
          <p:nvPr/>
        </p:nvSpPr>
        <p:spPr>
          <a:xfrm>
            <a:off x="4034894" y="5293157"/>
            <a:ext cx="1253822" cy="28800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E1FBB79B-0E65-8D83-7AEB-31AD1B9BC626}"/>
              </a:ext>
            </a:extLst>
          </p:cNvPr>
          <p:cNvSpPr/>
          <p:nvPr/>
        </p:nvSpPr>
        <p:spPr>
          <a:xfrm>
            <a:off x="4041511" y="5774975"/>
            <a:ext cx="1253822" cy="28800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3E79D020-9A2E-3728-3D28-7C16CBC62723}"/>
              </a:ext>
            </a:extLst>
          </p:cNvPr>
          <p:cNvSpPr/>
          <p:nvPr/>
        </p:nvSpPr>
        <p:spPr>
          <a:xfrm>
            <a:off x="7906102" y="732937"/>
            <a:ext cx="1253822" cy="28800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E7D5141F-7E10-BF3C-CC38-D1B006C38052}"/>
              </a:ext>
            </a:extLst>
          </p:cNvPr>
          <p:cNvSpPr/>
          <p:nvPr/>
        </p:nvSpPr>
        <p:spPr>
          <a:xfrm>
            <a:off x="8027858" y="1430622"/>
            <a:ext cx="2491942" cy="28800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8F6FF9C4-2C64-6C72-5ADB-7FDE41D8FB4F}"/>
              </a:ext>
            </a:extLst>
          </p:cNvPr>
          <p:cNvSpPr/>
          <p:nvPr/>
        </p:nvSpPr>
        <p:spPr>
          <a:xfrm>
            <a:off x="8027857" y="1895078"/>
            <a:ext cx="1989599" cy="377229"/>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0E4BC800-A35D-1A23-2BF0-BDD1117BD2D1}"/>
              </a:ext>
            </a:extLst>
          </p:cNvPr>
          <p:cNvSpPr/>
          <p:nvPr/>
        </p:nvSpPr>
        <p:spPr>
          <a:xfrm>
            <a:off x="8014210" y="3951730"/>
            <a:ext cx="1989599" cy="377229"/>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44912CC4-3CBA-E32F-41DD-E9BEAA4A9A1B}"/>
              </a:ext>
            </a:extLst>
          </p:cNvPr>
          <p:cNvSpPr/>
          <p:nvPr/>
        </p:nvSpPr>
        <p:spPr>
          <a:xfrm>
            <a:off x="8032912" y="4825871"/>
            <a:ext cx="2885296" cy="377229"/>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694639A9-7D2E-9F5C-1AF6-EFC684D456C8}"/>
              </a:ext>
            </a:extLst>
          </p:cNvPr>
          <p:cNvSpPr/>
          <p:nvPr/>
        </p:nvSpPr>
        <p:spPr>
          <a:xfrm>
            <a:off x="8014210" y="6090271"/>
            <a:ext cx="4006023" cy="600345"/>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210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“Low Level SWC“ - signifikantes VFR Flugwetter</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13</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sp>
        <p:nvSpPr>
          <p:cNvPr id="10" name="Rectangle 6">
            <a:extLst>
              <a:ext uri="{FF2B5EF4-FFF2-40B4-BE49-F238E27FC236}">
                <a16:creationId xmlns:a16="http://schemas.microsoft.com/office/drawing/2014/main" id="{C6D88A01-356D-D145-B3AB-ACF3738C5D9A}"/>
              </a:ext>
            </a:extLst>
          </p:cNvPr>
          <p:cNvSpPr>
            <a:spLocks noChangeArrowheads="1"/>
          </p:cNvSpPr>
          <p:nvPr/>
        </p:nvSpPr>
        <p:spPr bwMode="auto">
          <a:xfrm>
            <a:off x="6436311" y="1348508"/>
            <a:ext cx="51171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C85D15F1-EBCC-B949-865F-243930C3C8CA}"/>
              </a:ext>
            </a:extLst>
          </p:cNvPr>
          <p:cNvSpPr>
            <a:spLocks noChangeArrowheads="1"/>
          </p:cNvSpPr>
          <p:nvPr/>
        </p:nvSpPr>
        <p:spPr bwMode="auto">
          <a:xfrm>
            <a:off x="9589289" y="2764012"/>
            <a:ext cx="38788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2" name="Rectangle 10">
            <a:extLst>
              <a:ext uri="{FF2B5EF4-FFF2-40B4-BE49-F238E27FC236}">
                <a16:creationId xmlns:a16="http://schemas.microsoft.com/office/drawing/2014/main" id="{256CD25F-0230-BA45-832E-1850689E7778}"/>
              </a:ext>
            </a:extLst>
          </p:cNvPr>
          <p:cNvSpPr>
            <a:spLocks noChangeArrowheads="1"/>
          </p:cNvSpPr>
          <p:nvPr/>
        </p:nvSpPr>
        <p:spPr bwMode="auto">
          <a:xfrm>
            <a:off x="9265089" y="2838208"/>
            <a:ext cx="43159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3" name="Rectangle 12">
            <a:extLst>
              <a:ext uri="{FF2B5EF4-FFF2-40B4-BE49-F238E27FC236}">
                <a16:creationId xmlns:a16="http://schemas.microsoft.com/office/drawing/2014/main" id="{8862D0BD-F44C-C74E-B6AA-5A8FAE2C2A8A}"/>
              </a:ext>
            </a:extLst>
          </p:cNvPr>
          <p:cNvSpPr>
            <a:spLocks noChangeArrowheads="1"/>
          </p:cNvSpPr>
          <p:nvPr/>
        </p:nvSpPr>
        <p:spPr bwMode="auto">
          <a:xfrm>
            <a:off x="6633291" y="3160411"/>
            <a:ext cx="52992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4" name="Rectangle 2">
            <a:extLst>
              <a:ext uri="{FF2B5EF4-FFF2-40B4-BE49-F238E27FC236}">
                <a16:creationId xmlns:a16="http://schemas.microsoft.com/office/drawing/2014/main" id="{611B2C18-E6E9-4B43-A11E-50C7BBEE91E6}"/>
              </a:ext>
            </a:extLst>
          </p:cNvPr>
          <p:cNvSpPr>
            <a:spLocks noChangeArrowheads="1"/>
          </p:cNvSpPr>
          <p:nvPr/>
        </p:nvSpPr>
        <p:spPr bwMode="auto">
          <a:xfrm>
            <a:off x="9265089" y="4253711"/>
            <a:ext cx="6734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3073" name="Grafik 14" descr="Ein Bild, das Karte enthält.&#10;&#10;Automatisch generierte Beschreibung">
            <a:extLst>
              <a:ext uri="{FF2B5EF4-FFF2-40B4-BE49-F238E27FC236}">
                <a16:creationId xmlns:a16="http://schemas.microsoft.com/office/drawing/2014/main" id="{4CA825AB-0435-E14C-BEAB-82EAE8C0CD3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15596" y="881408"/>
            <a:ext cx="8488237" cy="547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Manuell überarbeitete Modellvorhersagen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14</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sp>
        <p:nvSpPr>
          <p:cNvPr id="10" name="Rectangle 6">
            <a:extLst>
              <a:ext uri="{FF2B5EF4-FFF2-40B4-BE49-F238E27FC236}">
                <a16:creationId xmlns:a16="http://schemas.microsoft.com/office/drawing/2014/main" id="{C6D88A01-356D-D145-B3AB-ACF3738C5D9A}"/>
              </a:ext>
            </a:extLst>
          </p:cNvPr>
          <p:cNvSpPr>
            <a:spLocks noChangeArrowheads="1"/>
          </p:cNvSpPr>
          <p:nvPr/>
        </p:nvSpPr>
        <p:spPr bwMode="auto">
          <a:xfrm>
            <a:off x="6436311" y="1348508"/>
            <a:ext cx="51171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C85D15F1-EBCC-B949-865F-243930C3C8CA}"/>
              </a:ext>
            </a:extLst>
          </p:cNvPr>
          <p:cNvSpPr>
            <a:spLocks noChangeArrowheads="1"/>
          </p:cNvSpPr>
          <p:nvPr/>
        </p:nvSpPr>
        <p:spPr bwMode="auto">
          <a:xfrm>
            <a:off x="9589289" y="2764012"/>
            <a:ext cx="38788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2" name="Rectangle 10">
            <a:extLst>
              <a:ext uri="{FF2B5EF4-FFF2-40B4-BE49-F238E27FC236}">
                <a16:creationId xmlns:a16="http://schemas.microsoft.com/office/drawing/2014/main" id="{256CD25F-0230-BA45-832E-1850689E7778}"/>
              </a:ext>
            </a:extLst>
          </p:cNvPr>
          <p:cNvSpPr>
            <a:spLocks noChangeArrowheads="1"/>
          </p:cNvSpPr>
          <p:nvPr/>
        </p:nvSpPr>
        <p:spPr bwMode="auto">
          <a:xfrm>
            <a:off x="9265089" y="2838208"/>
            <a:ext cx="43159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3" name="Rectangle 12">
            <a:extLst>
              <a:ext uri="{FF2B5EF4-FFF2-40B4-BE49-F238E27FC236}">
                <a16:creationId xmlns:a16="http://schemas.microsoft.com/office/drawing/2014/main" id="{8862D0BD-F44C-C74E-B6AA-5A8FAE2C2A8A}"/>
              </a:ext>
            </a:extLst>
          </p:cNvPr>
          <p:cNvSpPr>
            <a:spLocks noChangeArrowheads="1"/>
          </p:cNvSpPr>
          <p:nvPr/>
        </p:nvSpPr>
        <p:spPr bwMode="auto">
          <a:xfrm>
            <a:off x="6633291" y="3160411"/>
            <a:ext cx="52992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3" name="Grafik 2">
            <a:extLst>
              <a:ext uri="{FF2B5EF4-FFF2-40B4-BE49-F238E27FC236}">
                <a16:creationId xmlns:a16="http://schemas.microsoft.com/office/drawing/2014/main" id="{12852618-2399-6F4F-9A37-21DD08AD50EA}"/>
              </a:ext>
            </a:extLst>
          </p:cNvPr>
          <p:cNvPicPr>
            <a:picLocks noChangeAspect="1"/>
          </p:cNvPicPr>
          <p:nvPr/>
        </p:nvPicPr>
        <p:blipFill>
          <a:blip r:embed="rId2"/>
          <a:stretch>
            <a:fillRect/>
          </a:stretch>
        </p:blipFill>
        <p:spPr>
          <a:xfrm>
            <a:off x="2141385" y="827704"/>
            <a:ext cx="7531110" cy="5648333"/>
          </a:xfrm>
          <a:prstGeom prst="rect">
            <a:avLst/>
          </a:prstGeom>
        </p:spPr>
      </p:pic>
    </p:spTree>
    <p:extLst>
      <p:ext uri="{BB962C8B-B14F-4D97-AF65-F5344CB8AC3E}">
        <p14:creationId xmlns:p14="http://schemas.microsoft.com/office/powerpoint/2010/main" val="1498052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Modellvorhersagen – Bewölkung und Niederschlag</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sp>
        <p:nvSpPr>
          <p:cNvPr id="10" name="Rectangle 6">
            <a:extLst>
              <a:ext uri="{FF2B5EF4-FFF2-40B4-BE49-F238E27FC236}">
                <a16:creationId xmlns:a16="http://schemas.microsoft.com/office/drawing/2014/main" id="{C6D88A01-356D-D145-B3AB-ACF3738C5D9A}"/>
              </a:ext>
            </a:extLst>
          </p:cNvPr>
          <p:cNvSpPr>
            <a:spLocks noChangeArrowheads="1"/>
          </p:cNvSpPr>
          <p:nvPr/>
        </p:nvSpPr>
        <p:spPr bwMode="auto">
          <a:xfrm>
            <a:off x="6436311" y="1348508"/>
            <a:ext cx="51171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C85D15F1-EBCC-B949-865F-243930C3C8CA}"/>
              </a:ext>
            </a:extLst>
          </p:cNvPr>
          <p:cNvSpPr>
            <a:spLocks noChangeArrowheads="1"/>
          </p:cNvSpPr>
          <p:nvPr/>
        </p:nvSpPr>
        <p:spPr bwMode="auto">
          <a:xfrm>
            <a:off x="9589289" y="2764012"/>
            <a:ext cx="38788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2" name="Rectangle 10">
            <a:extLst>
              <a:ext uri="{FF2B5EF4-FFF2-40B4-BE49-F238E27FC236}">
                <a16:creationId xmlns:a16="http://schemas.microsoft.com/office/drawing/2014/main" id="{256CD25F-0230-BA45-832E-1850689E7778}"/>
              </a:ext>
            </a:extLst>
          </p:cNvPr>
          <p:cNvSpPr>
            <a:spLocks noChangeArrowheads="1"/>
          </p:cNvSpPr>
          <p:nvPr/>
        </p:nvSpPr>
        <p:spPr bwMode="auto">
          <a:xfrm>
            <a:off x="9265089" y="2838208"/>
            <a:ext cx="43159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3" name="Rectangle 12">
            <a:extLst>
              <a:ext uri="{FF2B5EF4-FFF2-40B4-BE49-F238E27FC236}">
                <a16:creationId xmlns:a16="http://schemas.microsoft.com/office/drawing/2014/main" id="{8862D0BD-F44C-C74E-B6AA-5A8FAE2C2A8A}"/>
              </a:ext>
            </a:extLst>
          </p:cNvPr>
          <p:cNvSpPr>
            <a:spLocks noChangeArrowheads="1"/>
          </p:cNvSpPr>
          <p:nvPr/>
        </p:nvSpPr>
        <p:spPr bwMode="auto">
          <a:xfrm>
            <a:off x="6633291" y="3160411"/>
            <a:ext cx="52992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4" name="Grafik 3">
            <a:extLst>
              <a:ext uri="{FF2B5EF4-FFF2-40B4-BE49-F238E27FC236}">
                <a16:creationId xmlns:a16="http://schemas.microsoft.com/office/drawing/2014/main" id="{5F2FEAAE-6580-9B41-8F02-BE4B3078A2D7}"/>
              </a:ext>
            </a:extLst>
          </p:cNvPr>
          <p:cNvPicPr>
            <a:picLocks noChangeAspect="1"/>
          </p:cNvPicPr>
          <p:nvPr/>
        </p:nvPicPr>
        <p:blipFill>
          <a:blip r:embed="rId2"/>
          <a:stretch>
            <a:fillRect/>
          </a:stretch>
        </p:blipFill>
        <p:spPr>
          <a:xfrm>
            <a:off x="2037517" y="819956"/>
            <a:ext cx="7551772" cy="5663829"/>
          </a:xfrm>
          <a:prstGeom prst="rect">
            <a:avLst/>
          </a:prstGeom>
        </p:spPr>
      </p:pic>
    </p:spTree>
    <p:extLst>
      <p:ext uri="{BB962C8B-B14F-4D97-AF65-F5344CB8AC3E}">
        <p14:creationId xmlns:p14="http://schemas.microsoft.com/office/powerpoint/2010/main" val="287120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Modellvorhersagen - Temp</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sp>
        <p:nvSpPr>
          <p:cNvPr id="10" name="Rectangle 6">
            <a:extLst>
              <a:ext uri="{FF2B5EF4-FFF2-40B4-BE49-F238E27FC236}">
                <a16:creationId xmlns:a16="http://schemas.microsoft.com/office/drawing/2014/main" id="{C6D88A01-356D-D145-B3AB-ACF3738C5D9A}"/>
              </a:ext>
            </a:extLst>
          </p:cNvPr>
          <p:cNvSpPr>
            <a:spLocks noChangeArrowheads="1"/>
          </p:cNvSpPr>
          <p:nvPr/>
        </p:nvSpPr>
        <p:spPr bwMode="auto">
          <a:xfrm>
            <a:off x="6436311" y="1348508"/>
            <a:ext cx="51171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C85D15F1-EBCC-B949-865F-243930C3C8CA}"/>
              </a:ext>
            </a:extLst>
          </p:cNvPr>
          <p:cNvSpPr>
            <a:spLocks noChangeArrowheads="1"/>
          </p:cNvSpPr>
          <p:nvPr/>
        </p:nvSpPr>
        <p:spPr bwMode="auto">
          <a:xfrm>
            <a:off x="9589289" y="2764012"/>
            <a:ext cx="38788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2" name="Rectangle 10">
            <a:extLst>
              <a:ext uri="{FF2B5EF4-FFF2-40B4-BE49-F238E27FC236}">
                <a16:creationId xmlns:a16="http://schemas.microsoft.com/office/drawing/2014/main" id="{256CD25F-0230-BA45-832E-1850689E7778}"/>
              </a:ext>
            </a:extLst>
          </p:cNvPr>
          <p:cNvSpPr>
            <a:spLocks noChangeArrowheads="1"/>
          </p:cNvSpPr>
          <p:nvPr/>
        </p:nvSpPr>
        <p:spPr bwMode="auto">
          <a:xfrm>
            <a:off x="9265089" y="2838208"/>
            <a:ext cx="43159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3" name="Rectangle 12">
            <a:extLst>
              <a:ext uri="{FF2B5EF4-FFF2-40B4-BE49-F238E27FC236}">
                <a16:creationId xmlns:a16="http://schemas.microsoft.com/office/drawing/2014/main" id="{8862D0BD-F44C-C74E-B6AA-5A8FAE2C2A8A}"/>
              </a:ext>
            </a:extLst>
          </p:cNvPr>
          <p:cNvSpPr>
            <a:spLocks noChangeArrowheads="1"/>
          </p:cNvSpPr>
          <p:nvPr/>
        </p:nvSpPr>
        <p:spPr bwMode="auto">
          <a:xfrm>
            <a:off x="6633291" y="3160411"/>
            <a:ext cx="52992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4" name="Grafik 13">
            <a:extLst>
              <a:ext uri="{FF2B5EF4-FFF2-40B4-BE49-F238E27FC236}">
                <a16:creationId xmlns:a16="http://schemas.microsoft.com/office/drawing/2014/main" id="{141C194F-0073-304F-96C9-139CAD252210}"/>
              </a:ext>
            </a:extLst>
          </p:cNvPr>
          <p:cNvPicPr>
            <a:picLocks noChangeAspect="1"/>
          </p:cNvPicPr>
          <p:nvPr/>
        </p:nvPicPr>
        <p:blipFill>
          <a:blip r:embed="rId3"/>
          <a:stretch>
            <a:fillRect/>
          </a:stretch>
        </p:blipFill>
        <p:spPr>
          <a:xfrm>
            <a:off x="1068308" y="834006"/>
            <a:ext cx="9696262" cy="5656153"/>
          </a:xfrm>
          <a:prstGeom prst="rect">
            <a:avLst/>
          </a:prstGeom>
        </p:spPr>
      </p:pic>
    </p:spTree>
    <p:extLst>
      <p:ext uri="{BB962C8B-B14F-4D97-AF65-F5344CB8AC3E}">
        <p14:creationId xmlns:p14="http://schemas.microsoft.com/office/powerpoint/2010/main" val="270076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Modellvorhersagen - </a:t>
            </a:r>
            <a:r>
              <a:rPr lang="de-DE" sz="2800" dirty="0" err="1"/>
              <a:t>Meteogramm</a:t>
            </a:r>
            <a:endParaRPr lang="de-DE" sz="28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17</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pic>
        <p:nvPicPr>
          <p:cNvPr id="7" name="Grafik 6">
            <a:extLst>
              <a:ext uri="{FF2B5EF4-FFF2-40B4-BE49-F238E27FC236}">
                <a16:creationId xmlns:a16="http://schemas.microsoft.com/office/drawing/2014/main" id="{A7220FB3-2FCF-4C41-AB63-1AFA943A2588}"/>
              </a:ext>
            </a:extLst>
          </p:cNvPr>
          <p:cNvPicPr>
            <a:picLocks noChangeAspect="1"/>
          </p:cNvPicPr>
          <p:nvPr/>
        </p:nvPicPr>
        <p:blipFill>
          <a:blip r:embed="rId2"/>
          <a:stretch>
            <a:fillRect/>
          </a:stretch>
        </p:blipFill>
        <p:spPr>
          <a:xfrm>
            <a:off x="2095375" y="769463"/>
            <a:ext cx="7618994" cy="5714246"/>
          </a:xfrm>
          <a:prstGeom prst="rect">
            <a:avLst/>
          </a:prstGeom>
        </p:spPr>
      </p:pic>
    </p:spTree>
    <p:extLst>
      <p:ext uri="{BB962C8B-B14F-4D97-AF65-F5344CB8AC3E}">
        <p14:creationId xmlns:p14="http://schemas.microsoft.com/office/powerpoint/2010/main" val="229035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p:txBody>
          <a:bodyPr>
            <a:normAutofit fontScale="90000"/>
          </a:bodyPr>
          <a:lstStyle/>
          <a:p>
            <a:r>
              <a:rPr lang="de-DE" dirty="0"/>
              <a:t>Meteorologie: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fontScale="85000" lnSpcReduction="20000"/>
          </a:bodyPr>
          <a:lstStyle/>
          <a:p>
            <a:pPr marL="541338" indent="-541338">
              <a:lnSpc>
                <a:spcPct val="100000"/>
              </a:lnSpc>
              <a:buNone/>
            </a:pPr>
            <a:r>
              <a:rPr lang="de-DE" sz="2400" dirty="0"/>
              <a:t>3.1	Die Atmosphäre</a:t>
            </a:r>
          </a:p>
          <a:p>
            <a:pPr marL="806450" indent="4763">
              <a:lnSpc>
                <a:spcPct val="100000"/>
              </a:lnSpc>
              <a:spcBef>
                <a:spcPts val="300"/>
              </a:spcBef>
              <a:spcAft>
                <a:spcPts val="600"/>
              </a:spcAft>
              <a:buNone/>
            </a:pPr>
            <a:r>
              <a:rPr lang="en-US" sz="2000" i="1" dirty="0">
                <a:solidFill>
                  <a:srgbClr val="044C96"/>
                </a:solidFill>
              </a:rPr>
              <a:t>The atmosphere </a:t>
            </a:r>
          </a:p>
          <a:p>
            <a:pPr marL="541338" indent="-541338">
              <a:lnSpc>
                <a:spcPct val="100000"/>
              </a:lnSpc>
              <a:buNone/>
            </a:pPr>
            <a:r>
              <a:rPr lang="de-DE" sz="2400" dirty="0"/>
              <a:t>3.2	Windsysteme </a:t>
            </a:r>
          </a:p>
          <a:p>
            <a:pPr marL="806450" indent="4763">
              <a:lnSpc>
                <a:spcPct val="100000"/>
              </a:lnSpc>
              <a:spcBef>
                <a:spcPts val="300"/>
              </a:spcBef>
              <a:spcAft>
                <a:spcPts val="600"/>
              </a:spcAft>
              <a:buNone/>
            </a:pPr>
            <a:r>
              <a:rPr lang="en-US" sz="2000" i="1" dirty="0">
                <a:solidFill>
                  <a:srgbClr val="044C96"/>
                </a:solidFill>
              </a:rPr>
              <a:t>Wind </a:t>
            </a:r>
            <a:endParaRPr lang="de-DE" sz="2000" i="1" dirty="0">
              <a:solidFill>
                <a:srgbClr val="044C96"/>
              </a:solidFill>
            </a:endParaRPr>
          </a:p>
          <a:p>
            <a:pPr marL="541338" indent="-541338">
              <a:lnSpc>
                <a:spcPct val="100000"/>
              </a:lnSpc>
              <a:buNone/>
            </a:pPr>
            <a:r>
              <a:rPr lang="de-DE" sz="2400" dirty="0"/>
              <a:t>3.3	Thermodynamik</a:t>
            </a:r>
          </a:p>
          <a:p>
            <a:pPr marL="806450" indent="4763">
              <a:lnSpc>
                <a:spcPct val="100000"/>
              </a:lnSpc>
              <a:spcBef>
                <a:spcPts val="300"/>
              </a:spcBef>
              <a:spcAft>
                <a:spcPts val="600"/>
              </a:spcAft>
              <a:buNone/>
            </a:pPr>
            <a:r>
              <a:rPr lang="en-US" sz="2000" i="1" dirty="0">
                <a:solidFill>
                  <a:srgbClr val="044C96"/>
                </a:solidFill>
              </a:rPr>
              <a:t>Thermodynamics </a:t>
            </a:r>
            <a:endParaRPr lang="de-DE" sz="2000" i="1" dirty="0">
              <a:solidFill>
                <a:srgbClr val="044C96"/>
              </a:solidFill>
            </a:endParaRPr>
          </a:p>
          <a:p>
            <a:pPr marL="541338" indent="-541338">
              <a:lnSpc>
                <a:spcPct val="100000"/>
              </a:lnSpc>
              <a:buNone/>
            </a:pPr>
            <a:r>
              <a:rPr lang="de-DE" sz="2400" dirty="0"/>
              <a:t>3.4	Wolken und Nebel</a:t>
            </a:r>
          </a:p>
          <a:p>
            <a:pPr marL="806450" indent="4763">
              <a:lnSpc>
                <a:spcPct val="100000"/>
              </a:lnSpc>
              <a:spcBef>
                <a:spcPts val="300"/>
              </a:spcBef>
              <a:spcAft>
                <a:spcPts val="600"/>
              </a:spcAft>
              <a:buNone/>
            </a:pPr>
            <a:r>
              <a:rPr lang="en-US" sz="2000" i="1" dirty="0">
                <a:solidFill>
                  <a:srgbClr val="044C96"/>
                </a:solidFill>
              </a:rPr>
              <a:t>Clouds and fog </a:t>
            </a:r>
            <a:endParaRPr lang="de-DE" sz="2000" i="1" dirty="0">
              <a:solidFill>
                <a:srgbClr val="044C96"/>
              </a:solidFill>
            </a:endParaRPr>
          </a:p>
          <a:p>
            <a:pPr marL="541338" indent="-541338">
              <a:lnSpc>
                <a:spcPct val="100000"/>
              </a:lnSpc>
              <a:buNone/>
            </a:pPr>
            <a:r>
              <a:rPr lang="de-DE" sz="2400" dirty="0"/>
              <a:t>3.5	 Niederschlag</a:t>
            </a:r>
          </a:p>
          <a:p>
            <a:pPr marL="806450" indent="4763">
              <a:lnSpc>
                <a:spcPct val="100000"/>
              </a:lnSpc>
              <a:spcBef>
                <a:spcPts val="300"/>
              </a:spcBef>
              <a:spcAft>
                <a:spcPts val="600"/>
              </a:spcAft>
              <a:buNone/>
            </a:pPr>
            <a:r>
              <a:rPr lang="en-US" sz="2000" i="1" dirty="0">
                <a:solidFill>
                  <a:srgbClr val="044C96"/>
                </a:solidFill>
              </a:rPr>
              <a:t>Precipitation </a:t>
            </a:r>
            <a:endParaRPr lang="de-DE" sz="2000" i="1" dirty="0">
              <a:solidFill>
                <a:srgbClr val="044C96"/>
              </a:solidFill>
            </a:endParaRPr>
          </a:p>
          <a:p>
            <a:pPr marL="541338" indent="-541338">
              <a:lnSpc>
                <a:spcPct val="100000"/>
              </a:lnSpc>
              <a:buNone/>
            </a:pPr>
            <a:r>
              <a:rPr lang="de-DE" sz="2400" dirty="0"/>
              <a:t>3.6	Luftmassen und Fronten</a:t>
            </a:r>
          </a:p>
          <a:p>
            <a:pPr marL="806450" indent="4763">
              <a:lnSpc>
                <a:spcPct val="100000"/>
              </a:lnSpc>
              <a:spcBef>
                <a:spcPts val="300"/>
              </a:spcBef>
              <a:spcAft>
                <a:spcPts val="600"/>
              </a:spcAft>
              <a:buNone/>
            </a:pPr>
            <a:r>
              <a:rPr lang="en-US" sz="2000" i="1" dirty="0">
                <a:solidFill>
                  <a:srgbClr val="044C96"/>
                </a:solidFill>
              </a:rPr>
              <a:t>Air masses and fronts </a:t>
            </a:r>
            <a:endParaRPr lang="de-DE" sz="2000" i="1" dirty="0">
              <a:solidFill>
                <a:srgbClr val="044C96"/>
              </a:solidFill>
            </a:endParaRPr>
          </a:p>
          <a:p>
            <a:pPr marL="541338" indent="-541338">
              <a:lnSpc>
                <a:spcPct val="100000"/>
              </a:lnSpc>
              <a:buNone/>
            </a:pPr>
            <a:r>
              <a:rPr lang="de-DE" sz="2400" dirty="0"/>
              <a:t>3.7	Hoch- und Tiefdrucksysteme</a:t>
            </a:r>
          </a:p>
          <a:p>
            <a:pPr marL="806450" indent="4763">
              <a:lnSpc>
                <a:spcPct val="100000"/>
              </a:lnSpc>
              <a:spcBef>
                <a:spcPts val="300"/>
              </a:spcBef>
              <a:spcAft>
                <a:spcPts val="600"/>
              </a:spcAft>
              <a:buNone/>
            </a:pPr>
            <a:r>
              <a:rPr lang="en-US" sz="2000" i="1" dirty="0">
                <a:solidFill>
                  <a:srgbClr val="044C96"/>
                </a:solidFill>
              </a:rPr>
              <a:t>Pressure systems </a:t>
            </a:r>
          </a:p>
          <a:p>
            <a:pPr marL="541338" indent="-541338">
              <a:buNone/>
            </a:pPr>
            <a:r>
              <a:rPr lang="de-DE" sz="2400" dirty="0"/>
              <a:t>3.8	Klimatologie</a:t>
            </a:r>
          </a:p>
          <a:p>
            <a:pPr marL="806450" indent="4763">
              <a:spcBef>
                <a:spcPts val="300"/>
              </a:spcBef>
              <a:spcAft>
                <a:spcPts val="600"/>
              </a:spcAft>
              <a:buNone/>
            </a:pPr>
            <a:r>
              <a:rPr lang="de-DE" sz="2000" i="1" dirty="0" err="1">
                <a:solidFill>
                  <a:srgbClr val="044C96"/>
                </a:solidFill>
              </a:rPr>
              <a:t>Climatology</a:t>
            </a: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p:txBody>
          <a:bodyPr>
            <a:normAutofit/>
          </a:bodyPr>
          <a:lstStyle/>
          <a:p>
            <a:pPr marL="541338" indent="-541338">
              <a:buNone/>
            </a:pPr>
            <a:r>
              <a:rPr lang="de-DE" sz="2000" dirty="0"/>
              <a:t>3.9 	Wetterbedingte Gefahren für die Luftfahrt</a:t>
            </a:r>
            <a:endParaRPr lang="en-US" sz="2000" dirty="0"/>
          </a:p>
          <a:p>
            <a:pPr marL="806450" indent="4763">
              <a:spcBef>
                <a:spcPts val="300"/>
              </a:spcBef>
              <a:spcAft>
                <a:spcPts val="600"/>
              </a:spcAft>
              <a:buNone/>
            </a:pPr>
            <a:r>
              <a:rPr lang="en-US" sz="1700" i="1" dirty="0">
                <a:solidFill>
                  <a:srgbClr val="044C96"/>
                </a:solidFill>
              </a:rPr>
              <a:t>Flight hazards </a:t>
            </a:r>
            <a:endParaRPr lang="de-DE" sz="1700" i="1" dirty="0">
              <a:solidFill>
                <a:srgbClr val="044C96"/>
              </a:solidFill>
            </a:endParaRPr>
          </a:p>
          <a:p>
            <a:pPr marL="541338" indent="-541338">
              <a:buNone/>
            </a:pPr>
            <a:r>
              <a:rPr lang="de-DE" sz="2000" dirty="0"/>
              <a:t>3.10	Flugwetterinformationen </a:t>
            </a:r>
          </a:p>
          <a:p>
            <a:pPr marL="806450" indent="4763">
              <a:spcBef>
                <a:spcPts val="300"/>
              </a:spcBef>
              <a:spcAft>
                <a:spcPts val="600"/>
              </a:spcAft>
              <a:buNone/>
            </a:pPr>
            <a:r>
              <a:rPr lang="en-US" sz="1700" i="1" dirty="0">
                <a:solidFill>
                  <a:srgbClr val="044C96"/>
                </a:solidFill>
              </a:rPr>
              <a:t>Meteorological information</a:t>
            </a:r>
            <a:endParaRPr lang="de-DE" sz="1700" i="1" dirty="0">
              <a:solidFill>
                <a:srgbClr val="044C96"/>
              </a:solidFill>
            </a:endParaRPr>
          </a:p>
          <a:p>
            <a:pPr marL="541338" indent="-541338">
              <a:buNone/>
            </a:pPr>
            <a:r>
              <a:rPr lang="de-DE" sz="2000" dirty="0"/>
              <a:t>  </a:t>
            </a:r>
          </a:p>
          <a:p>
            <a:pPr marL="806450" indent="4763">
              <a:spcBef>
                <a:spcPts val="300"/>
              </a:spcBef>
              <a:spcAft>
                <a:spcPts val="600"/>
              </a:spcAft>
              <a:buNone/>
            </a:pPr>
            <a:r>
              <a:rPr lang="de-DE" sz="1700" i="1" dirty="0">
                <a:solidFill>
                  <a:srgbClr val="044C96"/>
                </a:solidFill>
              </a:rPr>
              <a:t> </a:t>
            </a:r>
          </a:p>
          <a:p>
            <a:pPr marL="541338" indent="-541338">
              <a:buNone/>
            </a:pPr>
            <a:r>
              <a:rPr lang="de-DE" sz="2000" dirty="0"/>
              <a:t> </a:t>
            </a:r>
          </a:p>
          <a:p>
            <a:pPr marL="806450" indent="4763">
              <a:spcBef>
                <a:spcPts val="300"/>
              </a:spcBef>
              <a:spcAft>
                <a:spcPts val="600"/>
              </a:spcAft>
              <a:buNone/>
            </a:pPr>
            <a:r>
              <a:rPr lang="en-US" sz="1700" i="1" dirty="0">
                <a:solidFill>
                  <a:srgbClr val="044C96"/>
                </a:solidFill>
              </a:rPr>
              <a:t> </a:t>
            </a:r>
            <a:endParaRPr lang="de-DE" sz="1700" i="1" dirty="0">
              <a:solidFill>
                <a:srgbClr val="044C96"/>
              </a:solidFill>
            </a:endParaRPr>
          </a:p>
          <a:p>
            <a:pPr marL="541338" indent="-541338">
              <a:buNone/>
            </a:pPr>
            <a:endParaRPr lang="de-DE" sz="2000" dirty="0"/>
          </a:p>
          <a:p>
            <a:pPr marL="541338" indent="-541338">
              <a:buNone/>
            </a:pPr>
            <a:r>
              <a:rPr lang="de-DE" sz="2000" dirty="0"/>
              <a:t> </a:t>
            </a:r>
          </a:p>
          <a:p>
            <a:pPr marL="806450" indent="4763">
              <a:spcBef>
                <a:spcPts val="300"/>
              </a:spcBef>
              <a:spcAft>
                <a:spcPts val="600"/>
              </a:spcAft>
              <a:buNone/>
            </a:pPr>
            <a:endParaRPr lang="de-DE" sz="1700" i="1" dirty="0">
              <a:solidFill>
                <a:srgbClr val="044C96"/>
              </a:solidFill>
            </a:endParaRPr>
          </a:p>
          <a:p>
            <a:pPr marL="541338" indent="-541338">
              <a:buNone/>
            </a:pPr>
            <a:endParaRPr lang="de-DE" sz="2000" dirty="0"/>
          </a:p>
          <a:p>
            <a:pPr marL="541338" indent="-541338">
              <a:buNone/>
            </a:pPr>
            <a:r>
              <a:rPr lang="de-DE" sz="2000" dirty="0"/>
              <a:t> </a:t>
            </a: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2</a:t>
            </a:fld>
            <a:endParaRPr lang="de-DE" dirty="0"/>
          </a:p>
        </p:txBody>
      </p:sp>
      <p:sp>
        <p:nvSpPr>
          <p:cNvPr id="6" name="Abgerundetes Rechteck 5">
            <a:extLst>
              <a:ext uri="{FF2B5EF4-FFF2-40B4-BE49-F238E27FC236}">
                <a16:creationId xmlns:a16="http://schemas.microsoft.com/office/drawing/2014/main" id="{C8C6FC9D-8C2D-CF4C-84AB-190563B2C803}"/>
              </a:ext>
            </a:extLst>
          </p:cNvPr>
          <p:cNvSpPr/>
          <p:nvPr/>
        </p:nvSpPr>
        <p:spPr>
          <a:xfrm>
            <a:off x="6172200" y="1642821"/>
            <a:ext cx="5087203" cy="696036"/>
          </a:xfrm>
          <a:prstGeom prst="roundRect">
            <a:avLst/>
          </a:prstGeom>
          <a:solidFill>
            <a:schemeClr val="accent1">
              <a:alpha val="3404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790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a:bodyPr>
          <a:lstStyle/>
          <a:p>
            <a:r>
              <a:rPr lang="de-DE" dirty="0"/>
              <a:t>3.10 Flugwetterinformationen</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lstStyle/>
          <a:p>
            <a:r>
              <a:rPr lang="en-US" dirty="0">
                <a:solidFill>
                  <a:srgbClr val="044C96"/>
                </a:solidFill>
              </a:rPr>
              <a:t>Meteorological information</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a:t>
            </a:fld>
            <a:endParaRPr lang="de-DE" dirty="0"/>
          </a:p>
        </p:txBody>
      </p:sp>
    </p:spTree>
    <p:extLst>
      <p:ext uri="{BB962C8B-B14F-4D97-AF65-F5344CB8AC3E}">
        <p14:creationId xmlns:p14="http://schemas.microsoft.com/office/powerpoint/2010/main" val="287953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p:txBody>
          <a:bodyPr>
            <a:normAutofit fontScale="90000"/>
          </a:bodyPr>
          <a:lstStyle/>
          <a:p>
            <a:r>
              <a:rPr lang="de-DE" dirty="0"/>
              <a:t>Flugwetterinformationen: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a:bodyPr>
          <a:lstStyle/>
          <a:p>
            <a:pPr marL="541338" indent="-541338">
              <a:lnSpc>
                <a:spcPct val="100000"/>
              </a:lnSpc>
              <a:buNone/>
            </a:pPr>
            <a:r>
              <a:rPr lang="de-DE" sz="1900" b="1" dirty="0"/>
              <a:t>3.10	Flugwetterinformationen</a:t>
            </a:r>
            <a:br>
              <a:rPr lang="de-DE" sz="1600" b="1" dirty="0"/>
            </a:br>
            <a:r>
              <a:rPr lang="de-DE" sz="1600" b="1" dirty="0"/>
              <a:t> </a:t>
            </a:r>
            <a:r>
              <a:rPr lang="en-US" sz="1600" i="1" dirty="0">
                <a:solidFill>
                  <a:srgbClr val="044C96"/>
                </a:solidFill>
              </a:rPr>
              <a:t>Meteorological information </a:t>
            </a:r>
          </a:p>
          <a:p>
            <a:pPr marL="541338" indent="-541338">
              <a:lnSpc>
                <a:spcPct val="100000"/>
              </a:lnSpc>
              <a:buNone/>
            </a:pPr>
            <a:endParaRPr lang="en-US" sz="1600" i="1" dirty="0">
              <a:solidFill>
                <a:srgbClr val="044C96"/>
              </a:solidFill>
            </a:endParaRPr>
          </a:p>
          <a:p>
            <a:pPr marL="0" indent="0">
              <a:spcBef>
                <a:spcPts val="400"/>
              </a:spcBef>
              <a:buNone/>
            </a:pPr>
            <a:r>
              <a:rPr lang="de-DE" sz="1700" b="1" dirty="0"/>
              <a:t>3.10.1 Messungen und Beobachtungen</a:t>
            </a:r>
          </a:p>
          <a:p>
            <a:pPr lvl="0">
              <a:spcBef>
                <a:spcPts val="400"/>
              </a:spcBef>
            </a:pPr>
            <a:r>
              <a:rPr lang="de-DE" sz="1600" dirty="0"/>
              <a:t>Bodenbeobachtungen</a:t>
            </a:r>
          </a:p>
          <a:p>
            <a:pPr lvl="0">
              <a:spcBef>
                <a:spcPts val="400"/>
              </a:spcBef>
            </a:pPr>
            <a:r>
              <a:rPr lang="de-DE" sz="1600" dirty="0"/>
              <a:t>Radiosondenbeobachtungen</a:t>
            </a:r>
          </a:p>
          <a:p>
            <a:pPr lvl="0">
              <a:spcBef>
                <a:spcPts val="400"/>
              </a:spcBef>
            </a:pPr>
            <a:r>
              <a:rPr lang="de-DE" sz="1600" dirty="0"/>
              <a:t>Satellitenbeobachtungen</a:t>
            </a:r>
          </a:p>
          <a:p>
            <a:pPr lvl="0">
              <a:spcBef>
                <a:spcPts val="400"/>
              </a:spcBef>
            </a:pPr>
            <a:r>
              <a:rPr lang="de-DE" sz="1600" dirty="0"/>
              <a:t>Wetterradarbeobachtungen</a:t>
            </a:r>
          </a:p>
          <a:p>
            <a:pPr lvl="0">
              <a:spcBef>
                <a:spcPts val="400"/>
              </a:spcBef>
            </a:pPr>
            <a:r>
              <a:rPr lang="de-DE" sz="1600" dirty="0"/>
              <a:t>Flugzeugbeobachtungen und Berichterstattung</a:t>
            </a:r>
          </a:p>
          <a:p>
            <a:pPr lvl="0">
              <a:spcBef>
                <a:spcPts val="400"/>
              </a:spcBef>
            </a:pPr>
            <a:endParaRPr lang="de-DE" sz="1600" dirty="0"/>
          </a:p>
          <a:p>
            <a:pPr marL="0" indent="0">
              <a:spcBef>
                <a:spcPts val="400"/>
              </a:spcBef>
              <a:buNone/>
            </a:pPr>
            <a:r>
              <a:rPr lang="de-DE" sz="1700" b="1" dirty="0"/>
              <a:t>3.10.2 Wetterkarten</a:t>
            </a:r>
          </a:p>
          <a:p>
            <a:pPr lvl="0">
              <a:spcBef>
                <a:spcPts val="400"/>
              </a:spcBef>
            </a:pPr>
            <a:r>
              <a:rPr lang="de-DE" sz="1600" dirty="0"/>
              <a:t>Wetterkarten mit signifikanten Wettererscheinungen</a:t>
            </a:r>
          </a:p>
          <a:p>
            <a:pPr lvl="0">
              <a:spcBef>
                <a:spcPts val="400"/>
              </a:spcBef>
            </a:pPr>
            <a:r>
              <a:rPr lang="de-DE" sz="1600" dirty="0"/>
              <a:t>Bodenkarten</a:t>
            </a:r>
          </a:p>
          <a:p>
            <a:pPr lvl="0">
              <a:spcBef>
                <a:spcPts val="400"/>
              </a:spcBef>
            </a:pPr>
            <a:r>
              <a:rPr lang="de-DE" sz="1600" dirty="0"/>
              <a:t>Höhenkarten</a:t>
            </a:r>
          </a:p>
          <a:p>
            <a:pPr lvl="0">
              <a:spcBef>
                <a:spcPts val="400"/>
              </a:spcBef>
            </a:pPr>
            <a:r>
              <a:rPr lang="de-DE" sz="1600" dirty="0"/>
              <a:t>Vereisungskarten</a:t>
            </a:r>
          </a:p>
          <a:p>
            <a:pPr lvl="0">
              <a:spcBef>
                <a:spcPts val="400"/>
              </a:spcBef>
            </a:pPr>
            <a:r>
              <a:rPr lang="de-DE" sz="1600" dirty="0"/>
              <a:t>Vorhersagekarten</a:t>
            </a: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a:xfrm>
            <a:off x="6172200" y="924910"/>
            <a:ext cx="5795172" cy="5645090"/>
          </a:xfrm>
        </p:spPr>
        <p:txBody>
          <a:bodyPr>
            <a:noAutofit/>
          </a:bodyPr>
          <a:lstStyle/>
          <a:p>
            <a:pPr marL="0" indent="0">
              <a:spcBef>
                <a:spcPts val="400"/>
              </a:spcBef>
              <a:buNone/>
            </a:pPr>
            <a:endParaRPr lang="de-DE" sz="1600" dirty="0"/>
          </a:p>
          <a:p>
            <a:pPr marL="0" indent="0">
              <a:spcBef>
                <a:spcPts val="400"/>
              </a:spcBef>
              <a:buNone/>
            </a:pPr>
            <a:endParaRPr lang="de-DE" sz="1100" dirty="0"/>
          </a:p>
          <a:p>
            <a:pPr marL="0" indent="0">
              <a:spcBef>
                <a:spcPts val="400"/>
              </a:spcBef>
              <a:buNone/>
            </a:pPr>
            <a:endParaRPr lang="de-DE" sz="1100" dirty="0"/>
          </a:p>
          <a:p>
            <a:pPr marL="0" indent="0">
              <a:spcBef>
                <a:spcPts val="400"/>
              </a:spcBef>
              <a:buNone/>
            </a:pPr>
            <a:endParaRPr lang="de-DE" sz="1600" dirty="0"/>
          </a:p>
          <a:p>
            <a:pPr marL="0" indent="0">
              <a:spcBef>
                <a:spcPts val="400"/>
              </a:spcBef>
              <a:buNone/>
            </a:pPr>
            <a:r>
              <a:rPr lang="de-DE" sz="1700" b="1" dirty="0"/>
              <a:t>3.10.3 Informationen zur Flugplanung</a:t>
            </a:r>
          </a:p>
          <a:p>
            <a:pPr lvl="0">
              <a:spcBef>
                <a:spcPts val="400"/>
              </a:spcBef>
            </a:pPr>
            <a:r>
              <a:rPr lang="de-DE" sz="1600" dirty="0"/>
              <a:t>METAR</a:t>
            </a:r>
          </a:p>
          <a:p>
            <a:pPr lvl="0">
              <a:spcBef>
                <a:spcPts val="400"/>
              </a:spcBef>
            </a:pPr>
            <a:r>
              <a:rPr lang="de-DE" sz="1600" dirty="0"/>
              <a:t>SIGMET</a:t>
            </a:r>
            <a:r>
              <a:rPr lang="de-DE" sz="1600" strike="sngStrike" dirty="0"/>
              <a:t>, AIRMET, GAMET</a:t>
            </a:r>
            <a:r>
              <a:rPr lang="de-DE" sz="1600" dirty="0"/>
              <a:t> </a:t>
            </a:r>
            <a:r>
              <a:rPr lang="de-DE" sz="1600" i="1" dirty="0"/>
              <a:t>(in D nicht mehr angeboten)</a:t>
            </a:r>
            <a:endParaRPr lang="de-DE" sz="1600" dirty="0"/>
          </a:p>
          <a:p>
            <a:pPr lvl="0">
              <a:spcBef>
                <a:spcPts val="400"/>
              </a:spcBef>
            </a:pPr>
            <a:r>
              <a:rPr lang="de-DE" sz="1600" dirty="0"/>
              <a:t>Wetterberichte</a:t>
            </a:r>
          </a:p>
          <a:p>
            <a:pPr lvl="0">
              <a:spcBef>
                <a:spcPts val="400"/>
              </a:spcBef>
            </a:pPr>
            <a:r>
              <a:rPr lang="de-DE" sz="1600" dirty="0"/>
              <a:t>Luftfahrtwettermeldungen</a:t>
            </a:r>
          </a:p>
          <a:p>
            <a:pPr lvl="0">
              <a:spcBef>
                <a:spcPts val="400"/>
              </a:spcBef>
            </a:pPr>
            <a:r>
              <a:rPr lang="de-DE" sz="1600" dirty="0"/>
              <a:t>Meteorologische Sendungen für die Luftfahrt</a:t>
            </a:r>
          </a:p>
          <a:p>
            <a:pPr lvl="0">
              <a:spcBef>
                <a:spcPts val="400"/>
              </a:spcBef>
            </a:pPr>
            <a:r>
              <a:rPr lang="de-DE" sz="1600" dirty="0"/>
              <a:t>Verwendung meteorologischer Dokumente</a:t>
            </a:r>
          </a:p>
          <a:p>
            <a:pPr lvl="0">
              <a:spcBef>
                <a:spcPts val="400"/>
              </a:spcBef>
            </a:pPr>
            <a:r>
              <a:rPr lang="de-DE" sz="1600" dirty="0"/>
              <a:t>Meteorologische Warnungen</a:t>
            </a:r>
          </a:p>
          <a:p>
            <a:pPr lvl="0">
              <a:spcBef>
                <a:spcPts val="400"/>
              </a:spcBef>
            </a:pPr>
            <a:endParaRPr lang="de-DE" sz="1600" dirty="0"/>
          </a:p>
          <a:p>
            <a:pPr marL="0" indent="0">
              <a:spcBef>
                <a:spcPts val="400"/>
              </a:spcBef>
              <a:buNone/>
            </a:pPr>
            <a:r>
              <a:rPr lang="de-DE" sz="1700" b="1" dirty="0"/>
              <a:t>3.10.4 Wetterdienste</a:t>
            </a:r>
          </a:p>
          <a:p>
            <a:pPr lvl="0">
              <a:spcBef>
                <a:spcPts val="400"/>
              </a:spcBef>
            </a:pPr>
            <a:r>
              <a:rPr lang="en-US" sz="1600" dirty="0"/>
              <a:t>World Area Forecast System (WAFS) und </a:t>
            </a:r>
            <a:r>
              <a:rPr lang="en-US" sz="1600" dirty="0" err="1"/>
              <a:t>Wetterämter</a:t>
            </a:r>
            <a:endParaRPr lang="de-DE" sz="1600" dirty="0"/>
          </a:p>
          <a:p>
            <a:pPr lvl="0">
              <a:spcBef>
                <a:spcPts val="400"/>
              </a:spcBef>
            </a:pPr>
            <a:r>
              <a:rPr lang="en-US" sz="1600" dirty="0"/>
              <a:t>DWD</a:t>
            </a:r>
            <a:endParaRPr lang="de-DE" sz="1600" dirty="0"/>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6" name="Textplatzhalter 5">
            <a:extLst>
              <a:ext uri="{FF2B5EF4-FFF2-40B4-BE49-F238E27FC236}">
                <a16:creationId xmlns:a16="http://schemas.microsoft.com/office/drawing/2014/main" id="{CDB3165E-8697-65E1-24E8-D73B88E21CF8}"/>
              </a:ext>
            </a:extLst>
          </p:cNvPr>
          <p:cNvSpPr>
            <a:spLocks noGrp="1"/>
          </p:cNvSpPr>
          <p:nvPr>
            <p:ph type="body" sz="quarter" idx="13"/>
          </p:nvPr>
        </p:nvSpPr>
        <p:spPr>
          <a:xfrm>
            <a:off x="1519800" y="6616660"/>
            <a:ext cx="9000000" cy="288000"/>
          </a:xfrm>
        </p:spPr>
        <p:txBody>
          <a:bodyPr/>
          <a:lstStyle/>
          <a:p>
            <a:r>
              <a:rPr lang="de-DE" dirty="0"/>
              <a:t>3.10 Flugwetterinformationen</a:t>
            </a:r>
          </a:p>
        </p:txBody>
      </p:sp>
    </p:spTree>
    <p:extLst>
      <p:ext uri="{BB962C8B-B14F-4D97-AF65-F5344CB8AC3E}">
        <p14:creationId xmlns:p14="http://schemas.microsoft.com/office/powerpoint/2010/main" val="22885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a:xfrm>
            <a:off x="795326" y="132512"/>
            <a:ext cx="7902858" cy="504000"/>
          </a:xfrm>
        </p:spPr>
        <p:txBody>
          <a:bodyPr>
            <a:noAutofit/>
          </a:bodyPr>
          <a:lstStyle/>
          <a:p>
            <a:r>
              <a:rPr lang="de-DE" sz="2800" dirty="0"/>
              <a:t>Pflicht zur Einholung von Flugwetterinformationen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395849" y="888641"/>
            <a:ext cx="11400302" cy="5475890"/>
          </a:xfrm>
        </p:spPr>
        <p:txBody>
          <a:bodyPr>
            <a:normAutofit/>
          </a:bodyPr>
          <a:lstStyle/>
          <a:p>
            <a:pPr marL="0" indent="0">
              <a:buNone/>
            </a:pPr>
            <a:r>
              <a:rPr lang="de-DE" sz="2400" dirty="0"/>
              <a:t>Nach den ‘</a:t>
            </a:r>
            <a:r>
              <a:rPr lang="de-DE" sz="2400" dirty="0" err="1"/>
              <a:t>Standardised</a:t>
            </a:r>
            <a:r>
              <a:rPr lang="de-DE" sz="2400" dirty="0"/>
              <a:t> European Rules </a:t>
            </a:r>
            <a:r>
              <a:rPr lang="de-DE" sz="2400" dirty="0" err="1"/>
              <a:t>of</a:t>
            </a:r>
            <a:r>
              <a:rPr lang="de-DE" sz="2400" dirty="0"/>
              <a:t> </a:t>
            </a:r>
            <a:r>
              <a:rPr lang="de-DE" sz="2400" dirty="0" err="1"/>
              <a:t>the</a:t>
            </a:r>
            <a:r>
              <a:rPr lang="de-DE" sz="2400" dirty="0"/>
              <a:t> Air’ (SERA) gilt: </a:t>
            </a:r>
          </a:p>
          <a:p>
            <a:pPr marL="0" indent="0">
              <a:buNone/>
            </a:pPr>
            <a:endParaRPr lang="de-DE" sz="2400" dirty="0"/>
          </a:p>
          <a:p>
            <a:pPr marL="0" indent="0">
              <a:buNone/>
            </a:pPr>
            <a:r>
              <a:rPr lang="de-DE" sz="2400" i="1" dirty="0"/>
              <a:t>„Vor Beginn eines Flugs hat sich der verantwortliche Pilot eines Luftfahrzeugs mit allen </a:t>
            </a:r>
            <a:r>
              <a:rPr lang="de-DE" sz="2400" i="1" dirty="0" err="1"/>
              <a:t>verfügbaren</a:t>
            </a:r>
            <a:r>
              <a:rPr lang="de-DE" sz="2400" i="1" dirty="0"/>
              <a:t> Informationen, die für den beabsichtigten Flugbetrieb von Belang sind, vertraut zu machen. Die Flugvorbereitung für Flüge, die über die Umgebung eines Flugplatzes hinausgehen, </a:t>
            </a:r>
            <a:r>
              <a:rPr lang="de-DE" sz="2400" i="1" dirty="0">
                <a:solidFill>
                  <a:schemeClr val="bg1">
                    <a:lumMod val="65000"/>
                  </a:schemeClr>
                </a:solidFill>
              </a:rPr>
              <a:t>und für alle Flüge nach Instrumentenflugregeln </a:t>
            </a:r>
            <a:r>
              <a:rPr lang="de-DE" sz="2400" i="1" dirty="0"/>
              <a:t>hat eine </a:t>
            </a:r>
            <a:r>
              <a:rPr lang="de-DE" sz="2400" i="1" u="sng" dirty="0" err="1"/>
              <a:t>sorgfältige</a:t>
            </a:r>
            <a:r>
              <a:rPr lang="de-DE" sz="2400" i="1" u="sng" dirty="0"/>
              <a:t> </a:t>
            </a:r>
            <a:r>
              <a:rPr lang="de-DE" sz="2400" i="1" u="sng" dirty="0" err="1"/>
              <a:t>Zurkenntnisnahme</a:t>
            </a:r>
            <a:r>
              <a:rPr lang="de-DE" sz="2400" i="1" u="sng" dirty="0"/>
              <a:t> der </a:t>
            </a:r>
            <a:r>
              <a:rPr lang="de-DE" sz="2400" i="1" u="sng" dirty="0" err="1"/>
              <a:t>verfügbaren</a:t>
            </a:r>
            <a:r>
              <a:rPr lang="de-DE" sz="2400" i="1" u="sng" dirty="0"/>
              <a:t> aktuellen Wetterberichte und -vorhersagen </a:t>
            </a:r>
            <a:r>
              <a:rPr lang="de-DE" sz="2400" i="1" dirty="0"/>
              <a:t>zu umfassen, wobei </a:t>
            </a:r>
            <a:r>
              <a:rPr lang="de-DE" sz="2400" i="1" dirty="0">
                <a:solidFill>
                  <a:schemeClr val="bg1">
                    <a:lumMod val="65000"/>
                  </a:schemeClr>
                </a:solidFill>
              </a:rPr>
              <a:t>Kraftstoffanforderungen und </a:t>
            </a:r>
            <a:r>
              <a:rPr lang="de-DE" sz="2400" i="1" dirty="0"/>
              <a:t>ein alternativer Flugverlauf für den Fall, dass der Flug nicht wie geplant durchgeführt werden kann, zu berücksichtigen sind.“ </a:t>
            </a:r>
          </a:p>
          <a:p>
            <a:pPr marL="0" indent="0">
              <a:buNone/>
            </a:pPr>
            <a:endParaRPr lang="de-DE" dirty="0"/>
          </a:p>
          <a:p>
            <a:pPr marL="0" indent="0">
              <a:buNone/>
            </a:pPr>
            <a:r>
              <a:rPr lang="de-DE" dirty="0">
                <a:hlinkClick r:id="rId2"/>
              </a:rPr>
              <a:t>https://www.dfs.de/dfs_homepage/de/Services/Customer%20Relations/Informationsmaterial/3094_SiSi_update_2020_Final.pdf</a:t>
            </a: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spTree>
    <p:extLst>
      <p:ext uri="{BB962C8B-B14F-4D97-AF65-F5344CB8AC3E}">
        <p14:creationId xmlns:p14="http://schemas.microsoft.com/office/powerpoint/2010/main" val="296377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Deutscher Wetterdienst (DWD)</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lnSpcReduction="10000"/>
          </a:bodyPr>
          <a:lstStyle/>
          <a:p>
            <a:r>
              <a:rPr lang="de-DE" dirty="0"/>
              <a:t>In Deutschland ist der DWD nach dem LuftVG verpflichtet, Flugwetterberatungs- und Flugwetterbetriebsdienste bereitzustellen, und die dafür nötigen Einrichtungen zu betreiben.</a:t>
            </a:r>
            <a:br>
              <a:rPr lang="de-DE" dirty="0"/>
            </a:br>
            <a:r>
              <a:rPr lang="de-DE" dirty="0"/>
              <a:t>Der DWD ist nach (EU) 2017/373 als MET-Provider von der BFS zertifiziert. (Alleinstellungsmerkmal in Deutschland!)</a:t>
            </a:r>
          </a:p>
          <a:p>
            <a:pPr marL="0" indent="0">
              <a:buNone/>
            </a:pPr>
            <a:endParaRPr lang="de-DE" sz="1100" dirty="0"/>
          </a:p>
          <a:p>
            <a:r>
              <a:rPr lang="de-DE" dirty="0"/>
              <a:t>Der DWD ist eine </a:t>
            </a:r>
            <a:r>
              <a:rPr lang="de-DE" altLang="de-DE" dirty="0"/>
              <a:t>Behörde des Bundesministeriums für Verkehr und digitale Infrastruktur (BMVI)</a:t>
            </a:r>
          </a:p>
          <a:p>
            <a:pPr marL="0" indent="0">
              <a:buNone/>
            </a:pPr>
            <a:endParaRPr lang="de-DE" sz="1000" dirty="0"/>
          </a:p>
          <a:p>
            <a:r>
              <a:rPr lang="de-DE" dirty="0"/>
              <a:t>Für die Allgemeine Luftfahrt und speziell den Segelflug wird die Flugwetterberatung weitestgehend in Form einer eigenständigen Befassung des verantwortlichen Flugzeugführers auf der Basis des webbasierter </a:t>
            </a:r>
            <a:r>
              <a:rPr lang="de-DE" dirty="0" err="1"/>
              <a:t>Selbstbriefingsystems</a:t>
            </a:r>
            <a:r>
              <a:rPr lang="de-DE" dirty="0"/>
              <a:t> </a:t>
            </a:r>
            <a:r>
              <a:rPr lang="de-DE" u="sng" dirty="0">
                <a:hlinkClick r:id="rId2"/>
              </a:rPr>
              <a:t>www.flugwetter.de</a:t>
            </a:r>
            <a:r>
              <a:rPr lang="de-DE" dirty="0"/>
              <a:t> realisiert.  </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sp>
        <p:nvSpPr>
          <p:cNvPr id="8" name="Textfeld 7">
            <a:extLst>
              <a:ext uri="{FF2B5EF4-FFF2-40B4-BE49-F238E27FC236}">
                <a16:creationId xmlns:a16="http://schemas.microsoft.com/office/drawing/2014/main" id="{0AAFD652-C1FA-B548-BCD8-A6DD42834DE5}"/>
              </a:ext>
            </a:extLst>
          </p:cNvPr>
          <p:cNvSpPr txBox="1"/>
          <p:nvPr/>
        </p:nvSpPr>
        <p:spPr>
          <a:xfrm>
            <a:off x="8546822" y="2339918"/>
            <a:ext cx="1470223" cy="369332"/>
          </a:xfrm>
          <a:prstGeom prst="rect">
            <a:avLst/>
          </a:prstGeom>
          <a:noFill/>
        </p:spPr>
        <p:txBody>
          <a:bodyPr wrap="square" rtlCol="0">
            <a:spAutoFit/>
          </a:bodyPr>
          <a:lstStyle/>
          <a:p>
            <a:r>
              <a:rPr lang="de-DE" dirty="0" err="1"/>
              <a:t>www.dwd.de</a:t>
            </a:r>
            <a:endParaRPr lang="de-DE" dirty="0"/>
          </a:p>
        </p:txBody>
      </p:sp>
      <p:pic>
        <p:nvPicPr>
          <p:cNvPr id="10" name="Grafik 9">
            <a:extLst>
              <a:ext uri="{FF2B5EF4-FFF2-40B4-BE49-F238E27FC236}">
                <a16:creationId xmlns:a16="http://schemas.microsoft.com/office/drawing/2014/main" id="{031D263A-D5C9-794D-BF5F-B124A1B7C515}"/>
              </a:ext>
            </a:extLst>
          </p:cNvPr>
          <p:cNvPicPr>
            <a:picLocks noChangeAspect="1"/>
          </p:cNvPicPr>
          <p:nvPr/>
        </p:nvPicPr>
        <p:blipFill>
          <a:blip r:embed="rId3"/>
          <a:stretch>
            <a:fillRect/>
          </a:stretch>
        </p:blipFill>
        <p:spPr>
          <a:xfrm>
            <a:off x="7068802" y="1011077"/>
            <a:ext cx="4426264" cy="1180337"/>
          </a:xfrm>
          <a:prstGeom prst="rect">
            <a:avLst/>
          </a:prstGeom>
        </p:spPr>
      </p:pic>
      <p:pic>
        <p:nvPicPr>
          <p:cNvPr id="12" name="Grafik 11">
            <a:extLst>
              <a:ext uri="{FF2B5EF4-FFF2-40B4-BE49-F238E27FC236}">
                <a16:creationId xmlns:a16="http://schemas.microsoft.com/office/drawing/2014/main" id="{AD2711F9-4161-5B4F-BEA7-C9A533108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451" y="3429000"/>
            <a:ext cx="4985782" cy="2672021"/>
          </a:xfrm>
          <a:prstGeom prst="rect">
            <a:avLst/>
          </a:prstGeom>
        </p:spPr>
      </p:pic>
    </p:spTree>
    <p:extLst>
      <p:ext uri="{BB962C8B-B14F-4D97-AF65-F5344CB8AC3E}">
        <p14:creationId xmlns:p14="http://schemas.microsoft.com/office/powerpoint/2010/main" val="108286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err="1"/>
              <a:t>Flugwetter.de</a:t>
            </a:r>
            <a:r>
              <a:rPr lang="de-DE" sz="2800" dirty="0"/>
              <a:t> – Selbstbriefing-Portal des DWD</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7</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pic>
        <p:nvPicPr>
          <p:cNvPr id="8" name="Grafik 7" descr="Ein Bild, das Text enthält.&#10;&#10;Automatisch generierte Beschreibung">
            <a:extLst>
              <a:ext uri="{FF2B5EF4-FFF2-40B4-BE49-F238E27FC236}">
                <a16:creationId xmlns:a16="http://schemas.microsoft.com/office/drawing/2014/main" id="{F6955FC0-6409-2741-8739-34C04C89D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89" y="824735"/>
            <a:ext cx="9196155" cy="5745265"/>
          </a:xfrm>
          <a:prstGeom prst="rect">
            <a:avLst/>
          </a:prstGeom>
        </p:spPr>
      </p:pic>
      <p:sp>
        <p:nvSpPr>
          <p:cNvPr id="9" name="Rechteck 8">
            <a:extLst>
              <a:ext uri="{FF2B5EF4-FFF2-40B4-BE49-F238E27FC236}">
                <a16:creationId xmlns:a16="http://schemas.microsoft.com/office/drawing/2014/main" id="{411EDC26-CD5D-1B46-B148-BFB41E68F2CB}"/>
              </a:ext>
            </a:extLst>
          </p:cNvPr>
          <p:cNvSpPr/>
          <p:nvPr/>
        </p:nvSpPr>
        <p:spPr>
          <a:xfrm>
            <a:off x="6537278" y="1395460"/>
            <a:ext cx="5477833" cy="4832092"/>
          </a:xfrm>
          <a:prstGeom prst="rect">
            <a:avLst/>
          </a:prstGeom>
        </p:spPr>
        <p:txBody>
          <a:bodyPr wrap="square">
            <a:spAutoFit/>
          </a:bodyPr>
          <a:lstStyle/>
          <a:p>
            <a:r>
              <a:rPr lang="de-DE" sz="2200" dirty="0">
                <a:solidFill>
                  <a:srgbClr val="002060"/>
                </a:solidFill>
              </a:rPr>
              <a:t>Alle Aktivitäten auf </a:t>
            </a:r>
            <a:r>
              <a:rPr lang="de-DE" sz="2200" b="1" dirty="0">
                <a:solidFill>
                  <a:srgbClr val="002060"/>
                </a:solidFill>
                <a:hlinkClick r:id="rId3"/>
              </a:rPr>
              <a:t>Flugwetter.de </a:t>
            </a:r>
            <a:r>
              <a:rPr lang="de-DE" sz="2200" dirty="0">
                <a:solidFill>
                  <a:srgbClr val="002060"/>
                </a:solidFill>
              </a:rPr>
              <a:t>und  in der </a:t>
            </a:r>
            <a:r>
              <a:rPr lang="de-DE" sz="2200" b="1" dirty="0">
                <a:solidFill>
                  <a:srgbClr val="002060"/>
                </a:solidFill>
              </a:rPr>
              <a:t>DWD Flugwetter App </a:t>
            </a:r>
            <a:r>
              <a:rPr lang="de-DE" sz="2200" dirty="0">
                <a:solidFill>
                  <a:srgbClr val="002060"/>
                </a:solidFill>
              </a:rPr>
              <a:t>werden durch Logfiles protokolliert und archiviert. Dadurch wird die Nachweispflicht der Flugvorbereitung gemäß den gemeinsamen europäischen Luftverkehrsregeln (SERA.2010 b) der und nach §§ 27 (1) und 44 der </a:t>
            </a:r>
            <a:r>
              <a:rPr lang="de-DE" sz="2200" u="sng" dirty="0">
                <a:solidFill>
                  <a:srgbClr val="002060"/>
                </a:solidFill>
              </a:rPr>
              <a:t>LuftVO</a:t>
            </a:r>
            <a:r>
              <a:rPr lang="de-DE" sz="2200" dirty="0">
                <a:solidFill>
                  <a:srgbClr val="002060"/>
                </a:solidFill>
              </a:rPr>
              <a:t> erfüllt.</a:t>
            </a:r>
          </a:p>
          <a:p>
            <a:endParaRPr lang="de-DE" sz="2200" dirty="0">
              <a:solidFill>
                <a:srgbClr val="002060"/>
              </a:solidFill>
            </a:endParaRPr>
          </a:p>
          <a:p>
            <a:r>
              <a:rPr lang="de-DE" sz="2200" dirty="0">
                <a:solidFill>
                  <a:srgbClr val="002060"/>
                </a:solidFill>
              </a:rPr>
              <a:t>Für den </a:t>
            </a:r>
            <a:r>
              <a:rPr lang="de-DE" sz="2200" b="1" dirty="0">
                <a:solidFill>
                  <a:srgbClr val="002060"/>
                </a:solidFill>
              </a:rPr>
              <a:t>Zugang zum </a:t>
            </a:r>
            <a:r>
              <a:rPr lang="de-DE" sz="2200" b="1" dirty="0" err="1">
                <a:solidFill>
                  <a:srgbClr val="002060"/>
                </a:solidFill>
              </a:rPr>
              <a:t>Selfbriefingsystem</a:t>
            </a:r>
            <a:r>
              <a:rPr lang="de-DE" sz="2200" b="1" dirty="0">
                <a:solidFill>
                  <a:srgbClr val="002060"/>
                </a:solidFill>
              </a:rPr>
              <a:t> </a:t>
            </a:r>
            <a:r>
              <a:rPr lang="de-DE" sz="2200" b="1" dirty="0" err="1">
                <a:solidFill>
                  <a:srgbClr val="002060"/>
                </a:solidFill>
              </a:rPr>
              <a:t>pc_met</a:t>
            </a:r>
            <a:r>
              <a:rPr lang="de-DE" sz="2200" b="1" dirty="0">
                <a:solidFill>
                  <a:srgbClr val="002060"/>
                </a:solidFill>
              </a:rPr>
              <a:t> Internet Service des DWD  </a:t>
            </a:r>
            <a:r>
              <a:rPr lang="de-DE" sz="2200" dirty="0">
                <a:solidFill>
                  <a:srgbClr val="002060"/>
                </a:solidFill>
              </a:rPr>
              <a:t>sowie für die DWD </a:t>
            </a:r>
            <a:r>
              <a:rPr lang="de-DE" sz="2200" dirty="0" err="1">
                <a:solidFill>
                  <a:srgbClr val="002060"/>
                </a:solidFill>
              </a:rPr>
              <a:t>FlugWetter</a:t>
            </a:r>
            <a:r>
              <a:rPr lang="de-DE" sz="2200" dirty="0">
                <a:solidFill>
                  <a:srgbClr val="002060"/>
                </a:solidFill>
              </a:rPr>
              <a:t>-App ist eine </a:t>
            </a:r>
            <a:r>
              <a:rPr lang="de-DE" sz="2200" dirty="0" err="1">
                <a:solidFill>
                  <a:srgbClr val="002060"/>
                </a:solidFill>
              </a:rPr>
              <a:t>kostenpflich</a:t>
            </a:r>
            <a:r>
              <a:rPr lang="de-DE" sz="2200" dirty="0">
                <a:solidFill>
                  <a:srgbClr val="002060"/>
                </a:solidFill>
              </a:rPr>
              <a:t>- </a:t>
            </a:r>
            <a:r>
              <a:rPr lang="de-DE" sz="2200" dirty="0" err="1">
                <a:solidFill>
                  <a:srgbClr val="002060"/>
                </a:solidFill>
              </a:rPr>
              <a:t>tige</a:t>
            </a:r>
            <a:r>
              <a:rPr lang="de-DE" sz="2200" dirty="0">
                <a:solidFill>
                  <a:srgbClr val="002060"/>
                </a:solidFill>
              </a:rPr>
              <a:t> Lizenz erforderlich. (</a:t>
            </a:r>
            <a:r>
              <a:rPr lang="de-DE" sz="2200" dirty="0" err="1">
                <a:solidFill>
                  <a:srgbClr val="002060"/>
                </a:solidFill>
              </a:rPr>
              <a:t>Jahresabo</a:t>
            </a:r>
            <a:r>
              <a:rPr lang="de-DE" sz="2200" dirty="0">
                <a:solidFill>
                  <a:srgbClr val="002060"/>
                </a:solidFill>
              </a:rPr>
              <a:t> 66.81 €)</a:t>
            </a:r>
            <a:endParaRPr lang="de-DE" sz="2200" b="0" i="0" u="none" strike="noStrike" dirty="0">
              <a:solidFill>
                <a:srgbClr val="002060"/>
              </a:solidFill>
              <a:effectLst/>
            </a:endParaRPr>
          </a:p>
          <a:p>
            <a:r>
              <a:rPr lang="de-DE" sz="2200" dirty="0">
                <a:solidFill>
                  <a:srgbClr val="002060"/>
                </a:solidFill>
                <a:hlinkClick r:id="rId4"/>
              </a:rPr>
              <a:t>https://</a:t>
            </a:r>
            <a:r>
              <a:rPr lang="de-DE" sz="2200" dirty="0" err="1">
                <a:solidFill>
                  <a:srgbClr val="002060"/>
                </a:solidFill>
                <a:hlinkClick r:id="rId4"/>
              </a:rPr>
              <a:t>www.dwd.de</a:t>
            </a:r>
            <a:r>
              <a:rPr lang="de-DE" sz="2200" dirty="0">
                <a:solidFill>
                  <a:srgbClr val="002060"/>
                </a:solidFill>
                <a:hlinkClick r:id="rId4"/>
              </a:rPr>
              <a:t>/DE/</a:t>
            </a:r>
            <a:r>
              <a:rPr lang="de-DE" sz="2200" dirty="0" err="1">
                <a:solidFill>
                  <a:srgbClr val="002060"/>
                </a:solidFill>
                <a:hlinkClick r:id="rId4"/>
              </a:rPr>
              <a:t>leistungen</a:t>
            </a:r>
            <a:r>
              <a:rPr lang="de-DE" sz="2200" dirty="0">
                <a:solidFill>
                  <a:srgbClr val="002060"/>
                </a:solidFill>
                <a:hlinkClick r:id="rId4"/>
              </a:rPr>
              <a:t>/lf_01_pcmet_internet/pcmet_internet_node_20.html</a:t>
            </a:r>
            <a:endParaRPr lang="de-DE" sz="2200" b="0" i="0" u="none" strike="noStrike" dirty="0">
              <a:solidFill>
                <a:srgbClr val="002060"/>
              </a:solidFill>
              <a:effectLst/>
            </a:endParaRPr>
          </a:p>
        </p:txBody>
      </p:sp>
    </p:spTree>
    <p:extLst>
      <p:ext uri="{BB962C8B-B14F-4D97-AF65-F5344CB8AC3E}">
        <p14:creationId xmlns:p14="http://schemas.microsoft.com/office/powerpoint/2010/main" val="281845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Weitere Quellen von Wetterinformationen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lstStyle/>
          <a:p>
            <a:r>
              <a:rPr lang="de-DE" dirty="0"/>
              <a:t>Segelflugmeteorologisch aufbereitete Wetterinformationen werden auch durch kostenpflichtige Webdienste von Privatunternehmen bereitgestellt </a:t>
            </a:r>
          </a:p>
          <a:p>
            <a:r>
              <a:rPr lang="de-DE" dirty="0"/>
              <a:t>Diese sind allerdings kein Flugwetterdienst (als Teil von Flugsicherungsdiensten) im Sinne von SERA o.ä. übertragbaren Rechtsvorschriften</a:t>
            </a:r>
          </a:p>
          <a:p>
            <a:pPr marL="0" indent="0">
              <a:buNone/>
            </a:pPr>
            <a:endParaRPr lang="de-DE" dirty="0"/>
          </a:p>
          <a:p>
            <a:pPr marL="0" indent="0">
              <a:buNone/>
            </a:pPr>
            <a:endParaRPr lang="de-DE" dirty="0"/>
          </a:p>
          <a:p>
            <a:r>
              <a:rPr lang="de-DE" dirty="0"/>
              <a:t>Zusätzlich finden sich im Internet eine Vielzahl von Webangeboten, die kartenmäßige Darstellungen von Wettervorhersagen bereitstellen. </a:t>
            </a:r>
          </a:p>
          <a:p>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8</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pic>
        <p:nvPicPr>
          <p:cNvPr id="8" name="Grafik 7">
            <a:extLst>
              <a:ext uri="{FF2B5EF4-FFF2-40B4-BE49-F238E27FC236}">
                <a16:creationId xmlns:a16="http://schemas.microsoft.com/office/drawing/2014/main" id="{A5AFC427-9C1E-3D46-8236-66F1AE5F7C4A}"/>
              </a:ext>
            </a:extLst>
          </p:cNvPr>
          <p:cNvPicPr>
            <a:picLocks noChangeAspect="1"/>
          </p:cNvPicPr>
          <p:nvPr/>
        </p:nvPicPr>
        <p:blipFill>
          <a:blip r:embed="rId2"/>
          <a:stretch>
            <a:fillRect/>
          </a:stretch>
        </p:blipFill>
        <p:spPr>
          <a:xfrm>
            <a:off x="6172202" y="961630"/>
            <a:ext cx="3211055" cy="1081443"/>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EDB1ADE2-8AE8-2E47-BA2D-56483C979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746" y="2317072"/>
            <a:ext cx="3847753" cy="870660"/>
          </a:xfrm>
          <a:prstGeom prst="rect">
            <a:avLst/>
          </a:prstGeom>
        </p:spPr>
      </p:pic>
      <p:pic>
        <p:nvPicPr>
          <p:cNvPr id="15" name="Grafik 14">
            <a:extLst>
              <a:ext uri="{FF2B5EF4-FFF2-40B4-BE49-F238E27FC236}">
                <a16:creationId xmlns:a16="http://schemas.microsoft.com/office/drawing/2014/main" id="{47BDE9C9-0773-7C4C-B225-A2405A7B6F4F}"/>
              </a:ext>
            </a:extLst>
          </p:cNvPr>
          <p:cNvPicPr>
            <a:picLocks noChangeAspect="1"/>
          </p:cNvPicPr>
          <p:nvPr/>
        </p:nvPicPr>
        <p:blipFill>
          <a:blip r:embed="rId4"/>
          <a:stretch>
            <a:fillRect/>
          </a:stretch>
        </p:blipFill>
        <p:spPr>
          <a:xfrm>
            <a:off x="7375257" y="4065440"/>
            <a:ext cx="1573481" cy="870660"/>
          </a:xfrm>
          <a:prstGeom prst="rect">
            <a:avLst/>
          </a:prstGeom>
        </p:spPr>
      </p:pic>
      <p:pic>
        <p:nvPicPr>
          <p:cNvPr id="16" name="Grafik 15">
            <a:extLst>
              <a:ext uri="{FF2B5EF4-FFF2-40B4-BE49-F238E27FC236}">
                <a16:creationId xmlns:a16="http://schemas.microsoft.com/office/drawing/2014/main" id="{6173F38D-CA0F-4442-BD08-316875BA1F2B}"/>
              </a:ext>
            </a:extLst>
          </p:cNvPr>
          <p:cNvPicPr>
            <a:picLocks noChangeAspect="1"/>
          </p:cNvPicPr>
          <p:nvPr/>
        </p:nvPicPr>
        <p:blipFill>
          <a:blip r:embed="rId5"/>
          <a:stretch>
            <a:fillRect/>
          </a:stretch>
        </p:blipFill>
        <p:spPr>
          <a:xfrm>
            <a:off x="9576032" y="4127837"/>
            <a:ext cx="2057400" cy="1219200"/>
          </a:xfrm>
          <a:prstGeom prst="rect">
            <a:avLst/>
          </a:prstGeom>
        </p:spPr>
      </p:pic>
      <p:pic>
        <p:nvPicPr>
          <p:cNvPr id="17" name="Grafik 16">
            <a:extLst>
              <a:ext uri="{FF2B5EF4-FFF2-40B4-BE49-F238E27FC236}">
                <a16:creationId xmlns:a16="http://schemas.microsoft.com/office/drawing/2014/main" id="{E8F0FAED-D8E8-A441-A2F2-15B797C2BE45}"/>
              </a:ext>
            </a:extLst>
          </p:cNvPr>
          <p:cNvPicPr>
            <a:picLocks noChangeAspect="1"/>
          </p:cNvPicPr>
          <p:nvPr/>
        </p:nvPicPr>
        <p:blipFill>
          <a:blip r:embed="rId6"/>
          <a:stretch>
            <a:fillRect/>
          </a:stretch>
        </p:blipFill>
        <p:spPr>
          <a:xfrm>
            <a:off x="6856777" y="5087807"/>
            <a:ext cx="2086756" cy="367269"/>
          </a:xfrm>
          <a:prstGeom prst="rect">
            <a:avLst/>
          </a:prstGeom>
        </p:spPr>
      </p:pic>
      <p:pic>
        <p:nvPicPr>
          <p:cNvPr id="19" name="Grafik 18">
            <a:extLst>
              <a:ext uri="{FF2B5EF4-FFF2-40B4-BE49-F238E27FC236}">
                <a16:creationId xmlns:a16="http://schemas.microsoft.com/office/drawing/2014/main" id="{06726E8C-23FF-6C48-9CB5-49CE9B88220F}"/>
              </a:ext>
            </a:extLst>
          </p:cNvPr>
          <p:cNvPicPr>
            <a:picLocks noChangeAspect="1"/>
          </p:cNvPicPr>
          <p:nvPr/>
        </p:nvPicPr>
        <p:blipFill>
          <a:blip r:embed="rId7"/>
          <a:stretch>
            <a:fillRect/>
          </a:stretch>
        </p:blipFill>
        <p:spPr>
          <a:xfrm>
            <a:off x="9032310" y="5562897"/>
            <a:ext cx="2806700" cy="723900"/>
          </a:xfrm>
          <a:prstGeom prst="rect">
            <a:avLst/>
          </a:prstGeom>
        </p:spPr>
      </p:pic>
    </p:spTree>
    <p:extLst>
      <p:ext uri="{BB962C8B-B14F-4D97-AF65-F5344CB8AC3E}">
        <p14:creationId xmlns:p14="http://schemas.microsoft.com/office/powerpoint/2010/main" val="41502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Grafik 3" descr="A grid for a numerical weather model is shown. The grid divides the surface of the Earth along meridians and parallels, and simulates the thickness of the atmosphere by stacking grid cells away from the Earth's center. An inset shows the different physical processes analyzed in each grid cell, such as advection, precipitation, solar radiation, and terrestrial radiative cooling.">
            <a:extLst>
              <a:ext uri="{FF2B5EF4-FFF2-40B4-BE49-F238E27FC236}">
                <a16:creationId xmlns:a16="http://schemas.microsoft.com/office/drawing/2014/main" id="{0C39494D-8612-F44B-91E4-A513266CAF7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149701" y="2964085"/>
            <a:ext cx="3764739" cy="355631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Grundlagen der Wettervorhersage</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9</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3.10 Flugwetterinformationen</a:t>
            </a:r>
          </a:p>
        </p:txBody>
      </p:sp>
      <p:sp>
        <p:nvSpPr>
          <p:cNvPr id="10" name="Rectangle 6">
            <a:extLst>
              <a:ext uri="{FF2B5EF4-FFF2-40B4-BE49-F238E27FC236}">
                <a16:creationId xmlns:a16="http://schemas.microsoft.com/office/drawing/2014/main" id="{C6D88A01-356D-D145-B3AB-ACF3738C5D9A}"/>
              </a:ext>
            </a:extLst>
          </p:cNvPr>
          <p:cNvSpPr>
            <a:spLocks noChangeArrowheads="1"/>
          </p:cNvSpPr>
          <p:nvPr/>
        </p:nvSpPr>
        <p:spPr bwMode="auto">
          <a:xfrm>
            <a:off x="6436311" y="1348508"/>
            <a:ext cx="51171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C85D15F1-EBCC-B949-865F-243930C3C8CA}"/>
              </a:ext>
            </a:extLst>
          </p:cNvPr>
          <p:cNvSpPr>
            <a:spLocks noChangeArrowheads="1"/>
          </p:cNvSpPr>
          <p:nvPr/>
        </p:nvSpPr>
        <p:spPr bwMode="auto">
          <a:xfrm>
            <a:off x="9589289" y="2764012"/>
            <a:ext cx="38788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2" name="Rectangle 10">
            <a:extLst>
              <a:ext uri="{FF2B5EF4-FFF2-40B4-BE49-F238E27FC236}">
                <a16:creationId xmlns:a16="http://schemas.microsoft.com/office/drawing/2014/main" id="{256CD25F-0230-BA45-832E-1850689E7778}"/>
              </a:ext>
            </a:extLst>
          </p:cNvPr>
          <p:cNvSpPr>
            <a:spLocks noChangeArrowheads="1"/>
          </p:cNvSpPr>
          <p:nvPr/>
        </p:nvSpPr>
        <p:spPr bwMode="auto">
          <a:xfrm>
            <a:off x="9265089" y="2838208"/>
            <a:ext cx="43159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3" name="Rectangle 12">
            <a:extLst>
              <a:ext uri="{FF2B5EF4-FFF2-40B4-BE49-F238E27FC236}">
                <a16:creationId xmlns:a16="http://schemas.microsoft.com/office/drawing/2014/main" id="{8862D0BD-F44C-C74E-B6AA-5A8FAE2C2A8A}"/>
              </a:ext>
            </a:extLst>
          </p:cNvPr>
          <p:cNvSpPr>
            <a:spLocks noChangeArrowheads="1"/>
          </p:cNvSpPr>
          <p:nvPr/>
        </p:nvSpPr>
        <p:spPr bwMode="auto">
          <a:xfrm>
            <a:off x="13336822" y="4004650"/>
            <a:ext cx="40293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Inhaltsplatzhalter 17">
            <a:extLst>
              <a:ext uri="{FF2B5EF4-FFF2-40B4-BE49-F238E27FC236}">
                <a16:creationId xmlns:a16="http://schemas.microsoft.com/office/drawing/2014/main" id="{BC8935B9-8F7B-7E4E-A444-B72D8EAE5C8F}"/>
              </a:ext>
            </a:extLst>
          </p:cNvPr>
          <p:cNvSpPr>
            <a:spLocks noGrp="1"/>
          </p:cNvSpPr>
          <p:nvPr>
            <p:ph sz="half" idx="1"/>
          </p:nvPr>
        </p:nvSpPr>
        <p:spPr>
          <a:xfrm>
            <a:off x="110231" y="888641"/>
            <a:ext cx="6019804" cy="5475890"/>
          </a:xfrm>
        </p:spPr>
        <p:txBody>
          <a:bodyPr>
            <a:normAutofit/>
          </a:bodyPr>
          <a:lstStyle/>
          <a:p>
            <a:pPr marL="0" indent="0">
              <a:buNone/>
            </a:pPr>
            <a:r>
              <a:rPr lang="de-DE" dirty="0"/>
              <a:t>1. </a:t>
            </a:r>
            <a:r>
              <a:rPr lang="de-DE" b="1" dirty="0"/>
              <a:t>Analyse des aktuelle (Ist-)</a:t>
            </a:r>
            <a:r>
              <a:rPr lang="de-DE" b="1" dirty="0" err="1"/>
              <a:t>zustandes</a:t>
            </a:r>
            <a:endParaRPr lang="de-DE" b="1" dirty="0"/>
          </a:p>
          <a:p>
            <a:pPr marL="0" indent="0">
              <a:buNone/>
            </a:pPr>
            <a:r>
              <a:rPr lang="de-DE" dirty="0"/>
              <a:t>Erfassung meteorologischer Zustandsgrößen und von Wettererscheinungen durch Messungen und Beobachtungen</a:t>
            </a:r>
          </a:p>
          <a:p>
            <a:pPr marL="0" indent="0">
              <a:buNone/>
            </a:pPr>
            <a:r>
              <a:rPr lang="de-DE" dirty="0"/>
              <a:t>2. </a:t>
            </a:r>
            <a:r>
              <a:rPr lang="de-DE" b="1" dirty="0"/>
              <a:t>Vorausberechnung des zukünftigen Zustands</a:t>
            </a:r>
          </a:p>
          <a:p>
            <a:pPr marL="0" indent="0">
              <a:buNone/>
            </a:pPr>
            <a:r>
              <a:rPr lang="de-DE" dirty="0"/>
              <a:t>Numerischer Wettervorhersagemodelle berechnen aus dem gemessenen Anfangszustand und physikalischen Gesetzen den Folgezustand, der geeignet dargestellt wird (z.B. Karten, Zeitreihen, numerisch) </a:t>
            </a:r>
          </a:p>
          <a:p>
            <a:pPr marL="0" indent="0">
              <a:buNone/>
            </a:pPr>
            <a:r>
              <a:rPr lang="de-DE" dirty="0"/>
              <a:t>3. </a:t>
            </a:r>
            <a:r>
              <a:rPr lang="de-DE" b="1" dirty="0"/>
              <a:t>Interpretation</a:t>
            </a:r>
          </a:p>
          <a:p>
            <a:pPr marL="0" indent="0">
              <a:buNone/>
            </a:pPr>
            <a:r>
              <a:rPr lang="de-DE" dirty="0"/>
              <a:t>Anwendungsbezogene Zusammenschau aller verfügbaren Informationen für die Flugplanung – durch Flugwetterberater und/oder Pilot</a:t>
            </a:r>
          </a:p>
        </p:txBody>
      </p:sp>
      <p:sp>
        <p:nvSpPr>
          <p:cNvPr id="19" name="Rectangle 14">
            <a:extLst>
              <a:ext uri="{FF2B5EF4-FFF2-40B4-BE49-F238E27FC236}">
                <a16:creationId xmlns:a16="http://schemas.microsoft.com/office/drawing/2014/main" id="{5AC6EB94-B247-D245-B991-7F6A8DFCE031}"/>
              </a:ext>
            </a:extLst>
          </p:cNvPr>
          <p:cNvSpPr>
            <a:spLocks noChangeArrowheads="1"/>
          </p:cNvSpPr>
          <p:nvPr/>
        </p:nvSpPr>
        <p:spPr bwMode="auto">
          <a:xfrm>
            <a:off x="6703531" y="844238"/>
            <a:ext cx="92702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37" name="Grafik 1" descr="WIGOS Observations">
            <a:extLst>
              <a:ext uri="{FF2B5EF4-FFF2-40B4-BE49-F238E27FC236}">
                <a16:creationId xmlns:a16="http://schemas.microsoft.com/office/drawing/2014/main" id="{DB28EC33-D027-A144-94FE-CFAF937920A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304222" y="844238"/>
            <a:ext cx="3374920" cy="245365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6">
            <a:extLst>
              <a:ext uri="{FF2B5EF4-FFF2-40B4-BE49-F238E27FC236}">
                <a16:creationId xmlns:a16="http://schemas.microsoft.com/office/drawing/2014/main" id="{05D8E3F6-F543-384D-86D5-2544CE4DACBA}"/>
              </a:ext>
            </a:extLst>
          </p:cNvPr>
          <p:cNvSpPr>
            <a:spLocks noChangeArrowheads="1"/>
          </p:cNvSpPr>
          <p:nvPr/>
        </p:nvSpPr>
        <p:spPr bwMode="auto">
          <a:xfrm>
            <a:off x="5670230" y="24549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2335050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1475</Words>
  <Application>Microsoft Macintosh PowerPoint</Application>
  <PresentationFormat>Breitbild</PresentationFormat>
  <Paragraphs>188</Paragraphs>
  <Slides>17</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Arial Narrow</vt:lpstr>
      <vt:lpstr>Arial Rounded MT Bold</vt:lpstr>
      <vt:lpstr>Calibri</vt:lpstr>
      <vt:lpstr>Calibri Light</vt:lpstr>
      <vt:lpstr>Univers 45 Light</vt:lpstr>
      <vt:lpstr>Office</vt:lpstr>
      <vt:lpstr>PowerPoint-Präsentation</vt:lpstr>
      <vt:lpstr>Meteorologie: Gliederung (SFCL)</vt:lpstr>
      <vt:lpstr>3.10 Flugwetterinformationen</vt:lpstr>
      <vt:lpstr>Flugwetterinformationen: Gliederung (SFCL)</vt:lpstr>
      <vt:lpstr>Pflicht zur Einholung von Flugwetterinformationen</vt:lpstr>
      <vt:lpstr>Deutscher Wetterdienst (DWD)</vt:lpstr>
      <vt:lpstr>Flugwetter.de – Selbstbriefing-Portal des DWD</vt:lpstr>
      <vt:lpstr>Weitere Quellen von Wetterinformationen</vt:lpstr>
      <vt:lpstr>Grundlagen der Wettervorhersage</vt:lpstr>
      <vt:lpstr>Das aktuelle Wetter – Beobachtung und Analyse</vt:lpstr>
      <vt:lpstr>Wettervorhersage – Kodierte Vorhersagen</vt:lpstr>
      <vt:lpstr>GAFOR-Textvorhersagen - Beispiel</vt:lpstr>
      <vt:lpstr>“Low Level SWC“ - signifikantes VFR Flugwetter</vt:lpstr>
      <vt:lpstr>Manuell überarbeitete Modellvorhersagen</vt:lpstr>
      <vt:lpstr>Modellvorhersagen – Bewölkung und Niederschlag</vt:lpstr>
      <vt:lpstr>Modellvorhersagen - Temp</vt:lpstr>
      <vt:lpstr>Modellvorhersagen - Meteogramm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 Hansen</dc:creator>
  <cp:lastModifiedBy>Detlef Müller</cp:lastModifiedBy>
  <cp:revision>109</cp:revision>
  <dcterms:created xsi:type="dcterms:W3CDTF">2021-05-15T14:36:40Z</dcterms:created>
  <dcterms:modified xsi:type="dcterms:W3CDTF">2022-12-23T18:40:49Z</dcterms:modified>
</cp:coreProperties>
</file>