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ppt/tags/tag28.xml" ContentType="application/vnd.openxmlformats-officedocument.presentationml.tags+xml"/>
  <Override PartName="/ppt/notesSlides/notesSlide26.xml" ContentType="application/vnd.openxmlformats-officedocument.presentationml.notesSlide+xml"/>
  <Override PartName="/ppt/tags/tag29.xml" ContentType="application/vnd.openxmlformats-officedocument.presentationml.tags+xml"/>
  <Override PartName="/ppt/notesSlides/notesSlide27.xml" ContentType="application/vnd.openxmlformats-officedocument.presentationml.notesSlide+xml"/>
  <Override PartName="/ppt/tags/tag30.xml" ContentType="application/vnd.openxmlformats-officedocument.presentationml.tags+xml"/>
  <Override PartName="/ppt/notesSlides/notesSlide28.xml" ContentType="application/vnd.openxmlformats-officedocument.presentationml.notesSlide+xml"/>
  <Override PartName="/ppt/tags/tag31.xml" ContentType="application/vnd.openxmlformats-officedocument.presentationml.tags+xml"/>
  <Override PartName="/ppt/notesSlides/notesSlide29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30.xml" ContentType="application/vnd.openxmlformats-officedocument.presentationml.notesSlide+xml"/>
  <Override PartName="/ppt/tags/tag36.xml" ContentType="application/vnd.openxmlformats-officedocument.presentationml.tags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60" r:id="rId3"/>
    <p:sldId id="264" r:id="rId4"/>
    <p:sldId id="263" r:id="rId5"/>
    <p:sldId id="265" r:id="rId6"/>
    <p:sldId id="514" r:id="rId7"/>
    <p:sldId id="515" r:id="rId8"/>
    <p:sldId id="518" r:id="rId9"/>
    <p:sldId id="519" r:id="rId10"/>
    <p:sldId id="520" r:id="rId11"/>
    <p:sldId id="521" r:id="rId12"/>
    <p:sldId id="522" r:id="rId13"/>
    <p:sldId id="523" r:id="rId14"/>
    <p:sldId id="524" r:id="rId15"/>
    <p:sldId id="525" r:id="rId16"/>
    <p:sldId id="526" r:id="rId17"/>
    <p:sldId id="527" r:id="rId18"/>
    <p:sldId id="528" r:id="rId19"/>
    <p:sldId id="529" r:id="rId20"/>
    <p:sldId id="531" r:id="rId21"/>
    <p:sldId id="530" r:id="rId22"/>
    <p:sldId id="532" r:id="rId23"/>
    <p:sldId id="535" r:id="rId24"/>
    <p:sldId id="534" r:id="rId25"/>
    <p:sldId id="533" r:id="rId26"/>
    <p:sldId id="536" r:id="rId27"/>
    <p:sldId id="537" r:id="rId28"/>
    <p:sldId id="540" r:id="rId29"/>
    <p:sldId id="546" r:id="rId30"/>
    <p:sldId id="542" r:id="rId31"/>
    <p:sldId id="541" r:id="rId32"/>
    <p:sldId id="539" r:id="rId33"/>
    <p:sldId id="543" r:id="rId34"/>
    <p:sldId id="545" r:id="rId35"/>
    <p:sldId id="544" r:id="rId36"/>
    <p:sldId id="547" r:id="rId37"/>
  </p:sldIdLst>
  <p:sldSz cx="12192000" cy="6858000"/>
  <p:notesSz cx="6858000" cy="9144000"/>
  <p:custDataLst>
    <p:tags r:id="rId39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sbacher, Juergen (CF A PEX)" initials="WJ(AP" lastIdx="1" clrIdx="0">
    <p:extLst>
      <p:ext uri="{19B8F6BF-5375-455C-9EA6-DF929625EA0E}">
        <p15:presenceInfo xmlns:p15="http://schemas.microsoft.com/office/powerpoint/2012/main" userId="S::juergen.wisbacher@siemens.com::5f4e49e3-2eaa-47a3-a832-3b9a312616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044C96"/>
    <a:srgbClr val="E6E6E6"/>
    <a:srgbClr val="C9DFF2"/>
    <a:srgbClr val="4472C4"/>
    <a:srgbClr val="2B8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C722BF-A2D1-4CC6-B7A8-1D490883362B}" v="5290" dt="2021-08-07T18:09:35.3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95250" autoAdjust="0"/>
  </p:normalViewPr>
  <p:slideViewPr>
    <p:cSldViewPr snapToGrid="0">
      <p:cViewPr varScale="1">
        <p:scale>
          <a:sx n="89" d="100"/>
          <a:sy n="89" d="100"/>
        </p:scale>
        <p:origin x="389" y="72"/>
      </p:cViewPr>
      <p:guideLst/>
    </p:cSldViewPr>
  </p:slideViewPr>
  <p:notesTextViewPr>
    <p:cViewPr>
      <p:scale>
        <a:sx n="1" d="1"/>
        <a:sy n="1" d="1"/>
      </p:scale>
      <p:origin x="0" y="-3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F5E03-4EE1-4ED0-B9A7-3081538AD9C8}" type="datetimeFigureOut">
              <a:rPr lang="de-DE" smtClean="0"/>
              <a:t>05.04.2025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DA0A4-27B6-4433-A0BE-39B4CD8272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4230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Revision 1  01.12.2024</a:t>
            </a:r>
          </a:p>
          <a:p>
            <a:r>
              <a:rPr lang="de-DE" dirty="0"/>
              <a:t>Austausch Folie 11</a:t>
            </a:r>
            <a:r>
              <a:rPr lang="de-DE"/>
              <a:t>, 17, 18, 19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8839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771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813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1614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9532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6509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0548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843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9772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3155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1618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3890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20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5207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2782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127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20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83435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93183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18771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71008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85988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9955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101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12043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76201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1677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5793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7113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033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2212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9098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8730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13C0C7-BC27-4C73-9D06-A8FBD2EE5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3791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4F34E1-7A66-4BD2-8530-4D461B598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1422"/>
            <a:ext cx="9144000" cy="1655762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044C9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84FEBA-76BC-4FEC-AC82-40121E35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16BF7EA-9E69-43AA-AA25-8E4952411D72}"/>
              </a:ext>
            </a:extLst>
          </p:cNvPr>
          <p:cNvSpPr/>
          <p:nvPr userDrawn="1"/>
        </p:nvSpPr>
        <p:spPr>
          <a:xfrm>
            <a:off x="0" y="-8027"/>
            <a:ext cx="12192000" cy="121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42946C2-1299-46A5-9EF2-19DADE93A95F}"/>
              </a:ext>
            </a:extLst>
          </p:cNvPr>
          <p:cNvSpPr/>
          <p:nvPr userDrawn="1"/>
        </p:nvSpPr>
        <p:spPr>
          <a:xfrm>
            <a:off x="192088" y="188913"/>
            <a:ext cx="11828145" cy="1219412"/>
          </a:xfrm>
          <a:prstGeom prst="roundRect">
            <a:avLst/>
          </a:prstGeom>
          <a:ln>
            <a:noFill/>
          </a:ln>
          <a:effectLst>
            <a:reflection blurRad="6350" stA="50000" endA="300" endPos="1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Segelflugtheorie SFCL</a:t>
            </a:r>
          </a:p>
          <a:p>
            <a:pPr algn="ctr"/>
            <a:r>
              <a:rPr lang="de-DE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Meteorologie</a:t>
            </a:r>
          </a:p>
        </p:txBody>
      </p:sp>
    </p:spTree>
    <p:extLst>
      <p:ext uri="{BB962C8B-B14F-4D97-AF65-F5344CB8AC3E}">
        <p14:creationId xmlns:p14="http://schemas.microsoft.com/office/powerpoint/2010/main" val="310702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0614A9-D9D8-4B52-9BD8-B78FCFA3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7902858" cy="50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DD4E1-2953-4AC8-B770-ADE67159F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840E5EF-6E5E-4B22-9D47-1B013A4A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169B5081-F331-4EBA-AA89-677FF7D5E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67364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CAC94-4567-49FD-88EC-FF50A030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7902858" cy="5040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D349CE-4E41-4A5C-B20C-6C8079955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186" y="924910"/>
            <a:ext cx="5830614" cy="547589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7DD609C-C2D7-41F1-87A8-229808926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24910"/>
            <a:ext cx="5795172" cy="547589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B36124C-7041-40A4-96B0-3B932BE0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83C9599-7AFB-41CC-A829-793E0ACC68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6613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5B1D07-A317-40DC-904D-FFA9D2BF9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4" y="132512"/>
            <a:ext cx="7921331" cy="50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9C07EC-0A56-42F7-93B4-F3E5FF836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E9F8195F-514F-4121-87E1-5951ACAD0C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11859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vmlDrawing" Target="../drawings/vmlDrawing1.vml"/><Relationship Id="rId5" Type="http://schemas.openxmlformats.org/officeDocument/2006/relationships/theme" Target="../theme/theme1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B7138C1-A129-4858-A446-EE376DB3D1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856094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think-cell Folie" r:id="rId8" imgW="336" imgH="340" progId="TCLayout.ActiveDocument.1">
                  <p:embed/>
                </p:oleObj>
              </mc:Choice>
              <mc:Fallback>
                <p:oleObj name="think-cell Folie" r:id="rId8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6B7138C1-A129-4858-A446-EE376DB3D1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>
            <a:extLst>
              <a:ext uri="{FF2B5EF4-FFF2-40B4-BE49-F238E27FC236}">
                <a16:creationId xmlns:a16="http://schemas.microsoft.com/office/drawing/2014/main" id="{4ABCD65A-2C65-4ECB-B843-BEFA8C03EA4D}"/>
              </a:ext>
            </a:extLst>
          </p:cNvPr>
          <p:cNvSpPr/>
          <p:nvPr userDrawn="1"/>
        </p:nvSpPr>
        <p:spPr>
          <a:xfrm>
            <a:off x="0" y="6593274"/>
            <a:ext cx="12192000" cy="288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45C07F7-2E6A-4BCF-8A84-662E62A5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86842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6C3B32-9CDA-4DE4-A6FA-6084A993A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676" y="892788"/>
            <a:ext cx="11788696" cy="5551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2A6F148-36B9-4688-A75C-51562723EDD4}"/>
              </a:ext>
            </a:extLst>
          </p:cNvPr>
          <p:cNvSpPr txBox="1"/>
          <p:nvPr userDrawn="1"/>
        </p:nvSpPr>
        <p:spPr>
          <a:xfrm>
            <a:off x="306815" y="6596219"/>
            <a:ext cx="1296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© BUKO Segelflug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A9989FB3-161B-4989-8896-3B0586CB16CC}"/>
              </a:ext>
            </a:extLst>
          </p:cNvPr>
          <p:cNvCxnSpPr>
            <a:cxnSpLocks/>
          </p:cNvCxnSpPr>
          <p:nvPr userDrawn="1"/>
        </p:nvCxnSpPr>
        <p:spPr>
          <a:xfrm>
            <a:off x="0" y="6593274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0BCAD85F-347B-4CB1-A19C-9322E36E3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49" y="15929"/>
            <a:ext cx="863766" cy="696169"/>
          </a:xfrm>
          <a:prstGeom prst="rect">
            <a:avLst/>
          </a:prstGeom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F4365EF-E401-4AD6-9A42-F6FBA3A45F79}"/>
              </a:ext>
            </a:extLst>
          </p:cNvPr>
          <p:cNvSpPr/>
          <p:nvPr userDrawn="1"/>
        </p:nvSpPr>
        <p:spPr>
          <a:xfrm>
            <a:off x="8857673" y="103352"/>
            <a:ext cx="1277718" cy="50400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MET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3CFB5E0-5E15-488C-9576-0F223EAD510D}"/>
              </a:ext>
            </a:extLst>
          </p:cNvPr>
          <p:cNvSpPr/>
          <p:nvPr userDrawn="1"/>
        </p:nvSpPr>
        <p:spPr>
          <a:xfrm>
            <a:off x="10276774" y="103352"/>
            <a:ext cx="1915226" cy="50400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Segelflugtheorie SFCL</a:t>
            </a:r>
          </a:p>
          <a:p>
            <a:pPr algn="l"/>
            <a:r>
              <a:rPr lang="de-DE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Meteorologie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DB51A1B0-2D75-497E-B002-E6BAD5BFE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702BE076-1037-4FB3-A5DA-6C5FD657D0C3}"/>
              </a:ext>
            </a:extLst>
          </p:cNvPr>
          <p:cNvCxnSpPr>
            <a:cxnSpLocks/>
          </p:cNvCxnSpPr>
          <p:nvPr userDrawn="1"/>
        </p:nvCxnSpPr>
        <p:spPr>
          <a:xfrm>
            <a:off x="0" y="710131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>
            <a:extLst>
              <a:ext uri="{FF2B5EF4-FFF2-40B4-BE49-F238E27FC236}">
                <a16:creationId xmlns:a16="http://schemas.microsoft.com/office/drawing/2014/main" id="{C486E684-9E51-4D4C-9F4D-4215507024FF}"/>
              </a:ext>
            </a:extLst>
          </p:cNvPr>
          <p:cNvSpPr/>
          <p:nvPr userDrawn="1"/>
        </p:nvSpPr>
        <p:spPr>
          <a:xfrm>
            <a:off x="11967372" y="103351"/>
            <a:ext cx="224628" cy="504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215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2B88D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tiff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tiff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tiff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24.tif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tiff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gif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gif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tiff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tiff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8.jpeg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tiff"/><Relationship Id="rId12" Type="http://schemas.openxmlformats.org/officeDocument/2006/relationships/image" Target="../media/image44.jpeg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.emf"/><Relationship Id="rId11" Type="http://schemas.openxmlformats.org/officeDocument/2006/relationships/image" Target="../media/image43.jpeg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jpeg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6.png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.bin"/><Relationship Id="rId4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5.bin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jpg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.bin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eg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.bin"/><Relationship Id="rId4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jpeg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.bin"/><Relationship Id="rId4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jpeg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.bin"/><Relationship Id="rId4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tiff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56.tif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61.png"/><Relationship Id="rId3" Type="http://schemas.openxmlformats.org/officeDocument/2006/relationships/tags" Target="../tags/tag33.xml"/><Relationship Id="rId7" Type="http://schemas.openxmlformats.org/officeDocument/2006/relationships/notesSlide" Target="../notesSlides/notesSlide30.xml"/><Relationship Id="rId12" Type="http://schemas.openxmlformats.org/officeDocument/2006/relationships/image" Target="../media/image60.png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9.png"/><Relationship Id="rId5" Type="http://schemas.openxmlformats.org/officeDocument/2006/relationships/tags" Target="../tags/tag35.xml"/><Relationship Id="rId10" Type="http://schemas.openxmlformats.org/officeDocument/2006/relationships/image" Target="../media/image58.tiff"/><Relationship Id="rId4" Type="http://schemas.openxmlformats.org/officeDocument/2006/relationships/tags" Target="../tags/tag34.xml"/><Relationship Id="rId9" Type="http://schemas.openxmlformats.org/officeDocument/2006/relationships/image" Target="../media/image1.emf"/><Relationship Id="rId1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tiff"/><Relationship Id="rId2" Type="http://schemas.openxmlformats.org/officeDocument/2006/relationships/tags" Target="../tags/tag36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1.bin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e.wikipedia.org/wiki/Meter_pro_Sekunde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e.wikipedia.org/wiki/Knoten_(Einheit)" TargetMode="Externa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10" Type="http://schemas.openxmlformats.org/officeDocument/2006/relationships/hyperlink" Target="https://de.wikipedia.org/wiki/Meilen_pro_Stunde" TargetMode="External"/><Relationship Id="rId4" Type="http://schemas.openxmlformats.org/officeDocument/2006/relationships/notesSlide" Target="../notesSlides/notesSlide2.xml"/><Relationship Id="rId9" Type="http://schemas.openxmlformats.org/officeDocument/2006/relationships/hyperlink" Target="https://de.wikipedia.org/wiki/Kilometer_pro_Stund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jpe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gif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11" Type="http://schemas.openxmlformats.org/officeDocument/2006/relationships/image" Target="../media/image10.jpe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9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884A4F68-ED5A-4FF4-8D2A-D2E64660729D}"/>
              </a:ext>
            </a:extLst>
          </p:cNvPr>
          <p:cNvSpPr/>
          <p:nvPr/>
        </p:nvSpPr>
        <p:spPr>
          <a:xfrm>
            <a:off x="192088" y="188913"/>
            <a:ext cx="11828145" cy="1219412"/>
          </a:xfrm>
          <a:prstGeom prst="roundRect">
            <a:avLst/>
          </a:prstGeom>
          <a:ln>
            <a:noFill/>
          </a:ln>
          <a:effectLst>
            <a:reflection blurRad="6350" stA="50000" endA="300" endPos="1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Segelflugtheorie SFCL</a:t>
            </a:r>
          </a:p>
          <a:p>
            <a:pPr algn="ctr"/>
            <a:r>
              <a:rPr lang="de-DE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Meteorologie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486641D-FD6D-4834-B209-3534F1D28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7299" y="1973866"/>
            <a:ext cx="5266568" cy="4332784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239DEF-2EBC-47CA-A8AD-CCF7B7385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t>1</a:t>
            </a:fld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A754A21-1E1E-441C-91DA-BE1673E04CF5}"/>
              </a:ext>
            </a:extLst>
          </p:cNvPr>
          <p:cNvSpPr txBox="1"/>
          <p:nvPr/>
        </p:nvSpPr>
        <p:spPr>
          <a:xfrm>
            <a:off x="5178405" y="1408325"/>
            <a:ext cx="2124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44C96"/>
                </a:solidFill>
              </a:rPr>
              <a:t>METEOROLOGY</a:t>
            </a:r>
            <a:endParaRPr lang="de-DE" sz="2400" i="1" dirty="0">
              <a:solidFill>
                <a:srgbClr val="044C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208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453808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de-DE" dirty="0"/>
              <a:t>Der Druckgradient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8CFBFF-A712-4313-B290-1B7B53D86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0200" y="1065329"/>
            <a:ext cx="4070033" cy="5348171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effectLst/>
              </a:rPr>
              <a:t>Wind entsteht durch </a:t>
            </a:r>
            <a:r>
              <a:rPr lang="de-DE" b="1" dirty="0">
                <a:effectLst/>
              </a:rPr>
              <a:t>Luftdruckdifferenz</a:t>
            </a:r>
            <a:r>
              <a:rPr lang="de-DE" dirty="0">
                <a:effectLst/>
              </a:rPr>
              <a:t>  zwischen Hoch- und Tiefdruckgebiet.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effectLst/>
              </a:rPr>
              <a:t>Die Windgeschwindigkeit hängt vom </a:t>
            </a:r>
            <a:r>
              <a:rPr lang="de-DE" b="1" dirty="0">
                <a:effectLst/>
              </a:rPr>
              <a:t>Druckgradienten</a:t>
            </a:r>
            <a:r>
              <a:rPr lang="de-DE" dirty="0">
                <a:effectLst/>
              </a:rPr>
              <a:t> ab = Grad der Luftdruck-änderung über eine bestimmte Entfernung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effectLst/>
              </a:rPr>
              <a:t>Isobaren </a:t>
            </a:r>
            <a:r>
              <a:rPr lang="de-DE" b="1" dirty="0"/>
              <a:t>dicht</a:t>
            </a:r>
            <a:r>
              <a:rPr lang="de-DE" dirty="0"/>
              <a:t> </a:t>
            </a:r>
            <a:r>
              <a:rPr lang="de-DE" dirty="0">
                <a:effectLst/>
              </a:rPr>
              <a:t>beieinander =&gt; Windgeschwindigkeit </a:t>
            </a:r>
            <a:r>
              <a:rPr lang="de-DE" b="1" dirty="0">
                <a:effectLst/>
              </a:rPr>
              <a:t>hoch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/>
              <a:t>Isobaren </a:t>
            </a:r>
            <a:r>
              <a:rPr lang="de-DE" b="1" dirty="0"/>
              <a:t>weit </a:t>
            </a:r>
            <a:r>
              <a:rPr lang="de-DE" dirty="0"/>
              <a:t>auseinander</a:t>
            </a:r>
            <a:br>
              <a:rPr lang="de-DE" dirty="0"/>
            </a:br>
            <a:r>
              <a:rPr lang="de-DE" dirty="0"/>
              <a:t>=&gt; Windgeschwindigkeit </a:t>
            </a:r>
            <a:r>
              <a:rPr lang="de-DE" b="1" dirty="0"/>
              <a:t>gering</a:t>
            </a:r>
            <a:endParaRPr lang="de-DE" b="1" dirty="0">
              <a:effectLst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E80E5EE-3042-4244-B295-DC770697200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67" y="1095849"/>
            <a:ext cx="7651433" cy="49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43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592605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de-DE" dirty="0"/>
              <a:t>Die Corioliskraft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8CFBFF-A712-4313-B290-1B7B53D86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048" y="804261"/>
            <a:ext cx="7902858" cy="5406039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527175" algn="l"/>
              </a:tabLst>
            </a:pPr>
            <a:r>
              <a:rPr lang="de-DE" dirty="0"/>
              <a:t>Drehgeschwindigkeit der Erde:  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1527175" algn="l"/>
              </a:tabLst>
            </a:pPr>
            <a:r>
              <a:rPr lang="de-DE" sz="2200" dirty="0"/>
              <a:t>Äquator 	</a:t>
            </a:r>
            <a:r>
              <a:rPr lang="de-DE" sz="2200" dirty="0">
                <a:solidFill>
                  <a:srgbClr val="000000"/>
                </a:solidFill>
              </a:rPr>
              <a:t>≙ 	v = 40.000 km/Tag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1527175" algn="l"/>
              </a:tabLst>
            </a:pPr>
            <a:r>
              <a:rPr lang="de-DE" sz="2200" dirty="0">
                <a:solidFill>
                  <a:srgbClr val="000000"/>
                </a:solidFill>
              </a:rPr>
              <a:t>Pol		≙  	v =	 0 km/Tag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de-DE" dirty="0"/>
              <a:t>Luft, die von Nord nach Süd (oder umgekehrt) fließt, gelangt in Bereiche, in denen sich die absolute Drehgeschwindigkeit der Erdoberfläche verändert</a:t>
            </a:r>
            <a:br>
              <a:rPr lang="de-DE" dirty="0"/>
            </a:br>
            <a:r>
              <a:rPr lang="de-DE" dirty="0"/>
              <a:t>=&gt;</a:t>
            </a:r>
            <a:br>
              <a:rPr lang="de-DE" dirty="0"/>
            </a:br>
            <a:r>
              <a:rPr lang="de-DE" b="1" dirty="0"/>
              <a:t>Luftteilchen erfahren eine seitliche Kraft </a:t>
            </a:r>
            <a:r>
              <a:rPr lang="de-DE" dirty="0"/>
              <a:t>(</a:t>
            </a:r>
            <a:r>
              <a:rPr lang="de-DE" b="1" dirty="0"/>
              <a:t>Corioliskraft</a:t>
            </a:r>
            <a:r>
              <a:rPr lang="de-DE" dirty="0"/>
              <a:t>), die diese auf der </a:t>
            </a:r>
            <a:r>
              <a:rPr lang="de-DE" b="1" dirty="0"/>
              <a:t>Nordhalbkugel</a:t>
            </a:r>
            <a:r>
              <a:rPr lang="de-DE" b="1" baseline="30000" dirty="0"/>
              <a:t>1</a:t>
            </a:r>
            <a:r>
              <a:rPr lang="de-DE" b="1" dirty="0"/>
              <a:t> grundsätzlich nach rechts ablenkt</a:t>
            </a:r>
            <a:r>
              <a:rPr lang="de-DE" dirty="0"/>
              <a:t>: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3494088" algn="l"/>
                <a:tab pos="3946525" algn="l"/>
              </a:tabLst>
            </a:pPr>
            <a:r>
              <a:rPr lang="de-DE" sz="2200" dirty="0"/>
              <a:t>Bei </a:t>
            </a:r>
            <a:r>
              <a:rPr lang="de-DE" sz="2200" b="1" dirty="0"/>
              <a:t>nördlicher Strömung</a:t>
            </a:r>
            <a:r>
              <a:rPr lang="de-DE" sz="2200" dirty="0"/>
              <a:t> </a:t>
            </a:r>
            <a:r>
              <a:rPr lang="de-DE" sz="2200" b="1" dirty="0"/>
              <a:t>nach Westen </a:t>
            </a:r>
            <a:br>
              <a:rPr lang="de-DE" sz="2200" dirty="0"/>
            </a:br>
            <a:r>
              <a:rPr lang="de-DE" sz="2200" dirty="0"/>
              <a:t>Bei </a:t>
            </a:r>
            <a:r>
              <a:rPr lang="de-DE" sz="2200" b="1" dirty="0"/>
              <a:t>südlicher Strömung nach Osten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de-DE" dirty="0"/>
              <a:t>Der Coriolis-Effekt ist in der Nähe der Pole am stärksten und am Äquator gleich Null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pic>
        <p:nvPicPr>
          <p:cNvPr id="9" name="Afbeelding 5">
            <a:extLst>
              <a:ext uri="{FF2B5EF4-FFF2-40B4-BE49-F238E27FC236}">
                <a16:creationId xmlns:a16="http://schemas.microsoft.com/office/drawing/2014/main" id="{BF3CD064-198E-4A33-AE75-F83B65622B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60" y="1673879"/>
            <a:ext cx="3510242" cy="3510242"/>
          </a:xfrm>
          <a:prstGeom prst="rect">
            <a:avLst/>
          </a:prstGeom>
        </p:spPr>
      </p:pic>
      <p:sp>
        <p:nvSpPr>
          <p:cNvPr id="8" name="Textfeld 20">
            <a:extLst>
              <a:ext uri="{FF2B5EF4-FFF2-40B4-BE49-F238E27FC236}">
                <a16:creationId xmlns:a16="http://schemas.microsoft.com/office/drawing/2014/main" id="{59160BB4-F477-4229-9CDC-0DEB123AB4A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27062" y="6180152"/>
            <a:ext cx="11088686" cy="19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6000" rIns="0" bIns="0" anchor="b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de-DE" sz="1000" dirty="0">
                <a:solidFill>
                  <a:srgbClr val="000000"/>
                </a:solidFill>
              </a:rPr>
              <a:t>1) Auf der Südhalbkugel ist die Ablenkung grundsätzlich in Strömungsrichtung nach links : ...</a:t>
            </a:r>
          </a:p>
        </p:txBody>
      </p:sp>
    </p:spTree>
    <p:extLst>
      <p:ext uri="{BB962C8B-B14F-4D97-AF65-F5344CB8AC3E}">
        <p14:creationId xmlns:p14="http://schemas.microsoft.com/office/powerpoint/2010/main" val="71004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09776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de-DE" dirty="0"/>
              <a:t>Geostrophischer Wind und </a:t>
            </a:r>
            <a:r>
              <a:rPr lang="de-DE" dirty="0" err="1"/>
              <a:t>Gradientwind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8CFBFF-A712-4313-B290-1B7B53D86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3068" y="1165584"/>
            <a:ext cx="6368932" cy="5240483"/>
          </a:xfrm>
        </p:spPr>
        <p:txBody>
          <a:bodyPr>
            <a:noAutofit/>
          </a:bodyPr>
          <a:lstStyle/>
          <a:p>
            <a:pPr marL="182563" indent="-182563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de-DE" b="0" i="0" u="none" strike="noStrike" kern="1200" dirty="0">
                <a:solidFill>
                  <a:srgbClr val="000000"/>
                </a:solidFill>
                <a:effectLst/>
              </a:rPr>
              <a:t>Ein Isobaren-paralleler Wind heißt </a:t>
            </a:r>
            <a:r>
              <a:rPr lang="de-DE" b="1" i="0" u="none" strike="noStrike" kern="1200" dirty="0">
                <a:solidFill>
                  <a:srgbClr val="000000"/>
                </a:solidFill>
                <a:effectLst/>
              </a:rPr>
              <a:t>geostrophischer Wind. </a:t>
            </a:r>
          </a:p>
          <a:p>
            <a:pPr marL="182563" indent="-182563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de-DE" dirty="0">
                <a:solidFill>
                  <a:srgbClr val="000000"/>
                </a:solidFill>
              </a:rPr>
              <a:t>B</a:t>
            </a:r>
            <a:r>
              <a:rPr lang="de-DE" b="0" i="0" u="none" strike="noStrike" kern="1200" dirty="0">
                <a:solidFill>
                  <a:srgbClr val="000000"/>
                </a:solidFill>
                <a:effectLst/>
              </a:rPr>
              <a:t>ei Hoch- und Tiefdruckgebieten mit einen gekrümmten Isobaren-Verlauf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b="0" i="0" u="none" strike="noStrike" kern="1200" dirty="0">
                <a:solidFill>
                  <a:srgbClr val="000000"/>
                </a:solidFill>
                <a:effectLst/>
              </a:rPr>
              <a:t>wirkt zusätzlich zum dargestellten Kraftsystem auch eine Zentrifugalkraft auf die Luftteilchen. Der daraus resultierende Isobaren-parallele Wind wird als </a:t>
            </a:r>
            <a:r>
              <a:rPr lang="de-DE" b="1" i="0" u="none" strike="noStrike" kern="1200" dirty="0">
                <a:solidFill>
                  <a:srgbClr val="000000"/>
                </a:solidFill>
                <a:effectLst/>
              </a:rPr>
              <a:t>Gradientwind</a:t>
            </a:r>
            <a:r>
              <a:rPr lang="de-DE" b="1" i="0" u="none" strike="noStrike" kern="1200" baseline="30000" dirty="0">
                <a:solidFill>
                  <a:srgbClr val="000000"/>
                </a:solidFill>
                <a:effectLst/>
              </a:rPr>
              <a:t>1</a:t>
            </a:r>
            <a:r>
              <a:rPr lang="de-DE" b="0" i="0" u="none" strike="noStrike" kern="1200" baseline="30000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kern="1200" dirty="0">
                <a:solidFill>
                  <a:srgbClr val="000000"/>
                </a:solidFill>
                <a:effectLst/>
              </a:rPr>
              <a:t>bezeichnet.</a:t>
            </a:r>
          </a:p>
          <a:p>
            <a:pPr marL="182563" indent="-182563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de-DE" b="0" i="0" u="none" strike="noStrike" kern="1200" dirty="0">
                <a:solidFill>
                  <a:srgbClr val="000000"/>
                </a:solidFill>
                <a:effectLst/>
              </a:rPr>
              <a:t>Sowohl der </a:t>
            </a:r>
            <a:r>
              <a:rPr lang="de-DE" b="1" i="0" u="none" strike="noStrike" kern="1200" dirty="0">
                <a:solidFill>
                  <a:srgbClr val="000000"/>
                </a:solidFill>
                <a:effectLst/>
              </a:rPr>
              <a:t>geostrophische Wind </a:t>
            </a:r>
            <a:r>
              <a:rPr lang="de-DE" b="0" i="0" u="none" strike="noStrike" kern="1200" dirty="0">
                <a:solidFill>
                  <a:srgbClr val="000000"/>
                </a:solidFill>
                <a:effectLst/>
              </a:rPr>
              <a:t>als auch der </a:t>
            </a:r>
            <a:r>
              <a:rPr lang="de-DE" b="1" i="0" u="none" strike="noStrike" kern="1200" dirty="0" err="1">
                <a:solidFill>
                  <a:srgbClr val="000000"/>
                </a:solidFill>
                <a:effectLst/>
              </a:rPr>
              <a:t>Gradientwind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b="0" i="0" u="none" strike="noStrike" kern="1200" dirty="0">
                <a:solidFill>
                  <a:srgbClr val="000000"/>
                </a:solidFill>
                <a:effectLst/>
              </a:rPr>
              <a:t>wehen </a:t>
            </a:r>
            <a:r>
              <a:rPr lang="de-DE" b="1" i="0" u="none" strike="noStrike" kern="1200" dirty="0">
                <a:solidFill>
                  <a:srgbClr val="000000"/>
                </a:solidFill>
                <a:effectLst/>
              </a:rPr>
              <a:t>Isobaren-parallel</a:t>
            </a:r>
            <a:r>
              <a:rPr lang="de-DE" b="0" i="0" u="none" strike="noStrike" kern="1200" dirty="0">
                <a:solidFill>
                  <a:srgbClr val="000000"/>
                </a:solidFill>
                <a:effectLst/>
              </a:rPr>
              <a:t> und </a:t>
            </a:r>
            <a:r>
              <a:rPr lang="de-DE" b="1" i="0" u="none" strike="noStrike" kern="1200" dirty="0">
                <a:solidFill>
                  <a:srgbClr val="000000"/>
                </a:solidFill>
                <a:effectLst/>
              </a:rPr>
              <a:t>verhindern</a:t>
            </a:r>
            <a:r>
              <a:rPr lang="de-DE" b="0" i="0" u="none" strike="noStrike" kern="1200" dirty="0">
                <a:solidFill>
                  <a:srgbClr val="000000"/>
                </a:solidFill>
                <a:effectLst/>
              </a:rPr>
              <a:t> dadurch den </a:t>
            </a:r>
            <a:r>
              <a:rPr lang="de-DE" b="1" i="0" u="none" strike="noStrike" kern="1200" dirty="0">
                <a:solidFill>
                  <a:srgbClr val="000000"/>
                </a:solidFill>
                <a:effectLst/>
              </a:rPr>
              <a:t>direkten Druckausgleich vom Hoch zum Tief</a:t>
            </a:r>
            <a:r>
              <a:rPr lang="de-DE" i="0" u="none" strike="noStrike" kern="1200" dirty="0">
                <a:solidFill>
                  <a:srgbClr val="000000"/>
                </a:solidFill>
                <a:effectLst/>
              </a:rPr>
              <a:t>.  </a:t>
            </a:r>
            <a:endParaRPr lang="de-DE" sz="2400" i="0" u="none" strike="noStrike" kern="12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182563" indent="-182563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de-DE" sz="2400" b="0" i="0" u="none" strike="noStrike" kern="12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182563" indent="-182563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de-DE" b="0" i="0" u="none" strike="noStrike" dirty="0">
              <a:effectLst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E514CB65-2051-4D01-9829-246ED5B569CB}"/>
              </a:ext>
            </a:extLst>
          </p:cNvPr>
          <p:cNvGrpSpPr/>
          <p:nvPr/>
        </p:nvGrpSpPr>
        <p:grpSpPr>
          <a:xfrm>
            <a:off x="189183" y="1053004"/>
            <a:ext cx="5053377" cy="3318699"/>
            <a:chOff x="258852" y="949235"/>
            <a:chExt cx="4948874" cy="4032068"/>
          </a:xfrm>
        </p:grpSpPr>
        <p:pic>
          <p:nvPicPr>
            <p:cNvPr id="13" name="Afbeelding 2">
              <a:extLst>
                <a:ext uri="{FF2B5EF4-FFF2-40B4-BE49-F238E27FC236}">
                  <a16:creationId xmlns:a16="http://schemas.microsoft.com/office/drawing/2014/main" id="{CDE060A5-7F2B-4F05-81E6-108B8BE53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8852" y="949235"/>
              <a:ext cx="4948874" cy="4032068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07F02B93-C569-463A-807C-EB656D669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67651" y="4455617"/>
              <a:ext cx="985999" cy="506025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B0DB3060-73E0-4D42-B19D-B652F5D63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67651" y="983194"/>
              <a:ext cx="808120" cy="540849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0CFF97BF-4D5D-4A4E-BBDD-6778C6E61D1D}"/>
                </a:ext>
              </a:extLst>
            </p:cNvPr>
            <p:cNvSpPr txBox="1"/>
            <p:nvPr/>
          </p:nvSpPr>
          <p:spPr>
            <a:xfrm>
              <a:off x="3749500" y="4455616"/>
              <a:ext cx="852673" cy="467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200" dirty="0"/>
                <a:t>Hoch 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313A6D33-54C8-40BA-9A7E-2C4B58FBB1DA}"/>
                </a:ext>
              </a:extLst>
            </p:cNvPr>
            <p:cNvSpPr txBox="1"/>
            <p:nvPr/>
          </p:nvSpPr>
          <p:spPr>
            <a:xfrm>
              <a:off x="3836154" y="1086015"/>
              <a:ext cx="679368" cy="467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200" dirty="0"/>
                <a:t>Tief </a:t>
              </a:r>
            </a:p>
          </p:txBody>
        </p:sp>
      </p:grpSp>
      <p:sp>
        <p:nvSpPr>
          <p:cNvPr id="36" name="Textfeld 35">
            <a:extLst>
              <a:ext uri="{FF2B5EF4-FFF2-40B4-BE49-F238E27FC236}">
                <a16:creationId xmlns:a16="http://schemas.microsoft.com/office/drawing/2014/main" id="{884F006F-F5BA-417D-8D95-001BEF32DFA8}"/>
              </a:ext>
            </a:extLst>
          </p:cNvPr>
          <p:cNvSpPr txBox="1"/>
          <p:nvPr/>
        </p:nvSpPr>
        <p:spPr>
          <a:xfrm>
            <a:off x="189183" y="4436408"/>
            <a:ext cx="5157517" cy="1903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indent="-225425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b="0" i="0" u="none" strike="noStrike" kern="1200" dirty="0">
                <a:solidFill>
                  <a:srgbClr val="000000"/>
                </a:solidFill>
                <a:effectLst/>
              </a:rPr>
              <a:t>Ein Luftpaket, das sich aufgrund des Druck-unterschieds in Bewegung setzt, wird durch die Corioliskraft abgelenkt, bis es sich senkrecht zum Druckgradienten </a:t>
            </a:r>
            <a:br>
              <a:rPr lang="de-DE" sz="2200" b="0" i="0" u="none" strike="noStrike" kern="1200" dirty="0">
                <a:solidFill>
                  <a:srgbClr val="000000"/>
                </a:solidFill>
                <a:effectLst/>
              </a:rPr>
            </a:br>
            <a:r>
              <a:rPr lang="de-DE" sz="2200" b="0" i="0" u="none" strike="noStrike" kern="1200" dirty="0">
                <a:solidFill>
                  <a:srgbClr val="000000"/>
                </a:solidFill>
                <a:effectLst/>
              </a:rPr>
              <a:t>bewegt und den Isobaren folgt.</a:t>
            </a:r>
          </a:p>
        </p:txBody>
      </p:sp>
      <p:sp>
        <p:nvSpPr>
          <p:cNvPr id="14" name="Textfeld 20">
            <a:extLst>
              <a:ext uri="{FF2B5EF4-FFF2-40B4-BE49-F238E27FC236}">
                <a16:creationId xmlns:a16="http://schemas.microsoft.com/office/drawing/2014/main" id="{10141E51-03C8-47DD-BC4E-294B47D506D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096000" y="6146377"/>
            <a:ext cx="5924233" cy="19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6000" rIns="0" bIns="0" anchor="b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de-DE" sz="1000" dirty="0">
                <a:solidFill>
                  <a:srgbClr val="000000"/>
                </a:solidFill>
              </a:rPr>
              <a:t>1) In der Abbildung </a:t>
            </a:r>
            <a:r>
              <a:rPr lang="de-DE" sz="1000" b="1" dirty="0">
                <a:solidFill>
                  <a:srgbClr val="000000"/>
                </a:solidFill>
              </a:rPr>
              <a:t>nicht</a:t>
            </a:r>
            <a:r>
              <a:rPr lang="de-DE" sz="1000" dirty="0">
                <a:solidFill>
                  <a:srgbClr val="000000"/>
                </a:solidFill>
              </a:rPr>
              <a:t> dargestellt</a:t>
            </a:r>
          </a:p>
        </p:txBody>
      </p:sp>
    </p:spTree>
    <p:extLst>
      <p:ext uri="{BB962C8B-B14F-4D97-AF65-F5344CB8AC3E}">
        <p14:creationId xmlns:p14="http://schemas.microsoft.com/office/powerpoint/2010/main" val="3344137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215232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de-DE" dirty="0" err="1"/>
              <a:t>Gradientwind</a:t>
            </a:r>
            <a:r>
              <a:rPr lang="de-DE" dirty="0"/>
              <a:t> - </a:t>
            </a:r>
            <a:r>
              <a:rPr lang="de-DE" dirty="0" err="1"/>
              <a:t>Einfluß</a:t>
            </a:r>
            <a:r>
              <a:rPr lang="de-DE" dirty="0"/>
              <a:t> der Corioliskraft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8CFBFF-A712-4313-B290-1B7B53D86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429" y="1070304"/>
            <a:ext cx="8239803" cy="5234006"/>
          </a:xfrm>
        </p:spPr>
        <p:txBody>
          <a:bodyPr>
            <a:noAutofit/>
          </a:bodyPr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de-DE" dirty="0"/>
              <a:t>Theoretische Strömung </a:t>
            </a:r>
            <a:r>
              <a:rPr lang="de-DE" b="1" dirty="0"/>
              <a:t>ohne Corioliskraft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Der Wind weht direkt von einem Hochdruckgebiet zu einem Tiefdruckgebiet. 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de-DE" dirty="0">
                <a:effectLst/>
              </a:rPr>
              <a:t>Gleichgewichtssituation </a:t>
            </a:r>
            <a:r>
              <a:rPr lang="de-DE" b="1" dirty="0">
                <a:effectLst/>
              </a:rPr>
              <a:t>mit Corioliskraft</a:t>
            </a:r>
            <a:r>
              <a:rPr lang="de-DE" dirty="0">
                <a:effectLst/>
              </a:rPr>
              <a:t>:</a:t>
            </a:r>
            <a:br>
              <a:rPr lang="de-DE" dirty="0">
                <a:effectLst/>
              </a:rPr>
            </a:br>
            <a:r>
              <a:rPr lang="de-DE" b="1" dirty="0" err="1">
                <a:effectLst/>
              </a:rPr>
              <a:t>Gradientenkraft</a:t>
            </a:r>
            <a:r>
              <a:rPr lang="de-DE" b="1" dirty="0">
                <a:effectLst/>
              </a:rPr>
              <a:t>, </a:t>
            </a:r>
            <a:r>
              <a:rPr lang="de-DE" dirty="0">
                <a:effectLst/>
              </a:rPr>
              <a:t> </a:t>
            </a:r>
            <a:r>
              <a:rPr lang="de-DE" b="1" dirty="0">
                <a:effectLst/>
              </a:rPr>
              <a:t>Zentrifugalkraft </a:t>
            </a:r>
            <a:r>
              <a:rPr lang="de-DE" dirty="0">
                <a:effectLst/>
              </a:rPr>
              <a:t>und </a:t>
            </a:r>
            <a:r>
              <a:rPr lang="de-DE" b="1" dirty="0">
                <a:effectLst/>
              </a:rPr>
              <a:t>Corioliskraft</a:t>
            </a:r>
            <a:r>
              <a:rPr lang="de-DE" dirty="0">
                <a:effectLst/>
              </a:rPr>
              <a:t> = </a:t>
            </a:r>
            <a:r>
              <a:rPr lang="de-DE" dirty="0"/>
              <a:t> </a:t>
            </a:r>
            <a:r>
              <a:rPr lang="de-DE" b="1" dirty="0" err="1">
                <a:effectLst/>
              </a:rPr>
              <a:t>Gradientwind</a:t>
            </a:r>
            <a:r>
              <a:rPr lang="de-DE" dirty="0">
                <a:effectLst/>
              </a:rPr>
              <a:t>. </a:t>
            </a:r>
            <a:br>
              <a:rPr lang="de-DE" dirty="0">
                <a:effectLst/>
              </a:rPr>
            </a:br>
            <a:r>
              <a:rPr lang="de-DE" dirty="0">
                <a:effectLst/>
              </a:rPr>
              <a:t>	Nordhalbkugel: </a:t>
            </a:r>
            <a:br>
              <a:rPr lang="de-DE" dirty="0">
                <a:effectLst/>
              </a:rPr>
            </a:br>
            <a:r>
              <a:rPr lang="de-DE" dirty="0">
                <a:effectLst/>
              </a:rPr>
              <a:t>	</a:t>
            </a:r>
            <a:r>
              <a:rPr lang="de-DE" dirty="0"/>
              <a:t>Hochdruckgebiet </a:t>
            </a:r>
            <a:r>
              <a:rPr lang="de-DE" dirty="0">
                <a:solidFill>
                  <a:srgbClr val="000000"/>
                </a:solidFill>
              </a:rPr>
              <a:t>≙</a:t>
            </a:r>
            <a:r>
              <a:rPr lang="de-DE" dirty="0"/>
              <a:t> </a:t>
            </a:r>
            <a:r>
              <a:rPr lang="de-DE" dirty="0">
                <a:effectLst/>
              </a:rPr>
              <a:t>Wind weht im Uhrzeigersinn</a:t>
            </a:r>
            <a:br>
              <a:rPr lang="de-DE" dirty="0">
                <a:effectLst/>
              </a:rPr>
            </a:br>
            <a:r>
              <a:rPr lang="de-DE" dirty="0">
                <a:effectLst/>
              </a:rPr>
              <a:t>	</a:t>
            </a:r>
            <a:r>
              <a:rPr lang="de-DE" dirty="0"/>
              <a:t>Tiefdruckgebiet    </a:t>
            </a:r>
            <a:r>
              <a:rPr lang="de-DE" dirty="0">
                <a:solidFill>
                  <a:srgbClr val="000000"/>
                </a:solidFill>
              </a:rPr>
              <a:t>≙ Wind weht gegen Uhrzeigersinn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>
                <a:solidFill>
                  <a:srgbClr val="000000"/>
                </a:solidFill>
              </a:rPr>
              <a:t>	</a:t>
            </a:r>
            <a:r>
              <a:rPr lang="de-DE" dirty="0">
                <a:effectLst/>
              </a:rPr>
              <a:t>(Südhalbkugel: Rotation entgegengesetzt)</a:t>
            </a:r>
            <a:r>
              <a:rPr lang="de-DE" dirty="0"/>
              <a:t> 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 startAt="3"/>
            </a:pPr>
            <a:r>
              <a:rPr lang="de-DE" dirty="0"/>
              <a:t>Strömung in den </a:t>
            </a:r>
            <a:r>
              <a:rPr lang="de-DE" b="1" dirty="0"/>
              <a:t>unteren 1000 Metern</a:t>
            </a:r>
            <a:r>
              <a:rPr lang="de-DE" dirty="0"/>
              <a:t>: </a:t>
            </a:r>
            <a:br>
              <a:rPr lang="de-DE" dirty="0"/>
            </a:br>
            <a:r>
              <a:rPr lang="de-DE" b="1" dirty="0"/>
              <a:t>Abbremsen </a:t>
            </a:r>
            <a:r>
              <a:rPr lang="de-DE" dirty="0"/>
              <a:t>der Luftbewegung </a:t>
            </a:r>
            <a:r>
              <a:rPr lang="de-DE" b="1" dirty="0"/>
              <a:t>durch Reibung</a:t>
            </a:r>
            <a:r>
              <a:rPr lang="de-DE" dirty="0"/>
              <a:t> an </a:t>
            </a:r>
            <a:r>
              <a:rPr lang="de-DE" dirty="0" err="1"/>
              <a:t>derErdober</a:t>
            </a:r>
            <a:r>
              <a:rPr lang="de-DE" dirty="0"/>
              <a:t>- </a:t>
            </a:r>
            <a:r>
              <a:rPr lang="de-DE" dirty="0" err="1"/>
              <a:t>fläche</a:t>
            </a:r>
            <a:r>
              <a:rPr lang="de-DE" dirty="0"/>
              <a:t>.</a:t>
            </a:r>
            <a:br>
              <a:rPr lang="de-DE" dirty="0"/>
            </a:br>
            <a:r>
              <a:rPr lang="de-DE" b="1" dirty="0"/>
              <a:t>Abnahme</a:t>
            </a:r>
            <a:r>
              <a:rPr lang="de-DE" dirty="0"/>
              <a:t> der </a:t>
            </a:r>
            <a:r>
              <a:rPr lang="de-DE" b="1" dirty="0"/>
              <a:t>Windgeschwindigkeit</a:t>
            </a:r>
            <a:r>
              <a:rPr lang="de-DE" dirty="0"/>
              <a:t> und damit auch der </a:t>
            </a:r>
            <a:r>
              <a:rPr lang="de-DE" b="1" dirty="0" err="1"/>
              <a:t>Coriolis-kraft</a:t>
            </a:r>
            <a:r>
              <a:rPr lang="de-DE" b="1" dirty="0"/>
              <a:t> </a:t>
            </a:r>
            <a:br>
              <a:rPr lang="de-DE" b="1" dirty="0"/>
            </a:br>
            <a:r>
              <a:rPr lang="de-DE" dirty="0"/>
              <a:t>=&gt; Luft strömt direkter vom Hochdruck- zum Tiefdruckgebiet. </a:t>
            </a:r>
          </a:p>
          <a:p>
            <a:pPr marL="0" indent="0">
              <a:buClr>
                <a:srgbClr val="FF0000"/>
              </a:buClr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B0D78BA2-0699-43D5-A24D-E0437C0D3622}"/>
              </a:ext>
            </a:extLst>
          </p:cNvPr>
          <p:cNvGrpSpPr/>
          <p:nvPr/>
        </p:nvGrpSpPr>
        <p:grpSpPr>
          <a:xfrm>
            <a:off x="318448" y="1070303"/>
            <a:ext cx="3262304" cy="5112566"/>
            <a:chOff x="318448" y="1063826"/>
            <a:chExt cx="3262304" cy="5112566"/>
          </a:xfrm>
        </p:grpSpPr>
        <p:pic>
          <p:nvPicPr>
            <p:cNvPr id="14" name="Afbeelding 2">
              <a:extLst>
                <a:ext uri="{FF2B5EF4-FFF2-40B4-BE49-F238E27FC236}">
                  <a16:creationId xmlns:a16="http://schemas.microsoft.com/office/drawing/2014/main" id="{26463D05-148D-4F97-8044-400A7A323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448" y="1063826"/>
              <a:ext cx="3262304" cy="511256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8E3D992D-C435-4C47-B725-D5AEB1C3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52895" y="1808586"/>
              <a:ext cx="323810" cy="390476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B7224523-074A-4E1F-A954-024369DCC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60659" y="1808586"/>
              <a:ext cx="254141" cy="306464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D7061D37-0312-46DE-9818-322BFD0C9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72925" y="1842780"/>
              <a:ext cx="254141" cy="306464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9117E4CB-F303-4ECB-ABB6-1E7721B07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2805" y="1697360"/>
              <a:ext cx="254141" cy="306464"/>
            </a:xfrm>
            <a:prstGeom prst="rect">
              <a:avLst/>
            </a:prstGeom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A8B5CEFA-FF61-4AB7-A2CB-6D7DF9EC6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2804" y="3466877"/>
              <a:ext cx="254141" cy="306464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E307209-15A9-40BC-B332-82C862D9E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75839" y="3534642"/>
              <a:ext cx="254141" cy="306464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801EE8A-4C50-4D8F-B969-6178E1900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7729" y="5280224"/>
              <a:ext cx="255386" cy="306464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72D58534-C01F-494B-B143-A4F84EAFC481}"/>
                </a:ext>
              </a:extLst>
            </p:cNvPr>
            <p:cNvSpPr txBox="1"/>
            <p:nvPr/>
          </p:nvSpPr>
          <p:spPr>
            <a:xfrm>
              <a:off x="2636993" y="5110290"/>
              <a:ext cx="4138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600" b="1" dirty="0"/>
                <a:t>T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6FED7011-015A-4FD4-A98D-ED5E91F99486}"/>
                </a:ext>
              </a:extLst>
            </p:cNvPr>
            <p:cNvSpPr txBox="1"/>
            <p:nvPr/>
          </p:nvSpPr>
          <p:spPr>
            <a:xfrm>
              <a:off x="896677" y="3415257"/>
              <a:ext cx="378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/>
                <a:t>H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A70E9F3A-10D8-4CC4-AD9C-1FB340BA1F84}"/>
                </a:ext>
              </a:extLst>
            </p:cNvPr>
            <p:cNvSpPr txBox="1"/>
            <p:nvPr/>
          </p:nvSpPr>
          <p:spPr>
            <a:xfrm>
              <a:off x="2572925" y="3484281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/>
                <a:t>T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F17F055-85E4-4D57-B8F9-175A43C3F80F}"/>
                </a:ext>
              </a:extLst>
            </p:cNvPr>
            <p:cNvSpPr txBox="1"/>
            <p:nvPr/>
          </p:nvSpPr>
          <p:spPr>
            <a:xfrm>
              <a:off x="2560659" y="1695818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/>
                <a:t>T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6437BA95-D30E-47A7-B300-64EB440C3C30}"/>
                </a:ext>
              </a:extLst>
            </p:cNvPr>
            <p:cNvSpPr txBox="1"/>
            <p:nvPr/>
          </p:nvSpPr>
          <p:spPr>
            <a:xfrm>
              <a:off x="905631" y="1678981"/>
              <a:ext cx="378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/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9980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160566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de-DE" dirty="0"/>
              <a:t>Reibung in bodennahen Luftschichten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8CFBFF-A712-4313-B290-1B7B53D86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2807" y="852018"/>
            <a:ext cx="5760849" cy="571798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Die </a:t>
            </a:r>
            <a:r>
              <a:rPr lang="de-DE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Reibung</a:t>
            </a:r>
            <a:r>
              <a:rPr lang="de-DE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…</a:t>
            </a:r>
          </a:p>
          <a:p>
            <a:pPr marL="269875" indent="-269875" defTabSz="444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e-DE" dirty="0">
                <a:ea typeface="SimSun" panose="02010600030101010101" pitchFamily="2" charset="-122"/>
                <a:cs typeface="Arial" panose="020B0604020202020204" pitchFamily="34" charset="0"/>
              </a:rPr>
              <a:t>	…i</a:t>
            </a:r>
            <a:r>
              <a:rPr lang="de-DE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st abhängig von </a:t>
            </a:r>
            <a:r>
              <a:rPr lang="de-DE" dirty="0">
                <a:ea typeface="SimSun" panose="02010600030101010101" pitchFamily="2" charset="-122"/>
                <a:cs typeface="Arial" panose="020B0604020202020204" pitchFamily="34" charset="0"/>
              </a:rPr>
              <a:t>der Form und Rauigkeit 	des </a:t>
            </a:r>
            <a:r>
              <a:rPr lang="de-DE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Untergrunds </a:t>
            </a:r>
          </a:p>
          <a:p>
            <a:pPr marL="269875" indent="-269875" defTabSz="444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e-DE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	…spielt abhängig vom Untergrund nur in den 	untersten </a:t>
            </a:r>
            <a:r>
              <a:rPr lang="de-DE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1000 m</a:t>
            </a:r>
            <a:r>
              <a:rPr lang="de-DE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der Atmosphäre eine 	Rolle </a:t>
            </a:r>
            <a:endParaRPr lang="de-DE" dirty="0"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269875" indent="-269875" defTabSz="444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e-DE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	…wird mit </a:t>
            </a:r>
            <a:r>
              <a:rPr lang="de-DE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zunehmender Höhe schwächer</a:t>
            </a:r>
            <a:endParaRPr lang="de-DE" dirty="0">
              <a:effectLst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182563" indent="-182563"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Der </a:t>
            </a:r>
            <a:r>
              <a:rPr lang="de-DE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Wind… </a:t>
            </a:r>
          </a:p>
          <a:p>
            <a:pPr marL="269875" indent="-269875" defTabSz="444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e-DE" b="1" dirty="0">
                <a:ea typeface="SimSun" panose="02010600030101010101" pitchFamily="2" charset="-122"/>
                <a:cs typeface="Arial" panose="020B0604020202020204" pitchFamily="34" charset="0"/>
              </a:rPr>
              <a:t>	…</a:t>
            </a:r>
            <a:r>
              <a:rPr lang="de-DE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dreht</a:t>
            </a:r>
            <a:r>
              <a:rPr lang="de-DE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mit zunehmender Höhe nach </a:t>
            </a:r>
            <a:r>
              <a:rPr lang="de-DE" b="1" dirty="0">
                <a:ea typeface="SimSun" panose="02010600030101010101" pitchFamily="2" charset="-122"/>
                <a:cs typeface="Arial" panose="020B0604020202020204" pitchFamily="34" charset="0"/>
              </a:rPr>
              <a:t>rechts</a:t>
            </a:r>
            <a:r>
              <a:rPr lang="de-DE" dirty="0">
                <a:ea typeface="SimSun" panose="02010600030101010101" pitchFamily="2" charset="-122"/>
                <a:cs typeface="Arial" panose="020B0604020202020204" pitchFamily="34" charset="0"/>
              </a:rPr>
              <a:t> 	bis er in ca. 1000m Isobaren-parallel weht</a:t>
            </a:r>
            <a:r>
              <a:rPr lang="de-DE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269875" indent="-269875" defTabSz="444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e-DE" dirty="0">
                <a:ea typeface="SimSun" panose="02010600030101010101" pitchFamily="2" charset="-122"/>
                <a:cs typeface="Arial" panose="020B0604020202020204" pitchFamily="34" charset="0"/>
              </a:rPr>
              <a:t>	…</a:t>
            </a:r>
            <a:r>
              <a:rPr lang="de-DE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nimmt mit der Höhe vom Bodenniveau 10m bis 1000m um das etwa </a:t>
            </a:r>
            <a:r>
              <a:rPr lang="de-DE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2 -fache </a:t>
            </a:r>
            <a:r>
              <a:rPr lang="de-DE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zu</a:t>
            </a:r>
            <a:endParaRPr lang="de-DE" dirty="0">
              <a:effectLst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pic>
        <p:nvPicPr>
          <p:cNvPr id="22" name="Afbeelding 2">
            <a:extLst>
              <a:ext uri="{FF2B5EF4-FFF2-40B4-BE49-F238E27FC236}">
                <a16:creationId xmlns:a16="http://schemas.microsoft.com/office/drawing/2014/main" id="{E19590B3-E53F-4FEA-979A-A7EE410B4E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539723" y="1227351"/>
            <a:ext cx="5206312" cy="508965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75C1322-E91D-4636-84BD-8763E3E05DDB}"/>
              </a:ext>
            </a:extLst>
          </p:cNvPr>
          <p:cNvSpPr/>
          <p:nvPr/>
        </p:nvSpPr>
        <p:spPr>
          <a:xfrm>
            <a:off x="539723" y="3321785"/>
            <a:ext cx="1622452" cy="352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ohne Reibung 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0D901981-A941-4B4E-B671-CE819E88E3AA}"/>
              </a:ext>
            </a:extLst>
          </p:cNvPr>
          <p:cNvSpPr/>
          <p:nvPr/>
        </p:nvSpPr>
        <p:spPr>
          <a:xfrm>
            <a:off x="281076" y="5863264"/>
            <a:ext cx="1622452" cy="352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mit Reibung </a:t>
            </a:r>
          </a:p>
        </p:txBody>
      </p:sp>
    </p:spTree>
    <p:extLst>
      <p:ext uri="{BB962C8B-B14F-4D97-AF65-F5344CB8AC3E}">
        <p14:creationId xmlns:p14="http://schemas.microsoft.com/office/powerpoint/2010/main" val="3175961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825258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de-DE" dirty="0"/>
              <a:t>Auswirkungen von Konvergenz und Divergenz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8CFBFF-A712-4313-B290-1B7B53D86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6" y="1225183"/>
            <a:ext cx="6444808" cy="4939533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b="1" dirty="0">
                <a:effectLst/>
              </a:rPr>
              <a:t>Hochdruckgebiet</a:t>
            </a:r>
            <a:r>
              <a:rPr lang="de-DE" b="1" baseline="30000" dirty="0">
                <a:effectLst/>
              </a:rPr>
              <a:t>1</a:t>
            </a:r>
            <a:r>
              <a:rPr lang="de-DE" b="1" dirty="0">
                <a:effectLst/>
              </a:rPr>
              <a:t>:</a:t>
            </a:r>
            <a:br>
              <a:rPr lang="de-DE" dirty="0">
                <a:effectLst/>
              </a:rPr>
            </a:br>
            <a:r>
              <a:rPr lang="de-DE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D</a:t>
            </a:r>
            <a:r>
              <a:rPr lang="de-DE" dirty="0">
                <a:ea typeface="SimSun" panose="02010600030101010101" pitchFamily="2" charset="-122"/>
                <a:cs typeface="Arial" panose="020B0604020202020204" pitchFamily="34" charset="0"/>
              </a:rPr>
              <a:t>ie Luft strömt von oben ein. Die abgesunkene  Strömung fließt </a:t>
            </a:r>
            <a:r>
              <a:rPr lang="de-DE" b="1" dirty="0">
                <a:ea typeface="SimSun" panose="02010600030101010101" pitchFamily="2" charset="-122"/>
                <a:cs typeface="Arial" panose="020B0604020202020204" pitchFamily="34" charset="0"/>
              </a:rPr>
              <a:t>im Uhrzeigersinn</a:t>
            </a:r>
            <a:r>
              <a:rPr lang="de-DE" b="1" dirty="0">
                <a:effectLst/>
              </a:rPr>
              <a:t> weg vom Zentrum des Hochs</a:t>
            </a:r>
            <a:r>
              <a:rPr lang="de-DE" dirty="0">
                <a:effectLst/>
              </a:rPr>
              <a:t>. Die Strömung läuft auseinander</a:t>
            </a:r>
            <a:br>
              <a:rPr lang="de-DE" dirty="0">
                <a:effectLst/>
              </a:rPr>
            </a:br>
            <a:r>
              <a:rPr lang="de-DE" b="1" dirty="0">
                <a:effectLst/>
              </a:rPr>
              <a:t>(Divergenz)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e-DE" b="1" dirty="0">
              <a:effectLst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Tiefdruckgebiet</a:t>
            </a:r>
            <a:r>
              <a:rPr lang="de-DE" b="1" baseline="300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1</a:t>
            </a:r>
            <a:r>
              <a:rPr lang="de-DE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br>
              <a:rPr lang="de-DE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de-DE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D</a:t>
            </a:r>
            <a:r>
              <a:rPr lang="de-DE" dirty="0">
                <a:effectLst/>
              </a:rPr>
              <a:t>ie Luft strömt </a:t>
            </a:r>
            <a:r>
              <a:rPr lang="de-DE" b="1" dirty="0">
                <a:effectLst/>
              </a:rPr>
              <a:t>gegen den Uhrzeigersinn in das Tiefdruckgebiet</a:t>
            </a:r>
            <a:r>
              <a:rPr lang="de-DE" dirty="0">
                <a:effectLst/>
              </a:rPr>
              <a:t> zusammenlaufend ein </a:t>
            </a:r>
            <a:r>
              <a:rPr lang="de-DE" b="1" dirty="0">
                <a:effectLst/>
              </a:rPr>
              <a:t>(Konvergenz) </a:t>
            </a:r>
            <a:r>
              <a:rPr lang="de-DE" dirty="0">
                <a:effectLst/>
              </a:rPr>
              <a:t>und füllt sich allmählich auf. </a:t>
            </a:r>
            <a:endParaRPr lang="de-DE" dirty="0">
              <a:effectLst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pic>
        <p:nvPicPr>
          <p:cNvPr id="14" name="Afbeelding 7">
            <a:extLst>
              <a:ext uri="{FF2B5EF4-FFF2-40B4-BE49-F238E27FC236}">
                <a16:creationId xmlns:a16="http://schemas.microsoft.com/office/drawing/2014/main" id="{54916E02-AAD9-424E-890B-527BDCBD7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32" y="4782329"/>
            <a:ext cx="4467225" cy="1774105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B0C33B5-8C24-419B-B77C-1DBC90C05297}"/>
              </a:ext>
            </a:extLst>
          </p:cNvPr>
          <p:cNvGrpSpPr/>
          <p:nvPr/>
        </p:nvGrpSpPr>
        <p:grpSpPr>
          <a:xfrm>
            <a:off x="467932" y="2805138"/>
            <a:ext cx="4467225" cy="1916965"/>
            <a:chOff x="371746" y="2806925"/>
            <a:chExt cx="5046875" cy="2353509"/>
          </a:xfrm>
        </p:grpSpPr>
        <p:pic>
          <p:nvPicPr>
            <p:cNvPr id="11" name="Afbeelding 3">
              <a:extLst>
                <a:ext uri="{FF2B5EF4-FFF2-40B4-BE49-F238E27FC236}">
                  <a16:creationId xmlns:a16="http://schemas.microsoft.com/office/drawing/2014/main" id="{07858A4D-B76A-45F5-9651-9787E843C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1746" y="2806925"/>
              <a:ext cx="5046875" cy="2353509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D7B5431D-8802-433C-A509-19F6CEB49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4066984" y="3786183"/>
              <a:ext cx="344108" cy="496676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DBD6F5C3-88E3-4C5A-8102-C4DA8BABA997}"/>
                </a:ext>
              </a:extLst>
            </p:cNvPr>
            <p:cNvSpPr txBox="1"/>
            <p:nvPr/>
          </p:nvSpPr>
          <p:spPr>
            <a:xfrm>
              <a:off x="3962679" y="3473560"/>
              <a:ext cx="552717" cy="1020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800" b="1" dirty="0">
                  <a:solidFill>
                    <a:srgbClr val="044C96"/>
                  </a:solidFill>
                </a:rPr>
                <a:t>T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C7EC7A34-02BA-4F49-8F67-0E71D87F4C2F}"/>
              </a:ext>
            </a:extLst>
          </p:cNvPr>
          <p:cNvGrpSpPr/>
          <p:nvPr/>
        </p:nvGrpSpPr>
        <p:grpSpPr>
          <a:xfrm>
            <a:off x="467933" y="839348"/>
            <a:ext cx="4467225" cy="1879124"/>
            <a:chOff x="1524000" y="764705"/>
            <a:chExt cx="4693383" cy="1976519"/>
          </a:xfrm>
        </p:grpSpPr>
        <p:pic>
          <p:nvPicPr>
            <p:cNvPr id="15" name="Afbeelding 4">
              <a:extLst>
                <a:ext uri="{FF2B5EF4-FFF2-40B4-BE49-F238E27FC236}">
                  <a16:creationId xmlns:a16="http://schemas.microsoft.com/office/drawing/2014/main" id="{5D374295-8006-44B6-92DF-ED6E74A87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0" y="764705"/>
              <a:ext cx="4693383" cy="1976519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931B5918-0D64-408D-B793-DAE3C289FED4}"/>
                </a:ext>
              </a:extLst>
            </p:cNvPr>
            <p:cNvSpPr/>
            <p:nvPr/>
          </p:nvSpPr>
          <p:spPr>
            <a:xfrm>
              <a:off x="5362575" y="1580330"/>
              <a:ext cx="114300" cy="1300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690ABDB9-C8D5-4AA1-A4F4-290A8EE816DA}"/>
                </a:ext>
              </a:extLst>
            </p:cNvPr>
            <p:cNvSpPr txBox="1"/>
            <p:nvPr/>
          </p:nvSpPr>
          <p:spPr>
            <a:xfrm>
              <a:off x="5280422" y="1482889"/>
              <a:ext cx="4310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044C96"/>
                  </a:solidFill>
                </a:rPr>
                <a:t>T</a:t>
              </a:r>
            </a:p>
          </p:txBody>
        </p:sp>
      </p:grpSp>
      <p:sp>
        <p:nvSpPr>
          <p:cNvPr id="34" name="Textfeld 20">
            <a:extLst>
              <a:ext uri="{FF2B5EF4-FFF2-40B4-BE49-F238E27FC236}">
                <a16:creationId xmlns:a16="http://schemas.microsoft.com/office/drawing/2014/main" id="{D19F3852-057F-49FF-A06A-0BD13B6F557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394966" y="6022100"/>
            <a:ext cx="6639123" cy="40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0" bIns="0" anchor="b" anchorCtr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182563" indent="-182563" eaLnBrk="1" hangingPunct="1">
              <a:spcBef>
                <a:spcPts val="0"/>
              </a:spcBef>
            </a:pPr>
            <a:r>
              <a:rPr lang="de-DE" dirty="0">
                <a:solidFill>
                  <a:srgbClr val="000000">
                    <a:lumMod val="100000"/>
                  </a:srgbClr>
                </a:solidFill>
                <a:latin typeface="+mn-lt"/>
              </a:rPr>
              <a:t>1)	Folie zeigt Strömungsverhältnisse auf der Nordhalbkugel. Auf der Südhalbkugel herrscht entgegengesetzte Drehrichtung</a:t>
            </a:r>
          </a:p>
        </p:txBody>
      </p:sp>
    </p:spTree>
    <p:extLst>
      <p:ext uri="{BB962C8B-B14F-4D97-AF65-F5344CB8AC3E}">
        <p14:creationId xmlns:p14="http://schemas.microsoft.com/office/powerpoint/2010/main" val="1689573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569944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de-DE" dirty="0"/>
              <a:t>3.2.3 Die globale Windzirkulation I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8CFBFF-A712-4313-B290-1B7B53D86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6695" y="1094954"/>
            <a:ext cx="8160776" cy="5331246"/>
          </a:xfrm>
        </p:spPr>
        <p:txBody>
          <a:bodyPr>
            <a:noAutofit/>
          </a:bodyPr>
          <a:lstStyle/>
          <a:p>
            <a:pPr marL="355600" indent="-355600">
              <a:lnSpc>
                <a:spcPct val="107000"/>
              </a:lnSpc>
              <a:spcAft>
                <a:spcPts val="800"/>
              </a:spcAft>
            </a:pPr>
            <a:r>
              <a:rPr lang="de-DE" b="1" dirty="0"/>
              <a:t>Theoretische Strömung</a:t>
            </a:r>
            <a:r>
              <a:rPr lang="de-DE" dirty="0"/>
              <a:t>,</a:t>
            </a:r>
            <a:r>
              <a:rPr lang="de-DE" dirty="0">
                <a:effectLst/>
              </a:rPr>
              <a:t> wenn sich die </a:t>
            </a:r>
            <a:r>
              <a:rPr lang="de-DE" b="1" dirty="0">
                <a:effectLst/>
              </a:rPr>
              <a:t>Erde nicht drehen </a:t>
            </a:r>
            <a:r>
              <a:rPr lang="de-DE" dirty="0">
                <a:effectLst/>
              </a:rPr>
              <a:t>würde:</a:t>
            </a:r>
            <a:br>
              <a:rPr lang="de-DE" dirty="0">
                <a:effectLst/>
              </a:rPr>
            </a:br>
            <a:r>
              <a:rPr lang="de-DE" dirty="0"/>
              <a:t>W</a:t>
            </a:r>
            <a:r>
              <a:rPr lang="de-DE" dirty="0">
                <a:effectLst/>
              </a:rPr>
              <a:t>arme </a:t>
            </a:r>
            <a:r>
              <a:rPr lang="de-DE" b="1" dirty="0">
                <a:effectLst/>
              </a:rPr>
              <a:t>Luft</a:t>
            </a:r>
            <a:r>
              <a:rPr lang="de-DE" dirty="0">
                <a:effectLst/>
              </a:rPr>
              <a:t> </a:t>
            </a:r>
            <a:r>
              <a:rPr lang="de-DE" b="1" dirty="0">
                <a:effectLst/>
              </a:rPr>
              <a:t>steigt</a:t>
            </a:r>
            <a:r>
              <a:rPr lang="de-DE" dirty="0">
                <a:effectLst/>
              </a:rPr>
              <a:t> </a:t>
            </a:r>
            <a:r>
              <a:rPr lang="de-DE" dirty="0"/>
              <a:t>im Bereich des</a:t>
            </a:r>
            <a:r>
              <a:rPr lang="de-DE" dirty="0">
                <a:effectLst/>
              </a:rPr>
              <a:t> </a:t>
            </a:r>
            <a:r>
              <a:rPr lang="de-DE" b="1" dirty="0">
                <a:effectLst/>
              </a:rPr>
              <a:t>Äquators auf</a:t>
            </a:r>
            <a:r>
              <a:rPr lang="de-DE" dirty="0">
                <a:effectLst/>
              </a:rPr>
              <a:t>, strömt in der Höhe Richtung der Pole, </a:t>
            </a:r>
            <a:r>
              <a:rPr lang="de-DE" b="1" dirty="0">
                <a:effectLst/>
              </a:rPr>
              <a:t>sinkt</a:t>
            </a:r>
            <a:r>
              <a:rPr lang="de-DE" dirty="0">
                <a:effectLst/>
              </a:rPr>
              <a:t> im </a:t>
            </a:r>
            <a:r>
              <a:rPr lang="de-DE" b="1" dirty="0">
                <a:effectLst/>
              </a:rPr>
              <a:t>Polbereich ab </a:t>
            </a:r>
            <a:r>
              <a:rPr lang="de-DE" dirty="0">
                <a:effectLst/>
              </a:rPr>
              <a:t>und</a:t>
            </a:r>
            <a:r>
              <a:rPr lang="de-DE" b="1" dirty="0">
                <a:effectLst/>
              </a:rPr>
              <a:t> fließt </a:t>
            </a:r>
            <a:r>
              <a:rPr lang="de-DE" dirty="0">
                <a:effectLst/>
              </a:rPr>
              <a:t>über der </a:t>
            </a:r>
            <a:r>
              <a:rPr lang="de-DE" dirty="0"/>
              <a:t>Erdo</a:t>
            </a:r>
            <a:r>
              <a:rPr lang="de-DE" dirty="0">
                <a:effectLst/>
              </a:rPr>
              <a:t>berfläche wieder zum Äquator zurück. (Bild oben). </a:t>
            </a:r>
            <a:br>
              <a:rPr lang="de-DE" b="1" dirty="0"/>
            </a:br>
            <a:endParaRPr lang="de-DE" b="1" dirty="0"/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r>
              <a:rPr lang="de-DE" b="1" dirty="0"/>
              <a:t>Tatsächliche Luftströmung</a:t>
            </a:r>
            <a:r>
              <a:rPr lang="de-DE" dirty="0"/>
              <a:t> erfolgt unter </a:t>
            </a:r>
            <a:r>
              <a:rPr lang="de-DE" b="1" dirty="0"/>
              <a:t>Einfluss der Erdrotation </a:t>
            </a:r>
            <a:r>
              <a:rPr lang="de-DE" dirty="0"/>
              <a:t>auf jeder Halbkugel in </a:t>
            </a:r>
            <a:r>
              <a:rPr lang="de-DE" b="1" dirty="0"/>
              <a:t>drei Zellen</a:t>
            </a:r>
            <a:r>
              <a:rPr lang="de-DE" dirty="0"/>
              <a:t>. (Bild unten)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</a:pPr>
            <a:r>
              <a:rPr lang="de-DE" sz="2200" b="1" dirty="0"/>
              <a:t>Ursache ist die Corioliskraft</a:t>
            </a:r>
            <a:r>
              <a:rPr lang="de-DE" sz="2200" dirty="0"/>
              <a:t>, die die Luftströmung entsprechend nach Osten bzw. Westen ablenkt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</a:pPr>
            <a:r>
              <a:rPr lang="de-DE" sz="2200" dirty="0"/>
              <a:t>Dadurch entstehen auf der Erde </a:t>
            </a:r>
            <a:r>
              <a:rPr lang="de-DE" sz="2200" b="1" dirty="0"/>
              <a:t>Gürtel mit fast permanenter Hochdruck- und Tiefdrucktätigkeit</a:t>
            </a:r>
            <a:r>
              <a:rPr lang="de-DE" sz="2200" dirty="0"/>
              <a:t>. In der Nähe des Äquators befindet sich ein Tiefdruckgebiet und in der Nähe der Subtropen ein dauerhaftes Hochdruckgebiet. </a:t>
            </a:r>
          </a:p>
          <a:p>
            <a:pPr marL="355600" indent="-355600">
              <a:lnSpc>
                <a:spcPct val="107000"/>
              </a:lnSpc>
              <a:spcAft>
                <a:spcPts val="800"/>
              </a:spcAft>
            </a:pPr>
            <a:endParaRPr lang="de-DE" b="1" dirty="0">
              <a:effectLst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1CA19F84-54AF-4261-A414-160D98082172}"/>
              </a:ext>
            </a:extLst>
          </p:cNvPr>
          <p:cNvGrpSpPr/>
          <p:nvPr/>
        </p:nvGrpSpPr>
        <p:grpSpPr>
          <a:xfrm>
            <a:off x="796790" y="894662"/>
            <a:ext cx="2632896" cy="2618382"/>
            <a:chOff x="849754" y="1058531"/>
            <a:chExt cx="2632896" cy="2618382"/>
          </a:xfrm>
        </p:grpSpPr>
        <p:pic>
          <p:nvPicPr>
            <p:cNvPr id="21" name="Afbeelding 2">
              <a:extLst>
                <a:ext uri="{FF2B5EF4-FFF2-40B4-BE49-F238E27FC236}">
                  <a16:creationId xmlns:a16="http://schemas.microsoft.com/office/drawing/2014/main" id="{652E7208-79CA-41B2-A1A0-B2FCCA30B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754" y="1058531"/>
              <a:ext cx="2632896" cy="2591146"/>
            </a:xfrm>
            <a:prstGeom prst="rect">
              <a:avLst/>
            </a:prstGeom>
          </p:spPr>
        </p:pic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997BCBBE-758D-40BA-9E8A-3E9C1F74EDA2}"/>
                </a:ext>
              </a:extLst>
            </p:cNvPr>
            <p:cNvSpPr/>
            <p:nvPr/>
          </p:nvSpPr>
          <p:spPr>
            <a:xfrm>
              <a:off x="1584101" y="2129980"/>
              <a:ext cx="582101" cy="1622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17D9E5EB-71FD-4986-B53F-A72F96EFBAEF}"/>
                </a:ext>
              </a:extLst>
            </p:cNvPr>
            <p:cNvSpPr/>
            <p:nvPr/>
          </p:nvSpPr>
          <p:spPr>
            <a:xfrm>
              <a:off x="1885981" y="3474657"/>
              <a:ext cx="582101" cy="1622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CF9FFED4-F0E9-41DC-8144-D2A1B92A3C4D}"/>
                </a:ext>
              </a:extLst>
            </p:cNvPr>
            <p:cNvSpPr txBox="1"/>
            <p:nvPr/>
          </p:nvSpPr>
          <p:spPr>
            <a:xfrm>
              <a:off x="2038755" y="3369136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Arial Narrow" panose="020B060602020203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AC209909-5EA0-490B-9BAB-E4EC52FAAA24}"/>
                </a:ext>
              </a:extLst>
            </p:cNvPr>
            <p:cNvSpPr txBox="1"/>
            <p:nvPr/>
          </p:nvSpPr>
          <p:spPr>
            <a:xfrm>
              <a:off x="1524734" y="2080312"/>
              <a:ext cx="7008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latin typeface="Arial Narrow" panose="020B0606020202030204" pitchFamily="34" charset="0"/>
                  <a:cs typeface="Arial" panose="020B0604020202020204" pitchFamily="34" charset="0"/>
                </a:rPr>
                <a:t>Äquator</a:t>
              </a:r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C7CBF180-957A-478E-A948-E3C9C276DE7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99" y="3661571"/>
            <a:ext cx="2701383" cy="278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45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0700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de-DE" dirty="0"/>
              <a:t>Die globale Windzirkulation II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68E3D386-DDD0-4F35-A2E3-615C110FB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34327" y="153834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3" name="Afbeelding 4">
            <a:extLst>
              <a:ext uri="{FF2B5EF4-FFF2-40B4-BE49-F238E27FC236}">
                <a16:creationId xmlns:a16="http://schemas.microsoft.com/office/drawing/2014/main" id="{2DA2AB96-2B01-4529-89CA-5D3763F249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5"/>
          <a:stretch/>
        </p:blipFill>
        <p:spPr>
          <a:xfrm>
            <a:off x="157366" y="833382"/>
            <a:ext cx="3243978" cy="2904565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9C5D3A86-E996-411F-8D1B-1E5EE0F72DD2}"/>
              </a:ext>
            </a:extLst>
          </p:cNvPr>
          <p:cNvSpPr txBox="1"/>
          <p:nvPr/>
        </p:nvSpPr>
        <p:spPr>
          <a:xfrm>
            <a:off x="3756992" y="810084"/>
            <a:ext cx="8277644" cy="5715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lvl="5" indent="-357188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dirty="0"/>
              <a:t>In der </a:t>
            </a:r>
            <a:r>
              <a:rPr lang="de-DE" sz="2200" b="1" dirty="0">
                <a:solidFill>
                  <a:srgbClr val="FF0000"/>
                </a:solidFill>
              </a:rPr>
              <a:t>Hadley Zelle </a:t>
            </a:r>
            <a:r>
              <a:rPr lang="de-DE" sz="2200" dirty="0"/>
              <a:t>steigt die Luft </a:t>
            </a:r>
            <a:r>
              <a:rPr lang="de-DE" sz="2200" b="1" dirty="0"/>
              <a:t>am Äquator auf</a:t>
            </a:r>
            <a:r>
              <a:rPr lang="de-DE" sz="2200" dirty="0"/>
              <a:t>, fließt Richtung Pole, wird nach Osten abgelenkt, sinkt </a:t>
            </a:r>
            <a:r>
              <a:rPr lang="de-DE" sz="2200" b="1" dirty="0"/>
              <a:t>am 30. Breitengrad ab </a:t>
            </a:r>
            <a:r>
              <a:rPr lang="de-DE" sz="2200" dirty="0"/>
              <a:t>und kehrt von dort bodennah zum Äquator zurück („Passat“).</a:t>
            </a:r>
          </a:p>
          <a:p>
            <a:pPr marL="357188" lvl="5" indent="-357188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dirty="0"/>
              <a:t>In der </a:t>
            </a:r>
            <a:r>
              <a:rPr lang="de-DE" sz="2200" b="1" dirty="0">
                <a:solidFill>
                  <a:srgbClr val="044C96"/>
                </a:solidFill>
              </a:rPr>
              <a:t>Polaren Zelle </a:t>
            </a:r>
            <a:r>
              <a:rPr lang="de-DE" sz="2200" dirty="0"/>
              <a:t>sinkt die Luft </a:t>
            </a:r>
            <a:r>
              <a:rPr lang="de-DE" sz="2200" b="1" dirty="0"/>
              <a:t>im kalten Polarbereich ab </a:t>
            </a:r>
            <a:r>
              <a:rPr lang="de-DE" sz="2200" dirty="0"/>
              <a:t>und strömt bodennah Richtung Äquator, erreicht aber durch die Ablenkung nach Westen nur </a:t>
            </a:r>
            <a:r>
              <a:rPr lang="de-DE" sz="2200" b="1" dirty="0"/>
              <a:t>den 60. Breitengrad</a:t>
            </a:r>
            <a:r>
              <a:rPr lang="de-DE" sz="2200" dirty="0"/>
              <a:t>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dirty="0"/>
              <a:t>Die Temperatur- und Dichtegegensätze in der Troposphäre zwischen den Subtropen und den polaren Regionen ergeben einen mit der Höhe zunehmenden Druckgradienten, der in Verbindung mit der Corioliskraft in der </a:t>
            </a:r>
            <a:r>
              <a:rPr lang="de-DE" sz="2200" b="1" dirty="0">
                <a:solidFill>
                  <a:srgbClr val="FF9300"/>
                </a:solidFill>
              </a:rPr>
              <a:t>Planetarischen Frontalzone</a:t>
            </a:r>
            <a:r>
              <a:rPr lang="de-DE" sz="2200" dirty="0">
                <a:solidFill>
                  <a:srgbClr val="FF9300"/>
                </a:solidFill>
              </a:rPr>
              <a:t> </a:t>
            </a:r>
            <a:r>
              <a:rPr lang="de-DE" sz="2200" dirty="0"/>
              <a:t>zu einer kräftigen Westströmung führt. An der mäandrierenden </a:t>
            </a:r>
            <a:r>
              <a:rPr lang="de-DE" sz="2200" b="1" dirty="0"/>
              <a:t>Polarfront</a:t>
            </a:r>
            <a:r>
              <a:rPr lang="de-DE" sz="2200" dirty="0"/>
              <a:t> grenzt die subtropische, wärmere Luft an die polare Kaltluft. </a:t>
            </a:r>
            <a:br>
              <a:rPr lang="de-DE" sz="2200" dirty="0"/>
            </a:br>
            <a:r>
              <a:rPr lang="de-DE" sz="2200" dirty="0"/>
              <a:t>Hier bilden und bewegen sich die </a:t>
            </a:r>
            <a:r>
              <a:rPr lang="de-DE" sz="2200" b="1" dirty="0"/>
              <a:t>Hoch- und Tiefdruckgebiete der gemäßigten Breiten</a:t>
            </a:r>
            <a:r>
              <a:rPr lang="de-DE" sz="2200" dirty="0"/>
              <a:t>. </a:t>
            </a:r>
            <a:br>
              <a:rPr lang="de-DE" sz="2200" dirty="0"/>
            </a:br>
            <a:r>
              <a:rPr lang="de-DE" sz="2200" dirty="0"/>
              <a:t>Die planetarische Frontalzone wird auch als </a:t>
            </a:r>
            <a:r>
              <a:rPr lang="de-DE" sz="2200" b="1" dirty="0" err="1"/>
              <a:t>Ferrell</a:t>
            </a:r>
            <a:r>
              <a:rPr lang="de-DE" sz="2200" b="1" dirty="0"/>
              <a:t> Zelle </a:t>
            </a:r>
            <a:r>
              <a:rPr lang="de-DE" sz="2200" dirty="0"/>
              <a:t>bezeichnet.</a:t>
            </a:r>
          </a:p>
        </p:txBody>
      </p:sp>
      <p:pic>
        <p:nvPicPr>
          <p:cNvPr id="9" name="Grafik 8" descr="Ein Bild, das Karte, Text, Diagramm, Screenshot enthält.&#10;&#10;Automatisch generierte Beschreibung">
            <a:extLst>
              <a:ext uri="{FF2B5EF4-FFF2-40B4-BE49-F238E27FC236}">
                <a16:creationId xmlns:a16="http://schemas.microsoft.com/office/drawing/2014/main" id="{E05C3D43-0E95-6FBA-2D53-6169CAEF829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65" y="3792230"/>
            <a:ext cx="3243978" cy="26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758487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7779752" cy="504000"/>
          </a:xfrm>
        </p:spPr>
        <p:txBody>
          <a:bodyPr vert="horz">
            <a:normAutofit fontScale="90000"/>
          </a:bodyPr>
          <a:lstStyle/>
          <a:p>
            <a:r>
              <a:rPr lang="de-DE" dirty="0"/>
              <a:t>Globales Windsystem - Jetstreams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9C5D3A86-E996-411F-8D1B-1E5EE0F72DD2}"/>
              </a:ext>
            </a:extLst>
          </p:cNvPr>
          <p:cNvSpPr txBox="1"/>
          <p:nvPr/>
        </p:nvSpPr>
        <p:spPr>
          <a:xfrm>
            <a:off x="4987636" y="758645"/>
            <a:ext cx="6933929" cy="5574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200" dirty="0"/>
              <a:t>An den Grenzlinien zweier globaler Zellen bilden sich in der Höhe aufgrund starker Temperaturgegensätze starke Windsysteme, sog. Jetstreams aus.</a:t>
            </a:r>
          </a:p>
          <a:p>
            <a:pPr marL="357188" indent="-357188">
              <a:lnSpc>
                <a:spcPct val="107000"/>
              </a:lnSpc>
              <a:spcAft>
                <a:spcPts val="200"/>
              </a:spcAft>
            </a:pPr>
            <a:r>
              <a:rPr lang="de-DE" sz="2200" b="1" dirty="0"/>
              <a:t>	Polar-Jetstream</a:t>
            </a:r>
            <a:r>
              <a:rPr lang="de-DE" sz="2200" b="1" baseline="30000" dirty="0"/>
              <a:t>1</a:t>
            </a:r>
          </a:p>
          <a:p>
            <a:pPr marL="800100" lvl="1" indent="-342900">
              <a:lnSpc>
                <a:spcPct val="107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Geschwindigkeit: &gt; </a:t>
            </a:r>
            <a:r>
              <a:rPr lang="de-DE" sz="2000" b="1" dirty="0"/>
              <a:t>100km/h </a:t>
            </a:r>
          </a:p>
          <a:p>
            <a:pPr marL="800100" lvl="1" indent="-342900">
              <a:lnSpc>
                <a:spcPct val="107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Richtung: von </a:t>
            </a:r>
            <a:r>
              <a:rPr lang="de-DE" sz="2000" b="1" dirty="0"/>
              <a:t>West nach Ost </a:t>
            </a:r>
          </a:p>
          <a:p>
            <a:pPr marL="800100" lvl="1" indent="-342900">
              <a:lnSpc>
                <a:spcPct val="107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Höhe: in ca. </a:t>
            </a:r>
            <a:r>
              <a:rPr lang="de-DE" sz="2000" b="1" dirty="0"/>
              <a:t>10km  </a:t>
            </a:r>
          </a:p>
          <a:p>
            <a:pPr marL="800100" lvl="1" indent="-342900">
              <a:lnSpc>
                <a:spcPct val="107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Ausdehnung: mehrere </a:t>
            </a:r>
            <a:r>
              <a:rPr lang="de-DE" sz="2000" b="1" dirty="0"/>
              <a:t>100km horizontal; 1-5km vertikal </a:t>
            </a:r>
          </a:p>
          <a:p>
            <a:pPr marL="800100" lvl="1" indent="-342900">
              <a:lnSpc>
                <a:spcPct val="107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 Verlauf: sich kontinuierlich </a:t>
            </a:r>
            <a:r>
              <a:rPr lang="de-DE" sz="2000" b="1" dirty="0"/>
              <a:t>ändernde Mäanderform</a:t>
            </a:r>
          </a:p>
          <a:p>
            <a:pPr marL="800100" lvl="1" indent="-342900">
              <a:lnSpc>
                <a:spcPct val="107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Hat großen Einfluss auf das Wettergeschehen in Europa</a:t>
            </a:r>
            <a:endParaRPr lang="de-DE" sz="1600" dirty="0"/>
          </a:p>
          <a:p>
            <a:pPr marL="357188">
              <a:lnSpc>
                <a:spcPct val="107000"/>
              </a:lnSpc>
              <a:spcAft>
                <a:spcPts val="200"/>
              </a:spcAft>
            </a:pPr>
            <a:r>
              <a:rPr lang="de-DE" sz="2200" b="1" dirty="0"/>
              <a:t>Subtropischer Jetstream</a:t>
            </a:r>
            <a:r>
              <a:rPr lang="de-DE" sz="2200" b="1" baseline="30000" dirty="0"/>
              <a:t>1</a:t>
            </a:r>
          </a:p>
          <a:p>
            <a:pPr marL="809625" indent="-365125">
              <a:lnSpc>
                <a:spcPct val="107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Weniger wichtiger Jetstream im subtropischen Bereich zwischen Hadley- und </a:t>
            </a:r>
            <a:r>
              <a:rPr lang="de-DE" sz="2000" dirty="0" err="1"/>
              <a:t>Ferrell</a:t>
            </a:r>
            <a:r>
              <a:rPr lang="de-DE" sz="2000" dirty="0"/>
              <a:t>-Zelle. </a:t>
            </a:r>
            <a:endParaRPr lang="de-DE" sz="1600" dirty="0"/>
          </a:p>
          <a:p>
            <a:pPr marL="357188">
              <a:lnSpc>
                <a:spcPct val="107000"/>
              </a:lnSpc>
              <a:spcAft>
                <a:spcPts val="200"/>
              </a:spcAft>
            </a:pPr>
            <a:r>
              <a:rPr lang="de-DE" sz="2200" b="1" dirty="0"/>
              <a:t>Tropischer Jetstream</a:t>
            </a:r>
            <a:endParaRPr lang="de-DE" sz="2200" b="1" baseline="30000" dirty="0"/>
          </a:p>
          <a:p>
            <a:pPr marL="809625" indent="-365125">
              <a:lnSpc>
                <a:spcPct val="107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 Ostwind!</a:t>
            </a:r>
            <a:endParaRPr lang="de-DE" sz="2400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4E3693C-E3C9-456C-B410-9EAF8085AB7E}"/>
              </a:ext>
            </a:extLst>
          </p:cNvPr>
          <p:cNvSpPr txBox="1"/>
          <p:nvPr/>
        </p:nvSpPr>
        <p:spPr>
          <a:xfrm>
            <a:off x="8040904" y="8949233"/>
            <a:ext cx="810677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1800" dirty="0">
              <a:effectLst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0F4B412-6BD7-45B5-A7E1-914B82BEA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472" y="3646939"/>
            <a:ext cx="4068018" cy="243579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feld 20">
            <a:extLst>
              <a:ext uri="{FF2B5EF4-FFF2-40B4-BE49-F238E27FC236}">
                <a16:creationId xmlns:a16="http://schemas.microsoft.com/office/drawing/2014/main" id="{EE79FF29-593B-4FE2-B370-03ED3706203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51657" y="6335230"/>
            <a:ext cx="11088686" cy="19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6000" rIns="0" bIns="0" anchor="b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182563" indent="-182563" eaLnBrk="1" hangingPunct="1">
              <a:spcBef>
                <a:spcPts val="0"/>
              </a:spcBef>
            </a:pPr>
            <a:r>
              <a:rPr lang="de-DE" sz="1000" dirty="0">
                <a:solidFill>
                  <a:srgbClr val="000000"/>
                </a:solidFill>
              </a:rPr>
              <a:t>1) 	</a:t>
            </a:r>
            <a:r>
              <a:rPr lang="de-DE" sz="1000" dirty="0"/>
              <a:t>Die Jetstreams bilden sich auf der Südhalbkugel analog aus.</a:t>
            </a:r>
            <a:endParaRPr lang="de-DE" sz="1000" dirty="0">
              <a:solidFill>
                <a:srgbClr val="000000"/>
              </a:solidFill>
            </a:endParaRPr>
          </a:p>
        </p:txBody>
      </p: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D5F906C9-70B5-499F-8829-BC2790AF41C9}"/>
              </a:ext>
            </a:extLst>
          </p:cNvPr>
          <p:cNvGrpSpPr/>
          <p:nvPr/>
        </p:nvGrpSpPr>
        <p:grpSpPr>
          <a:xfrm>
            <a:off x="171472" y="873912"/>
            <a:ext cx="4140756" cy="2773028"/>
            <a:chOff x="695772" y="4115316"/>
            <a:chExt cx="3505889" cy="2134465"/>
          </a:xfrm>
        </p:grpSpPr>
        <p:pic>
          <p:nvPicPr>
            <p:cNvPr id="55" name="Grafik 1">
              <a:extLst>
                <a:ext uri="{FF2B5EF4-FFF2-40B4-BE49-F238E27FC236}">
                  <a16:creationId xmlns:a16="http://schemas.microsoft.com/office/drawing/2014/main" id="{CA2C35FE-ADC5-466C-97F8-B539121C4F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985" y="4115316"/>
              <a:ext cx="3404676" cy="1919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6">
              <a:extLst>
                <a:ext uri="{FF2B5EF4-FFF2-40B4-BE49-F238E27FC236}">
                  <a16:creationId xmlns:a16="http://schemas.microsoft.com/office/drawing/2014/main" id="{C7747DDF-88AC-4B28-AFE2-B1FE04588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772" y="6034337"/>
              <a:ext cx="1204176" cy="2154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de-DE" sz="800" dirty="0"/>
                <a:t>Quelle: K.L.S. Publishing</a:t>
              </a:r>
              <a:r>
                <a:rPr lang="de-DE" altLang="de-DE" sz="8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37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366694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24" y="132512"/>
            <a:ext cx="8182910" cy="504000"/>
          </a:xfrm>
        </p:spPr>
        <p:txBody>
          <a:bodyPr vert="horz">
            <a:normAutofit fontScale="90000"/>
          </a:bodyPr>
          <a:lstStyle/>
          <a:p>
            <a:r>
              <a:rPr lang="de-DE" dirty="0"/>
              <a:t>Globales Windsystem – Jahreszeitlicher Einfluss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9C5D3A86-E996-411F-8D1B-1E5EE0F72DD2}"/>
              </a:ext>
            </a:extLst>
          </p:cNvPr>
          <p:cNvSpPr txBox="1"/>
          <p:nvPr/>
        </p:nvSpPr>
        <p:spPr>
          <a:xfrm>
            <a:off x="6263369" y="1598275"/>
            <a:ext cx="512853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>
                <a:ea typeface="SimSun" panose="02010600030101010101" pitchFamily="2" charset="-122"/>
              </a:rPr>
              <a:t>Das globale Zirkulationssystem der Erde verschiebt sich </a:t>
            </a:r>
            <a:r>
              <a:rPr lang="de-DE" sz="2200" b="1" dirty="0">
                <a:ea typeface="SimSun" panose="02010600030101010101" pitchFamily="2" charset="-122"/>
              </a:rPr>
              <a:t>jahreszeitlich </a:t>
            </a:r>
            <a:r>
              <a:rPr lang="de-DE" sz="2200" dirty="0">
                <a:ea typeface="SimSun" panose="02010600030101010101" pitchFamily="2" charset="-122"/>
              </a:rPr>
              <a:t>entsprechend der damit </a:t>
            </a:r>
            <a:r>
              <a:rPr lang="de-DE" sz="2200" b="1" dirty="0">
                <a:ea typeface="SimSun" panose="02010600030101010101" pitchFamily="2" charset="-122"/>
              </a:rPr>
              <a:t>verbunden Änderung der Sonneneinstrahlung </a:t>
            </a:r>
            <a:r>
              <a:rPr lang="de-DE" sz="2200" dirty="0">
                <a:ea typeface="SimSun" panose="02010600030101010101" pitchFamily="2" charset="-122"/>
              </a:rPr>
              <a:t>auf den Globus.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200" dirty="0">
              <a:ea typeface="SimSun" panose="0201060003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>
                <a:ea typeface="SimSun" panose="02010600030101010101" pitchFamily="2" charset="-122"/>
              </a:rPr>
              <a:t>In </a:t>
            </a:r>
            <a:r>
              <a:rPr lang="de-DE" sz="2200" b="1" dirty="0">
                <a:ea typeface="SimSun" panose="02010600030101010101" pitchFamily="2" charset="-122"/>
              </a:rPr>
              <a:t>unseren Breiten </a:t>
            </a:r>
            <a:r>
              <a:rPr lang="de-DE" sz="2200" dirty="0">
                <a:ea typeface="SimSun" panose="02010600030101010101" pitchFamily="2" charset="-122"/>
              </a:rPr>
              <a:t>hat die jahreszeitlich bedingte Verschiebung einen </a:t>
            </a:r>
            <a:r>
              <a:rPr lang="de-DE" sz="2200" b="1" dirty="0">
                <a:ea typeface="SimSun" panose="02010600030101010101" pitchFamily="2" charset="-122"/>
              </a:rPr>
              <a:t>entscheidenden Einfluss auf unser Wettergeschehen</a:t>
            </a:r>
            <a:r>
              <a:rPr lang="de-DE" sz="2200" dirty="0">
                <a:ea typeface="SimSun" panose="02010600030101010101" pitchFamily="2" charset="-122"/>
              </a:rPr>
              <a:t> und die  Wetterschwankungen.</a:t>
            </a:r>
            <a:endParaRPr lang="de-DE" sz="2200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4E3693C-E3C9-456C-B410-9EAF8085AB7E}"/>
              </a:ext>
            </a:extLst>
          </p:cNvPr>
          <p:cNvSpPr txBox="1"/>
          <p:nvPr/>
        </p:nvSpPr>
        <p:spPr>
          <a:xfrm>
            <a:off x="8040904" y="8949233"/>
            <a:ext cx="810677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1800" dirty="0">
              <a:effectLst/>
            </a:endParaRPr>
          </a:p>
        </p:txBody>
      </p:sp>
      <p:pic>
        <p:nvPicPr>
          <p:cNvPr id="30" name="Afbeelding 3">
            <a:extLst>
              <a:ext uri="{FF2B5EF4-FFF2-40B4-BE49-F238E27FC236}">
                <a16:creationId xmlns:a16="http://schemas.microsoft.com/office/drawing/2014/main" id="{BE700EB2-BE80-43E6-B899-AB9FA67183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85"/>
          <a:stretch/>
        </p:blipFill>
        <p:spPr>
          <a:xfrm>
            <a:off x="717124" y="1065025"/>
            <a:ext cx="5286602" cy="488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6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2AC422-73B0-4880-8217-243373E43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Meteorologie: Gliederung (SFCL)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6C87F1-7C08-4959-A7EC-85DEC81366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400" dirty="0"/>
              <a:t>3.1	Die Atmosphäre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rgbClr val="044C96"/>
                </a:solidFill>
              </a:rPr>
              <a:t>The atmosphere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400" dirty="0"/>
              <a:t>3.2	Windsysteme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rgbClr val="044C96"/>
                </a:solidFill>
              </a:rPr>
              <a:t>Wind </a:t>
            </a:r>
            <a:endParaRPr lang="de-DE" sz="2000" i="1" dirty="0">
              <a:solidFill>
                <a:srgbClr val="044C96"/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400" dirty="0"/>
              <a:t>3.3	Thermodynamik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rgbClr val="044C96"/>
                </a:solidFill>
              </a:rPr>
              <a:t>Thermodynamics </a:t>
            </a:r>
            <a:endParaRPr lang="de-DE" sz="2000" i="1" dirty="0">
              <a:solidFill>
                <a:srgbClr val="044C96"/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400" dirty="0"/>
              <a:t>3.4	Wolken und Nebel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rgbClr val="044C96"/>
                </a:solidFill>
              </a:rPr>
              <a:t>Clouds and fog </a:t>
            </a:r>
            <a:endParaRPr lang="de-DE" sz="2000" i="1" dirty="0">
              <a:solidFill>
                <a:srgbClr val="044C96"/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400" dirty="0"/>
              <a:t>3.5	 Niederschlag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rgbClr val="044C96"/>
                </a:solidFill>
              </a:rPr>
              <a:t>Precipitation </a:t>
            </a:r>
            <a:endParaRPr lang="de-DE" sz="2000" i="1" dirty="0">
              <a:solidFill>
                <a:srgbClr val="044C96"/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400" dirty="0"/>
              <a:t>3.6	Luftmassen und Fronten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rgbClr val="044C96"/>
                </a:solidFill>
              </a:rPr>
              <a:t>Air masses and fronts </a:t>
            </a:r>
            <a:endParaRPr lang="de-DE" sz="2000" i="1" dirty="0">
              <a:solidFill>
                <a:srgbClr val="044C96"/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400" dirty="0"/>
              <a:t>3.7	Hoch- und Tiefdrucksysteme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rgbClr val="044C96"/>
                </a:solidFill>
              </a:rPr>
              <a:t>Pressure systems </a:t>
            </a:r>
          </a:p>
          <a:p>
            <a:pPr marL="541338" indent="-541338">
              <a:buNone/>
            </a:pPr>
            <a:r>
              <a:rPr lang="de-DE" sz="2400" dirty="0"/>
              <a:t>3.8	Klimatologie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de-DE" sz="2000" i="1" dirty="0" err="1">
                <a:solidFill>
                  <a:srgbClr val="044C96"/>
                </a:solidFill>
              </a:rPr>
              <a:t>Climatology</a:t>
            </a:r>
            <a:endParaRPr lang="de-DE" sz="2000" i="1" dirty="0">
              <a:solidFill>
                <a:srgbClr val="044C96"/>
              </a:solidFill>
            </a:endParaRP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endParaRPr lang="de-DE" sz="2000" i="1" dirty="0">
              <a:solidFill>
                <a:srgbClr val="044C96"/>
              </a:solidFill>
            </a:endParaRP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endParaRPr lang="de-DE" sz="2000" i="1" dirty="0">
              <a:solidFill>
                <a:srgbClr val="044C96"/>
              </a:solidFill>
            </a:endParaRP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endParaRPr lang="de-DE" sz="2000" i="1" dirty="0">
              <a:solidFill>
                <a:srgbClr val="044C96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16F40A-8AD2-4F07-8A23-28333DA8DE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41338" indent="-541338">
              <a:buNone/>
            </a:pPr>
            <a:r>
              <a:rPr lang="de-DE" sz="2000" dirty="0"/>
              <a:t>3.9 	Wetterbedingte Gefahren für die Luftfahrt</a:t>
            </a:r>
            <a:endParaRPr lang="en-US" sz="2000" dirty="0"/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rgbClr val="044C96"/>
                </a:solidFill>
              </a:rPr>
              <a:t>Flight hazards </a:t>
            </a:r>
            <a:endParaRPr lang="de-DE" sz="1700" i="1" dirty="0">
              <a:solidFill>
                <a:srgbClr val="044C96"/>
              </a:solidFill>
            </a:endParaRPr>
          </a:p>
          <a:p>
            <a:pPr marL="541338" indent="-541338">
              <a:buNone/>
            </a:pPr>
            <a:r>
              <a:rPr lang="de-DE" sz="2000" dirty="0"/>
              <a:t>3.10	Flugwetterinformationen 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rgbClr val="044C96"/>
                </a:solidFill>
              </a:rPr>
              <a:t>Meteorological information</a:t>
            </a:r>
            <a:endParaRPr lang="de-DE" sz="1700" i="1" dirty="0">
              <a:solidFill>
                <a:srgbClr val="044C96"/>
              </a:solidFill>
            </a:endParaRPr>
          </a:p>
          <a:p>
            <a:pPr marL="541338" indent="-541338">
              <a:buNone/>
            </a:pPr>
            <a:r>
              <a:rPr lang="de-DE" sz="2000" dirty="0"/>
              <a:t>  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de-DE" sz="1700" i="1" dirty="0">
                <a:solidFill>
                  <a:srgbClr val="044C96"/>
                </a:solidFill>
              </a:rPr>
              <a:t> </a:t>
            </a:r>
          </a:p>
          <a:p>
            <a:pPr marL="541338" indent="-541338">
              <a:buNone/>
            </a:pPr>
            <a:r>
              <a:rPr lang="de-DE" sz="2000" dirty="0"/>
              <a:t> 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rgbClr val="044C96"/>
                </a:solidFill>
              </a:rPr>
              <a:t> </a:t>
            </a:r>
            <a:endParaRPr lang="de-DE" sz="1700" i="1" dirty="0">
              <a:solidFill>
                <a:srgbClr val="044C96"/>
              </a:solidFill>
            </a:endParaRPr>
          </a:p>
          <a:p>
            <a:pPr marL="541338" indent="-541338">
              <a:buNone/>
            </a:pPr>
            <a:endParaRPr lang="de-DE" sz="2000" dirty="0"/>
          </a:p>
          <a:p>
            <a:pPr marL="541338" indent="-541338">
              <a:buNone/>
            </a:pPr>
            <a:r>
              <a:rPr lang="de-DE" sz="2000" dirty="0"/>
              <a:t> 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endParaRPr lang="de-DE" sz="1700" i="1" dirty="0">
              <a:solidFill>
                <a:srgbClr val="044C96"/>
              </a:solidFill>
            </a:endParaRPr>
          </a:p>
          <a:p>
            <a:pPr marL="541338" indent="-541338">
              <a:buNone/>
            </a:pPr>
            <a:endParaRPr lang="de-DE" sz="2000" dirty="0"/>
          </a:p>
          <a:p>
            <a:pPr marL="541338" indent="-541338">
              <a:buNone/>
            </a:pPr>
            <a:r>
              <a:rPr lang="de-DE" sz="2000" dirty="0"/>
              <a:t>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974E809-361D-4737-B52C-E6563C29B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E3324D31-6CD2-1445-BFD8-C99810268B03}"/>
              </a:ext>
            </a:extLst>
          </p:cNvPr>
          <p:cNvSpPr/>
          <p:nvPr/>
        </p:nvSpPr>
        <p:spPr>
          <a:xfrm>
            <a:off x="189186" y="1555845"/>
            <a:ext cx="4532939" cy="696036"/>
          </a:xfrm>
          <a:prstGeom prst="roundRect">
            <a:avLst/>
          </a:prstGeom>
          <a:solidFill>
            <a:schemeClr val="accent1">
              <a:alpha val="3404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903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33436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24" y="132512"/>
            <a:ext cx="8182910" cy="504000"/>
          </a:xfrm>
        </p:spPr>
        <p:txBody>
          <a:bodyPr vert="horz">
            <a:normAutofit fontScale="90000"/>
          </a:bodyPr>
          <a:lstStyle/>
          <a:p>
            <a:r>
              <a:rPr lang="de-DE" dirty="0"/>
              <a:t>3.2.4 Lokale Windsysteme: Berg-Tal-Windsystem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4E3693C-E3C9-456C-B410-9EAF8085AB7E}"/>
              </a:ext>
            </a:extLst>
          </p:cNvPr>
          <p:cNvSpPr txBox="1"/>
          <p:nvPr/>
        </p:nvSpPr>
        <p:spPr>
          <a:xfrm>
            <a:off x="8040904" y="8949233"/>
            <a:ext cx="810677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1800" dirty="0">
              <a:effectLst/>
            </a:endParaRPr>
          </a:p>
        </p:txBody>
      </p:sp>
      <p:pic>
        <p:nvPicPr>
          <p:cNvPr id="9" name="Afbeelding 2">
            <a:extLst>
              <a:ext uri="{FF2B5EF4-FFF2-40B4-BE49-F238E27FC236}">
                <a16:creationId xmlns:a16="http://schemas.microsoft.com/office/drawing/2014/main" id="{E4BDF5ED-941B-46A0-A9CC-ACFD566890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152" y="4105641"/>
            <a:ext cx="3208786" cy="210444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8B36CB5-6594-254D-9CBB-F3AE8D48F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723" y="1060236"/>
            <a:ext cx="8633877" cy="266837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2CC6A20-B22A-2249-8B38-E31549EB959D}"/>
              </a:ext>
            </a:extLst>
          </p:cNvPr>
          <p:cNvSpPr txBox="1"/>
          <p:nvPr/>
        </p:nvSpPr>
        <p:spPr>
          <a:xfrm>
            <a:off x="395374" y="3721100"/>
            <a:ext cx="810677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i="1" dirty="0"/>
              <a:t>Stadien des Berg-Tal-</a:t>
            </a:r>
            <a:r>
              <a:rPr lang="de-DE" sz="2200" b="1" i="1" dirty="0" err="1"/>
              <a:t>Windsytem</a:t>
            </a:r>
            <a:r>
              <a:rPr lang="de-DE" sz="2200" b="1" i="1" dirty="0"/>
              <a:t> über den Tag </a:t>
            </a:r>
            <a:r>
              <a:rPr lang="de-DE" sz="2200" i="1" dirty="0"/>
              <a:t>(aus LILJEQUIST, 1992)</a:t>
            </a:r>
            <a:endParaRPr lang="de-DE" sz="2200" dirty="0"/>
          </a:p>
          <a:p>
            <a:pPr marL="342900" lvl="0" indent="-342900">
              <a:buFont typeface="+mj-lt"/>
              <a:buAutoNum type="alphaLcParenR"/>
            </a:pPr>
            <a:r>
              <a:rPr lang="de-DE" sz="2000" i="1" dirty="0"/>
              <a:t>Hangaufwind und </a:t>
            </a:r>
            <a:r>
              <a:rPr lang="de-DE" sz="2000" i="1" dirty="0" err="1"/>
              <a:t>Bergwind</a:t>
            </a:r>
            <a:r>
              <a:rPr lang="de-DE" sz="2000" i="1" dirty="0"/>
              <a:t> bei Sonnenaufgang</a:t>
            </a:r>
            <a:endParaRPr lang="de-DE" sz="2000" dirty="0"/>
          </a:p>
          <a:p>
            <a:pPr marL="342900" lvl="0" indent="-342900">
              <a:buFont typeface="+mj-lt"/>
              <a:buAutoNum type="alphaLcParenR"/>
            </a:pPr>
            <a:r>
              <a:rPr lang="de-DE" sz="2000" i="1" dirty="0"/>
              <a:t>Hangaufwind allein am Vormittag</a:t>
            </a:r>
            <a:endParaRPr lang="de-DE" sz="2000" dirty="0"/>
          </a:p>
          <a:p>
            <a:pPr marL="342900" lvl="0" indent="-342900">
              <a:buFont typeface="+mj-lt"/>
              <a:buAutoNum type="alphaLcParenR"/>
            </a:pPr>
            <a:r>
              <a:rPr lang="de-DE" sz="2000" i="1" dirty="0"/>
              <a:t>Hangaufwind und </a:t>
            </a:r>
            <a:r>
              <a:rPr lang="de-DE" sz="2000" i="1" dirty="0" err="1"/>
              <a:t>Talwind</a:t>
            </a:r>
            <a:r>
              <a:rPr lang="de-DE" sz="2000" i="1" dirty="0"/>
              <a:t> um Mittag</a:t>
            </a:r>
            <a:endParaRPr lang="de-DE" sz="2000" dirty="0"/>
          </a:p>
          <a:p>
            <a:pPr marL="342900" lvl="0" indent="-342900">
              <a:buFont typeface="+mj-lt"/>
              <a:buAutoNum type="alphaLcParenR"/>
            </a:pPr>
            <a:r>
              <a:rPr lang="de-DE" sz="2000" i="1" dirty="0" err="1"/>
              <a:t>Talwind</a:t>
            </a:r>
            <a:r>
              <a:rPr lang="de-DE" sz="2000" i="1" dirty="0"/>
              <a:t> allein am Spätnachmittag</a:t>
            </a:r>
            <a:endParaRPr lang="de-DE" sz="2000" dirty="0"/>
          </a:p>
          <a:p>
            <a:pPr marL="342900" lvl="0" indent="-342900">
              <a:buFont typeface="+mj-lt"/>
              <a:buAutoNum type="alphaLcParenR"/>
            </a:pPr>
            <a:r>
              <a:rPr lang="de-DE" sz="2000" i="1" dirty="0"/>
              <a:t>Hangabwind und </a:t>
            </a:r>
            <a:r>
              <a:rPr lang="de-DE" sz="2000" i="1" dirty="0" err="1"/>
              <a:t>Talwind</a:t>
            </a:r>
            <a:r>
              <a:rPr lang="de-DE" sz="2000" i="1" dirty="0"/>
              <a:t> gegen Abend</a:t>
            </a:r>
            <a:endParaRPr lang="de-DE" sz="2000" dirty="0"/>
          </a:p>
          <a:p>
            <a:pPr marL="342900" lvl="0" indent="-342900">
              <a:buFont typeface="+mj-lt"/>
              <a:buAutoNum type="alphaLcParenR"/>
            </a:pPr>
            <a:r>
              <a:rPr lang="de-DE" sz="2000" i="1" dirty="0"/>
              <a:t>Hangabwind allein am Beginn der Nacht</a:t>
            </a:r>
            <a:endParaRPr lang="de-DE" sz="2000" dirty="0"/>
          </a:p>
          <a:p>
            <a:pPr marL="342900" lvl="0" indent="-342900">
              <a:buFont typeface="+mj-lt"/>
              <a:buAutoNum type="alphaLcParenR"/>
            </a:pPr>
            <a:r>
              <a:rPr lang="de-DE" sz="2000" i="1" dirty="0"/>
              <a:t>Hangabwind und </a:t>
            </a:r>
            <a:r>
              <a:rPr lang="de-DE" sz="2000" i="1" dirty="0" err="1"/>
              <a:t>Bergwind</a:t>
            </a:r>
            <a:r>
              <a:rPr lang="de-DE" sz="2000" i="1" dirty="0"/>
              <a:t> in der Mitte der Nacht</a:t>
            </a:r>
            <a:endParaRPr lang="de-DE" sz="2000" dirty="0"/>
          </a:p>
          <a:p>
            <a:pPr marL="342900" lvl="0" indent="-342900">
              <a:buFont typeface="+mj-lt"/>
              <a:buAutoNum type="alphaLcParenR"/>
            </a:pPr>
            <a:r>
              <a:rPr lang="de-DE" sz="2000" i="1" dirty="0" err="1"/>
              <a:t>Bergwind</a:t>
            </a:r>
            <a:r>
              <a:rPr lang="de-DE" sz="2000" i="1" dirty="0"/>
              <a:t> allein vor Sonnenaufgang</a:t>
            </a:r>
            <a:endParaRPr lang="de-DE" sz="20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6D76B41-A83B-4343-86C0-1FEC4AC17CBC}"/>
              </a:ext>
            </a:extLst>
          </p:cNvPr>
          <p:cNvSpPr txBox="1"/>
          <p:nvPr/>
        </p:nvSpPr>
        <p:spPr>
          <a:xfrm>
            <a:off x="9248451" y="3622766"/>
            <a:ext cx="24128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 err="1"/>
              <a:t>Anabatischer</a:t>
            </a:r>
            <a:r>
              <a:rPr lang="de-DE" sz="2200" b="1" dirty="0"/>
              <a:t> Wind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686887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161873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24" y="132512"/>
            <a:ext cx="8182910" cy="504000"/>
          </a:xfrm>
        </p:spPr>
        <p:txBody>
          <a:bodyPr vert="horz">
            <a:normAutofit fontScale="90000"/>
          </a:bodyPr>
          <a:lstStyle/>
          <a:p>
            <a:r>
              <a:rPr lang="de-DE" dirty="0"/>
              <a:t>Hangwind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4E3693C-E3C9-456C-B410-9EAF8085AB7E}"/>
              </a:ext>
            </a:extLst>
          </p:cNvPr>
          <p:cNvSpPr txBox="1"/>
          <p:nvPr/>
        </p:nvSpPr>
        <p:spPr>
          <a:xfrm>
            <a:off x="8040904" y="8949233"/>
            <a:ext cx="810677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1800" dirty="0">
              <a:effectLst/>
            </a:endParaRPr>
          </a:p>
        </p:txBody>
      </p:sp>
      <p:pic>
        <p:nvPicPr>
          <p:cNvPr id="10" name="Afbeelding 4">
            <a:extLst>
              <a:ext uri="{FF2B5EF4-FFF2-40B4-BE49-F238E27FC236}">
                <a16:creationId xmlns:a16="http://schemas.microsoft.com/office/drawing/2014/main" id="{04A87FB4-D4AC-45F3-825A-07398BD6497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0894" y="839936"/>
            <a:ext cx="3436883" cy="1653141"/>
          </a:xfrm>
          <a:prstGeom prst="rect">
            <a:avLst/>
          </a:prstGeom>
        </p:spPr>
      </p:pic>
      <p:pic>
        <p:nvPicPr>
          <p:cNvPr id="11" name="Afbeelding 5">
            <a:extLst>
              <a:ext uri="{FF2B5EF4-FFF2-40B4-BE49-F238E27FC236}">
                <a16:creationId xmlns:a16="http://schemas.microsoft.com/office/drawing/2014/main" id="{3A7EFE0B-557A-4E91-9D56-A00397A0190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67" y="4647231"/>
            <a:ext cx="3436886" cy="1653142"/>
          </a:xfrm>
          <a:prstGeom prst="rect">
            <a:avLst/>
          </a:prstGeom>
        </p:spPr>
      </p:pic>
      <p:pic>
        <p:nvPicPr>
          <p:cNvPr id="6145" name="Picture 1">
            <a:extLst>
              <a:ext uri="{FF2B5EF4-FFF2-40B4-BE49-F238E27FC236}">
                <a16:creationId xmlns:a16="http://schemas.microsoft.com/office/drawing/2014/main" id="{B40A0255-FD47-402B-BEEB-DB49E4536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893" y="2678557"/>
            <a:ext cx="3436883" cy="178319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E9C59FEA-4099-40AB-BF02-042BE8580E64}"/>
              </a:ext>
            </a:extLst>
          </p:cNvPr>
          <p:cNvSpPr txBox="1"/>
          <p:nvPr/>
        </p:nvSpPr>
        <p:spPr>
          <a:xfrm>
            <a:off x="5993822" y="1051979"/>
            <a:ext cx="586725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b="1" dirty="0"/>
              <a:t>Hangwind</a:t>
            </a:r>
            <a:r>
              <a:rPr lang="de-DE" sz="2200" dirty="0"/>
              <a:t> ist ein </a:t>
            </a:r>
            <a:r>
              <a:rPr lang="de-DE" sz="2200" b="1" dirty="0"/>
              <a:t>nicht</a:t>
            </a:r>
            <a:r>
              <a:rPr lang="de-DE" sz="2200" dirty="0"/>
              <a:t> durch thermische Konvektion erzeugter </a:t>
            </a:r>
            <a:r>
              <a:rPr lang="de-DE" sz="2200" b="1" dirty="0"/>
              <a:t>Wind</a:t>
            </a:r>
            <a:r>
              <a:rPr lang="de-DE" sz="2200" dirty="0"/>
              <a:t>,</a:t>
            </a:r>
            <a:r>
              <a:rPr lang="de-DE" sz="2200" b="1" dirty="0"/>
              <a:t> </a:t>
            </a:r>
            <a:r>
              <a:rPr lang="de-DE" sz="2200" dirty="0"/>
              <a:t>der </a:t>
            </a:r>
            <a:r>
              <a:rPr lang="de-DE" sz="2200" b="1" dirty="0"/>
              <a:t>gegen einen Berghang strömt</a:t>
            </a:r>
            <a:endParaRPr lang="de-DE" sz="2200" dirty="0">
              <a:highlight>
                <a:srgbClr val="FFFF00"/>
              </a:highlight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2425ED1-D161-4F0D-A5A2-8F6926DDDB4E}"/>
              </a:ext>
            </a:extLst>
          </p:cNvPr>
          <p:cNvSpPr txBox="1"/>
          <p:nvPr/>
        </p:nvSpPr>
        <p:spPr>
          <a:xfrm>
            <a:off x="5993822" y="2673035"/>
            <a:ext cx="586725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b="1" dirty="0">
                <a:ea typeface="SimSun" panose="02010600030101010101" pitchFamily="2" charset="-122"/>
              </a:rPr>
              <a:t>Einflusshöhe: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200" dirty="0">
                <a:ea typeface="SimSun" panose="02010600030101010101" pitchFamily="2" charset="-122"/>
              </a:rPr>
              <a:t>Ist die Höhe, bis zu der der Wind über den </a:t>
            </a:r>
            <a:r>
              <a:rPr lang="de-DE" sz="2200" dirty="0" err="1">
                <a:ea typeface="SimSun" panose="02010600030101010101" pitchFamily="2" charset="-122"/>
              </a:rPr>
              <a:t>Hanggrat</a:t>
            </a:r>
            <a:r>
              <a:rPr lang="de-DE" sz="2200" dirty="0">
                <a:ea typeface="SimSun" panose="02010600030101010101" pitchFamily="2" charset="-122"/>
              </a:rPr>
              <a:t> spürbar ist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200" dirty="0">
                <a:ea typeface="SimSun" panose="02010600030101010101" pitchFamily="2" charset="-122"/>
              </a:rPr>
              <a:t>Ist abhängig von </a:t>
            </a:r>
            <a:r>
              <a:rPr lang="de-DE" sz="2200" b="1" dirty="0" err="1">
                <a:ea typeface="SimSun" panose="02010600030101010101" pitchFamily="2" charset="-122"/>
              </a:rPr>
              <a:t>Hangform</a:t>
            </a:r>
            <a:r>
              <a:rPr lang="de-DE" sz="2200" b="1" dirty="0">
                <a:ea typeface="SimSun" panose="02010600030101010101" pitchFamily="2" charset="-122"/>
              </a:rPr>
              <a:t>, Hangneigung, Windstärke</a:t>
            </a:r>
            <a:r>
              <a:rPr lang="de-DE" sz="2200" dirty="0">
                <a:ea typeface="SimSun" panose="02010600030101010101" pitchFamily="2" charset="-122"/>
              </a:rPr>
              <a:t> und der </a:t>
            </a:r>
            <a:r>
              <a:rPr lang="de-DE" sz="2200" b="1" dirty="0">
                <a:ea typeface="SimSun" panose="02010600030101010101" pitchFamily="2" charset="-122"/>
              </a:rPr>
              <a:t>Windrichtung</a:t>
            </a:r>
            <a:r>
              <a:rPr lang="de-DE" sz="2200" dirty="0">
                <a:ea typeface="SimSun" panose="02010600030101010101" pitchFamily="2" charset="-122"/>
              </a:rPr>
              <a:t> zum Hang </a:t>
            </a:r>
            <a:endParaRPr lang="de-DE" sz="22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2A7554FC-7E55-4854-88FB-E56484277168}"/>
              </a:ext>
            </a:extLst>
          </p:cNvPr>
          <p:cNvSpPr txBox="1"/>
          <p:nvPr/>
        </p:nvSpPr>
        <p:spPr>
          <a:xfrm>
            <a:off x="5993823" y="5257695"/>
            <a:ext cx="58672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An engen Passagen und über Bergen entsteht ein </a:t>
            </a:r>
            <a:r>
              <a:rPr lang="de-DE" sz="2200" b="1" dirty="0"/>
              <a:t>Venturi-Effekt</a:t>
            </a:r>
          </a:p>
        </p:txBody>
      </p:sp>
      <p:sp>
        <p:nvSpPr>
          <p:cNvPr id="3" name="Ovale Legende 2">
            <a:extLst>
              <a:ext uri="{FF2B5EF4-FFF2-40B4-BE49-F238E27FC236}">
                <a16:creationId xmlns:a16="http://schemas.microsoft.com/office/drawing/2014/main" id="{71879D11-EF4A-762C-A211-4AD9C82F2FE3}"/>
              </a:ext>
            </a:extLst>
          </p:cNvPr>
          <p:cNvSpPr/>
          <p:nvPr/>
        </p:nvSpPr>
        <p:spPr>
          <a:xfrm>
            <a:off x="99639" y="1056953"/>
            <a:ext cx="1799220" cy="1032751"/>
          </a:xfrm>
          <a:prstGeom prst="wedgeEllipseCallout">
            <a:avLst>
              <a:gd name="adj1" fmla="val 98821"/>
              <a:gd name="adj2" fmla="val 28855"/>
            </a:avLst>
          </a:prstGeom>
          <a:solidFill>
            <a:schemeClr val="accent1">
              <a:alpha val="2674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Luvseitige Aufwindzone</a:t>
            </a:r>
          </a:p>
        </p:txBody>
      </p:sp>
      <p:sp>
        <p:nvSpPr>
          <p:cNvPr id="7" name="Ovale Legende 6">
            <a:extLst>
              <a:ext uri="{FF2B5EF4-FFF2-40B4-BE49-F238E27FC236}">
                <a16:creationId xmlns:a16="http://schemas.microsoft.com/office/drawing/2014/main" id="{80B4C151-8489-502B-04BF-D15D975AB9FD}"/>
              </a:ext>
            </a:extLst>
          </p:cNvPr>
          <p:cNvSpPr/>
          <p:nvPr/>
        </p:nvSpPr>
        <p:spPr>
          <a:xfrm>
            <a:off x="64958" y="2211232"/>
            <a:ext cx="1983298" cy="1391591"/>
          </a:xfrm>
          <a:prstGeom prst="wedgeEllipseCallout">
            <a:avLst>
              <a:gd name="adj1" fmla="val 174341"/>
              <a:gd name="adj2" fmla="val -82672"/>
            </a:avLst>
          </a:prstGeom>
          <a:solidFill>
            <a:schemeClr val="accent1">
              <a:alpha val="2674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Leeseitige Abwindzone mit Turbulenz-bereich</a:t>
            </a:r>
          </a:p>
        </p:txBody>
      </p:sp>
      <p:sp>
        <p:nvSpPr>
          <p:cNvPr id="8" name="Ovale Legende 7">
            <a:extLst>
              <a:ext uri="{FF2B5EF4-FFF2-40B4-BE49-F238E27FC236}">
                <a16:creationId xmlns:a16="http://schemas.microsoft.com/office/drawing/2014/main" id="{A0F71822-9BCE-4BCA-17A8-2390847E4621}"/>
              </a:ext>
            </a:extLst>
          </p:cNvPr>
          <p:cNvSpPr/>
          <p:nvPr/>
        </p:nvSpPr>
        <p:spPr>
          <a:xfrm>
            <a:off x="50767" y="4251808"/>
            <a:ext cx="1983298" cy="1391591"/>
          </a:xfrm>
          <a:prstGeom prst="wedgeEllipseCallout">
            <a:avLst>
              <a:gd name="adj1" fmla="val 134691"/>
              <a:gd name="adj2" fmla="val 22462"/>
            </a:avLst>
          </a:prstGeom>
          <a:solidFill>
            <a:schemeClr val="accent1">
              <a:alpha val="2674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Windzunahme durch Venturi-Effekt über der Kammlinie</a:t>
            </a:r>
          </a:p>
        </p:txBody>
      </p:sp>
    </p:spTree>
    <p:extLst>
      <p:ext uri="{BB962C8B-B14F-4D97-AF65-F5344CB8AC3E}">
        <p14:creationId xmlns:p14="http://schemas.microsoft.com/office/powerpoint/2010/main" val="1269802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28049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24" y="132512"/>
            <a:ext cx="8182910" cy="504000"/>
          </a:xfrm>
        </p:spPr>
        <p:txBody>
          <a:bodyPr vert="horz">
            <a:normAutofit fontScale="90000"/>
          </a:bodyPr>
          <a:lstStyle/>
          <a:p>
            <a:r>
              <a:rPr lang="de-DE" dirty="0"/>
              <a:t>Land-/Seewind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4E3693C-E3C9-456C-B410-9EAF8085AB7E}"/>
              </a:ext>
            </a:extLst>
          </p:cNvPr>
          <p:cNvSpPr txBox="1"/>
          <p:nvPr/>
        </p:nvSpPr>
        <p:spPr>
          <a:xfrm>
            <a:off x="8040904" y="8949233"/>
            <a:ext cx="810677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1800" dirty="0">
              <a:effectLst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2D0D26D-FFE3-410A-AECE-7EF484EEE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C4B22C9-D1F1-4D6D-AADD-987CEEE1E9BF}"/>
              </a:ext>
            </a:extLst>
          </p:cNvPr>
          <p:cNvSpPr txBox="1"/>
          <p:nvPr/>
        </p:nvSpPr>
        <p:spPr>
          <a:xfrm>
            <a:off x="251395" y="4606181"/>
            <a:ext cx="5577992" cy="1152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200" b="1" dirty="0">
                <a:ea typeface="SimSun" panose="02010600030101010101" pitchFamily="2" charset="-122"/>
                <a:cs typeface="Arial" panose="020B0604020202020204" pitchFamily="34" charset="0"/>
              </a:rPr>
              <a:t>Unterschiedliche Erwärmung </a:t>
            </a:r>
            <a:r>
              <a:rPr lang="de-DE" sz="2200" dirty="0">
                <a:ea typeface="SimSun" panose="02010600030101010101" pitchFamily="2" charset="-122"/>
                <a:cs typeface="Arial" panose="020B0604020202020204" pitchFamily="34" charset="0"/>
              </a:rPr>
              <a:t>von </a:t>
            </a:r>
            <a:r>
              <a:rPr lang="de-DE" sz="2200" b="1" dirty="0">
                <a:ea typeface="SimSun" panose="02010600030101010101" pitchFamily="2" charset="-122"/>
                <a:cs typeface="Arial" panose="020B0604020202020204" pitchFamily="34" charset="0"/>
              </a:rPr>
              <a:t>Land- und Seeflächen </a:t>
            </a:r>
            <a:r>
              <a:rPr lang="de-DE" sz="2200" dirty="0">
                <a:ea typeface="SimSun" panose="02010600030101010101" pitchFamily="2" charset="-122"/>
                <a:cs typeface="Arial" panose="020B0604020202020204" pitchFamily="34" charset="0"/>
              </a:rPr>
              <a:t>in den Küstenbereichen von</a:t>
            </a:r>
            <a:br>
              <a:rPr lang="de-DE" sz="2200" dirty="0"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de-DE" sz="2200" dirty="0">
                <a:ea typeface="SimSun" panose="02010600030101010101" pitchFamily="2" charset="-122"/>
                <a:cs typeface="Arial" panose="020B0604020202020204" pitchFamily="34" charset="0"/>
              </a:rPr>
              <a:t> großen Gewässern bei Tag und Nacht 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A5AC2A7E-1C5F-48FD-B389-8B4EC33585C2}"/>
              </a:ext>
            </a:extLst>
          </p:cNvPr>
          <p:cNvSpPr txBox="1"/>
          <p:nvPr/>
        </p:nvSpPr>
        <p:spPr>
          <a:xfrm>
            <a:off x="5930537" y="827878"/>
            <a:ext cx="6089695" cy="2951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200" b="1" dirty="0">
                <a:ea typeface="SimSun" panose="02010600030101010101" pitchFamily="2" charset="-122"/>
                <a:cs typeface="Arial" panose="020B0604020202020204" pitchFamily="34" charset="0"/>
              </a:rPr>
              <a:t>Tagsüber </a:t>
            </a:r>
            <a:r>
              <a:rPr lang="de-DE" sz="2200" dirty="0">
                <a:ea typeface="SimSun" panose="02010600030101010101" pitchFamily="2" charset="-122"/>
                <a:cs typeface="Arial" panose="020B0604020202020204" pitchFamily="34" charset="0"/>
              </a:rPr>
              <a:t>(Siehe Abbildung):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dirty="0">
                <a:ea typeface="SimSun" panose="02010600030101010101" pitchFamily="2" charset="-122"/>
                <a:cs typeface="Arial" panose="020B0604020202020204" pitchFamily="34" charset="0"/>
              </a:rPr>
              <a:t>stärkere Erwärmung von Land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dirty="0">
                <a:ea typeface="SimSun" panose="02010600030101010101" pitchFamily="2" charset="-122"/>
                <a:cs typeface="Arial" panose="020B0604020202020204" pitchFamily="34" charset="0"/>
              </a:rPr>
              <a:t>Absorption der Wärmestrahlung durch Wasser</a:t>
            </a:r>
          </a:p>
          <a:p>
            <a:pPr marL="357188" indent="-357188" defTabSz="714375">
              <a:lnSpc>
                <a:spcPct val="107000"/>
              </a:lnSpc>
              <a:spcAft>
                <a:spcPts val="800"/>
              </a:spcAft>
            </a:pPr>
            <a:r>
              <a:rPr lang="de-DE" sz="2200" dirty="0">
                <a:ea typeface="SimSun" panose="02010600030101010101" pitchFamily="2" charset="-122"/>
                <a:cs typeface="Arial" panose="020B0604020202020204" pitchFamily="34" charset="0"/>
              </a:rPr>
              <a:t>=&gt; 	Warme Luft steigt über dem Land auf, bodennah fällt der Druck und es strömt kühlere Luft vom Meer nach (</a:t>
            </a:r>
            <a:r>
              <a:rPr lang="de-DE" sz="2200" b="1" dirty="0">
                <a:ea typeface="SimSun" panose="02010600030101010101" pitchFamily="2" charset="-122"/>
                <a:cs typeface="Arial" panose="020B0604020202020204" pitchFamily="34" charset="0"/>
              </a:rPr>
              <a:t>Seewind</a:t>
            </a:r>
            <a:r>
              <a:rPr lang="de-DE" sz="2200" dirty="0">
                <a:ea typeface="SimSun" panose="02010600030101010101" pitchFamily="2" charset="-122"/>
                <a:cs typeface="Arial" panose="020B0604020202020204" pitchFamily="34" charset="0"/>
              </a:rPr>
              <a:t>). 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714375" algn="l"/>
              </a:tabLst>
            </a:pPr>
            <a:endParaRPr lang="de-DE" sz="18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B4C2E53-EA97-4A01-A1E5-02F2FE0163D8}"/>
              </a:ext>
            </a:extLst>
          </p:cNvPr>
          <p:cNvSpPr txBox="1"/>
          <p:nvPr/>
        </p:nvSpPr>
        <p:spPr>
          <a:xfrm>
            <a:off x="291585" y="5749190"/>
            <a:ext cx="6071030" cy="800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200" dirty="0">
                <a:ea typeface="SimSun" panose="02010600030101010101" pitchFamily="2" charset="-122"/>
                <a:cs typeface="Arial" panose="020B0604020202020204" pitchFamily="34" charset="0"/>
              </a:rPr>
              <a:t>=&gt; </a:t>
            </a:r>
            <a:r>
              <a:rPr lang="de-DE" sz="2200" b="1" dirty="0">
                <a:ea typeface="SimSun" panose="02010600030101010101" pitchFamily="2" charset="-122"/>
                <a:cs typeface="Arial" panose="020B0604020202020204" pitchFamily="34" charset="0"/>
              </a:rPr>
              <a:t>Schwache Luftzirkulation</a:t>
            </a:r>
            <a:r>
              <a:rPr lang="de-DE" sz="2200" dirty="0">
                <a:ea typeface="SimSun" panose="02010600030101010101" pitchFamily="2" charset="-122"/>
                <a:cs typeface="Arial" panose="020B0604020202020204" pitchFamily="34" charset="0"/>
              </a:rPr>
              <a:t> mit Windgeschwindigkeiten von </a:t>
            </a:r>
            <a:r>
              <a:rPr lang="de-DE" sz="2200" b="1" dirty="0">
                <a:ea typeface="SimSun" panose="02010600030101010101" pitchFamily="2" charset="-122"/>
                <a:cs typeface="Arial" panose="020B0604020202020204" pitchFamily="34" charset="0"/>
              </a:rPr>
              <a:t>10-20 </a:t>
            </a:r>
            <a:r>
              <a:rPr lang="de-DE" sz="2200" b="1" dirty="0" err="1">
                <a:ea typeface="SimSun" panose="02010600030101010101" pitchFamily="2" charset="-122"/>
                <a:cs typeface="Arial" panose="020B0604020202020204" pitchFamily="34" charset="0"/>
              </a:rPr>
              <a:t>kt</a:t>
            </a:r>
            <a:r>
              <a:rPr lang="de-DE" sz="2200" b="1" dirty="0"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de-DE" sz="2200" b="1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69C1D3F-2A64-41B3-9BF8-73635749BC2C}"/>
              </a:ext>
            </a:extLst>
          </p:cNvPr>
          <p:cNvSpPr txBox="1"/>
          <p:nvPr/>
        </p:nvSpPr>
        <p:spPr>
          <a:xfrm>
            <a:off x="6096000" y="3845636"/>
            <a:ext cx="5830542" cy="2557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200" b="1" dirty="0">
                <a:ea typeface="SimSun" panose="02010600030101010101" pitchFamily="2" charset="-122"/>
                <a:cs typeface="Arial" panose="020B0604020202020204" pitchFamily="34" charset="0"/>
              </a:rPr>
              <a:t>Nachts</a:t>
            </a:r>
            <a:r>
              <a:rPr lang="de-DE" sz="2200" dirty="0"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dirty="0">
                <a:ea typeface="SimSun" panose="02010600030101010101" pitchFamily="2" charset="-122"/>
                <a:cs typeface="Arial" panose="020B0604020202020204" pitchFamily="34" charset="0"/>
              </a:rPr>
              <a:t>stärkere Abkühlung von Land als von Wasseroberfläche</a:t>
            </a:r>
          </a:p>
          <a:p>
            <a:pPr marL="357188" indent="-357188">
              <a:lnSpc>
                <a:spcPct val="107000"/>
              </a:lnSpc>
              <a:spcAft>
                <a:spcPts val="800"/>
              </a:spcAft>
              <a:tabLst>
                <a:tab pos="714375" algn="l"/>
              </a:tabLst>
            </a:pPr>
            <a:r>
              <a:rPr lang="de-DE" sz="2200" dirty="0">
                <a:ea typeface="SimSun" panose="02010600030101010101" pitchFamily="2" charset="-122"/>
                <a:cs typeface="Arial" panose="020B0604020202020204" pitchFamily="34" charset="0"/>
              </a:rPr>
              <a:t>=&gt; Umkehrung des Luftkreislaufs</a:t>
            </a:r>
          </a:p>
          <a:p>
            <a:pPr marL="357188" indent="-357188">
              <a:lnSpc>
                <a:spcPct val="107000"/>
              </a:lnSpc>
              <a:spcAft>
                <a:spcPts val="800"/>
              </a:spcAft>
              <a:tabLst>
                <a:tab pos="714375" algn="l"/>
              </a:tabLst>
            </a:pPr>
            <a:r>
              <a:rPr lang="de-DE" altLang="de-DE" sz="2200" dirty="0">
                <a:ea typeface="SimSun" panose="02010600030101010101" pitchFamily="2" charset="-122"/>
                <a:cs typeface="Arial" panose="020B0604020202020204" pitchFamily="34" charset="0"/>
              </a:rPr>
              <a:t>	Der Wind bläst am Boden vom Land zur See (</a:t>
            </a:r>
            <a:r>
              <a:rPr lang="de-DE" altLang="de-DE" sz="2200" b="1" dirty="0">
                <a:ea typeface="SimSun" panose="02010600030101010101" pitchFamily="2" charset="-122"/>
                <a:cs typeface="Arial" panose="020B0604020202020204" pitchFamily="34" charset="0"/>
              </a:rPr>
              <a:t>Landwind</a:t>
            </a:r>
            <a:r>
              <a:rPr lang="de-DE" altLang="de-DE" sz="2200" dirty="0">
                <a:ea typeface="SimSun" panose="02010600030101010101" pitchFamily="2" charset="-122"/>
                <a:cs typeface="Arial" panose="020B0604020202020204" pitchFamily="34" charset="0"/>
              </a:rPr>
              <a:t>). </a:t>
            </a:r>
            <a:endParaRPr lang="de-DE" sz="2200" dirty="0"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C8CB524-D0BC-044C-A7F5-3A9F9692A0E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5" y="1071189"/>
            <a:ext cx="5449222" cy="350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34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578077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de-DE" dirty="0"/>
              <a:t>Der Föhn - Entstehung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579091BC-5ABF-459E-9BD5-FCF4BA92C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6577" y="899909"/>
            <a:ext cx="5373655" cy="5475890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b="1" dirty="0">
                <a:ea typeface="SimSun" panose="02010600030101010101" pitchFamily="2" charset="-122"/>
                <a:cs typeface="Arial" panose="020B0604020202020204" pitchFamily="34" charset="0"/>
              </a:rPr>
              <a:t>Erzwungener Aufstieg der  Luftmasse</a:t>
            </a:r>
            <a:r>
              <a:rPr lang="de-DE" dirty="0">
                <a:ea typeface="SimSun" panose="02010600030101010101" pitchFamily="2" charset="-122"/>
                <a:cs typeface="Arial" panose="020B0604020202020204" pitchFamily="34" charset="0"/>
              </a:rPr>
              <a:t> auf der Luvseite eines Bergrückens</a:t>
            </a:r>
            <a:endParaRPr lang="de-DE" b="1" dirty="0"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b="1" dirty="0">
                <a:ea typeface="SimSun" panose="02010600030101010101" pitchFamily="2" charset="-122"/>
                <a:cs typeface="Arial" panose="020B0604020202020204" pitchFamily="34" charset="0"/>
              </a:rPr>
              <a:t>Zunächst trockenadiabatischer Aufstieg </a:t>
            </a:r>
            <a:r>
              <a:rPr lang="de-DE" dirty="0">
                <a:ea typeface="SimSun" panose="02010600030101010101" pitchFamily="2" charset="-122"/>
                <a:cs typeface="Arial" panose="020B0604020202020204" pitchFamily="34" charset="0"/>
              </a:rPr>
              <a:t>der Luftströmung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b="1" dirty="0">
                <a:ea typeface="SimSun" panose="02010600030101010101" pitchFamily="2" charset="-122"/>
                <a:cs typeface="Arial" panose="020B0604020202020204" pitchFamily="34" charset="0"/>
              </a:rPr>
              <a:t>Feuchtadiabatischer Aufstieg </a:t>
            </a:r>
            <a:r>
              <a:rPr lang="de-DE" dirty="0">
                <a:ea typeface="SimSun" panose="02010600030101010101" pitchFamily="2" charset="-122"/>
                <a:cs typeface="Arial" panose="020B0604020202020204" pitchFamily="34" charset="0"/>
              </a:rPr>
              <a:t>sobald die Luft 100% relative Luftfeuchtigkeit erreicht hat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b="1" dirty="0">
                <a:ea typeface="SimSun" panose="02010600030101010101" pitchFamily="2" charset="-122"/>
                <a:cs typeface="Arial" panose="020B0604020202020204" pitchFamily="34" charset="0"/>
              </a:rPr>
              <a:t>Bildung einer stratusähnlichen Staubewölkung </a:t>
            </a:r>
            <a:r>
              <a:rPr lang="de-DE" dirty="0">
                <a:ea typeface="SimSun" panose="02010600030101010101" pitchFamily="2" charset="-122"/>
                <a:cs typeface="Arial" panose="020B0604020202020204" pitchFamily="34" charset="0"/>
              </a:rPr>
              <a:t>und ggf. Niederschlag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b="1" dirty="0">
                <a:ea typeface="SimSun" panose="02010600030101010101" pitchFamily="2" charset="-122"/>
                <a:cs typeface="Arial" panose="020B0604020202020204" pitchFamily="34" charset="0"/>
              </a:rPr>
              <a:t>Absinken der Luft </a:t>
            </a:r>
            <a:r>
              <a:rPr lang="de-DE" dirty="0">
                <a:ea typeface="SimSun" panose="02010600030101010101" pitchFamily="2" charset="-122"/>
                <a:cs typeface="Arial" panose="020B0604020202020204" pitchFamily="34" charset="0"/>
              </a:rPr>
              <a:t>auf der Leeseite mit Auflösung der Staubewölkung</a:t>
            </a:r>
            <a:r>
              <a:rPr lang="de-DE" baseline="30000" dirty="0">
                <a:ea typeface="SimSun" panose="02010600030101010101" pitchFamily="2" charset="-122"/>
                <a:cs typeface="Arial" panose="020B0604020202020204" pitchFamily="34" charset="0"/>
              </a:rPr>
              <a:t>1</a:t>
            </a:r>
            <a:r>
              <a:rPr lang="de-DE" dirty="0">
                <a:ea typeface="SimSun" panose="02010600030101010101" pitchFamily="2" charset="-122"/>
                <a:cs typeface="Arial" panose="020B0604020202020204" pitchFamily="34" charset="0"/>
              </a:rPr>
              <a:t>  und   </a:t>
            </a:r>
            <a:r>
              <a:rPr lang="de-DE" b="1" dirty="0">
                <a:ea typeface="SimSun" panose="02010600030101010101" pitchFamily="2" charset="-122"/>
                <a:cs typeface="Arial" panose="020B0604020202020204" pitchFamily="34" charset="0"/>
              </a:rPr>
              <a:t>sofortiger trockenadiabatischer Erwärmung</a:t>
            </a:r>
            <a:endParaRPr lang="de-DE" i="1" dirty="0"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4E3693C-E3C9-456C-B410-9EAF8085AB7E}"/>
              </a:ext>
            </a:extLst>
          </p:cNvPr>
          <p:cNvSpPr txBox="1"/>
          <p:nvPr/>
        </p:nvSpPr>
        <p:spPr>
          <a:xfrm>
            <a:off x="8040904" y="8949233"/>
            <a:ext cx="810677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1800" dirty="0">
              <a:effectLst/>
            </a:endParaRPr>
          </a:p>
        </p:txBody>
      </p:sp>
      <p:sp>
        <p:nvSpPr>
          <p:cNvPr id="15" name="Inhaltsplatzhalter 9">
            <a:extLst>
              <a:ext uri="{FF2B5EF4-FFF2-40B4-BE49-F238E27FC236}">
                <a16:creationId xmlns:a16="http://schemas.microsoft.com/office/drawing/2014/main" id="{D409FA94-7655-4046-887E-BDC9AB0F355E}"/>
              </a:ext>
            </a:extLst>
          </p:cNvPr>
          <p:cNvSpPr txBox="1">
            <a:spLocks/>
          </p:cNvSpPr>
          <p:nvPr/>
        </p:nvSpPr>
        <p:spPr>
          <a:xfrm>
            <a:off x="377028" y="4541335"/>
            <a:ext cx="5795172" cy="5475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20" name="Inhaltsplatzhalter 9">
            <a:extLst>
              <a:ext uri="{FF2B5EF4-FFF2-40B4-BE49-F238E27FC236}">
                <a16:creationId xmlns:a16="http://schemas.microsoft.com/office/drawing/2014/main" id="{AFAAA918-3762-45C9-89C1-C46CB0D0643A}"/>
              </a:ext>
            </a:extLst>
          </p:cNvPr>
          <p:cNvSpPr txBox="1">
            <a:spLocks/>
          </p:cNvSpPr>
          <p:nvPr/>
        </p:nvSpPr>
        <p:spPr>
          <a:xfrm>
            <a:off x="345614" y="4747386"/>
            <a:ext cx="6245931" cy="1214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b="1" i="1" dirty="0">
                <a:ea typeface="SimSun" panose="02010600030101010101" pitchFamily="2" charset="-122"/>
                <a:cs typeface="Arial" panose="020B0604020202020204" pitchFamily="34" charset="0"/>
              </a:rPr>
              <a:t>Durch den Föhneffekt kommt die Luftmasse auf der Leeseite eines Gebirgszuges deutlich wärmer an als sie auf der Luvseite aufgestiegen ist </a:t>
            </a:r>
            <a:endParaRPr lang="de-DE" i="1" dirty="0"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Textfeld 20">
            <a:extLst>
              <a:ext uri="{FF2B5EF4-FFF2-40B4-BE49-F238E27FC236}">
                <a16:creationId xmlns:a16="http://schemas.microsoft.com/office/drawing/2014/main" id="{5F0D7FDF-856A-4A7C-8B48-3ECFBEBDD02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75457" y="6185761"/>
            <a:ext cx="11088686" cy="3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0" bIns="0" anchor="b" anchorCtr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1000" dirty="0">
                <a:solidFill>
                  <a:srgbClr val="000000">
                    <a:lumMod val="100000"/>
                  </a:srgbClr>
                </a:solidFill>
                <a:latin typeface="Arial" panose="020B0604020202020204" pitchFamily="34" charset="0"/>
              </a:rPr>
              <a:t>1)</a:t>
            </a:r>
            <a:r>
              <a:rPr lang="de-DE" sz="1000" i="1" dirty="0">
                <a:ea typeface="SimSun" panose="02010600030101010101" pitchFamily="2" charset="-122"/>
                <a:cs typeface="Arial" panose="020B0604020202020204" pitchFamily="34" charset="0"/>
              </a:rPr>
              <a:t> die durch den Niederschlag auf der Luvseite trockener gewordene Luft fällt sofort wieder unter die relative Luftfeuchtigkeit von100% </a:t>
            </a:r>
            <a:endParaRPr lang="de-DE" sz="1000" dirty="0"/>
          </a:p>
          <a:p>
            <a:pPr eaLnBrk="1" hangingPunct="1">
              <a:spcBef>
                <a:spcPts val="0"/>
              </a:spcBef>
            </a:pPr>
            <a:endParaRPr lang="de-DE" sz="1000" dirty="0">
              <a:solidFill>
                <a:srgbClr val="000000">
                  <a:lumMod val="10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6D91726-5F2E-4270-AA40-37532A9F08C4}"/>
              </a:ext>
            </a:extLst>
          </p:cNvPr>
          <p:cNvSpPr txBox="1"/>
          <p:nvPr/>
        </p:nvSpPr>
        <p:spPr>
          <a:xfrm>
            <a:off x="285519" y="4295401"/>
            <a:ext cx="53736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44500"/>
            <a:r>
              <a:rPr lang="de-DE" sz="1000" dirty="0"/>
              <a:t>Quelle: 	Wikipedia von Geo-Science-International  </a:t>
            </a:r>
          </a:p>
          <a:p>
            <a:pPr marL="444500" indent="-444500"/>
            <a:r>
              <a:rPr lang="de-DE" sz="1000" dirty="0"/>
              <a:t>	https://commons.wikimedia.org/w/index.php?curid=47870504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49732658-6C3A-D44F-8E89-E58D20195D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057" y="911671"/>
            <a:ext cx="5976143" cy="338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96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021947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24" y="132512"/>
            <a:ext cx="8182910" cy="504000"/>
          </a:xfrm>
        </p:spPr>
        <p:txBody>
          <a:bodyPr vert="horz">
            <a:normAutofit fontScale="90000"/>
          </a:bodyPr>
          <a:lstStyle/>
          <a:p>
            <a:r>
              <a:rPr lang="de-DE" dirty="0"/>
              <a:t>3.2.5 Der Föhn mit typischem Wellensystem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4E3693C-E3C9-456C-B410-9EAF8085AB7E}"/>
              </a:ext>
            </a:extLst>
          </p:cNvPr>
          <p:cNvSpPr txBox="1"/>
          <p:nvPr/>
        </p:nvSpPr>
        <p:spPr>
          <a:xfrm>
            <a:off x="8040904" y="8949233"/>
            <a:ext cx="810677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1800" dirty="0">
              <a:effectLst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69C1D3F-2A64-41B3-9BF8-73635749BC2C}"/>
              </a:ext>
            </a:extLst>
          </p:cNvPr>
          <p:cNvSpPr txBox="1"/>
          <p:nvPr/>
        </p:nvSpPr>
        <p:spPr>
          <a:xfrm>
            <a:off x="5933646" y="855109"/>
            <a:ext cx="6160642" cy="4834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Auflösen der Kammwolke</a:t>
            </a:r>
            <a:r>
              <a:rPr lang="de-DE" sz="2200" baseline="300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1)2)</a:t>
            </a:r>
            <a:r>
              <a:rPr lang="de-DE" sz="22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durch die </a:t>
            </a:r>
            <a:r>
              <a:rPr lang="de-DE" sz="2200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Lee-seitig</a:t>
            </a:r>
            <a:r>
              <a:rPr lang="de-DE" sz="22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abfallende Luftmasse </a:t>
            </a:r>
            <a:r>
              <a:rPr lang="de-DE" sz="2200" dirty="0">
                <a:ea typeface="SimSun" panose="02010600030101010101" pitchFamily="2" charset="-122"/>
                <a:cs typeface="Arial" panose="020B0604020202020204" pitchFamily="34" charset="0"/>
              </a:rPr>
              <a:t>(Föhnlücke)</a:t>
            </a:r>
            <a:endParaRPr lang="de-DE" sz="2200" dirty="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b="1" dirty="0">
                <a:ea typeface="SimSun" panose="02010600030101010101" pitchFamily="2" charset="-122"/>
                <a:cs typeface="Arial" panose="020B0604020202020204" pitchFamily="34" charset="0"/>
              </a:rPr>
              <a:t>Laminares Schwingen der stabilen Luftschichtung, </a:t>
            </a:r>
            <a:r>
              <a:rPr lang="de-DE" sz="2200" dirty="0">
                <a:ea typeface="SimSun" panose="02010600030101010101" pitchFamily="2" charset="-122"/>
                <a:cs typeface="Arial" panose="020B0604020202020204" pitchFamily="34" charset="0"/>
              </a:rPr>
              <a:t>das durch</a:t>
            </a:r>
            <a:r>
              <a:rPr lang="de-DE" sz="2200" b="1" dirty="0">
                <a:ea typeface="SimSun" panose="02010600030101010101" pitchFamily="2" charset="-122"/>
                <a:cs typeface="Arial" panose="020B0604020202020204" pitchFamily="34" charset="0"/>
              </a:rPr>
              <a:t> Bergrücken </a:t>
            </a:r>
            <a:r>
              <a:rPr lang="de-DE" sz="2200" dirty="0">
                <a:ea typeface="SimSun" panose="02010600030101010101" pitchFamily="2" charset="-122"/>
                <a:cs typeface="Arial" panose="020B0604020202020204" pitchFamily="34" charset="0"/>
              </a:rPr>
              <a:t>bis in große Höhen angeregt wird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b="1" dirty="0">
                <a:ea typeface="SimSun" panose="02010600030101010101" pitchFamily="2" charset="-122"/>
                <a:cs typeface="Arial" panose="020B0604020202020204" pitchFamily="34" charset="0"/>
              </a:rPr>
              <a:t>Rotorwolken</a:t>
            </a:r>
            <a:r>
              <a:rPr lang="de-DE" sz="2200" dirty="0">
                <a:ea typeface="SimSun" panose="02010600030101010101" pitchFamily="2" charset="-122"/>
                <a:cs typeface="Arial" panose="020B0604020202020204" pitchFamily="34" charset="0"/>
              </a:rPr>
              <a:t> im Bereich der Wellenbäuchen unter der stabilen Luftschichtung mit eng </a:t>
            </a:r>
            <a:r>
              <a:rPr lang="de-DE" sz="22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aneinander liegenden starken Auf- und Abwindfeldern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Lenticularis-Wolken</a:t>
            </a:r>
            <a:r>
              <a:rPr lang="de-DE" sz="2200" baseline="30000" dirty="0">
                <a:ea typeface="SimSun" panose="02010600030101010101" pitchFamily="2" charset="-122"/>
                <a:cs typeface="Arial" panose="020B0604020202020204" pitchFamily="34" charset="0"/>
              </a:rPr>
              <a:t>1)2)</a:t>
            </a:r>
            <a:r>
              <a:rPr lang="de-DE" sz="2200" dirty="0">
                <a:ea typeface="SimSun" panose="02010600030101010101" pitchFamily="2" charset="-122"/>
                <a:cs typeface="Arial" panose="020B0604020202020204" pitchFamily="34" charset="0"/>
              </a:rPr>
              <a:t>  im Bereich der Wellenbäuche der stabilen Luftschichtung</a:t>
            </a:r>
            <a:r>
              <a:rPr lang="de-DE" sz="22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b="1" dirty="0">
                <a:ea typeface="SimSun" panose="02010600030101010101" pitchFamily="2" charset="-122"/>
                <a:cs typeface="Arial" panose="020B0604020202020204" pitchFamily="34" charset="0"/>
              </a:rPr>
              <a:t>L</a:t>
            </a:r>
            <a:r>
              <a:rPr lang="de-DE" sz="2200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aminares Steigen auf der Luvseite </a:t>
            </a:r>
            <a:r>
              <a:rPr lang="de-DE" sz="22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der Welle</a:t>
            </a:r>
            <a:endParaRPr lang="de-DE" sz="2200" dirty="0">
              <a:effectLst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29DE252-6A70-4961-9092-CC3E04528A02}"/>
              </a:ext>
            </a:extLst>
          </p:cNvPr>
          <p:cNvGrpSpPr/>
          <p:nvPr/>
        </p:nvGrpSpPr>
        <p:grpSpPr>
          <a:xfrm>
            <a:off x="97712" y="1372661"/>
            <a:ext cx="5706051" cy="4156322"/>
            <a:chOff x="105526" y="974686"/>
            <a:chExt cx="7851651" cy="5627159"/>
          </a:xfrm>
        </p:grpSpPr>
        <p:pic>
          <p:nvPicPr>
            <p:cNvPr id="9" name="Afbeelding 9">
              <a:extLst>
                <a:ext uri="{FF2B5EF4-FFF2-40B4-BE49-F238E27FC236}">
                  <a16:creationId xmlns:a16="http://schemas.microsoft.com/office/drawing/2014/main" id="{A866426C-7A28-4712-BDC0-7B1CF2BC2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526" y="978809"/>
              <a:ext cx="7851651" cy="5623036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61A97A43-BF95-4B70-8F46-5EB9C20A9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62987" y="4689060"/>
              <a:ext cx="1148349" cy="847619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453EDBF3-456A-467E-955C-8112CCBE76E2}"/>
                </a:ext>
              </a:extLst>
            </p:cNvPr>
            <p:cNvSpPr txBox="1"/>
            <p:nvPr/>
          </p:nvSpPr>
          <p:spPr>
            <a:xfrm>
              <a:off x="6717146" y="4804838"/>
              <a:ext cx="971421" cy="643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Sehr </a:t>
              </a:r>
            </a:p>
            <a:p>
              <a:r>
                <a:rPr lang="de-DE" sz="1600" dirty="0"/>
                <a:t>turbulent</a:t>
              </a:r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BA4D2BEE-8DB1-4E93-B60F-3DBE876C8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3348" y="4635561"/>
              <a:ext cx="664310" cy="477309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F631A242-BE3B-4340-B1EE-73CD87DDFCCE}"/>
                </a:ext>
              </a:extLst>
            </p:cNvPr>
            <p:cNvSpPr txBox="1"/>
            <p:nvPr/>
          </p:nvSpPr>
          <p:spPr>
            <a:xfrm>
              <a:off x="4637150" y="4635561"/>
              <a:ext cx="11408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Rotorwolke</a:t>
              </a:r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97DF5981-2B82-4D81-8CB3-25D3B5564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4183" y="2377440"/>
              <a:ext cx="1489165" cy="213548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2A07DABE-95A8-425C-8D95-95AB3D9B36E0}"/>
                </a:ext>
              </a:extLst>
            </p:cNvPr>
            <p:cNvSpPr txBox="1"/>
            <p:nvPr/>
          </p:nvSpPr>
          <p:spPr>
            <a:xfrm>
              <a:off x="3772905" y="2255390"/>
              <a:ext cx="11317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/>
                <a:t>Lenticularis</a:t>
              </a:r>
              <a:endParaRPr lang="de-DE" sz="1600" dirty="0"/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7044FB94-CC26-4333-9061-64EC577A7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82482" y="974686"/>
              <a:ext cx="3112567" cy="847619"/>
            </a:xfrm>
            <a:prstGeom prst="rect">
              <a:avLst/>
            </a:prstGeom>
          </p:spPr>
        </p:pic>
        <p:sp>
          <p:nvSpPr>
            <p:cNvPr id="11" name="Rechteck: abgerundete Ecken 10">
              <a:extLst>
                <a:ext uri="{FF2B5EF4-FFF2-40B4-BE49-F238E27FC236}">
                  <a16:creationId xmlns:a16="http://schemas.microsoft.com/office/drawing/2014/main" id="{FF8347F1-11B6-4430-A645-CF5A7475F965}"/>
                </a:ext>
              </a:extLst>
            </p:cNvPr>
            <p:cNvSpPr/>
            <p:nvPr/>
          </p:nvSpPr>
          <p:spPr>
            <a:xfrm>
              <a:off x="1288869" y="4212349"/>
              <a:ext cx="992777" cy="2177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46FA7F1F-07FF-4CFE-9CA3-4A394E0F08ED}"/>
                </a:ext>
              </a:extLst>
            </p:cNvPr>
            <p:cNvSpPr txBox="1"/>
            <p:nvPr/>
          </p:nvSpPr>
          <p:spPr>
            <a:xfrm>
              <a:off x="1288869" y="4096191"/>
              <a:ext cx="1202060" cy="791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Kamm-</a:t>
              </a:r>
            </a:p>
            <a:p>
              <a:r>
                <a:rPr lang="de-DE" sz="1600" dirty="0" err="1"/>
                <a:t>wolke</a:t>
              </a:r>
              <a:endParaRPr lang="de-DE" sz="1600" dirty="0"/>
            </a:p>
          </p:txBody>
        </p:sp>
      </p:grpSp>
      <p:sp>
        <p:nvSpPr>
          <p:cNvPr id="25" name="Textfeld 20">
            <a:extLst>
              <a:ext uri="{FF2B5EF4-FFF2-40B4-BE49-F238E27FC236}">
                <a16:creationId xmlns:a16="http://schemas.microsoft.com/office/drawing/2014/main" id="{AE1907E6-EED1-4128-813D-C3647786CBF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144199" y="5988576"/>
            <a:ext cx="11708836" cy="25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6000" rIns="0" bIns="0" anchor="b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457200" indent="-457200" eaLnBrk="1" hangingPunct="1">
              <a:buAutoNum type="arabicParenR"/>
            </a:pPr>
            <a:r>
              <a:rPr lang="de-DE" sz="1400" dirty="0">
                <a:solidFill>
                  <a:schemeClr val="bg1"/>
                </a:solidFill>
                <a:latin typeface="+mn-lt"/>
                <a:ea typeface="SimSun" panose="02010600030101010101" pitchFamily="2" charset="-122"/>
                <a:cs typeface="Arial" panose="020B0604020202020204" pitchFamily="34" charset="0"/>
              </a:rPr>
              <a:t>.                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B8F79291-A3EB-4D34-84BB-BD8456A1A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26" y="5001717"/>
            <a:ext cx="1772063" cy="102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C01987FC-A401-4942-A362-483F0CDE975F}"/>
              </a:ext>
            </a:extLst>
          </p:cNvPr>
          <p:cNvSpPr txBox="1"/>
          <p:nvPr/>
        </p:nvSpPr>
        <p:spPr>
          <a:xfrm>
            <a:off x="464426" y="4937406"/>
            <a:ext cx="2090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Kammwolke leeseitig</a:t>
            </a:r>
          </a:p>
        </p:txBody>
      </p:sp>
      <p:sp>
        <p:nvSpPr>
          <p:cNvPr id="26" name="Legende: mit Linie mit Rahmen und Akzentuierungsbalken 25">
            <a:extLst>
              <a:ext uri="{FF2B5EF4-FFF2-40B4-BE49-F238E27FC236}">
                <a16:creationId xmlns:a16="http://schemas.microsoft.com/office/drawing/2014/main" id="{3220B8A2-F572-468E-822A-EC61BDD289B3}"/>
              </a:ext>
            </a:extLst>
          </p:cNvPr>
          <p:cNvSpPr/>
          <p:nvPr/>
        </p:nvSpPr>
        <p:spPr>
          <a:xfrm>
            <a:off x="2633033" y="1104824"/>
            <a:ext cx="511166" cy="277876"/>
          </a:xfrm>
          <a:prstGeom prst="accentBorderCallout1">
            <a:avLst>
              <a:gd name="adj1" fmla="val 18750"/>
              <a:gd name="adj2" fmla="val -8333"/>
              <a:gd name="adj3" fmla="val 593086"/>
              <a:gd name="adj4" fmla="val 755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Picture 9">
            <a:extLst>
              <a:ext uri="{FF2B5EF4-FFF2-40B4-BE49-F238E27FC236}">
                <a16:creationId xmlns:a16="http://schemas.microsoft.com/office/drawing/2014/main" id="{6E5659D5-0509-4E78-B109-7B695079B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94474" y="987651"/>
            <a:ext cx="2045713" cy="72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feld 20">
            <a:extLst>
              <a:ext uri="{FF2B5EF4-FFF2-40B4-BE49-F238E27FC236}">
                <a16:creationId xmlns:a16="http://schemas.microsoft.com/office/drawing/2014/main" id="{3C91E081-D577-4DD4-A9CC-C531CED067C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64426" y="6171536"/>
            <a:ext cx="11544776" cy="19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6000" rIns="0" bIns="0" anchor="b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sz="1000" dirty="0">
                <a:solidFill>
                  <a:srgbClr val="000000"/>
                </a:solidFill>
              </a:rPr>
              <a:t>1) </a:t>
            </a:r>
            <a:r>
              <a:rPr lang="de-DE" sz="1000" dirty="0" err="1">
                <a:latin typeface="+mn-lt"/>
                <a:ea typeface="SimSun" panose="02010600030101010101" pitchFamily="2" charset="-122"/>
                <a:cs typeface="Arial" panose="020B0604020202020204" pitchFamily="34" charset="0"/>
              </a:rPr>
              <a:t>Lenticularis</a:t>
            </a:r>
            <a:r>
              <a:rPr lang="de-DE" sz="1000" dirty="0">
                <a:latin typeface="+mn-lt"/>
                <a:ea typeface="SimSun" panose="02010600030101010101" pitchFamily="2" charset="-122"/>
                <a:cs typeface="Arial" panose="020B0604020202020204" pitchFamily="34" charset="0"/>
              </a:rPr>
              <a:t>-, Rotor- und Kammwolke sind ortsfest. Sie bilden sich luvseitig immer wieder neu und lösen sich leeseitig wieder auf  </a:t>
            </a:r>
            <a:r>
              <a:rPr lang="de-DE" sz="1000" dirty="0">
                <a:solidFill>
                  <a:srgbClr val="000000"/>
                </a:solidFill>
              </a:rPr>
              <a:t>2) </a:t>
            </a:r>
            <a:r>
              <a:rPr lang="de-DE" sz="1000" dirty="0" err="1">
                <a:latin typeface="+mn-lt"/>
                <a:ea typeface="SimSun" panose="02010600030101010101" pitchFamily="2" charset="-122"/>
                <a:cs typeface="Arial" panose="020B0604020202020204" pitchFamily="34" charset="0"/>
              </a:rPr>
              <a:t>Lenticularis</a:t>
            </a:r>
            <a:r>
              <a:rPr lang="de-DE" sz="1000" dirty="0">
                <a:latin typeface="+mn-lt"/>
                <a:ea typeface="SimSun" panose="02010600030101010101" pitchFamily="2" charset="-122"/>
                <a:cs typeface="Arial" panose="020B0604020202020204" pitchFamily="34" charset="0"/>
              </a:rPr>
              <a:t>- und Rotorwolken sind nur bei ausreichender Feuchtigkeit der Luft zu sehen</a:t>
            </a:r>
            <a:endParaRPr lang="de-DE" sz="1000" dirty="0">
              <a:solidFill>
                <a:srgbClr val="000000"/>
              </a:solidFill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7917E25E-A357-FC95-5224-4BD0D9A75CC9}"/>
              </a:ext>
            </a:extLst>
          </p:cNvPr>
          <p:cNvCxnSpPr/>
          <p:nvPr/>
        </p:nvCxnSpPr>
        <p:spPr>
          <a:xfrm flipV="1">
            <a:off x="1143000" y="4201681"/>
            <a:ext cx="88900" cy="800036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341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875212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24" y="132512"/>
            <a:ext cx="8182910" cy="504000"/>
          </a:xfrm>
        </p:spPr>
        <p:txBody>
          <a:bodyPr vert="horz">
            <a:normAutofit fontScale="90000"/>
          </a:bodyPr>
          <a:lstStyle/>
          <a:p>
            <a:r>
              <a:rPr lang="de-DE" dirty="0"/>
              <a:t>Die Wellenentwicklung im Föhn - Bedingungen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4E3693C-E3C9-456C-B410-9EAF8085AB7E}"/>
              </a:ext>
            </a:extLst>
          </p:cNvPr>
          <p:cNvSpPr txBox="1"/>
          <p:nvPr/>
        </p:nvSpPr>
        <p:spPr>
          <a:xfrm>
            <a:off x="8040904" y="8949233"/>
            <a:ext cx="810677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1800" dirty="0">
              <a:effectLst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69C1D3F-2A64-41B3-9BF8-73635749BC2C}"/>
              </a:ext>
            </a:extLst>
          </p:cNvPr>
          <p:cNvSpPr txBox="1"/>
          <p:nvPr/>
        </p:nvSpPr>
        <p:spPr>
          <a:xfrm>
            <a:off x="7437119" y="859161"/>
            <a:ext cx="4657169" cy="5117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2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Bedingungen für Föhnentwicklung:</a:t>
            </a:r>
            <a:endParaRPr lang="de-DE" sz="2200" dirty="0">
              <a:effectLst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kräftiger Wind</a:t>
            </a:r>
            <a:r>
              <a:rPr lang="de-DE" sz="22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, der fast </a:t>
            </a:r>
            <a:r>
              <a:rPr lang="de-DE" sz="2200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senkrecht zu einem Gebirgszug </a:t>
            </a:r>
            <a:r>
              <a:rPr lang="de-DE" sz="22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weht.</a:t>
            </a:r>
            <a:endParaRPr lang="de-DE" sz="2200" dirty="0">
              <a:effectLst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eventuell </a:t>
            </a:r>
            <a:r>
              <a:rPr lang="de-DE" sz="2200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instabile untere Schicht</a:t>
            </a:r>
            <a:r>
              <a:rPr lang="de-DE" sz="22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, die sich nicht weit über die Gipfel erheben darf</a:t>
            </a:r>
            <a:endParaRPr lang="de-DE" sz="2200" dirty="0">
              <a:effectLst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dirty="0">
                <a:ea typeface="SimSun" panose="02010600030101010101" pitchFamily="2" charset="-122"/>
                <a:cs typeface="Arial" panose="020B0604020202020204" pitchFamily="34" charset="0"/>
              </a:rPr>
              <a:t>a</a:t>
            </a:r>
            <a:r>
              <a:rPr lang="de-DE" sz="22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ngrenzende </a:t>
            </a:r>
            <a:r>
              <a:rPr lang="de-DE" sz="2200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dicke, stabile Schicht</a:t>
            </a:r>
            <a:r>
              <a:rPr lang="de-DE" sz="22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, in der die </a:t>
            </a:r>
            <a:r>
              <a:rPr lang="de-DE" sz="2200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Windgeschwindigkeit mit der Höhe zunimmt</a:t>
            </a:r>
            <a:endParaRPr lang="de-DE" sz="2200" b="1" dirty="0">
              <a:effectLst/>
              <a:ea typeface="SimSun" panose="02010600030101010101" pitchFamily="2" charset="-122"/>
              <a:cs typeface="Tahoma" panose="020B0604030504040204" pitchFamily="34" charset="0"/>
            </a:endParaRPr>
          </a:p>
          <a:p>
            <a:r>
              <a:rPr lang="de-DE" sz="2200" dirty="0">
                <a:ea typeface="SimSun" panose="02010600030101010101" pitchFamily="2" charset="-122"/>
              </a:rPr>
              <a:t>Auftreten </a:t>
            </a:r>
            <a:r>
              <a:rPr lang="de-DE" sz="2200" b="1" dirty="0">
                <a:ea typeface="SimSun" panose="02010600030101010101" pitchFamily="2" charset="-122"/>
              </a:rPr>
              <a:t>m</a:t>
            </a:r>
            <a:r>
              <a:rPr lang="de-DE" sz="2200" b="1" dirty="0">
                <a:effectLst/>
                <a:ea typeface="SimSun" panose="02010600030101010101" pitchFamily="2" charset="-122"/>
              </a:rPr>
              <a:t>eist Herbst bis zum Frühjahr</a:t>
            </a:r>
            <a:r>
              <a:rPr lang="de-DE" sz="2200" dirty="0">
                <a:effectLst/>
                <a:ea typeface="SimSun" panose="02010600030101010101" pitchFamily="2" charset="-122"/>
              </a:rPr>
              <a:t>, da geringe Einstrahlintensität der Sonne eine überwiegend stabil geschichtete Atmosphäre ermöglicht. </a:t>
            </a:r>
            <a:endParaRPr lang="de-DE" sz="2200" dirty="0"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4" name="Afbeelding 11">
            <a:extLst>
              <a:ext uri="{FF2B5EF4-FFF2-40B4-BE49-F238E27FC236}">
                <a16:creationId xmlns:a16="http://schemas.microsoft.com/office/drawing/2014/main" id="{2A28E9D4-1FC4-4F50-BC0A-0563429D5F8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26" y="1276584"/>
            <a:ext cx="6910502" cy="453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08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474798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de-DE" dirty="0"/>
              <a:t>3.2.5 Orographische bedingte Windsysteme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4E3693C-E3C9-456C-B410-9EAF8085AB7E}"/>
              </a:ext>
            </a:extLst>
          </p:cNvPr>
          <p:cNvSpPr txBox="1"/>
          <p:nvPr/>
        </p:nvSpPr>
        <p:spPr>
          <a:xfrm>
            <a:off x="8040904" y="8949233"/>
            <a:ext cx="810677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1800" dirty="0">
              <a:effectLst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69C1D3F-2A64-41B3-9BF8-73635749BC2C}"/>
              </a:ext>
            </a:extLst>
          </p:cNvPr>
          <p:cNvSpPr txBox="1"/>
          <p:nvPr/>
        </p:nvSpPr>
        <p:spPr>
          <a:xfrm>
            <a:off x="300828" y="5680003"/>
            <a:ext cx="11563172" cy="800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2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In den Alpen tritt der Föhn sowohl bei </a:t>
            </a:r>
            <a:r>
              <a:rPr lang="de-DE" sz="2200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südlichen Winden (</a:t>
            </a:r>
            <a:r>
              <a:rPr lang="de-DE" sz="2200" b="1" dirty="0" err="1">
                <a:effectLst/>
                <a:ea typeface="SimSun" panose="02010600030101010101" pitchFamily="2" charset="-122"/>
                <a:cs typeface="Arial" panose="020B0604020202020204" pitchFamily="34" charset="0"/>
              </a:rPr>
              <a:t>Südföhn</a:t>
            </a:r>
            <a:r>
              <a:rPr lang="de-DE" sz="2200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) </a:t>
            </a:r>
            <a:r>
              <a:rPr lang="de-DE" sz="22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als auch bei </a:t>
            </a:r>
            <a:r>
              <a:rPr lang="de-DE" sz="2200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nördlichen Winden (Nordföhn) </a:t>
            </a:r>
            <a:r>
              <a:rPr lang="de-DE" sz="22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auf. In beiden Fällen stellt das Alpenmassiv das auslösende Hindernis dar.  </a:t>
            </a:r>
            <a:endParaRPr lang="de-DE" sz="2200" dirty="0">
              <a:effectLst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8C88677-1B93-4D09-BE14-3203B66FE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408" y="420735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25" name="Bild 5" descr="RAOnline EDU: Spezielle Wetterlagen - Föhn">
            <a:extLst>
              <a:ext uri="{FF2B5EF4-FFF2-40B4-BE49-F238E27FC236}">
                <a16:creationId xmlns:a16="http://schemas.microsoft.com/office/drawing/2014/main" id="{1D11F3B9-7B4B-4FEA-A8DE-180CA3444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027"/>
          <a:stretch>
            <a:fillRect/>
          </a:stretch>
        </p:blipFill>
        <p:spPr bwMode="auto">
          <a:xfrm>
            <a:off x="300828" y="1131715"/>
            <a:ext cx="5832676" cy="411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F54B9C91-39AF-48CF-B0C8-9882FE9F6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73" y="4913540"/>
            <a:ext cx="1164101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Quelle: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RAonline</a:t>
            </a:r>
            <a: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Grafik 1">
            <a:extLst>
              <a:ext uri="{FF2B5EF4-FFF2-40B4-BE49-F238E27FC236}">
                <a16:creationId xmlns:a16="http://schemas.microsoft.com/office/drawing/2014/main" id="{449F8288-2020-4123-8F68-F31A07A1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1183" y="1119013"/>
            <a:ext cx="5612817" cy="412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4464202B-1C7E-469B-98C1-17A4F9D99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4745" y="4949770"/>
            <a:ext cx="954107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Quelle :</a:t>
            </a:r>
            <a:r>
              <a:rPr lang="de-DE" altLang="de-DE" sz="1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DWD</a:t>
            </a:r>
            <a: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5B98E21-4EA4-42E1-94F2-D92C9C5BD3F9}"/>
              </a:ext>
            </a:extLst>
          </p:cNvPr>
          <p:cNvSpPr/>
          <p:nvPr/>
        </p:nvSpPr>
        <p:spPr>
          <a:xfrm>
            <a:off x="300828" y="1119013"/>
            <a:ext cx="5830614" cy="365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/>
              <a:t>Südföhn</a:t>
            </a:r>
            <a:r>
              <a:rPr lang="de-DE" b="1" dirty="0"/>
              <a:t>-Wetterlage in den Alpen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9E186382-709F-4AA5-80C0-D15400D89E62}"/>
              </a:ext>
            </a:extLst>
          </p:cNvPr>
          <p:cNvSpPr/>
          <p:nvPr/>
        </p:nvSpPr>
        <p:spPr>
          <a:xfrm>
            <a:off x="6263675" y="1106483"/>
            <a:ext cx="5600325" cy="365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Nordföhn-Wetterlage in den Alpen</a:t>
            </a:r>
          </a:p>
        </p:txBody>
      </p:sp>
    </p:spTree>
    <p:extLst>
      <p:ext uri="{BB962C8B-B14F-4D97-AF65-F5344CB8AC3E}">
        <p14:creationId xmlns:p14="http://schemas.microsoft.com/office/powerpoint/2010/main" val="2709279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38991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24" y="132512"/>
            <a:ext cx="8182910" cy="504000"/>
          </a:xfrm>
        </p:spPr>
        <p:txBody>
          <a:bodyPr vert="horz">
            <a:normAutofit fontScale="90000"/>
          </a:bodyPr>
          <a:lstStyle/>
          <a:p>
            <a:r>
              <a:rPr lang="de-DE" dirty="0"/>
              <a:t>Der Mistral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4E3693C-E3C9-456C-B410-9EAF8085AB7E}"/>
              </a:ext>
            </a:extLst>
          </p:cNvPr>
          <p:cNvSpPr txBox="1"/>
          <p:nvPr/>
        </p:nvSpPr>
        <p:spPr>
          <a:xfrm>
            <a:off x="8040904" y="8949233"/>
            <a:ext cx="810677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1800" dirty="0">
              <a:effectLst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69C1D3F-2A64-41B3-9BF8-73635749BC2C}"/>
              </a:ext>
            </a:extLst>
          </p:cNvPr>
          <p:cNvSpPr txBox="1"/>
          <p:nvPr/>
        </p:nvSpPr>
        <p:spPr>
          <a:xfrm>
            <a:off x="5537367" y="859161"/>
            <a:ext cx="6556921" cy="6442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b="1" dirty="0"/>
              <a:t>K</a:t>
            </a:r>
            <a:r>
              <a:rPr lang="de-DE" sz="2200" b="1" dirty="0">
                <a:effectLst/>
              </a:rPr>
              <a:t>alter, kräftiger und böiger Nordwind</a:t>
            </a:r>
            <a:r>
              <a:rPr lang="de-DE" sz="2200" dirty="0">
                <a:effectLst/>
              </a:rPr>
              <a:t>, der zwischen den französischen Alpen und dem Zentralmassiv der Alpen </a:t>
            </a:r>
            <a:r>
              <a:rPr lang="de-DE" sz="2200" b="1" dirty="0">
                <a:effectLst/>
              </a:rPr>
              <a:t>durch das Rhonetal </a:t>
            </a:r>
            <a:r>
              <a:rPr lang="de-DE" sz="2200" dirty="0">
                <a:effectLst/>
              </a:rPr>
              <a:t>weht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kern="0" dirty="0">
                <a:effectLst/>
              </a:rPr>
              <a:t>Durch die Kanalisierungswirkung des Rhonetals durchschnittliche </a:t>
            </a:r>
            <a:r>
              <a:rPr lang="de-DE" sz="2200" b="1" kern="0" dirty="0"/>
              <a:t>Windg</a:t>
            </a:r>
            <a:r>
              <a:rPr lang="de-DE" sz="2200" b="1" kern="0" dirty="0">
                <a:effectLst/>
              </a:rPr>
              <a:t>eschwindigkeiten von </a:t>
            </a:r>
            <a:br>
              <a:rPr lang="de-DE" sz="2200" b="1" kern="0" dirty="0">
                <a:effectLst/>
              </a:rPr>
            </a:br>
            <a:r>
              <a:rPr lang="de-DE" sz="2200" b="1" kern="0" dirty="0">
                <a:effectLst/>
              </a:rPr>
              <a:t>50 – 90 km/h und Böen von &gt;100 km/h </a:t>
            </a:r>
            <a:endParaRPr lang="de-DE" sz="2200" b="1" kern="0" dirty="0"/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2200" kern="0" dirty="0">
                <a:effectLst/>
              </a:rPr>
              <a:t>Der Mistral hält in der Regel mehrere Tage an und tritt </a:t>
            </a:r>
            <a:r>
              <a:rPr lang="de-DE" sz="2200" b="1" kern="0" dirty="0">
                <a:effectLst/>
              </a:rPr>
              <a:t>vor allem im Winter und Frühjahr </a:t>
            </a:r>
            <a:r>
              <a:rPr lang="de-DE" sz="2200" kern="0" dirty="0">
                <a:effectLst/>
              </a:rPr>
              <a:t>auf. 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2200" dirty="0"/>
              <a:t>In den </a:t>
            </a:r>
            <a:r>
              <a:rPr lang="de-DE" sz="2200" b="1" dirty="0"/>
              <a:t>südfranzösischen Alpen </a:t>
            </a:r>
            <a:r>
              <a:rPr lang="de-DE" sz="2200" dirty="0"/>
              <a:t>bildet sich ein</a:t>
            </a:r>
            <a:r>
              <a:rPr lang="de-DE" sz="2200" b="1" dirty="0"/>
              <a:t> Wellensystem</a:t>
            </a:r>
            <a:r>
              <a:rPr lang="de-DE" sz="2200" b="1" baseline="30000" dirty="0"/>
              <a:t>1</a:t>
            </a:r>
            <a:r>
              <a:rPr lang="de-DE" sz="2200" b="1" dirty="0"/>
              <a:t> </a:t>
            </a:r>
            <a:r>
              <a:rPr lang="de-DE" sz="2200" dirty="0"/>
              <a:t>aus</a:t>
            </a:r>
            <a:endParaRPr lang="de-DE" sz="2200" dirty="0"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e-DE" sz="2200" kern="0" dirty="0"/>
              <a:t>Trifft die kalte Luft über dem Mittelmeer auf Warmluft, bildet sich ein Genua-Tief und es gibt anhaltende Niederschläge in Süd- und Ostdeutschland. 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de-DE" sz="2200" kern="150" dirty="0"/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de-DE" sz="3600" kern="150" dirty="0">
              <a:effectLst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F1AD36E-25FB-4E39-9087-078EF9222713}"/>
              </a:ext>
            </a:extLst>
          </p:cNvPr>
          <p:cNvSpPr txBox="1"/>
          <p:nvPr/>
        </p:nvSpPr>
        <p:spPr>
          <a:xfrm>
            <a:off x="368136" y="5103252"/>
            <a:ext cx="499951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/>
              <a:t>Quelle Wikipedia: Piotr Flatau https://commons.wikimedia.org/w/index.php?curid=553631</a:t>
            </a: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C3C2B361-9B27-4D92-81BA-ED39220AF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136" y="923073"/>
            <a:ext cx="4999512" cy="407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F2C30606-1956-4480-885D-DED61092367A}"/>
              </a:ext>
            </a:extLst>
          </p:cNvPr>
          <p:cNvSpPr txBox="1"/>
          <p:nvPr/>
        </p:nvSpPr>
        <p:spPr>
          <a:xfrm>
            <a:off x="4476658" y="7617849"/>
            <a:ext cx="9619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/>
              <a:t>, </a:t>
            </a:r>
            <a:endParaRPr lang="de-DE" dirty="0"/>
          </a:p>
        </p:txBody>
      </p:sp>
      <p:sp>
        <p:nvSpPr>
          <p:cNvPr id="23" name="Textfeld 20">
            <a:extLst>
              <a:ext uri="{FF2B5EF4-FFF2-40B4-BE49-F238E27FC236}">
                <a16:creationId xmlns:a16="http://schemas.microsoft.com/office/drawing/2014/main" id="{7C35D4B6-8A51-4539-A56B-4DCCC28719D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68136" y="6214086"/>
            <a:ext cx="11088686" cy="19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0" bIns="0" anchor="b" anchorCtr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de-DE" sz="1000" dirty="0">
                <a:solidFill>
                  <a:srgbClr val="000000">
                    <a:lumMod val="100000"/>
                  </a:srgbClr>
                </a:solidFill>
                <a:latin typeface="Arial" panose="020B0604020202020204" pitchFamily="34" charset="0"/>
              </a:rPr>
              <a:t>1) Nutzen die</a:t>
            </a:r>
            <a:r>
              <a:rPr lang="de-DE" sz="1000" dirty="0"/>
              <a:t> Segelflieger zu ausgedehnten Höhen- und Streckenflügen, ähnlich wie beim Föhn in den Alpen</a:t>
            </a:r>
            <a:r>
              <a:rPr lang="de-DE" sz="1000" dirty="0">
                <a:ea typeface="SimSun" panose="02010600030101010101" pitchFamily="2" charset="-122"/>
              </a:rPr>
              <a:t> </a:t>
            </a:r>
            <a:endParaRPr lang="de-DE" sz="1000" dirty="0">
              <a:solidFill>
                <a:srgbClr val="000000">
                  <a:lumMod val="100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354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762181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4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24" y="132512"/>
            <a:ext cx="8182910" cy="504000"/>
          </a:xfrm>
        </p:spPr>
        <p:txBody>
          <a:bodyPr vert="horz">
            <a:normAutofit fontScale="90000"/>
          </a:bodyPr>
          <a:lstStyle/>
          <a:p>
            <a:r>
              <a:rPr lang="de-DE" dirty="0"/>
              <a:t>Die Bora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4E3693C-E3C9-456C-B410-9EAF8085AB7E}"/>
              </a:ext>
            </a:extLst>
          </p:cNvPr>
          <p:cNvSpPr txBox="1"/>
          <p:nvPr/>
        </p:nvSpPr>
        <p:spPr>
          <a:xfrm>
            <a:off x="8040904" y="8949233"/>
            <a:ext cx="810677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1800" dirty="0">
              <a:effectLst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EE0804A6-0B12-476B-983D-54A0D0FAA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0034" y="69442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5B72CED4-424D-406A-A18F-F5652B2F1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1055" y="48434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C302CCDD-CEF3-40D8-B7B5-4E3CB2999074}"/>
              </a:ext>
            </a:extLst>
          </p:cNvPr>
          <p:cNvSpPr txBox="1"/>
          <p:nvPr/>
        </p:nvSpPr>
        <p:spPr>
          <a:xfrm>
            <a:off x="7841672" y="960582"/>
            <a:ext cx="4178561" cy="4628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dirty="0">
                <a:ea typeface="SimSun" panose="02010600030101010101" pitchFamily="2" charset="-122"/>
                <a:cs typeface="Arial" panose="020B0604020202020204" pitchFamily="34" charset="0"/>
              </a:rPr>
              <a:t>E</a:t>
            </a:r>
            <a:r>
              <a:rPr lang="de-DE" sz="22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ntsteht in Kroatien entlang der Küste zwischen Rijeka und Split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b="1" dirty="0">
                <a:ea typeface="SimSun" panose="02010600030101010101" pitchFamily="2" charset="-122"/>
                <a:cs typeface="Arial" panose="020B0604020202020204" pitchFamily="34" charset="0"/>
              </a:rPr>
              <a:t>P</a:t>
            </a:r>
            <a:r>
              <a:rPr lang="de-DE" sz="2200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olare Kaltluft, </a:t>
            </a:r>
            <a:r>
              <a:rPr lang="de-DE" sz="2200" dirty="0">
                <a:ea typeface="SimSun" panose="02010600030101010101" pitchFamily="2" charset="-122"/>
              </a:rPr>
              <a:t>die sich vor allem nachts nordöstlich der Bergkämme Kroatiens ansammelt, </a:t>
            </a:r>
            <a:r>
              <a:rPr lang="de-DE" sz="22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strömt aus nördlicher bis nordöstliche Richtung als </a:t>
            </a:r>
            <a:r>
              <a:rPr lang="de-DE" sz="2200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Fallwind in die adriatische Küstenregion</a:t>
            </a:r>
            <a:endParaRPr lang="de-DE" sz="2200" b="1" dirty="0">
              <a:effectLst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In Wintermonaten extremer und langanhaltender </a:t>
            </a:r>
            <a:r>
              <a:rPr lang="de-DE" sz="2200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Wind mit 200 km/h</a:t>
            </a:r>
            <a:endParaRPr lang="de-DE" sz="2200" b="1" dirty="0">
              <a:effectLst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16" name="Textfeld 20">
            <a:extLst>
              <a:ext uri="{FF2B5EF4-FFF2-40B4-BE49-F238E27FC236}">
                <a16:creationId xmlns:a16="http://schemas.microsoft.com/office/drawing/2014/main" id="{592CA833-EF57-432A-AE43-1995CD7C3CF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91155" y="5421351"/>
            <a:ext cx="5639799" cy="19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0" bIns="0" anchor="b" anchorCtr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de-DE" sz="1000" dirty="0">
                <a:solidFill>
                  <a:srgbClr val="000000">
                    <a:lumMod val="100000"/>
                  </a:srgbClr>
                </a:solidFill>
                <a:latin typeface="Arial" panose="020B0604020202020204" pitchFamily="34" charset="0"/>
              </a:rPr>
              <a:t>Quelle: Wikipedia - Pavle </a:t>
            </a:r>
            <a:r>
              <a:rPr lang="de-DE" sz="1000" dirty="0" err="1">
                <a:solidFill>
                  <a:srgbClr val="000000">
                    <a:lumMod val="100000"/>
                  </a:srgbClr>
                </a:solidFill>
                <a:latin typeface="Arial" panose="020B0604020202020204" pitchFamily="34" charset="0"/>
              </a:rPr>
              <a:t>Cikovac</a:t>
            </a:r>
            <a:r>
              <a:rPr lang="de-DE" sz="1000" dirty="0">
                <a:solidFill>
                  <a:srgbClr val="000000">
                    <a:lumMod val="100000"/>
                  </a:srgbClr>
                </a:solidFill>
                <a:latin typeface="Arial" panose="020B0604020202020204" pitchFamily="34" charset="0"/>
              </a:rPr>
              <a:t>;  https://commons.wikimedia.org/w/index.php?curid=46966415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BF17DEFC-50F1-465F-A944-C29B0AF69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10" t="23415" b="-109"/>
          <a:stretch/>
        </p:blipFill>
        <p:spPr bwMode="auto">
          <a:xfrm>
            <a:off x="171767" y="1038695"/>
            <a:ext cx="7457470" cy="4243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93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24" y="132512"/>
            <a:ext cx="8182910" cy="504000"/>
          </a:xfrm>
        </p:spPr>
        <p:txBody>
          <a:bodyPr vert="horz">
            <a:normAutofit fontScale="90000"/>
          </a:bodyPr>
          <a:lstStyle/>
          <a:p>
            <a:r>
              <a:rPr lang="de-DE" dirty="0"/>
              <a:t>Der </a:t>
            </a:r>
            <a:r>
              <a:rPr lang="de-DE" dirty="0" err="1"/>
              <a:t>Malojawind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4E3693C-E3C9-456C-B410-9EAF8085AB7E}"/>
              </a:ext>
            </a:extLst>
          </p:cNvPr>
          <p:cNvSpPr txBox="1"/>
          <p:nvPr/>
        </p:nvSpPr>
        <p:spPr>
          <a:xfrm>
            <a:off x="8040904" y="8949233"/>
            <a:ext cx="810677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1800" dirty="0">
              <a:effectLst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EE0804A6-0B12-476B-983D-54A0D0FAA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0034" y="69442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5B72CED4-424D-406A-A18F-F5652B2F1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1055" y="48434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C302CCDD-CEF3-40D8-B7B5-4E3CB2999074}"/>
              </a:ext>
            </a:extLst>
          </p:cNvPr>
          <p:cNvSpPr txBox="1"/>
          <p:nvPr/>
        </p:nvSpPr>
        <p:spPr>
          <a:xfrm>
            <a:off x="7658100" y="833376"/>
            <a:ext cx="4257675" cy="488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2200" b="1" dirty="0"/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200" b="1" dirty="0"/>
              <a:t>Tageszeitlicher Luftausgleich </a:t>
            </a:r>
            <a:r>
              <a:rPr lang="de-DE" sz="2200" dirty="0"/>
              <a:t>zwischen der Poebene talaufwärts ins Engadin 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200" b="1" dirty="0" err="1"/>
              <a:t>Talwind</a:t>
            </a:r>
            <a:r>
              <a:rPr lang="de-DE" sz="2200" b="1" dirty="0"/>
              <a:t>,</a:t>
            </a:r>
            <a:r>
              <a:rPr lang="de-DE" sz="2200" dirty="0"/>
              <a:t> der kältere Luft aus der Poebene nordwärts ins Engadin führt 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200" dirty="0">
                <a:effectLst/>
              </a:rPr>
              <a:t>Überwindet </a:t>
            </a:r>
            <a:r>
              <a:rPr lang="de-DE" sz="2200" dirty="0" err="1">
                <a:effectLst/>
              </a:rPr>
              <a:t>Malojapass</a:t>
            </a:r>
            <a:r>
              <a:rPr lang="de-DE" sz="2200" dirty="0"/>
              <a:t>, was dann im Engadin zu untypischem, talwärts gerichtetem Wind führt </a:t>
            </a:r>
            <a:r>
              <a:rPr lang="de-DE" sz="2200" b="1" dirty="0"/>
              <a:t>(„Nachtwind des Tages“</a:t>
            </a:r>
            <a:r>
              <a:rPr lang="de-DE" sz="2200" dirty="0"/>
              <a:t>)</a:t>
            </a:r>
            <a:r>
              <a:rPr lang="de-DE" sz="2200" dirty="0">
                <a:effectLst/>
              </a:rPr>
              <a:t>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9C213AD-A184-0D4B-84B5-F41E566132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5" y="1824953"/>
            <a:ext cx="6985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36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2C7A8-7EE1-445E-B18B-B0B44B0295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3.2 Windsysteme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3147B01-30C8-421C-BD17-8AC69CBE5D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44C96"/>
                </a:solidFill>
              </a:rPr>
              <a:t>Wind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18B720-1CFD-4B73-A56F-433DC892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8534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393909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2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24" y="132512"/>
            <a:ext cx="8182910" cy="504000"/>
          </a:xfrm>
        </p:spPr>
        <p:txBody>
          <a:bodyPr vert="horz">
            <a:normAutofit fontScale="90000"/>
          </a:bodyPr>
          <a:lstStyle/>
          <a:p>
            <a:r>
              <a:rPr lang="de-DE" dirty="0"/>
              <a:t>Der Scirocco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4E3693C-E3C9-456C-B410-9EAF8085AB7E}"/>
              </a:ext>
            </a:extLst>
          </p:cNvPr>
          <p:cNvSpPr txBox="1"/>
          <p:nvPr/>
        </p:nvSpPr>
        <p:spPr>
          <a:xfrm>
            <a:off x="8040904" y="8949233"/>
            <a:ext cx="810677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1800" dirty="0">
              <a:effectLst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EE0804A6-0B12-476B-983D-54A0D0FAA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0034" y="69442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5B72CED4-424D-406A-A18F-F5652B2F1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1055" y="48434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C302CCDD-CEF3-40D8-B7B5-4E3CB2999074}"/>
              </a:ext>
            </a:extLst>
          </p:cNvPr>
          <p:cNvSpPr txBox="1"/>
          <p:nvPr/>
        </p:nvSpPr>
        <p:spPr>
          <a:xfrm>
            <a:off x="6896100" y="833376"/>
            <a:ext cx="5124133" cy="5340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b="1" dirty="0">
                <a:solidFill>
                  <a:srgbClr val="000000"/>
                </a:solidFill>
              </a:rPr>
              <a:t>H</a:t>
            </a:r>
            <a:r>
              <a:rPr lang="de-DE" sz="2200" b="1" i="0" u="none" strike="noStrike" kern="1200" dirty="0">
                <a:solidFill>
                  <a:srgbClr val="000000"/>
                </a:solidFill>
                <a:effectLst/>
              </a:rPr>
              <a:t>eißer </a:t>
            </a:r>
            <a:r>
              <a:rPr lang="de-DE" sz="2200" b="1" dirty="0">
                <a:solidFill>
                  <a:srgbClr val="000000"/>
                </a:solidFill>
              </a:rPr>
              <a:t>Wind</a:t>
            </a:r>
            <a:r>
              <a:rPr lang="de-DE" sz="2200" b="1" i="0" u="none" strike="noStrike" kern="1200" dirty="0">
                <a:solidFill>
                  <a:srgbClr val="000000"/>
                </a:solidFill>
                <a:effectLst/>
              </a:rPr>
              <a:t> </a:t>
            </a:r>
            <a:r>
              <a:rPr lang="de-DE" sz="2200" b="0" i="0" u="none" strike="noStrike" kern="1200" dirty="0">
                <a:solidFill>
                  <a:srgbClr val="000000"/>
                </a:solidFill>
                <a:effectLst/>
              </a:rPr>
              <a:t>aus südlichen bis südöstlichen Richtungen, der </a:t>
            </a:r>
            <a:r>
              <a:rPr lang="de-DE" sz="2200" b="1" i="0" u="none" strike="noStrike" kern="1200" dirty="0">
                <a:solidFill>
                  <a:srgbClr val="000000"/>
                </a:solidFill>
                <a:effectLst/>
              </a:rPr>
              <a:t>von der </a:t>
            </a:r>
            <a:r>
              <a:rPr lang="de-DE" sz="2200" b="1" dirty="0">
                <a:solidFill>
                  <a:srgbClr val="000000"/>
                </a:solidFill>
              </a:rPr>
              <a:t>Sahara</a:t>
            </a:r>
            <a:r>
              <a:rPr lang="de-DE" sz="2200" b="1" i="0" u="none" strike="noStrike" kern="1200" dirty="0">
                <a:solidFill>
                  <a:srgbClr val="000000"/>
                </a:solidFill>
                <a:effectLst/>
              </a:rPr>
              <a:t> in Richtung </a:t>
            </a:r>
            <a:r>
              <a:rPr lang="de-DE" sz="2200" b="1" dirty="0">
                <a:solidFill>
                  <a:srgbClr val="000000"/>
                </a:solidFill>
              </a:rPr>
              <a:t>Mittelmeer </a:t>
            </a:r>
            <a:r>
              <a:rPr lang="de-DE" sz="2200" b="0" i="0" u="none" strike="noStrike" kern="1200" dirty="0">
                <a:solidFill>
                  <a:srgbClr val="000000"/>
                </a:solidFill>
                <a:effectLst/>
              </a:rPr>
              <a:t>weht </a:t>
            </a:r>
          </a:p>
          <a:p>
            <a:pPr marL="285750" indent="-285750" algn="l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b="0" i="0" u="none" strike="noStrike" kern="1200" dirty="0">
                <a:solidFill>
                  <a:srgbClr val="000000"/>
                </a:solidFill>
                <a:effectLst/>
              </a:rPr>
              <a:t>Vorkommen im </a:t>
            </a:r>
            <a:r>
              <a:rPr lang="de-DE" sz="2200" b="1" i="0" u="none" strike="noStrike" kern="1200" dirty="0">
                <a:solidFill>
                  <a:srgbClr val="000000"/>
                </a:solidFill>
                <a:effectLst/>
              </a:rPr>
              <a:t>Frühjahr, Frühsommer </a:t>
            </a:r>
            <a:r>
              <a:rPr lang="de-DE" sz="2200" b="0" i="0" u="none" strike="noStrike" kern="1200" dirty="0">
                <a:solidFill>
                  <a:srgbClr val="000000"/>
                </a:solidFill>
                <a:effectLst/>
              </a:rPr>
              <a:t>und </a:t>
            </a:r>
            <a:r>
              <a:rPr lang="de-DE" sz="2200" b="1" i="0" u="none" strike="noStrike" kern="1200" dirty="0">
                <a:solidFill>
                  <a:srgbClr val="000000"/>
                </a:solidFill>
                <a:effectLst/>
              </a:rPr>
              <a:t>Herbst </a:t>
            </a:r>
          </a:p>
          <a:p>
            <a:pPr marL="285750" indent="-285750" algn="l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rgbClr val="000000"/>
                </a:solidFill>
              </a:rPr>
              <a:t>Kann Ausmaß eines </a:t>
            </a:r>
            <a:r>
              <a:rPr lang="de-DE" sz="2200" b="1" dirty="0">
                <a:solidFill>
                  <a:srgbClr val="000000"/>
                </a:solidFill>
              </a:rPr>
              <a:t>tropischen Wirbelsturmes</a:t>
            </a:r>
            <a:r>
              <a:rPr lang="de-DE" sz="2200" b="0" i="0" u="none" strike="noStrike" kern="1200" dirty="0">
                <a:solidFill>
                  <a:srgbClr val="000000"/>
                </a:solidFill>
                <a:effectLst/>
              </a:rPr>
              <a:t> erreichen </a:t>
            </a:r>
            <a:endParaRPr lang="de-DE" sz="2200" b="0" i="0" u="none" strike="noStrike" dirty="0">
              <a:effectLst/>
            </a:endParaRPr>
          </a:p>
          <a:p>
            <a:pPr marL="285750" indent="-285750" algn="l" rtl="0" eaLnBrk="1" fontAlgn="t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rgbClr val="000000"/>
                </a:solidFill>
              </a:rPr>
              <a:t>Ü</a:t>
            </a:r>
            <a:r>
              <a:rPr lang="de-DE" sz="2200" b="0" i="0" u="none" strike="noStrike" kern="1200" dirty="0">
                <a:solidFill>
                  <a:srgbClr val="000000"/>
                </a:solidFill>
                <a:effectLst/>
              </a:rPr>
              <a:t>ber </a:t>
            </a:r>
            <a:r>
              <a:rPr lang="de-DE" sz="2200" dirty="0">
                <a:solidFill>
                  <a:srgbClr val="000000"/>
                </a:solidFill>
              </a:rPr>
              <a:t>Afrika</a:t>
            </a:r>
            <a:r>
              <a:rPr lang="de-DE" sz="2200" b="0" i="0" u="none" strike="noStrike" kern="1200" dirty="0">
                <a:solidFill>
                  <a:srgbClr val="000000"/>
                </a:solidFill>
                <a:effectLst/>
              </a:rPr>
              <a:t> trocken, </a:t>
            </a:r>
            <a:r>
              <a:rPr lang="de-DE" sz="2200" b="1" i="0" u="none" strike="noStrike" kern="1200" dirty="0">
                <a:solidFill>
                  <a:srgbClr val="000000"/>
                </a:solidFill>
                <a:effectLst/>
              </a:rPr>
              <a:t>nimmt über Mittelmeer </a:t>
            </a:r>
            <a:r>
              <a:rPr lang="de-DE" sz="2200" b="1" dirty="0">
                <a:solidFill>
                  <a:srgbClr val="000000"/>
                </a:solidFill>
              </a:rPr>
              <a:t>Feuchtigkeit</a:t>
            </a:r>
            <a:r>
              <a:rPr lang="de-DE" sz="2200" b="1" i="0" u="none" strike="noStrike" kern="1200" dirty="0">
                <a:solidFill>
                  <a:srgbClr val="000000"/>
                </a:solidFill>
                <a:effectLst/>
              </a:rPr>
              <a:t> </a:t>
            </a:r>
            <a:r>
              <a:rPr lang="de-DE" sz="2200" b="0" i="0" u="none" strike="noStrike" kern="1200" dirty="0">
                <a:solidFill>
                  <a:srgbClr val="000000"/>
                </a:solidFill>
                <a:effectLst/>
              </a:rPr>
              <a:t>auf, die ggf. in den nördlichen Mittelmeerländern abregnet  </a:t>
            </a:r>
            <a:endParaRPr lang="de-DE" sz="2200" b="0" i="0" u="none" strike="noStrike" dirty="0">
              <a:effectLst/>
            </a:endParaRPr>
          </a:p>
          <a:p>
            <a:pPr marL="285750" indent="-285750" algn="l" rtl="0" eaLnBrk="1" fontAlgn="t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rgbClr val="000000"/>
                </a:solidFill>
              </a:rPr>
              <a:t>F</a:t>
            </a:r>
            <a:r>
              <a:rPr lang="de-DE" sz="2200" b="0" i="0" u="none" strike="noStrike" kern="1200" dirty="0">
                <a:solidFill>
                  <a:srgbClr val="000000"/>
                </a:solidFill>
                <a:effectLst/>
              </a:rPr>
              <a:t>ührt </a:t>
            </a:r>
            <a:r>
              <a:rPr lang="de-DE" sz="2200" b="1" i="0" u="none" strike="noStrike" kern="1200" dirty="0">
                <a:solidFill>
                  <a:srgbClr val="000000"/>
                </a:solidFill>
                <a:effectLst/>
              </a:rPr>
              <a:t>Sandstaub</a:t>
            </a:r>
            <a:r>
              <a:rPr lang="de-DE" sz="2200" b="0" i="0" u="none" strike="noStrike" kern="1200" dirty="0">
                <a:solidFill>
                  <a:srgbClr val="000000"/>
                </a:solidFill>
                <a:effectLst/>
              </a:rPr>
              <a:t> mit sich, wodurch die </a:t>
            </a:r>
            <a:r>
              <a:rPr lang="de-DE" sz="2200" b="1" i="0" u="none" strike="noStrike" kern="1200" dirty="0">
                <a:solidFill>
                  <a:srgbClr val="000000"/>
                </a:solidFill>
                <a:effectLst/>
              </a:rPr>
              <a:t>Sichtweite auf unter 1km </a:t>
            </a:r>
            <a:r>
              <a:rPr lang="de-DE" sz="2200" b="0" i="0" u="none" strike="noStrike" kern="1200" dirty="0">
                <a:solidFill>
                  <a:srgbClr val="000000"/>
                </a:solidFill>
                <a:effectLst/>
              </a:rPr>
              <a:t>sinken kann</a:t>
            </a:r>
            <a:endParaRPr lang="de-DE" sz="2200" b="0" i="0" u="none" strike="noStrike" dirty="0">
              <a:effectLst/>
            </a:endParaRPr>
          </a:p>
        </p:txBody>
      </p:sp>
      <p:sp>
        <p:nvSpPr>
          <p:cNvPr id="16" name="Textfeld 20">
            <a:extLst>
              <a:ext uri="{FF2B5EF4-FFF2-40B4-BE49-F238E27FC236}">
                <a16:creationId xmlns:a16="http://schemas.microsoft.com/office/drawing/2014/main" id="{592CA833-EF57-432A-AE43-1995CD7C3CF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56201" y="5348733"/>
            <a:ext cx="5639799" cy="19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0" bIns="0" anchor="b" anchorCtr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de-DE" sz="1000" dirty="0">
                <a:solidFill>
                  <a:srgbClr val="000000">
                    <a:lumMod val="100000"/>
                  </a:srgbClr>
                </a:solidFill>
                <a:latin typeface="Arial" panose="020B0604020202020204" pitchFamily="34" charset="0"/>
              </a:rPr>
              <a:t>Quelle: </a:t>
            </a:r>
            <a:r>
              <a:rPr lang="de-DE" sz="1000" dirty="0" err="1">
                <a:solidFill>
                  <a:srgbClr val="000000">
                    <a:lumMod val="100000"/>
                  </a:srgbClr>
                </a:solidFill>
                <a:latin typeface="Arial" panose="020B0604020202020204" pitchFamily="34" charset="0"/>
              </a:rPr>
              <a:t>wikipedia</a:t>
            </a:r>
            <a:endParaRPr lang="de-DE" sz="1000" dirty="0">
              <a:solidFill>
                <a:srgbClr val="000000">
                  <a:lumMod val="100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12" name="Bild 1">
            <a:extLst>
              <a:ext uri="{FF2B5EF4-FFF2-40B4-BE49-F238E27FC236}">
                <a16:creationId xmlns:a16="http://schemas.microsoft.com/office/drawing/2014/main" id="{D53D0A54-92BB-4E6F-9816-28E6633C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34" y="1714199"/>
            <a:ext cx="6200841" cy="3522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349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94365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24" y="132512"/>
            <a:ext cx="8182910" cy="504000"/>
          </a:xfrm>
        </p:spPr>
        <p:txBody>
          <a:bodyPr vert="horz">
            <a:normAutofit fontScale="90000"/>
          </a:bodyPr>
          <a:lstStyle/>
          <a:p>
            <a:r>
              <a:rPr lang="de-DE" dirty="0"/>
              <a:t>Der böhmische Wind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4E3693C-E3C9-456C-B410-9EAF8085AB7E}"/>
              </a:ext>
            </a:extLst>
          </p:cNvPr>
          <p:cNvSpPr txBox="1"/>
          <p:nvPr/>
        </p:nvSpPr>
        <p:spPr>
          <a:xfrm>
            <a:off x="8040904" y="8949233"/>
            <a:ext cx="810677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1800" dirty="0">
              <a:effectLst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EE0804A6-0B12-476B-983D-54A0D0FAA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0034" y="69442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5B72CED4-424D-406A-A18F-F5652B2F1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1055" y="48434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C302CCDD-CEF3-40D8-B7B5-4E3CB2999074}"/>
              </a:ext>
            </a:extLst>
          </p:cNvPr>
          <p:cNvSpPr txBox="1"/>
          <p:nvPr/>
        </p:nvSpPr>
        <p:spPr>
          <a:xfrm>
            <a:off x="7658100" y="833376"/>
            <a:ext cx="4257675" cy="5247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200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Hochdruckgebiet</a:t>
            </a:r>
            <a:r>
              <a:rPr lang="de-DE" sz="22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über </a:t>
            </a:r>
            <a:r>
              <a:rPr lang="de-DE" sz="2200" b="1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böhmischen Becken</a:t>
            </a:r>
            <a:r>
              <a:rPr lang="de-DE" sz="22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200" dirty="0">
                <a:effectLst/>
              </a:rPr>
              <a:t>Die </a:t>
            </a:r>
            <a:r>
              <a:rPr lang="de-DE" sz="2200" b="1" dirty="0">
                <a:effectLst/>
              </a:rPr>
              <a:t>Randgebirge</a:t>
            </a:r>
            <a:r>
              <a:rPr lang="de-DE" sz="2200" dirty="0">
                <a:effectLst/>
              </a:rPr>
              <a:t>, </a:t>
            </a:r>
            <a:r>
              <a:rPr lang="de-DE" sz="2200" b="1" dirty="0">
                <a:effectLst/>
              </a:rPr>
              <a:t>verhindern </a:t>
            </a:r>
            <a:r>
              <a:rPr lang="de-DE" sz="2200" dirty="0">
                <a:effectLst/>
              </a:rPr>
              <a:t>das </a:t>
            </a:r>
            <a:r>
              <a:rPr lang="de-DE" sz="2200" b="1" dirty="0">
                <a:effectLst/>
              </a:rPr>
              <a:t>direkte Abfließen</a:t>
            </a:r>
            <a:r>
              <a:rPr lang="de-DE" sz="2200" dirty="0">
                <a:effectLst/>
              </a:rPr>
              <a:t> der schweren Kaltluft ins Umland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200" b="1" dirty="0">
                <a:effectLst/>
              </a:rPr>
              <a:t>An Passlagen </a:t>
            </a:r>
            <a:r>
              <a:rPr lang="de-DE" sz="2200" dirty="0">
                <a:effectLst/>
              </a:rPr>
              <a:t>der Randgebirge </a:t>
            </a:r>
            <a:r>
              <a:rPr lang="de-DE" sz="2200" dirty="0"/>
              <a:t>s</a:t>
            </a:r>
            <a:r>
              <a:rPr lang="de-DE" sz="2200" dirty="0">
                <a:effectLst/>
              </a:rPr>
              <a:t>trömt die in Böhmen liegende Luftmasse als kalter „</a:t>
            </a:r>
            <a:r>
              <a:rPr lang="de-DE" sz="2200" b="1" dirty="0">
                <a:effectLst/>
              </a:rPr>
              <a:t>Böhmischer Wind“ </a:t>
            </a:r>
            <a:r>
              <a:rPr lang="de-DE" sz="2200" dirty="0">
                <a:effectLst/>
              </a:rPr>
              <a:t>ins Umland.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200" dirty="0">
                <a:effectLst/>
              </a:rPr>
              <a:t>Der Böhmische Wind vermischt sich mit der feuchteren/wärmeren Luft im Umland  =&gt;  </a:t>
            </a:r>
            <a:r>
              <a:rPr lang="de-DE" sz="2200" b="1" dirty="0">
                <a:effectLst/>
              </a:rPr>
              <a:t>Dunst/Hochnebel</a:t>
            </a:r>
          </a:p>
        </p:txBody>
      </p:sp>
      <p:sp>
        <p:nvSpPr>
          <p:cNvPr id="16" name="Textfeld 20">
            <a:extLst>
              <a:ext uri="{FF2B5EF4-FFF2-40B4-BE49-F238E27FC236}">
                <a16:creationId xmlns:a16="http://schemas.microsoft.com/office/drawing/2014/main" id="{592CA833-EF57-432A-AE43-1995CD7C3CF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91155" y="5421351"/>
            <a:ext cx="5639799" cy="19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0" bIns="0" anchor="b" anchorCtr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de-DE" sz="1000" dirty="0">
                <a:solidFill>
                  <a:srgbClr val="000000">
                    <a:lumMod val="100000"/>
                  </a:srgbClr>
                </a:solidFill>
                <a:latin typeface="Arial" panose="020B0604020202020204" pitchFamily="34" charset="0"/>
              </a:rPr>
              <a:t>Quelle: DWD</a:t>
            </a:r>
          </a:p>
        </p:txBody>
      </p:sp>
      <p:pic>
        <p:nvPicPr>
          <p:cNvPr id="15" name="Bild 1" descr="Wetter-Lexikon: So entsteht der Böhmische Wind | wetter.de">
            <a:extLst>
              <a:ext uri="{FF2B5EF4-FFF2-40B4-BE49-F238E27FC236}">
                <a16:creationId xmlns:a16="http://schemas.microsoft.com/office/drawing/2014/main" id="{3ED54E84-BBAD-4B15-A300-5D774092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155" y="1172206"/>
            <a:ext cx="7304061" cy="4101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8276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24" y="132512"/>
            <a:ext cx="8182910" cy="504000"/>
          </a:xfrm>
        </p:spPr>
        <p:txBody>
          <a:bodyPr vert="horz">
            <a:normAutofit fontScale="90000"/>
          </a:bodyPr>
          <a:lstStyle/>
          <a:p>
            <a:r>
              <a:rPr lang="de-DE" dirty="0"/>
              <a:t>Die Bise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4E3693C-E3C9-456C-B410-9EAF8085AB7E}"/>
              </a:ext>
            </a:extLst>
          </p:cNvPr>
          <p:cNvSpPr txBox="1"/>
          <p:nvPr/>
        </p:nvSpPr>
        <p:spPr>
          <a:xfrm>
            <a:off x="8040904" y="8949233"/>
            <a:ext cx="810677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1800" dirty="0">
              <a:effectLst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EE0804A6-0B12-476B-983D-54A0D0FAA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0034" y="69442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5B72CED4-424D-406A-A18F-F5652B2F1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1055" y="48434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080" name="Bild 1" descr="Föhn und Bise – Zwei Schweizer Wetterphänomene">
            <a:extLst>
              <a:ext uri="{FF2B5EF4-FFF2-40B4-BE49-F238E27FC236}">
                <a16:creationId xmlns:a16="http://schemas.microsoft.com/office/drawing/2014/main" id="{092DE36F-43F3-4083-9D3F-9851A7CE2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963" y="1024847"/>
            <a:ext cx="7493213" cy="4548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C302CCDD-CEF3-40D8-B7B5-4E3CB2999074}"/>
              </a:ext>
            </a:extLst>
          </p:cNvPr>
          <p:cNvSpPr txBox="1"/>
          <p:nvPr/>
        </p:nvSpPr>
        <p:spPr>
          <a:xfrm>
            <a:off x="7743911" y="1225228"/>
            <a:ext cx="4415898" cy="4369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200" b="1" dirty="0">
                <a:ea typeface="SimSun" panose="02010600030101010101" pitchFamily="2" charset="-122"/>
                <a:cs typeface="Arial" panose="020B0604020202020204" pitchFamily="34" charset="0"/>
              </a:rPr>
              <a:t>Kalter, trockener Nordostwind </a:t>
            </a:r>
            <a:r>
              <a:rPr lang="de-DE" sz="2200" dirty="0">
                <a:ea typeface="SimSun" panose="02010600030101010101" pitchFamily="2" charset="-122"/>
                <a:cs typeface="Arial" panose="020B0604020202020204" pitchFamily="34" charset="0"/>
              </a:rPr>
              <a:t>am Schweizer Alpenrand. </a:t>
            </a:r>
            <a:endParaRPr lang="de-DE" sz="2200" dirty="0"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2200" dirty="0"/>
              <a:t>Durch </a:t>
            </a:r>
            <a:r>
              <a:rPr lang="de-DE" altLang="de-DE" sz="2200" b="1" dirty="0"/>
              <a:t>Düseneffekt/Kanalisierung  </a:t>
            </a:r>
            <a:r>
              <a:rPr lang="de-DE" altLang="de-DE" sz="2200" dirty="0"/>
              <a:t>zwischen </a:t>
            </a:r>
            <a:r>
              <a:rPr lang="de-DE" altLang="de-DE" sz="2200" b="1" dirty="0"/>
              <a:t>Alpen und Schweizer Jura</a:t>
            </a:r>
            <a:r>
              <a:rPr lang="de-DE" altLang="de-DE" sz="2200" dirty="0"/>
              <a:t> entstehen starke Winde</a:t>
            </a:r>
            <a:endParaRPr lang="de-DE" sz="2200" dirty="0">
              <a:effectLst/>
              <a:ea typeface="SimSun" panose="02010600030101010101" pitchFamily="2" charset="-122"/>
            </a:endParaRP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200" b="1" dirty="0">
                <a:ea typeface="SimSun" panose="02010600030101010101" pitchFamily="2" charset="-122"/>
              </a:rPr>
              <a:t>Erscheinung :</a:t>
            </a:r>
            <a:br>
              <a:rPr lang="de-DE" sz="2200" b="1" dirty="0">
                <a:ea typeface="SimSun" panose="02010600030101010101" pitchFamily="2" charset="-122"/>
              </a:rPr>
            </a:br>
            <a:r>
              <a:rPr lang="de-DE" sz="2200" b="1" dirty="0">
                <a:ea typeface="SimSun" panose="02010600030101010101" pitchFamily="2" charset="-122"/>
              </a:rPr>
              <a:t>Sommer:</a:t>
            </a:r>
            <a:r>
              <a:rPr lang="de-DE" sz="2200" b="1" dirty="0">
                <a:effectLst/>
                <a:ea typeface="SimSun" panose="02010600030101010101" pitchFamily="2" charset="-122"/>
              </a:rPr>
              <a:t> </a:t>
            </a:r>
            <a:br>
              <a:rPr lang="de-DE" sz="2200" b="1" dirty="0">
                <a:effectLst/>
                <a:ea typeface="SimSun" panose="02010600030101010101" pitchFamily="2" charset="-122"/>
              </a:rPr>
            </a:br>
            <a:r>
              <a:rPr lang="de-DE" sz="2200" b="1" dirty="0">
                <a:effectLst/>
                <a:ea typeface="SimSun" panose="02010600030101010101" pitchFamily="2" charset="-122"/>
              </a:rPr>
              <a:t>Sonniges</a:t>
            </a:r>
            <a:r>
              <a:rPr lang="de-DE" sz="2200" dirty="0">
                <a:effectLst/>
                <a:ea typeface="SimSun" panose="02010600030101010101" pitchFamily="2" charset="-122"/>
              </a:rPr>
              <a:t> und </a:t>
            </a:r>
            <a:r>
              <a:rPr lang="de-DE" sz="2200" b="1" dirty="0">
                <a:effectLst/>
                <a:ea typeface="SimSun" panose="02010600030101010101" pitchFamily="2" charset="-122"/>
              </a:rPr>
              <a:t>trockenes Wetter</a:t>
            </a:r>
            <a:br>
              <a:rPr lang="de-DE" sz="2200" dirty="0">
                <a:effectLst/>
                <a:ea typeface="SimSun" panose="02010600030101010101" pitchFamily="2" charset="-122"/>
              </a:rPr>
            </a:br>
            <a:r>
              <a:rPr lang="de-DE" sz="2200" b="1" dirty="0">
                <a:ea typeface="SimSun" panose="02010600030101010101" pitchFamily="2" charset="-122"/>
              </a:rPr>
              <a:t>Winter: </a:t>
            </a:r>
            <a:br>
              <a:rPr lang="de-DE" sz="2200" b="1" dirty="0">
                <a:ea typeface="SimSun" panose="02010600030101010101" pitchFamily="2" charset="-122"/>
              </a:rPr>
            </a:br>
            <a:r>
              <a:rPr lang="de-DE" sz="2200" dirty="0">
                <a:effectLst/>
                <a:ea typeface="SimSun" panose="02010600030101010101" pitchFamily="2" charset="-122"/>
              </a:rPr>
              <a:t>Bildung von</a:t>
            </a:r>
            <a:r>
              <a:rPr lang="de-DE" sz="2200" b="1" dirty="0">
                <a:effectLst/>
                <a:ea typeface="SimSun" panose="02010600030101010101" pitchFamily="2" charset="-122"/>
              </a:rPr>
              <a:t> Inversionen </a:t>
            </a:r>
            <a:r>
              <a:rPr lang="de-DE" sz="2200" dirty="0">
                <a:effectLst/>
                <a:ea typeface="SimSun" panose="02010600030101010101" pitchFamily="2" charset="-122"/>
              </a:rPr>
              <a:t>und oft </a:t>
            </a:r>
            <a:r>
              <a:rPr lang="de-DE" sz="2200" b="1" dirty="0">
                <a:effectLst/>
                <a:ea typeface="SimSun" panose="02010600030101010101" pitchFamily="2" charset="-122"/>
              </a:rPr>
              <a:t>Hochnebel</a:t>
            </a:r>
            <a:endParaRPr lang="de-DE" sz="2200" b="1" dirty="0"/>
          </a:p>
        </p:txBody>
      </p:sp>
      <p:sp>
        <p:nvSpPr>
          <p:cNvPr id="16" name="Textfeld 20">
            <a:extLst>
              <a:ext uri="{FF2B5EF4-FFF2-40B4-BE49-F238E27FC236}">
                <a16:creationId xmlns:a16="http://schemas.microsoft.com/office/drawing/2014/main" id="{592CA833-EF57-432A-AE43-1995CD7C3CF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20346" y="5655688"/>
            <a:ext cx="11088686" cy="19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0" bIns="0" anchor="b" anchorCtr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de-DE" sz="1000" dirty="0">
                <a:solidFill>
                  <a:srgbClr val="000000">
                    <a:lumMod val="100000"/>
                  </a:srgbClr>
                </a:solidFill>
                <a:latin typeface="Arial" panose="020B0604020202020204" pitchFamily="34" charset="0"/>
              </a:rPr>
              <a:t>Quelle: About Swiss</a:t>
            </a:r>
          </a:p>
        </p:txBody>
      </p:sp>
    </p:spTree>
    <p:extLst>
      <p:ext uri="{BB962C8B-B14F-4D97-AF65-F5344CB8AC3E}">
        <p14:creationId xmlns:p14="http://schemas.microsoft.com/office/powerpoint/2010/main" val="2968736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835657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4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24" y="132512"/>
            <a:ext cx="8182910" cy="504000"/>
          </a:xfrm>
        </p:spPr>
        <p:txBody>
          <a:bodyPr vert="horz">
            <a:normAutofit fontScale="90000"/>
          </a:bodyPr>
          <a:lstStyle/>
          <a:p>
            <a:r>
              <a:rPr lang="de-DE" dirty="0"/>
              <a:t>3.2.6 Turbulenz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4E3693C-E3C9-456C-B410-9EAF8085AB7E}"/>
              </a:ext>
            </a:extLst>
          </p:cNvPr>
          <p:cNvSpPr txBox="1"/>
          <p:nvPr/>
        </p:nvSpPr>
        <p:spPr>
          <a:xfrm>
            <a:off x="8040904" y="8949233"/>
            <a:ext cx="810677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1800" dirty="0">
              <a:effectLst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EE0804A6-0B12-476B-983D-54A0D0FAA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0034" y="69442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5B72CED4-424D-406A-A18F-F5652B2F1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1055" y="48434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C302CCDD-CEF3-40D8-B7B5-4E3CB2999074}"/>
              </a:ext>
            </a:extLst>
          </p:cNvPr>
          <p:cNvSpPr txBox="1"/>
          <p:nvPr/>
        </p:nvSpPr>
        <p:spPr>
          <a:xfrm>
            <a:off x="3705868" y="4060608"/>
            <a:ext cx="8135150" cy="2006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b="1" dirty="0">
                <a:solidFill>
                  <a:srgbClr val="000000"/>
                </a:solidFill>
              </a:rPr>
              <a:t>Wind, der über Hindernisse hinweg weht, </a:t>
            </a:r>
            <a:r>
              <a:rPr lang="de-DE" sz="2200" dirty="0">
                <a:solidFill>
                  <a:srgbClr val="000000"/>
                </a:solidFill>
              </a:rPr>
              <a:t>oder zwischen ihnen hindurch weht, verlangsamt und beschleunigt sich und </a:t>
            </a:r>
            <a:r>
              <a:rPr lang="de-DE" sz="2200" b="1" dirty="0">
                <a:solidFill>
                  <a:srgbClr val="000000"/>
                </a:solidFill>
              </a:rPr>
              <a:t>bildet Wirbel</a:t>
            </a:r>
            <a:r>
              <a:rPr lang="de-DE" sz="2200" dirty="0">
                <a:solidFill>
                  <a:srgbClr val="000000"/>
                </a:solidFill>
              </a:rPr>
              <a:t> auf der Leeseite.</a:t>
            </a:r>
          </a:p>
          <a:p>
            <a:pPr marL="285750" indent="-285750" algn="l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rgbClr val="000000"/>
                </a:solidFill>
              </a:rPr>
              <a:t>Bei </a:t>
            </a:r>
            <a:r>
              <a:rPr lang="de-DE" sz="2200" b="1" dirty="0">
                <a:solidFill>
                  <a:srgbClr val="000000"/>
                </a:solidFill>
              </a:rPr>
              <a:t>Verdopplung der Windgeschwindigkeit vervierfacht</a:t>
            </a:r>
            <a:r>
              <a:rPr lang="de-DE" sz="2200" dirty="0">
                <a:solidFill>
                  <a:srgbClr val="000000"/>
                </a:solidFill>
              </a:rPr>
              <a:t> sich die Stärke der </a:t>
            </a:r>
            <a:r>
              <a:rPr lang="de-DE" sz="2200" b="1" dirty="0">
                <a:solidFill>
                  <a:srgbClr val="000000"/>
                </a:solidFill>
              </a:rPr>
              <a:t>Turbulenz</a:t>
            </a:r>
            <a:r>
              <a:rPr lang="de-DE" sz="2200" dirty="0">
                <a:solidFill>
                  <a:srgbClr val="000000"/>
                </a:solidFill>
              </a:rPr>
              <a:t>. </a:t>
            </a:r>
          </a:p>
        </p:txBody>
      </p:sp>
      <p:pic>
        <p:nvPicPr>
          <p:cNvPr id="13" name="Afbeelding 2">
            <a:extLst>
              <a:ext uri="{FF2B5EF4-FFF2-40B4-BE49-F238E27FC236}">
                <a16:creationId xmlns:a16="http://schemas.microsoft.com/office/drawing/2014/main" id="{DAF231AF-2033-4A0F-B450-6046FA5A86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70"/>
          <a:stretch/>
        </p:blipFill>
        <p:spPr>
          <a:xfrm>
            <a:off x="3705868" y="901199"/>
            <a:ext cx="8249789" cy="2718685"/>
          </a:xfrm>
          <a:prstGeom prst="rect">
            <a:avLst/>
          </a:prstGeom>
        </p:spPr>
      </p:pic>
      <p:pic>
        <p:nvPicPr>
          <p:cNvPr id="14" name="Afbeelding 4">
            <a:extLst>
              <a:ext uri="{FF2B5EF4-FFF2-40B4-BE49-F238E27FC236}">
                <a16:creationId xmlns:a16="http://schemas.microsoft.com/office/drawing/2014/main" id="{9D262B73-1190-48CB-B41F-F5683B537B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2" y="2919030"/>
            <a:ext cx="2881746" cy="1639614"/>
          </a:xfrm>
          <a:prstGeom prst="rect">
            <a:avLst/>
          </a:prstGeom>
        </p:spPr>
      </p:pic>
      <p:pic>
        <p:nvPicPr>
          <p:cNvPr id="15" name="Afbeelding 5">
            <a:extLst>
              <a:ext uri="{FF2B5EF4-FFF2-40B4-BE49-F238E27FC236}">
                <a16:creationId xmlns:a16="http://schemas.microsoft.com/office/drawing/2014/main" id="{6FE8C2B2-936B-4811-843B-CA83703275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982" y="4884205"/>
            <a:ext cx="2881744" cy="1639613"/>
          </a:xfrm>
          <a:prstGeom prst="rect">
            <a:avLst/>
          </a:prstGeom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0F26451A-2871-4BB0-94DE-169BB26C0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62" b="10145"/>
          <a:stretch/>
        </p:blipFill>
        <p:spPr bwMode="auto">
          <a:xfrm>
            <a:off x="342036" y="921290"/>
            <a:ext cx="2881745" cy="163961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287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035523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8" name="think-cell Folie" r:id="rId8" imgW="336" imgH="340" progId="TCLayout.ActiveDocument.1">
                  <p:embed/>
                </p:oleObj>
              </mc:Choice>
              <mc:Fallback>
                <p:oleObj name="think-cell Folie" r:id="rId8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24" y="132512"/>
            <a:ext cx="8182910" cy="504000"/>
          </a:xfrm>
        </p:spPr>
        <p:txBody>
          <a:bodyPr vert="horz">
            <a:normAutofit fontScale="90000"/>
          </a:bodyPr>
          <a:lstStyle/>
          <a:p>
            <a:r>
              <a:rPr lang="de-DE" dirty="0"/>
              <a:t>Bodennaher Windgradient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4E3693C-E3C9-456C-B410-9EAF8085AB7E}"/>
              </a:ext>
            </a:extLst>
          </p:cNvPr>
          <p:cNvSpPr txBox="1"/>
          <p:nvPr/>
        </p:nvSpPr>
        <p:spPr>
          <a:xfrm>
            <a:off x="8040904" y="8949233"/>
            <a:ext cx="810677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1800" dirty="0">
              <a:effectLst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EE0804A6-0B12-476B-983D-54A0D0FAA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0034" y="69442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3D3AE06-28A7-4DE0-A6F8-4CB60E2AC084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969261" y="4425555"/>
            <a:ext cx="5748889" cy="1609676"/>
          </a:xfrm>
          <a:prstGeom prst="rect">
            <a:avLst/>
          </a:prstGeom>
          <a:ln>
            <a:noFill/>
          </a:ln>
        </p:spPr>
        <p:txBody>
          <a:bodyPr vert="horz" wrap="square" lIns="144000" tIns="72000" rIns="72000" bIns="72000" rtlCol="0">
            <a:no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 lang="en-US" sz="1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2pPr>
            <a:lvl3pPr marL="358775" indent="-1778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879BAA"/>
              </a:buClr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538163" indent="-1778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879BAA"/>
              </a:buClr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717550" indent="-1778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879BAA"/>
              </a:buClr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1174750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1631950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2089150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2546350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719138" indent="-274638">
              <a:lnSpc>
                <a:spcPct val="107000"/>
              </a:lnSpc>
              <a:spcAft>
                <a:spcPts val="800"/>
              </a:spcAft>
            </a:pPr>
            <a:r>
              <a:rPr lang="de-DE" sz="2200" dirty="0">
                <a:effectLst/>
              </a:rPr>
              <a:t> </a:t>
            </a:r>
          </a:p>
          <a:p>
            <a:pPr marL="719138" indent="-274638">
              <a:lnSpc>
                <a:spcPct val="107000"/>
              </a:lnSpc>
              <a:spcAft>
                <a:spcPts val="800"/>
              </a:spcAft>
            </a:pPr>
            <a:endParaRPr lang="de-DE" sz="2200" dirty="0">
              <a:effectLst/>
            </a:endParaRPr>
          </a:p>
        </p:txBody>
      </p:sp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CB972F78-63EA-412B-B409-9DCD4FA6B615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054212" y="4965069"/>
            <a:ext cx="5624158" cy="1118702"/>
          </a:xfrm>
          <a:prstGeom prst="rect">
            <a:avLst/>
          </a:prstGeom>
          <a:ln>
            <a:noFill/>
          </a:ln>
        </p:spPr>
        <p:txBody>
          <a:bodyPr vert="horz" wrap="square" lIns="144000" tIns="72000" rIns="72000" bIns="72000" rtlCol="0">
            <a:no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 lang="en-US" sz="1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9388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2pPr>
            <a:lvl3pPr marL="358775" indent="-1778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879BAA"/>
              </a:buClr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538163" indent="-1778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879BAA"/>
              </a:buClr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717550" indent="-177800" algn="l" rtl="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879BAA"/>
              </a:buClr>
              <a:buChar char="•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1174750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1631950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2089150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2546350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FF0000"/>
              </a:buClr>
            </a:pPr>
            <a:r>
              <a:rPr lang="de-DE" sz="2200" dirty="0"/>
              <a:t>Bei starkem Wind 10 bis 15 km/h über der normalen Landegeschwindigkeit anfliegen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C38939A8-5967-479C-91FA-6D270E8B2884}"/>
              </a:ext>
            </a:extLst>
          </p:cNvPr>
          <p:cNvGrpSpPr/>
          <p:nvPr/>
        </p:nvGrpSpPr>
        <p:grpSpPr>
          <a:xfrm>
            <a:off x="338470" y="760750"/>
            <a:ext cx="11515060" cy="3437932"/>
            <a:chOff x="338470" y="760750"/>
            <a:chExt cx="11515060" cy="2996764"/>
          </a:xfrm>
        </p:grpSpPr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45C973E8-4F07-4971-9A43-8AA18C63C0A1}"/>
                </a:ext>
              </a:extLst>
            </p:cNvPr>
            <p:cNvGrpSpPr/>
            <p:nvPr/>
          </p:nvGrpSpPr>
          <p:grpSpPr>
            <a:xfrm>
              <a:off x="338470" y="760750"/>
              <a:ext cx="11515060" cy="2996764"/>
              <a:chOff x="1524000" y="709484"/>
              <a:chExt cx="9144000" cy="2263615"/>
            </a:xfrm>
          </p:grpSpPr>
          <p:pic>
            <p:nvPicPr>
              <p:cNvPr id="30" name="Afbeelding 2">
                <a:extLst>
                  <a:ext uri="{FF2B5EF4-FFF2-40B4-BE49-F238E27FC236}">
                    <a16:creationId xmlns:a16="http://schemas.microsoft.com/office/drawing/2014/main" id="{58509068-1D01-43DE-8477-A74F8CFB18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24000" y="728663"/>
                <a:ext cx="9144000" cy="2244436"/>
              </a:xfrm>
              <a:prstGeom prst="rect">
                <a:avLst/>
              </a:prstGeom>
            </p:spPr>
          </p:pic>
          <p:pic>
            <p:nvPicPr>
              <p:cNvPr id="31" name="Grafik 30">
                <a:extLst>
                  <a:ext uri="{FF2B5EF4-FFF2-40B4-BE49-F238E27FC236}">
                    <a16:creationId xmlns:a16="http://schemas.microsoft.com/office/drawing/2014/main" id="{14A62AC7-B0A5-49BC-AF8E-3BCBD3C9F3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41242" y="756330"/>
                <a:ext cx="1619254" cy="221925"/>
              </a:xfrm>
              <a:prstGeom prst="rect">
                <a:avLst/>
              </a:prstGeom>
            </p:spPr>
          </p:pic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6C9BDFCC-FB6E-41BD-BA38-034A064C4BF8}"/>
                  </a:ext>
                </a:extLst>
              </p:cNvPr>
              <p:cNvSpPr txBox="1"/>
              <p:nvPr/>
            </p:nvSpPr>
            <p:spPr>
              <a:xfrm>
                <a:off x="8177955" y="709484"/>
                <a:ext cx="2032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Windgeschwindigkeit in km/h</a:t>
                </a:r>
              </a:p>
            </p:txBody>
          </p:sp>
        </p:grp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87FCCFAB-1854-436F-94E1-CF6284570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679020" y="1795506"/>
              <a:ext cx="385714" cy="366715"/>
            </a:xfrm>
            <a:prstGeom prst="rect">
              <a:avLst/>
            </a:prstGeom>
          </p:spPr>
        </p:pic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DB70D797-8CD2-447F-AD45-0369E36DB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05367" y="1303750"/>
              <a:ext cx="398800" cy="383161"/>
            </a:xfrm>
            <a:prstGeom prst="rect">
              <a:avLst/>
            </a:prstGeom>
          </p:spPr>
        </p:pic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0135935F-E9BA-4B08-B8E5-87ADA5781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06726" y="2354081"/>
              <a:ext cx="331418" cy="399208"/>
            </a:xfrm>
            <a:prstGeom prst="rect">
              <a:avLst/>
            </a:prstGeom>
          </p:spPr>
        </p:pic>
      </p:grpSp>
      <p:sp>
        <p:nvSpPr>
          <p:cNvPr id="52" name="Textfeld 51">
            <a:extLst>
              <a:ext uri="{FF2B5EF4-FFF2-40B4-BE49-F238E27FC236}">
                <a16:creationId xmlns:a16="http://schemas.microsoft.com/office/drawing/2014/main" id="{AA824A70-614C-477A-85A0-D02139B64C93}"/>
              </a:ext>
            </a:extLst>
          </p:cNvPr>
          <p:cNvSpPr txBox="1"/>
          <p:nvPr/>
        </p:nvSpPr>
        <p:spPr>
          <a:xfrm>
            <a:off x="4974992" y="2328424"/>
            <a:ext cx="785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highlight>
                  <a:srgbClr val="808000"/>
                </a:highlight>
              </a:rPr>
              <a:t>richtig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FEA5031E-DA44-4FC5-8EA5-17FC79EB2F55}"/>
              </a:ext>
            </a:extLst>
          </p:cNvPr>
          <p:cNvSpPr txBox="1"/>
          <p:nvPr/>
        </p:nvSpPr>
        <p:spPr>
          <a:xfrm>
            <a:off x="3127625" y="2289986"/>
            <a:ext cx="735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highlight>
                  <a:srgbClr val="FF0000"/>
                </a:highlight>
              </a:rPr>
              <a:t>falsch</a:t>
            </a:r>
          </a:p>
        </p:txBody>
      </p:sp>
      <p:sp>
        <p:nvSpPr>
          <p:cNvPr id="54" name="AutoShape 3">
            <a:extLst>
              <a:ext uri="{FF2B5EF4-FFF2-40B4-BE49-F238E27FC236}">
                <a16:creationId xmlns:a16="http://schemas.microsoft.com/office/drawing/2014/main" id="{076011A2-2435-4EE4-9CBA-FA9EBA627F74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75936" y="4904154"/>
            <a:ext cx="207762" cy="1082895"/>
          </a:xfrm>
          <a:prstGeom prst="homePlate">
            <a:avLst>
              <a:gd name="adj" fmla="val 100000"/>
            </a:avLst>
          </a:prstGeom>
          <a:solidFill>
            <a:schemeClr val="accent5"/>
          </a:solidFill>
          <a:ln>
            <a:noFill/>
          </a:ln>
          <a:effectLst/>
        </p:spPr>
        <p:txBody>
          <a:bodyPr wrap="none" lIns="0" tIns="0" rIns="0" bIns="0" anchor="ctr"/>
          <a:lstStyle/>
          <a:p>
            <a:endParaRPr lang="de-DE" dirty="0"/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6C0E82AE-4133-4B57-826E-EF0022AE8BAC}"/>
              </a:ext>
            </a:extLst>
          </p:cNvPr>
          <p:cNvSpPr txBox="1"/>
          <p:nvPr/>
        </p:nvSpPr>
        <p:spPr>
          <a:xfrm>
            <a:off x="833476" y="4999620"/>
            <a:ext cx="45882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de-DE" sz="2200" dirty="0"/>
              <a:t>Der Wind wird durch die Reibung am Boden deutlich gebremst. 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FA579B4-C2E3-40F0-9EBF-28ED032501EA}"/>
              </a:ext>
            </a:extLst>
          </p:cNvPr>
          <p:cNvSpPr txBox="1"/>
          <p:nvPr/>
        </p:nvSpPr>
        <p:spPr>
          <a:xfrm>
            <a:off x="5652007" y="2312700"/>
            <a:ext cx="5685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effectLst/>
              </a:rPr>
              <a:t>mit ausreichender Geschwindigkeit</a:t>
            </a:r>
            <a:endParaRPr lang="de-DE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A9D3C430-DAC0-495F-820E-B7577B5F1CE8}"/>
              </a:ext>
            </a:extLst>
          </p:cNvPr>
          <p:cNvSpPr txBox="1"/>
          <p:nvPr/>
        </p:nvSpPr>
        <p:spPr>
          <a:xfrm>
            <a:off x="-132353" y="2257909"/>
            <a:ext cx="8074240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9138" lvl="1" indent="-274638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effectLst/>
              </a:rPr>
              <a:t>zu wenig Geschwindigkeit</a:t>
            </a:r>
          </a:p>
          <a:p>
            <a:pPr marL="719138" lvl="1" indent="-274638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effectLst/>
              </a:rPr>
              <a:t>Abfangbogen zu hoch angesetzt</a:t>
            </a:r>
            <a:endParaRPr lang="de-DE" sz="1800" dirty="0">
              <a:effectLst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799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309709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24" y="132512"/>
            <a:ext cx="8182910" cy="504000"/>
          </a:xfrm>
        </p:spPr>
        <p:txBody>
          <a:bodyPr vert="horz">
            <a:normAutofit fontScale="90000"/>
          </a:bodyPr>
          <a:lstStyle/>
          <a:p>
            <a:r>
              <a:rPr lang="de-DE" dirty="0"/>
              <a:t>Thermisch bedingte Turbulenz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4E3693C-E3C9-456C-B410-9EAF8085AB7E}"/>
              </a:ext>
            </a:extLst>
          </p:cNvPr>
          <p:cNvSpPr txBox="1"/>
          <p:nvPr/>
        </p:nvSpPr>
        <p:spPr>
          <a:xfrm>
            <a:off x="8040904" y="8949233"/>
            <a:ext cx="810677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e-DE" sz="1800" dirty="0">
              <a:effectLst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EE0804A6-0B12-476B-983D-54A0D0FAA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0034" y="69442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5B72CED4-424D-406A-A18F-F5652B2F1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1055" y="48434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C28FD2AE-0677-4A13-8EA5-47191BA5DA58}"/>
              </a:ext>
            </a:extLst>
          </p:cNvPr>
          <p:cNvGrpSpPr/>
          <p:nvPr/>
        </p:nvGrpSpPr>
        <p:grpSpPr>
          <a:xfrm>
            <a:off x="96549" y="1008190"/>
            <a:ext cx="9000000" cy="4773774"/>
            <a:chOff x="1524000" y="738909"/>
            <a:chExt cx="9144000" cy="5070764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1AAADC95-157D-455B-A0AB-61CBE73C3CDD}"/>
                </a:ext>
              </a:extLst>
            </p:cNvPr>
            <p:cNvGrpSpPr/>
            <p:nvPr/>
          </p:nvGrpSpPr>
          <p:grpSpPr>
            <a:xfrm>
              <a:off x="1524000" y="738909"/>
              <a:ext cx="9144000" cy="5070764"/>
              <a:chOff x="1524000" y="692150"/>
              <a:chExt cx="9144000" cy="5117523"/>
            </a:xfrm>
          </p:grpSpPr>
          <p:sp>
            <p:nvSpPr>
              <p:cNvPr id="19" name="Line 2">
                <a:extLst>
                  <a:ext uri="{FF2B5EF4-FFF2-40B4-BE49-F238E27FC236}">
                    <a16:creationId xmlns:a16="http://schemas.microsoft.com/office/drawing/2014/main" id="{078840F0-5985-4FF4-A6B9-6A56EDE5C9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4000" y="692150"/>
                <a:ext cx="9144000" cy="0"/>
              </a:xfrm>
              <a:prstGeom prst="line">
                <a:avLst/>
              </a:prstGeom>
              <a:noFill/>
              <a:ln w="25400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pic>
            <p:nvPicPr>
              <p:cNvPr id="22" name="Afbeelding 2">
                <a:extLst>
                  <a:ext uri="{FF2B5EF4-FFF2-40B4-BE49-F238E27FC236}">
                    <a16:creationId xmlns:a16="http://schemas.microsoft.com/office/drawing/2014/main" id="{C35AE46E-EAC0-4EFD-9706-1A1B55C679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42036" y="702202"/>
                <a:ext cx="8918461" cy="5107471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68D9CA31-07E8-434F-938C-EB38A0C89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17455" y="4455051"/>
                <a:ext cx="1062181" cy="406128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A91A4DEC-CA13-44A8-9908-C659FD2536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41674" y="4417675"/>
                <a:ext cx="1062181" cy="406128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B54D0484-1693-49D1-822A-03594015E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78764" y="3502295"/>
                <a:ext cx="914400" cy="342857"/>
              </a:xfrm>
              <a:prstGeom prst="rect">
                <a:avLst/>
              </a:prstGeom>
            </p:spPr>
          </p:pic>
        </p:grp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32A53BC4-9E1E-4CC6-A2B3-3A4ACDDC27F3}"/>
                </a:ext>
              </a:extLst>
            </p:cNvPr>
            <p:cNvSpPr txBox="1"/>
            <p:nvPr/>
          </p:nvSpPr>
          <p:spPr>
            <a:xfrm>
              <a:off x="5698837" y="3378309"/>
              <a:ext cx="955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Thermik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D1D58FD0-54F2-4A69-B00E-5F52E7502653}"/>
                </a:ext>
              </a:extLst>
            </p:cNvPr>
            <p:cNvSpPr txBox="1"/>
            <p:nvPr/>
          </p:nvSpPr>
          <p:spPr>
            <a:xfrm>
              <a:off x="2988736" y="4214848"/>
              <a:ext cx="13615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Kältere </a:t>
              </a:r>
              <a:br>
                <a:rPr lang="de-DE" dirty="0"/>
              </a:br>
              <a:r>
                <a:rPr lang="de-DE" dirty="0"/>
                <a:t>fallende Luft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25A49E94-483F-4D9E-8345-72C602524333}"/>
                </a:ext>
              </a:extLst>
            </p:cNvPr>
            <p:cNvSpPr txBox="1"/>
            <p:nvPr/>
          </p:nvSpPr>
          <p:spPr>
            <a:xfrm>
              <a:off x="7397212" y="4214848"/>
              <a:ext cx="13615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Kältere </a:t>
              </a:r>
              <a:br>
                <a:rPr lang="de-DE" dirty="0"/>
              </a:br>
              <a:r>
                <a:rPr lang="de-DE" dirty="0"/>
                <a:t>fallende Luft</a:t>
              </a:r>
            </a:p>
          </p:txBody>
        </p:sp>
      </p:grpSp>
      <p:sp>
        <p:nvSpPr>
          <p:cNvPr id="26" name="Tekstvak 3">
            <a:extLst>
              <a:ext uri="{FF2B5EF4-FFF2-40B4-BE49-F238E27FC236}">
                <a16:creationId xmlns:a16="http://schemas.microsoft.com/office/drawing/2014/main" id="{14FCC450-6B86-40B6-813B-4D2E0C053057}"/>
              </a:ext>
            </a:extLst>
          </p:cNvPr>
          <p:cNvSpPr txBox="1"/>
          <p:nvPr/>
        </p:nvSpPr>
        <p:spPr>
          <a:xfrm>
            <a:off x="9107055" y="2272754"/>
            <a:ext cx="30773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de-DE" sz="2200" dirty="0"/>
              <a:t>Bei starker Thermik kann der Übergang von starkem Sinken zu Steigen und dann wieder zu Sinken abrupt sein (Kühltürme, Gewitter)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B9908B3-4677-4F40-9665-572325122AE4}"/>
              </a:ext>
            </a:extLst>
          </p:cNvPr>
          <p:cNvSpPr txBox="1"/>
          <p:nvPr/>
        </p:nvSpPr>
        <p:spPr>
          <a:xfrm>
            <a:off x="169350" y="5980588"/>
            <a:ext cx="80725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de-DE" sz="2200" dirty="0"/>
              <a:t>Beispiel fallende Luftmassen vor Einstieg in Thermik</a:t>
            </a:r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32170338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F3726A-EADB-7588-E7C3-87A09DDE7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Weitere Turbulenzquellen und Turbulenzgrade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496618-E073-91DD-E18E-B59D08FD8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de-DE" b="1" dirty="0">
                <a:solidFill>
                  <a:srgbClr val="000000"/>
                </a:solidFill>
              </a:rPr>
              <a:t>Weitere Turbulenzquellen:  </a:t>
            </a:r>
          </a:p>
          <a:p>
            <a:pPr marL="742950" lvl="1" indent="-285750" fontAlgn="t">
              <a:lnSpc>
                <a:spcPct val="107000"/>
              </a:lnSpc>
              <a:spcAft>
                <a:spcPts val="200"/>
              </a:spcAft>
            </a:pPr>
            <a:r>
              <a:rPr lang="de-DE" sz="2200" dirty="0">
                <a:solidFill>
                  <a:srgbClr val="000000"/>
                </a:solidFill>
              </a:rPr>
              <a:t>Grenzflächen von </a:t>
            </a:r>
            <a:r>
              <a:rPr lang="de-DE" sz="2200" b="1" dirty="0">
                <a:solidFill>
                  <a:srgbClr val="000000"/>
                </a:solidFill>
              </a:rPr>
              <a:t>Windscherungen</a:t>
            </a:r>
            <a:r>
              <a:rPr lang="de-DE" sz="2200" dirty="0">
                <a:solidFill>
                  <a:srgbClr val="000000"/>
                </a:solidFill>
              </a:rPr>
              <a:t> zweier Luftmassen („reibungsbedingte Turbulenz“)</a:t>
            </a:r>
          </a:p>
          <a:p>
            <a:pPr marL="742950" lvl="1" indent="-285750" fontAlgn="t">
              <a:lnSpc>
                <a:spcPct val="107000"/>
              </a:lnSpc>
              <a:spcAft>
                <a:spcPts val="200"/>
              </a:spcAft>
            </a:pPr>
            <a:r>
              <a:rPr lang="de-DE" sz="2200" dirty="0">
                <a:solidFill>
                  <a:srgbClr val="000000"/>
                </a:solidFill>
              </a:rPr>
              <a:t>Leewellen („orographisch bedingte Turbulenz“)</a:t>
            </a:r>
          </a:p>
          <a:p>
            <a:pPr marL="742950" lvl="1" indent="-285750" fontAlgn="t">
              <a:lnSpc>
                <a:spcPct val="107000"/>
              </a:lnSpc>
              <a:spcAft>
                <a:spcPts val="200"/>
              </a:spcAft>
            </a:pPr>
            <a:r>
              <a:rPr lang="de-DE" sz="2200" b="1" dirty="0">
                <a:solidFill>
                  <a:srgbClr val="000000"/>
                </a:solidFill>
              </a:rPr>
              <a:t>Wirbelschleppen</a:t>
            </a:r>
            <a:r>
              <a:rPr lang="de-DE" sz="2200" dirty="0">
                <a:solidFill>
                  <a:srgbClr val="000000"/>
                </a:solidFill>
              </a:rPr>
              <a:t> von Flugzeugen</a:t>
            </a:r>
          </a:p>
          <a:p>
            <a:endParaRPr lang="de-DE" dirty="0"/>
          </a:p>
          <a:p>
            <a:endParaRPr lang="de-DE" dirty="0"/>
          </a:p>
          <a:p>
            <a:r>
              <a:rPr lang="de-DE" b="1" dirty="0"/>
              <a:t>Turbulenzgrade der ICAO mit Symbolen in der SWC (</a:t>
            </a:r>
            <a:r>
              <a:rPr lang="de-DE" b="1" dirty="0" err="1"/>
              <a:t>Significant</a:t>
            </a:r>
            <a:r>
              <a:rPr lang="de-DE" b="1" dirty="0"/>
              <a:t> </a:t>
            </a:r>
            <a:r>
              <a:rPr lang="de-DE" b="1" dirty="0" err="1"/>
              <a:t>Weather</a:t>
            </a:r>
            <a:r>
              <a:rPr lang="de-DE" b="1" dirty="0"/>
              <a:t> Chart)</a:t>
            </a:r>
            <a:r>
              <a:rPr lang="de-DE" dirty="0"/>
              <a:t>:</a:t>
            </a:r>
          </a:p>
          <a:p>
            <a:r>
              <a:rPr lang="de-DE" dirty="0"/>
              <a:t>Light: 	&lt;0,5 </a:t>
            </a:r>
            <a:r>
              <a:rPr lang="de-DE" dirty="0" err="1"/>
              <a:t>g</a:t>
            </a:r>
            <a:endParaRPr lang="de-DE" dirty="0"/>
          </a:p>
          <a:p>
            <a:r>
              <a:rPr lang="de-DE" dirty="0"/>
              <a:t>Moderate: 	Mäßige Turbulenz; Moderate Änderungen der Flughöhe, aber das Flugzeug bleibt</a:t>
            </a:r>
            <a:br>
              <a:rPr lang="de-DE" dirty="0"/>
            </a:br>
            <a:r>
              <a:rPr lang="de-DE" dirty="0"/>
              <a:t> 	 	immer unter Kontrolle (0,5 – 1,0 </a:t>
            </a:r>
            <a:r>
              <a:rPr lang="de-DE" dirty="0" err="1"/>
              <a:t>g</a:t>
            </a:r>
            <a:r>
              <a:rPr lang="de-DE" dirty="0"/>
              <a:t>)     	</a:t>
            </a:r>
            <a:br>
              <a:rPr lang="de-DE" dirty="0"/>
            </a:br>
            <a:r>
              <a:rPr lang="de-DE" dirty="0"/>
              <a:t> 					Symbol: 	</a:t>
            </a:r>
          </a:p>
          <a:p>
            <a:r>
              <a:rPr lang="de-DE" dirty="0" err="1"/>
              <a:t>Severe</a:t>
            </a:r>
            <a:r>
              <a:rPr lang="de-DE" dirty="0"/>
              <a:t>: 	Starke Turbulenz; Abrupte Flughöhenänderungen, das Flugzeug ist zeitweise außer</a:t>
            </a:r>
            <a:br>
              <a:rPr lang="de-DE" dirty="0"/>
            </a:br>
            <a:r>
              <a:rPr lang="de-DE" dirty="0"/>
              <a:t>  		Kontrolle (&gt;1 </a:t>
            </a:r>
            <a:r>
              <a:rPr lang="de-DE" dirty="0" err="1"/>
              <a:t>g</a:t>
            </a:r>
            <a:r>
              <a:rPr lang="de-DE" dirty="0"/>
              <a:t>) 		Symbol: 		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E3AC61D-1CBF-B603-4D50-9477D5C97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98B74C-461D-34F7-5D02-17B84BAA9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06F924B-1FA2-DE2B-3A66-841C464E10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024" y="5845534"/>
            <a:ext cx="570037" cy="35524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4144D46-53B7-181C-23EE-DBBBE6BE3D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090700"/>
            <a:ext cx="520700" cy="34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68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2AC422-73B0-4880-8217-243373E43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Windsysteme</a:t>
            </a:r>
            <a:r>
              <a:rPr lang="de-DE" dirty="0"/>
              <a:t>: Gliederung (SFCL)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6C87F1-7C08-4959-A7EC-85DEC81366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1900" b="1" dirty="0"/>
              <a:t>3.2	Windsysteme</a:t>
            </a:r>
            <a:br>
              <a:rPr lang="de-DE" sz="1600" b="1" dirty="0"/>
            </a:br>
            <a:r>
              <a:rPr lang="de-DE" sz="1600" b="1" dirty="0"/>
              <a:t>     </a:t>
            </a:r>
            <a:r>
              <a:rPr lang="en-US" sz="1600" i="1" dirty="0">
                <a:solidFill>
                  <a:srgbClr val="044C96"/>
                </a:solidFill>
              </a:rPr>
              <a:t>Wind </a:t>
            </a:r>
          </a:p>
          <a:p>
            <a:pPr marL="541338" indent="-541338">
              <a:lnSpc>
                <a:spcPct val="100000"/>
              </a:lnSpc>
              <a:buNone/>
            </a:pPr>
            <a:endParaRPr lang="en-US" sz="1600" i="1" dirty="0">
              <a:solidFill>
                <a:srgbClr val="044C96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de-DE" sz="1700" b="1" dirty="0"/>
              <a:t>3.2.1 Begriffsbestimmung und Messung von Wind</a:t>
            </a:r>
          </a:p>
          <a:p>
            <a:pPr lvl="0">
              <a:spcBef>
                <a:spcPts val="400"/>
              </a:spcBef>
            </a:pPr>
            <a:r>
              <a:rPr lang="de-DE" sz="1600" dirty="0"/>
              <a:t>Begriffsbestimmung und Messung</a:t>
            </a:r>
          </a:p>
          <a:p>
            <a:pPr lvl="0">
              <a:spcBef>
                <a:spcPts val="400"/>
              </a:spcBef>
            </a:pPr>
            <a:endParaRPr lang="de-DE" sz="1600" dirty="0"/>
          </a:p>
          <a:p>
            <a:pPr marL="0" indent="0">
              <a:spcBef>
                <a:spcPts val="400"/>
              </a:spcBef>
              <a:buNone/>
            </a:pPr>
            <a:r>
              <a:rPr lang="de-DE" sz="1700" b="1" dirty="0"/>
              <a:t>3.2.2 Hauptursache für die Entstehung von Wind</a:t>
            </a:r>
          </a:p>
          <a:p>
            <a:pPr lvl="0">
              <a:spcBef>
                <a:spcPts val="400"/>
              </a:spcBef>
            </a:pPr>
            <a:r>
              <a:rPr lang="de-DE" sz="1600" dirty="0"/>
              <a:t>Entstehung von Wind, Druckgradient, Corioliskraft und Gradientwind</a:t>
            </a:r>
          </a:p>
          <a:p>
            <a:pPr lvl="0">
              <a:spcBef>
                <a:spcPts val="400"/>
              </a:spcBef>
            </a:pPr>
            <a:r>
              <a:rPr lang="de-DE" sz="1600" dirty="0"/>
              <a:t>Änderung des Windes in der Reibungsschicht</a:t>
            </a:r>
          </a:p>
          <a:p>
            <a:pPr lvl="0">
              <a:spcBef>
                <a:spcPts val="400"/>
              </a:spcBef>
            </a:pPr>
            <a:r>
              <a:rPr lang="de-DE" sz="1600" dirty="0"/>
              <a:t>Auswirkungen von Konvergenz und Divergenz</a:t>
            </a:r>
          </a:p>
          <a:p>
            <a:pPr lvl="0">
              <a:spcBef>
                <a:spcPts val="400"/>
              </a:spcBef>
            </a:pPr>
            <a:endParaRPr lang="de-DE" sz="1600" dirty="0"/>
          </a:p>
          <a:p>
            <a:pPr marL="0" indent="0">
              <a:spcBef>
                <a:spcPts val="400"/>
              </a:spcBef>
              <a:buNone/>
            </a:pPr>
            <a:r>
              <a:rPr lang="de-DE" sz="1700" b="1" dirty="0"/>
              <a:t>3.2.3 Globale Windzirkulation</a:t>
            </a:r>
          </a:p>
          <a:p>
            <a:pPr lvl="0">
              <a:spcBef>
                <a:spcPts val="400"/>
              </a:spcBef>
            </a:pPr>
            <a:r>
              <a:rPr lang="de-DE" sz="1600" dirty="0"/>
              <a:t>Allgemeine Zirkulation der Atmosphäre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endParaRPr lang="de-DE" sz="2000" i="1" dirty="0">
              <a:solidFill>
                <a:srgbClr val="044C96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16F40A-8AD2-4F07-8A23-28333DA8DE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sz="800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spcBef>
                <a:spcPts val="400"/>
              </a:spcBef>
              <a:buNone/>
            </a:pPr>
            <a:r>
              <a:rPr lang="de-DE" sz="1700" b="1" dirty="0"/>
              <a:t>3.2.4 Lokale Windsysteme</a:t>
            </a:r>
          </a:p>
          <a:p>
            <a:pPr lvl="0">
              <a:spcBef>
                <a:spcPts val="400"/>
              </a:spcBef>
            </a:pPr>
            <a:r>
              <a:rPr lang="de-DE" sz="1600" dirty="0"/>
              <a:t>Anabatische und katabatische Winde (Hangwinde), Berg- und Talwind, Venturi-Effekte, Land- und Seewind</a:t>
            </a:r>
          </a:p>
          <a:p>
            <a:pPr lvl="0">
              <a:spcBef>
                <a:spcPts val="400"/>
              </a:spcBef>
            </a:pPr>
            <a:endParaRPr lang="de-DE" sz="1700" b="1" dirty="0"/>
          </a:p>
          <a:p>
            <a:pPr marL="0" indent="0">
              <a:spcBef>
                <a:spcPts val="400"/>
              </a:spcBef>
              <a:buNone/>
            </a:pPr>
            <a:r>
              <a:rPr lang="de-DE" sz="1700" b="1" dirty="0"/>
              <a:t>3.2.5 Orographisch bedingte Windsysteme (Leewellen)</a:t>
            </a:r>
          </a:p>
          <a:p>
            <a:pPr lvl="0">
              <a:spcBef>
                <a:spcPts val="400"/>
              </a:spcBef>
            </a:pPr>
            <a:r>
              <a:rPr lang="de-DE" sz="1600" dirty="0"/>
              <a:t>Entstehung und Eigenschaften</a:t>
            </a:r>
          </a:p>
          <a:p>
            <a:pPr lvl="0">
              <a:spcBef>
                <a:spcPts val="400"/>
              </a:spcBef>
            </a:pPr>
            <a:endParaRPr lang="de-DE" sz="1700" b="1" dirty="0"/>
          </a:p>
          <a:p>
            <a:pPr marL="0" indent="0">
              <a:spcBef>
                <a:spcPts val="400"/>
              </a:spcBef>
              <a:buNone/>
            </a:pPr>
            <a:r>
              <a:rPr lang="de-DE" sz="1700" b="1" dirty="0"/>
              <a:t>3.2.6 Turbulenz</a:t>
            </a:r>
          </a:p>
          <a:p>
            <a:pPr lvl="0">
              <a:spcBef>
                <a:spcPts val="400"/>
              </a:spcBef>
            </a:pPr>
            <a:r>
              <a:rPr lang="de-DE" sz="1600" dirty="0"/>
              <a:t>Beschreibung und Turbulenzarten</a:t>
            </a:r>
          </a:p>
          <a:p>
            <a:pPr lvl="0">
              <a:spcBef>
                <a:spcPts val="400"/>
              </a:spcBef>
            </a:pPr>
            <a:r>
              <a:rPr lang="de-DE" sz="1600" dirty="0"/>
              <a:t>Entstehung und Orte mit Turbulenz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974E809-361D-4737-B52C-E6563C29B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E70D06B-4A69-4255-C2B6-5D9D34C769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/>
          <a:lstStyle/>
          <a:p>
            <a:r>
              <a:rPr lang="de-DE" dirty="0"/>
              <a:t>3.2 Windsysteme</a:t>
            </a:r>
          </a:p>
        </p:txBody>
      </p:sp>
    </p:spTree>
    <p:extLst>
      <p:ext uri="{BB962C8B-B14F-4D97-AF65-F5344CB8AC3E}">
        <p14:creationId xmlns:p14="http://schemas.microsoft.com/office/powerpoint/2010/main" val="1660625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BE7EAACA-6006-4205-8A7A-E5B71A67FB8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think-cell Folie" r:id="rId4" imgW="336" imgH="340" progId="TCLayout.ActiveDocument.1">
                  <p:embed/>
                </p:oleObj>
              </mc:Choice>
              <mc:Fallback>
                <p:oleObj name="think-cell Folie" r:id="rId4" imgW="336" imgH="340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BE7EAACA-6006-4205-8A7A-E5B71A67FB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de-DE" sz="2800" dirty="0"/>
              <a:t>Gliederung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14722" y="1538812"/>
            <a:ext cx="4472181" cy="5475890"/>
          </a:xfrm>
        </p:spPr>
        <p:txBody>
          <a:bodyPr/>
          <a:lstStyle/>
          <a:p>
            <a:pPr marL="714375" indent="-627063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3.2.1 		Begriffsbestimmung und 	Messung von Wind</a:t>
            </a:r>
          </a:p>
          <a:p>
            <a:pPr marL="714375" indent="-627063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3.2.2 		Hauptursachen für die Entstehung von Wind</a:t>
            </a:r>
          </a:p>
          <a:p>
            <a:pPr marL="714375" indent="-627063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3.2.3 		Globale Windzirkulation</a:t>
            </a:r>
          </a:p>
          <a:p>
            <a:pPr marL="714375" indent="-627063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3.2.4 		Lokale Windsysteme</a:t>
            </a:r>
          </a:p>
          <a:p>
            <a:pPr marL="714375" indent="-627063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3.2.5 		Orographisch bedingte 	Windsysteme</a:t>
            </a:r>
          </a:p>
          <a:p>
            <a:pPr marL="714375" indent="-627063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3.2.6 		Turbulenz</a:t>
            </a:r>
          </a:p>
          <a:p>
            <a:endParaRPr lang="de-DE" dirty="0"/>
          </a:p>
        </p:txBody>
      </p:sp>
      <p:pic>
        <p:nvPicPr>
          <p:cNvPr id="26" name="Grafik 1">
            <a:extLst>
              <a:ext uri="{FF2B5EF4-FFF2-40B4-BE49-F238E27FC236}">
                <a16:creationId xmlns:a16="http://schemas.microsoft.com/office/drawing/2014/main" id="{A37FBE6B-C9D1-4655-98D0-B7477A8103B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097" y="1349635"/>
            <a:ext cx="6211329" cy="447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13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DC2DE7B9-2B0A-401A-B169-CC5F9E3C7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dirty="0">
                <a:ea typeface="SimSun" panose="02010600030101010101" pitchFamily="2" charset="-122"/>
              </a:rPr>
              <a:t>Der Begriff „Wind“ </a:t>
            </a:r>
            <a:r>
              <a:rPr lang="de-DE" dirty="0">
                <a:ea typeface="SimSun" panose="02010600030101010101" pitchFamily="2" charset="-122"/>
              </a:rPr>
              <a:t>beschreibt </a:t>
            </a:r>
            <a:r>
              <a:rPr lang="de-DE" dirty="0"/>
              <a:t>die </a:t>
            </a:r>
            <a:r>
              <a:rPr lang="de-DE" i="1" dirty="0"/>
              <a:t>Verlagerung von Luftteilchen in Bezug auf deren Richtung und Geschwindigkeit verursacht durch horizontale Druckunterschiede.</a:t>
            </a:r>
            <a:endParaRPr lang="de-DE" dirty="0"/>
          </a:p>
          <a:p>
            <a:pPr marL="0" indent="0">
              <a:buNone/>
            </a:pPr>
            <a:endParaRPr lang="de-DE" dirty="0"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de-DE" dirty="0">
                <a:ea typeface="SimSun" panose="02010600030101010101" pitchFamily="2" charset="-122"/>
              </a:rPr>
              <a:t>Darstellung der </a:t>
            </a:r>
            <a:r>
              <a:rPr lang="de-DE" b="1" dirty="0">
                <a:ea typeface="SimSun" panose="02010600030101010101" pitchFamily="2" charset="-122"/>
              </a:rPr>
              <a:t>Windgeschwindigkeit:</a:t>
            </a:r>
          </a:p>
          <a:p>
            <a:r>
              <a:rPr lang="de-DE" dirty="0">
                <a:ea typeface="SimSun" panose="02010600030101010101" pitchFamily="2" charset="-122"/>
              </a:rPr>
              <a:t>In der Luftfahrt und auf Wetterkarte: </a:t>
            </a:r>
          </a:p>
          <a:p>
            <a:pPr lvl="1"/>
            <a:r>
              <a:rPr lang="de-DE" dirty="0">
                <a:ea typeface="SimSun" panose="02010600030101010101" pitchFamily="2" charset="-122"/>
              </a:rPr>
              <a:t>Knoten (</a:t>
            </a:r>
            <a:r>
              <a:rPr lang="de-DE" dirty="0" err="1">
                <a:ea typeface="SimSun" panose="02010600030101010101" pitchFamily="2" charset="-122"/>
              </a:rPr>
              <a:t>kn</a:t>
            </a:r>
            <a:r>
              <a:rPr lang="de-DE" dirty="0">
                <a:ea typeface="SimSun" panose="02010600030101010101" pitchFamily="2" charset="-122"/>
              </a:rPr>
              <a:t> od. kt)</a:t>
            </a:r>
            <a:br>
              <a:rPr lang="de-DE" dirty="0">
                <a:ea typeface="SimSun" panose="02010600030101010101" pitchFamily="2" charset="-122"/>
              </a:rPr>
            </a:br>
            <a:r>
              <a:rPr lang="de-DE" dirty="0">
                <a:ea typeface="SimSun" panose="02010600030101010101" pitchFamily="2" charset="-122"/>
              </a:rPr>
              <a:t>(Segelflugwettervorhersagen: in km/h)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 </a:t>
            </a:r>
            <a:endParaRPr lang="de-DE" dirty="0">
              <a:latin typeface="Verdana" panose="020B0604030504040204" pitchFamily="34" charset="0"/>
              <a:ea typeface="Verdana" panose="020B0604030504040204" pitchFamily="34" charset="0"/>
              <a:cs typeface="Times New Roman"/>
            </a:endParaRPr>
          </a:p>
          <a:p>
            <a:pPr lvl="1"/>
            <a:endParaRPr lang="de-DE" dirty="0">
              <a:ea typeface="SimSun" panose="02010600030101010101" pitchFamily="2" charset="-122"/>
            </a:endParaRPr>
          </a:p>
          <a:p>
            <a:r>
              <a:rPr lang="de-DE" dirty="0">
                <a:ea typeface="SimSun" panose="02010600030101010101" pitchFamily="2" charset="-122"/>
              </a:rPr>
              <a:t>In öffentlichen Medien:</a:t>
            </a:r>
          </a:p>
          <a:p>
            <a:pPr lvl="1"/>
            <a:r>
              <a:rPr lang="de-DE" dirty="0">
                <a:ea typeface="SimSun" panose="02010600030101010101" pitchFamily="2" charset="-122"/>
              </a:rPr>
              <a:t>Kilometer pro Stunde (km/h)</a:t>
            </a:r>
          </a:p>
          <a:p>
            <a:pPr lvl="1"/>
            <a:r>
              <a:rPr lang="de-DE" dirty="0">
                <a:ea typeface="SimSun" panose="02010600030101010101" pitchFamily="2" charset="-122"/>
              </a:rPr>
              <a:t>Meter/Sekunde (m/s)</a:t>
            </a:r>
          </a:p>
          <a:p>
            <a:pPr marL="0" indent="0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de-DE" dirty="0">
              <a:solidFill>
                <a:srgbClr val="000000"/>
              </a:solidFill>
            </a:endParaRPr>
          </a:p>
          <a:p>
            <a:pPr marL="0" indent="0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e-DE" dirty="0">
                <a:ea typeface="SimSun" panose="02010600030101010101" pitchFamily="2" charset="-122"/>
              </a:rPr>
              <a:t>Die </a:t>
            </a:r>
            <a:r>
              <a:rPr lang="de-DE" b="1" dirty="0">
                <a:ea typeface="SimSun" panose="02010600030101010101" pitchFamily="2" charset="-122"/>
              </a:rPr>
              <a:t>Windstärke</a:t>
            </a:r>
            <a:r>
              <a:rPr lang="de-DE" dirty="0">
                <a:ea typeface="SimSun" panose="02010600030101010101" pitchFamily="2" charset="-122"/>
              </a:rPr>
              <a:t> wird durch die </a:t>
            </a:r>
            <a:br>
              <a:rPr lang="de-DE" dirty="0">
                <a:ea typeface="SimSun" panose="02010600030101010101" pitchFamily="2" charset="-122"/>
              </a:rPr>
            </a:br>
            <a:r>
              <a:rPr lang="de-DE" b="1" dirty="0">
                <a:ea typeface="SimSun" panose="02010600030101010101" pitchFamily="2" charset="-122"/>
              </a:rPr>
              <a:t>Windgeschwindigkeit</a:t>
            </a:r>
            <a:r>
              <a:rPr lang="de-DE" dirty="0">
                <a:ea typeface="SimSun" panose="02010600030101010101" pitchFamily="2" charset="-122"/>
              </a:rPr>
              <a:t> definiert und in </a:t>
            </a:r>
            <a:br>
              <a:rPr lang="de-DE" dirty="0">
                <a:ea typeface="SimSun" panose="02010600030101010101" pitchFamily="2" charset="-122"/>
              </a:rPr>
            </a:br>
            <a:r>
              <a:rPr lang="de-DE" dirty="0">
                <a:ea typeface="SimSun" panose="02010600030101010101" pitchFamily="2" charset="-122"/>
              </a:rPr>
              <a:t>Beaufort dargestellt („Beaufort-Skala“)</a:t>
            </a:r>
            <a:endParaRPr lang="de-DE" dirty="0"/>
          </a:p>
          <a:p>
            <a:pPr marL="182563" indent="-182563" fontAlgn="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de-DE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A5434BCE-2CE5-4475-A21E-D50EABC1C99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914161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A5434BCE-2CE5-4475-A21E-D50EABC1C9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el 9">
            <a:extLst>
              <a:ext uri="{FF2B5EF4-FFF2-40B4-BE49-F238E27FC236}">
                <a16:creationId xmlns:a16="http://schemas.microsoft.com/office/drawing/2014/main" id="{49D9D5DD-9208-44CF-915D-C608771A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de-DE" dirty="0"/>
              <a:t>3.2.1 Wind und Windgeschwindigkeit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95BF91C-29E5-492F-84F5-9E689F9F2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5A3C0AC-FABC-4D63-BBC5-3A829854FB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62ACCFD6-2B84-4FA5-BA38-D8BD78A7A5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564836"/>
              </p:ext>
            </p:extLst>
          </p:nvPr>
        </p:nvGraphicFramePr>
        <p:xfrm>
          <a:off x="5350477" y="1989438"/>
          <a:ext cx="6487299" cy="4447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1217">
                  <a:extLst>
                    <a:ext uri="{9D8B030D-6E8A-4147-A177-3AD203B41FA5}">
                      <a16:colId xmlns:a16="http://schemas.microsoft.com/office/drawing/2014/main" val="2837432534"/>
                    </a:ext>
                  </a:extLst>
                </a:gridCol>
                <a:gridCol w="1273486">
                  <a:extLst>
                    <a:ext uri="{9D8B030D-6E8A-4147-A177-3AD203B41FA5}">
                      <a16:colId xmlns:a16="http://schemas.microsoft.com/office/drawing/2014/main" val="352865208"/>
                    </a:ext>
                  </a:extLst>
                </a:gridCol>
                <a:gridCol w="888945">
                  <a:extLst>
                    <a:ext uri="{9D8B030D-6E8A-4147-A177-3AD203B41FA5}">
                      <a16:colId xmlns:a16="http://schemas.microsoft.com/office/drawing/2014/main" val="1489880499"/>
                    </a:ext>
                  </a:extLst>
                </a:gridCol>
                <a:gridCol w="1081217">
                  <a:extLst>
                    <a:ext uri="{9D8B030D-6E8A-4147-A177-3AD203B41FA5}">
                      <a16:colId xmlns:a16="http://schemas.microsoft.com/office/drawing/2014/main" val="3259087196"/>
                    </a:ext>
                  </a:extLst>
                </a:gridCol>
                <a:gridCol w="1081217">
                  <a:extLst>
                    <a:ext uri="{9D8B030D-6E8A-4147-A177-3AD203B41FA5}">
                      <a16:colId xmlns:a16="http://schemas.microsoft.com/office/drawing/2014/main" val="1887865812"/>
                    </a:ext>
                  </a:extLst>
                </a:gridCol>
                <a:gridCol w="1081217">
                  <a:extLst>
                    <a:ext uri="{9D8B030D-6E8A-4147-A177-3AD203B41FA5}">
                      <a16:colId xmlns:a16="http://schemas.microsoft.com/office/drawing/2014/main" val="2445003920"/>
                    </a:ext>
                  </a:extLst>
                </a:gridCol>
              </a:tblGrid>
              <a:tr h="28271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</a:rPr>
                        <a:t>Wind-</a:t>
                      </a:r>
                      <a:br>
                        <a:rPr lang="de-DE" sz="12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stärke</a:t>
                      </a:r>
                      <a:br>
                        <a:rPr lang="de-DE" sz="12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in Beaufort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</a:rPr>
                        <a:t>Bezeichnung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</a:rPr>
                        <a:t>mittlere Windgeschwindigkeit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618624"/>
                  </a:ext>
                </a:extLst>
              </a:tr>
              <a:tr h="38567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u="sng">
                          <a:effectLst/>
                          <a:hlinkClick r:id="rId7" tooltip="Knoten (Einheit)"/>
                        </a:rPr>
                        <a:t>kn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u="sng">
                          <a:effectLst/>
                          <a:hlinkClick r:id="rId8" tooltip="Meter pro Sekunde"/>
                        </a:rPr>
                        <a:t>m/s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u="sng" dirty="0">
                          <a:effectLst/>
                          <a:hlinkClick r:id="rId9" tooltip="Kilometer pro Stunde"/>
                        </a:rPr>
                        <a:t>km/h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u="sng">
                          <a:effectLst/>
                          <a:hlinkClick r:id="rId10" tooltip="Meilen pro Stunde"/>
                        </a:rPr>
                        <a:t>mph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520207389"/>
                  </a:ext>
                </a:extLst>
              </a:tr>
              <a:tr h="259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0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</a:rPr>
                        <a:t>Windstille, Flaute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0 – &lt; 1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0,0 – &lt; 0,3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0 – 1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0 – &lt; 1,2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227022807"/>
                  </a:ext>
                </a:extLst>
              </a:tr>
              <a:tr h="259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1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</a:rPr>
                        <a:t>leiser Zug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1 – &lt; 4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0,3 – &lt; 1,6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1 – 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1,2 – &lt; 4,6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362486919"/>
                  </a:ext>
                </a:extLst>
              </a:tr>
              <a:tr h="259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2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leichte Brise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</a:rPr>
                        <a:t>4 – &lt; 7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</a:rPr>
                        <a:t>1,6 – &lt; 3,4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6 – 11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4,6 – &lt; 8,1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2249031970"/>
                  </a:ext>
                </a:extLst>
              </a:tr>
              <a:tr h="259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</a:rPr>
                        <a:t>3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schwache Brise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7 – &lt; 11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</a:rPr>
                        <a:t>3,4 – &lt; 5,5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12 – 19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8,1 – &lt; 12,7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2003014199"/>
                  </a:ext>
                </a:extLst>
              </a:tr>
              <a:tr h="259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4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mäßige Brise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11 – &lt; 16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</a:rPr>
                        <a:t>5,5 – &lt; 8,0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</a:rPr>
                        <a:t>20 – 28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</a:rPr>
                        <a:t>12,7 – &lt; 18,4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523046971"/>
                  </a:ext>
                </a:extLst>
              </a:tr>
              <a:tr h="259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frische Brise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16 – &lt; 22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</a:rPr>
                        <a:t>8,0 – &lt; 10,8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29 – 38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18,4 – &lt; 25,3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28310785"/>
                  </a:ext>
                </a:extLst>
              </a:tr>
              <a:tr h="259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6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starker Wind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22 – &lt; 28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</a:rPr>
                        <a:t>10,8 – &lt; 13,9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39 – 49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25,3 – &lt; 32,2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138704080"/>
                  </a:ext>
                </a:extLst>
              </a:tr>
              <a:tr h="259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7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steifer Wind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28 – &lt; 34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13,9 – &lt; 17,2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50 – 61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32,2 – &lt; 39,1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804351183"/>
                  </a:ext>
                </a:extLst>
              </a:tr>
              <a:tr h="463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8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stürmischer Wind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34 – &lt; 41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17,2 – &lt; 20,8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</a:rPr>
                        <a:t>62 – 74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39,1 – &lt; 47,2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11554040"/>
                  </a:ext>
                </a:extLst>
              </a:tr>
              <a:tr h="259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</a:rPr>
                        <a:t>9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Sturm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41 – &lt; 48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20,8 – &lt; 24,5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</a:rPr>
                        <a:t>75 – 88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47,2 – &lt; 55,2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4282326110"/>
                  </a:ext>
                </a:extLst>
              </a:tr>
              <a:tr h="259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10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schwerer Sturm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48 – &lt; 56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24,5 – &lt; 28,5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</a:rPr>
                        <a:t>89 – 102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</a:rPr>
                        <a:t>55,2 – &lt; 64,4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2523328027"/>
                  </a:ext>
                </a:extLst>
              </a:tr>
              <a:tr h="463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11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orkanartiger Sturm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56 – &lt; 64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28,5 – &lt; 32,7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103 – 117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</a:rPr>
                        <a:t>64,4 – &lt; 73,6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461132398"/>
                  </a:ext>
                </a:extLst>
              </a:tr>
              <a:tr h="259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12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</a:rPr>
                        <a:t>Orkan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≥ 64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>
                          <a:effectLst/>
                        </a:rPr>
                        <a:t>≥ 32,7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</a:rPr>
                        <a:t>≥ 118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de-DE" sz="1200" dirty="0">
                          <a:effectLst/>
                        </a:rPr>
                        <a:t>≥ 73,6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528740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870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FF6C26C-B8E4-472A-A109-FB1A9429315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511494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FF6C26C-B8E4-472A-A109-FB1A942931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A2B2244-4427-440A-9A10-621D6648E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de-DE" dirty="0"/>
              <a:t>Windrichtung 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7A0F5EC-7D57-41E3-8927-842825CB4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24910"/>
            <a:ext cx="5795172" cy="547528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3500" dirty="0"/>
              <a:t>Windrichtung = </a:t>
            </a:r>
            <a:r>
              <a:rPr lang="de-DE" sz="3500" b="1" dirty="0"/>
              <a:t>Richtung aus der der Wind kommt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3500" dirty="0">
                <a:ea typeface="SimSun" panose="02010600030101010101" pitchFamily="2" charset="-122"/>
                <a:cs typeface="Arial" panose="020B0604020202020204" pitchFamily="34" charset="0"/>
              </a:rPr>
              <a:t>Die Windrichtung wird in </a:t>
            </a:r>
            <a:r>
              <a:rPr lang="de-DE" sz="3500" b="1" dirty="0">
                <a:ea typeface="SimSun" panose="02010600030101010101" pitchFamily="2" charset="-122"/>
                <a:cs typeface="Arial" panose="020B0604020202020204" pitchFamily="34" charset="0"/>
              </a:rPr>
              <a:t>Grad der Kompassrose </a:t>
            </a:r>
            <a:r>
              <a:rPr lang="de-DE" sz="3500" dirty="0">
                <a:ea typeface="SimSun" panose="02010600030101010101" pitchFamily="2" charset="-122"/>
                <a:cs typeface="Arial" panose="020B0604020202020204" pitchFamily="34" charset="0"/>
              </a:rPr>
              <a:t>angegeben (090 = 90 Grad = Ostwind) </a:t>
            </a:r>
            <a:endParaRPr lang="de-DE" sz="3500" dirty="0">
              <a:effectLst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br>
              <a:rPr lang="de-DE" sz="3500" dirty="0"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de-DE" sz="3500" dirty="0">
                <a:ea typeface="SimSun" panose="02010600030101010101" pitchFamily="2" charset="-122"/>
                <a:cs typeface="Arial" panose="020B0604020202020204" pitchFamily="34" charset="0"/>
              </a:rPr>
              <a:t>Darstellung des Windes in </a:t>
            </a:r>
            <a:r>
              <a:rPr lang="de-DE" sz="3500" b="1" dirty="0">
                <a:ea typeface="SimSun" panose="02010600030101010101" pitchFamily="2" charset="-122"/>
                <a:cs typeface="Arial" panose="020B0604020202020204" pitchFamily="34" charset="0"/>
              </a:rPr>
              <a:t>Wetterbeobachtungsmeldungen an </a:t>
            </a:r>
            <a:r>
              <a:rPr lang="de-DE" sz="3500" b="1" dirty="0" err="1">
                <a:ea typeface="SimSun" panose="02010600030101010101" pitchFamily="2" charset="-122"/>
                <a:cs typeface="Arial" panose="020B0604020202020204" pitchFamily="34" charset="0"/>
              </a:rPr>
              <a:t>Flugplätzen</a:t>
            </a:r>
            <a:r>
              <a:rPr lang="de-DE" sz="3500" b="1" dirty="0">
                <a:ea typeface="SimSun" panose="02010600030101010101" pitchFamily="2" charset="-122"/>
                <a:cs typeface="Arial" panose="020B0604020202020204" pitchFamily="34" charset="0"/>
              </a:rPr>
              <a:t> (METAR-Code):</a:t>
            </a:r>
            <a:r>
              <a:rPr lang="de-DE" sz="3500" dirty="0"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35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24020KT = Wind aus Richtung 240 (Südwest) mit einer Stärke von 20 Knoten im 10min-Mittel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3500" dirty="0">
                <a:ea typeface="SimSun" panose="02010600030101010101" pitchFamily="2" charset="-122"/>
                <a:cs typeface="Arial" panose="020B0604020202020204" pitchFamily="34" charset="0"/>
              </a:rPr>
              <a:t>24020G35 = Wind aus Richtung 240 (Südwest) mit einer Stärke von 20 Knoten im 10min-Mittel mit </a:t>
            </a:r>
            <a:r>
              <a:rPr lang="de-DE" sz="35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Spitzen bis zu 35 Knoten </a:t>
            </a:r>
            <a:endParaRPr lang="nl-NL" sz="35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E1A68B-6135-45E2-8110-8C10D6226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9AFCDDE-EFC4-4837-934B-7974AC9CAB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7D16166-E56C-41C9-ABFD-D4D73F08203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802" y="1076141"/>
            <a:ext cx="5086528" cy="50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399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A5434BCE-2CE5-4475-A21E-D50EABC1C99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10219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A5434BCE-2CE5-4475-A21E-D50EABC1C9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Rechteck 63">
            <a:extLst>
              <a:ext uri="{FF2B5EF4-FFF2-40B4-BE49-F238E27FC236}">
                <a16:creationId xmlns:a16="http://schemas.microsoft.com/office/drawing/2014/main" id="{DD0B86BA-1B9E-4734-8B8B-1E394BBD2C81}"/>
              </a:ext>
            </a:extLst>
          </p:cNvPr>
          <p:cNvSpPr/>
          <p:nvPr/>
        </p:nvSpPr>
        <p:spPr>
          <a:xfrm>
            <a:off x="358137" y="1211697"/>
            <a:ext cx="3645308" cy="2412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49D9D5DD-9208-44CF-915D-C608771A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de-DE" dirty="0"/>
              <a:t>Messung Windrichtung und -geschwindigkeit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95BF91C-29E5-492F-84F5-9E689F9F2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5A3C0AC-FABC-4D63-BBC5-3A829854FB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pic>
        <p:nvPicPr>
          <p:cNvPr id="4098" name="Grafik 1">
            <a:extLst>
              <a:ext uri="{FF2B5EF4-FFF2-40B4-BE49-F238E27FC236}">
                <a16:creationId xmlns:a16="http://schemas.microsoft.com/office/drawing/2014/main" id="{535DCBEE-AA5F-4D8F-9E8B-034F056CE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6057" y="3920499"/>
            <a:ext cx="3645308" cy="242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Bild 2" descr="Windrichtungsgeber – Wikipedia">
            <a:extLst>
              <a:ext uri="{FF2B5EF4-FFF2-40B4-BE49-F238E27FC236}">
                <a16:creationId xmlns:a16="http://schemas.microsoft.com/office/drawing/2014/main" id="{86513283-DE75-42D6-934D-337DFA6E5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0635" y="3911128"/>
            <a:ext cx="3645308" cy="242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B9791BC-99C6-48D5-A210-22ED2303BD3E}"/>
              </a:ext>
            </a:extLst>
          </p:cNvPr>
          <p:cNvSpPr txBox="1"/>
          <p:nvPr/>
        </p:nvSpPr>
        <p:spPr>
          <a:xfrm>
            <a:off x="354073" y="1210829"/>
            <a:ext cx="282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Schalenkreuzanemometer</a:t>
            </a:r>
            <a:r>
              <a:rPr lang="de-DE" b="1" dirty="0"/>
              <a:t> 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40B31CB-1352-47F0-A637-17CC6997ADEE}"/>
              </a:ext>
            </a:extLst>
          </p:cNvPr>
          <p:cNvGrpSpPr/>
          <p:nvPr/>
        </p:nvGrpSpPr>
        <p:grpSpPr>
          <a:xfrm>
            <a:off x="4272644" y="1226320"/>
            <a:ext cx="3645308" cy="2412778"/>
            <a:chOff x="3403277" y="1233462"/>
            <a:chExt cx="2839794" cy="1888823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CB51195B-0350-4BAE-A6F1-4BFE4480427C}"/>
                </a:ext>
              </a:extLst>
            </p:cNvPr>
            <p:cNvSpPr/>
            <p:nvPr/>
          </p:nvSpPr>
          <p:spPr>
            <a:xfrm>
              <a:off x="3403277" y="1233462"/>
              <a:ext cx="2839794" cy="188882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112" name="Picture 16">
              <a:extLst>
                <a:ext uri="{FF2B5EF4-FFF2-40B4-BE49-F238E27FC236}">
                  <a16:creationId xmlns:a16="http://schemas.microsoft.com/office/drawing/2014/main" id="{DCBB3822-F98E-4D36-B67B-74097075C4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008" y="1287924"/>
              <a:ext cx="1584540" cy="1364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D0879868-77F0-4245-A49B-732FD0881F7E}"/>
              </a:ext>
            </a:extLst>
          </p:cNvPr>
          <p:cNvSpPr txBox="1"/>
          <p:nvPr/>
        </p:nvSpPr>
        <p:spPr>
          <a:xfrm>
            <a:off x="4327508" y="1229274"/>
            <a:ext cx="2651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Pitotrohr</a:t>
            </a:r>
            <a:endParaRPr lang="de-DE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9CAC0BD1-2F38-42C6-9823-62A609B13C72}"/>
              </a:ext>
            </a:extLst>
          </p:cNvPr>
          <p:cNvSpPr txBox="1"/>
          <p:nvPr/>
        </p:nvSpPr>
        <p:spPr>
          <a:xfrm>
            <a:off x="360635" y="3973038"/>
            <a:ext cx="282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Windfahne</a:t>
            </a:r>
            <a:r>
              <a:rPr lang="de-DE" b="1" dirty="0"/>
              <a:t> 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2E883413-8477-4F2E-89C3-8DCAF8E48FBB}"/>
              </a:ext>
            </a:extLst>
          </p:cNvPr>
          <p:cNvSpPr txBox="1"/>
          <p:nvPr/>
        </p:nvSpPr>
        <p:spPr>
          <a:xfrm>
            <a:off x="8186057" y="3911128"/>
            <a:ext cx="282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Windsack</a:t>
            </a:r>
            <a:r>
              <a:rPr lang="de-DE" b="1" dirty="0"/>
              <a:t> </a:t>
            </a:r>
          </a:p>
        </p:txBody>
      </p:sp>
      <p:pic>
        <p:nvPicPr>
          <p:cNvPr id="44" name="Picture 5">
            <a:extLst>
              <a:ext uri="{FF2B5EF4-FFF2-40B4-BE49-F238E27FC236}">
                <a16:creationId xmlns:a16="http://schemas.microsoft.com/office/drawing/2014/main" id="{8310C6B7-B0B3-44D6-8240-0A75F95C4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7"/>
          <a:stretch/>
        </p:blipFill>
        <p:spPr bwMode="auto">
          <a:xfrm>
            <a:off x="4272644" y="3905729"/>
            <a:ext cx="3645308" cy="242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feld 46">
            <a:extLst>
              <a:ext uri="{FF2B5EF4-FFF2-40B4-BE49-F238E27FC236}">
                <a16:creationId xmlns:a16="http://schemas.microsoft.com/office/drawing/2014/main" id="{6E5DE144-E4FC-4F81-9209-016C367D91B2}"/>
              </a:ext>
            </a:extLst>
          </p:cNvPr>
          <p:cNvSpPr txBox="1"/>
          <p:nvPr/>
        </p:nvSpPr>
        <p:spPr>
          <a:xfrm>
            <a:off x="4368443" y="3922989"/>
            <a:ext cx="159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Radiosonde</a:t>
            </a: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0F80D0E1-B0B9-460E-808C-9D10C36A3252}"/>
              </a:ext>
            </a:extLst>
          </p:cNvPr>
          <p:cNvSpPr/>
          <p:nvPr/>
        </p:nvSpPr>
        <p:spPr>
          <a:xfrm>
            <a:off x="8186057" y="1223322"/>
            <a:ext cx="3645308" cy="2412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5F828B8B-7092-4D02-9682-03CD0F83CDE7}"/>
              </a:ext>
            </a:extLst>
          </p:cNvPr>
          <p:cNvSpPr txBox="1"/>
          <p:nvPr/>
        </p:nvSpPr>
        <p:spPr>
          <a:xfrm>
            <a:off x="8186057" y="1246534"/>
            <a:ext cx="2651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Venturirohr</a:t>
            </a:r>
            <a:endParaRPr lang="de-DE" dirty="0"/>
          </a:p>
        </p:txBody>
      </p:sp>
      <p:pic>
        <p:nvPicPr>
          <p:cNvPr id="4118" name="Picture 22">
            <a:extLst>
              <a:ext uri="{FF2B5EF4-FFF2-40B4-BE49-F238E27FC236}">
                <a16:creationId xmlns:a16="http://schemas.microsoft.com/office/drawing/2014/main" id="{DAA42029-2D66-47FF-8505-2D5CB4789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9408" y="1370417"/>
            <a:ext cx="209550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feld 54">
            <a:extLst>
              <a:ext uri="{FF2B5EF4-FFF2-40B4-BE49-F238E27FC236}">
                <a16:creationId xmlns:a16="http://schemas.microsoft.com/office/drawing/2014/main" id="{5452419E-7C65-44E2-9059-227A7AE9CE37}"/>
              </a:ext>
            </a:extLst>
          </p:cNvPr>
          <p:cNvSpPr txBox="1"/>
          <p:nvPr/>
        </p:nvSpPr>
        <p:spPr>
          <a:xfrm>
            <a:off x="8206395" y="3320758"/>
            <a:ext cx="33528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Quelle: </a:t>
            </a:r>
            <a:r>
              <a:rPr lang="de-DE" sz="800" dirty="0" err="1"/>
              <a:t>Geof</a:t>
            </a:r>
            <a:r>
              <a:rPr lang="de-DE" sz="800" dirty="0"/>
              <a:t> 17:05, 17. Sep 2004 (CEST) - Physik-Praktikum</a:t>
            </a:r>
          </a:p>
          <a:p>
            <a:r>
              <a:rPr lang="de-DE" sz="800" dirty="0"/>
              <a:t>CC BY-SA 3.0, https://commons.wikimedia.org/w/index.php?curid=8957981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F5E6A922-0EC8-49BF-AB5C-BE4F5CFFEA4E}"/>
              </a:ext>
            </a:extLst>
          </p:cNvPr>
          <p:cNvSpPr txBox="1"/>
          <p:nvPr/>
        </p:nvSpPr>
        <p:spPr>
          <a:xfrm>
            <a:off x="4294386" y="3317755"/>
            <a:ext cx="36195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Quelle: Dr. </a:t>
            </a:r>
            <a:r>
              <a:rPr lang="de-DE" sz="800" dirty="0" err="1"/>
              <a:t>Wessmann</a:t>
            </a:r>
            <a:r>
              <a:rPr lang="de-DE" sz="800" dirty="0"/>
              <a:t>, GPL, https://commons.wikimedia.org/w/index.php?curid=379063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276D22DF-5B1E-44CC-802E-E5C340BBD260}"/>
              </a:ext>
            </a:extLst>
          </p:cNvPr>
          <p:cNvSpPr txBox="1"/>
          <p:nvPr/>
        </p:nvSpPr>
        <p:spPr>
          <a:xfrm>
            <a:off x="361337" y="6016860"/>
            <a:ext cx="36439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Quelle: </a:t>
            </a:r>
            <a:r>
              <a:rPr lang="de-DE" sz="800" dirty="0" err="1"/>
              <a:t>wikipedia</a:t>
            </a:r>
            <a:r>
              <a:rPr lang="de-DE" sz="800" dirty="0"/>
              <a:t>, original </a:t>
            </a:r>
            <a:r>
              <a:rPr lang="de-DE" sz="800" dirty="0" err="1"/>
              <a:t>upload</a:t>
            </a:r>
            <a:r>
              <a:rPr lang="de-DE" sz="800" dirty="0"/>
              <a:t> 19. Sep 2004 </a:t>
            </a:r>
            <a:r>
              <a:rPr lang="de-DE" sz="800" dirty="0" err="1"/>
              <a:t>by</a:t>
            </a:r>
            <a:r>
              <a:rPr lang="de-DE" sz="800" dirty="0"/>
              <a:t> Stefan Kühn, CC BY 3.0, </a:t>
            </a:r>
            <a:br>
              <a:rPr lang="de-DE" sz="800" dirty="0"/>
            </a:br>
            <a:r>
              <a:rPr lang="de-DE" sz="800" dirty="0"/>
              <a:t>https://commons.wikimedia.org/w/index.php?curid=238627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87F08E42-84A6-4524-AD11-0ADD7725686C}"/>
              </a:ext>
            </a:extLst>
          </p:cNvPr>
          <p:cNvSpPr txBox="1"/>
          <p:nvPr/>
        </p:nvSpPr>
        <p:spPr>
          <a:xfrm>
            <a:off x="354073" y="3286789"/>
            <a:ext cx="33579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Quelle Jan Barani, CC BY-SA 3.0, https://commons.wikimedia.org/w/index.php?curid=22498858</a:t>
            </a:r>
            <a:endParaRPr lang="de-DE" sz="800" dirty="0"/>
          </a:p>
        </p:txBody>
      </p:sp>
      <p:pic>
        <p:nvPicPr>
          <p:cNvPr id="4120" name="Picture 24">
            <a:extLst>
              <a:ext uri="{FF2B5EF4-FFF2-40B4-BE49-F238E27FC236}">
                <a16:creationId xmlns:a16="http://schemas.microsoft.com/office/drawing/2014/main" id="{A92036A3-EE4B-4EC3-A433-7D4B77CBB0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7270" y="1639990"/>
            <a:ext cx="1675606" cy="167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590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A00DCEF-8CD4-4DE2-BF2A-59F02AABEF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938208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think-cell Folie" r:id="rId5" imgW="336" imgH="340" progId="TCLayout.ActiveDocument.1">
                  <p:embed/>
                </p:oleObj>
              </mc:Choice>
              <mc:Fallback>
                <p:oleObj name="think-cell Folie" r:id="rId5" imgW="336" imgH="34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A00DCEF-8CD4-4DE2-BF2A-59F02AABEF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0E7FD-4F86-4D54-A4ED-174A63A5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de-DE" dirty="0"/>
              <a:t>3.2.2 Ursache der Windentstehung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8CFBFF-A712-4313-B290-1B7B53D86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9654" y="801925"/>
            <a:ext cx="7526941" cy="42683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dirty="0">
              <a:effectLst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effectLst/>
              </a:rPr>
              <a:t>Warme Luft dehnt sich aus =&gt; </a:t>
            </a:r>
            <a:r>
              <a:rPr lang="de-DE" b="1" dirty="0">
                <a:effectLst/>
              </a:rPr>
              <a:t>warme Luftsäulen erhöhen </a:t>
            </a:r>
            <a:r>
              <a:rPr lang="de-DE" dirty="0">
                <a:effectLst/>
              </a:rPr>
              <a:t>sich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/>
              <a:t>N</a:t>
            </a:r>
            <a:r>
              <a:rPr lang="de-DE" dirty="0">
                <a:effectLst/>
              </a:rPr>
              <a:t>iedrigeres spez. Gewicht der warmen Luftsäule =&gt; der </a:t>
            </a:r>
            <a:r>
              <a:rPr lang="de-DE" b="1" dirty="0">
                <a:effectLst/>
              </a:rPr>
              <a:t>Druck nimmt mit der Höhe langsamer ab </a:t>
            </a:r>
            <a:r>
              <a:rPr lang="de-DE" dirty="0">
                <a:effectLst/>
              </a:rPr>
              <a:t>als in einer kalten </a:t>
            </a:r>
            <a:r>
              <a:rPr lang="de-DE" dirty="0"/>
              <a:t>Luftsäule</a:t>
            </a:r>
            <a:r>
              <a:rPr lang="de-DE" dirty="0">
                <a:effectLst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effectLst/>
              </a:rPr>
              <a:t>Mit zunehmender Höhe </a:t>
            </a:r>
            <a:r>
              <a:rPr lang="de-DE" dirty="0"/>
              <a:t>wird</a:t>
            </a:r>
            <a:r>
              <a:rPr lang="de-DE" dirty="0">
                <a:effectLst/>
              </a:rPr>
              <a:t> der </a:t>
            </a:r>
            <a:r>
              <a:rPr lang="de-DE" b="1" dirty="0">
                <a:effectLst/>
              </a:rPr>
              <a:t>Druckunterschied zwischen kalter und warmer Luftsäule zunehmend </a:t>
            </a:r>
            <a:r>
              <a:rPr lang="de-DE" b="1" dirty="0"/>
              <a:t>größer</a:t>
            </a:r>
            <a:r>
              <a:rPr lang="de-DE" dirty="0">
                <a:effectLst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effectLst/>
              </a:rPr>
              <a:t>Die Luft strömt </a:t>
            </a:r>
            <a:r>
              <a:rPr lang="de-DE" b="1" dirty="0">
                <a:effectLst/>
              </a:rPr>
              <a:t>in der Höhe von der </a:t>
            </a:r>
            <a:r>
              <a:rPr lang="de-DE" b="1" dirty="0"/>
              <a:t>w</a:t>
            </a:r>
            <a:r>
              <a:rPr lang="de-DE" b="1" dirty="0">
                <a:effectLst/>
              </a:rPr>
              <a:t>armen zur kälteren </a:t>
            </a:r>
            <a:r>
              <a:rPr lang="de-DE" dirty="0">
                <a:effectLst/>
              </a:rPr>
              <a:t>Luft.  =&gt; </a:t>
            </a:r>
            <a:r>
              <a:rPr lang="de-DE" dirty="0"/>
              <a:t>v</a:t>
            </a:r>
            <a:r>
              <a:rPr lang="de-DE" dirty="0">
                <a:effectLst/>
              </a:rPr>
              <a:t>om  Boden fließt Luft nach =&gt; der Druck </a:t>
            </a:r>
            <a:r>
              <a:rPr lang="de-DE" dirty="0"/>
              <a:t>am Boden </a:t>
            </a:r>
            <a:r>
              <a:rPr lang="de-DE" dirty="0">
                <a:effectLst/>
              </a:rPr>
              <a:t>fällt ab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2EB178-EF71-4A14-A18A-2BF10B77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AB4860-12B2-485D-93AB-FD2F69A01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3.2 Windsysteme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6145FE7-0409-2DBC-2F95-FD2CF25A06E2}"/>
              </a:ext>
            </a:extLst>
          </p:cNvPr>
          <p:cNvSpPr txBox="1"/>
          <p:nvPr/>
        </p:nvSpPr>
        <p:spPr>
          <a:xfrm>
            <a:off x="155405" y="878124"/>
            <a:ext cx="11864828" cy="438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200" dirty="0"/>
              <a:t>Temperaturunterschiede am Boden verursachen Temperaturunterschiede in der aufliegenden Luft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C263043-9F65-3080-400A-89CA10B111B1}"/>
              </a:ext>
            </a:extLst>
          </p:cNvPr>
          <p:cNvSpPr txBox="1">
            <a:spLocks/>
          </p:cNvSpPr>
          <p:nvPr/>
        </p:nvSpPr>
        <p:spPr>
          <a:xfrm>
            <a:off x="155404" y="5070236"/>
            <a:ext cx="12017229" cy="1390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/>
              <a:t>Am Boden der kälteren Luftsäule fließt Luft aus der Höhe zu =&gt; der Druck steigt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/>
              <a:t>Die Luft strömt </a:t>
            </a:r>
            <a:r>
              <a:rPr lang="de-DE" b="1" dirty="0"/>
              <a:t>am Boden von dem höheren Druck </a:t>
            </a:r>
            <a:r>
              <a:rPr lang="de-DE" dirty="0"/>
              <a:t>(kältere Luftsäule) </a:t>
            </a:r>
            <a:r>
              <a:rPr lang="de-DE" b="1" dirty="0"/>
              <a:t>zum niedrigen Druck</a:t>
            </a:r>
            <a:r>
              <a:rPr lang="de-DE" dirty="0"/>
              <a:t> (warme Luftsäule)</a:t>
            </a:r>
            <a:endParaRPr lang="de-DE" dirty="0">
              <a:latin typeface="Arial" panose="020B060402020202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11" name="Grafik 10" descr="Ein Bild, das Text, Diagramm, Screenshot, Reihe enthält.&#10;&#10;Automatisch generierte Beschreibung">
            <a:extLst>
              <a:ext uri="{FF2B5EF4-FFF2-40B4-BE49-F238E27FC236}">
                <a16:creationId xmlns:a16="http://schemas.microsoft.com/office/drawing/2014/main" id="{C48ADCCF-0E52-42A1-423C-4F82CFFF3FB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82" y="1552040"/>
            <a:ext cx="4260272" cy="322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851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IAAAAAAAAAAwAAAAMAAAAA/////wQAPww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wOdhUKsAsVJjzIzt5+86qUFAAAAAAADAAAAAAADAAAAAwADAAIA////////BAAAAAMAEAALJWBMVw+AZ0KlC0vWD6y/qQUAAAABAAMAAAACAAMAAAABAAMAAAAAAP///////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EACAMAAAAAAAAAAAAACAB////////////////AAAA////////////////BAAAAAM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gEDAAAAAgD///////8aAAZMaW5rZWRTaGFwZXNEYXRhUHJvcGVydHlfMAUAAAAAAAQAAAADAAQAAAABAAQAAAAAAP///////wMAAQEDAAAAAwD///////8lAAZMaW5rZWRTaGFwZVByZXNlbnRhdGlvblNldHRpbmdzRGF0YV8wBQAAAAE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gC3DgAAAAAAAAAAAAD/////gwCDAAAABV9pZAAQAAAABAOdhUKsAsVJjzIzt5+86qUDRGF0YQAbAAAABExpbmtlZFNoYXBlRGF0YQAFAAAAAAACTmFtZQAZAAAATGlua2VkU2hhcGVzRGF0YVByb3BlcnR5ABBWZXJzaW9uAAAAAAAJTGFzdFdyaXRlANOFxuh6AQAAAAEA/////50AnQAAAAVfaWQAEAAAAAQlYExXD4BnQqULS9YPrL+pA0RhdGEAKgAAAAhQcmVzZW50YXRpb25TY2FubmVkRm9yTGlua2VkU2hhcGVzAAEAAk5hbWUAJAAAAExpbmtlZFNoYXBlUHJlc2VudGF0aW9uU2V0dGluZ3NEYXRhABBWZXJzaW9uAAAAAAAJTGFzdFdyaXRlAAOGxuh6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B_LENGTH" val="24576"/>
  <p:tag name="EE4P_STYLE_ID" val="040887b0-086c-4ff4-2016-b5b55c2754ed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040887b0-086c-4ff4-2016-b5b55c2754ed"/>
  <p:tag name="EE4P_STYLE_NAME" val="Siemens 16:9"/>
  <p:tag name="EE4P_SMART_ELEMENT_XML" val="&lt;smartelement id=&quot;ProcessArrow&quot; custom=&quot;1&quot;&gt;&lt;value angle=&quot;4&quot; /&gt;&lt;/smartelement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3230</Words>
  <Application>Microsoft Office PowerPoint</Application>
  <PresentationFormat>Breitbild</PresentationFormat>
  <Paragraphs>510</Paragraphs>
  <Slides>36</Slides>
  <Notes>31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9" baseType="lpstr">
      <vt:lpstr>ＭＳ Ｐゴシック</vt:lpstr>
      <vt:lpstr>SimSun</vt:lpstr>
      <vt:lpstr>Arial</vt:lpstr>
      <vt:lpstr>Arial Narrow</vt:lpstr>
      <vt:lpstr>Arial Rounded MT Bold</vt:lpstr>
      <vt:lpstr>Calibri</vt:lpstr>
      <vt:lpstr>Calibri Light</vt:lpstr>
      <vt:lpstr>Tahoma</vt:lpstr>
      <vt:lpstr>Times New Roman</vt:lpstr>
      <vt:lpstr>Verdana</vt:lpstr>
      <vt:lpstr>Wingdings</vt:lpstr>
      <vt:lpstr>Office</vt:lpstr>
      <vt:lpstr>think-cell Folie</vt:lpstr>
      <vt:lpstr>PowerPoint-Präsentation</vt:lpstr>
      <vt:lpstr>Meteorologie: Gliederung (SFCL)</vt:lpstr>
      <vt:lpstr>3.2 Windsysteme</vt:lpstr>
      <vt:lpstr>Windsysteme: Gliederung (SFCL)</vt:lpstr>
      <vt:lpstr>Gliederung</vt:lpstr>
      <vt:lpstr>3.2.1 Wind und Windgeschwindigkeit</vt:lpstr>
      <vt:lpstr>Windrichtung </vt:lpstr>
      <vt:lpstr>Messung Windrichtung und -geschwindigkeit </vt:lpstr>
      <vt:lpstr>3.2.2 Ursache der Windentstehung</vt:lpstr>
      <vt:lpstr>Der Druckgradient</vt:lpstr>
      <vt:lpstr>Die Corioliskraft</vt:lpstr>
      <vt:lpstr>Geostrophischer Wind und Gradientwind</vt:lpstr>
      <vt:lpstr>Gradientwind - Einfluß der Corioliskraft</vt:lpstr>
      <vt:lpstr>Reibung in bodennahen Luftschichten</vt:lpstr>
      <vt:lpstr>Auswirkungen von Konvergenz und Divergenz</vt:lpstr>
      <vt:lpstr>3.2.3 Die globale Windzirkulation I </vt:lpstr>
      <vt:lpstr>Die globale Windzirkulation II</vt:lpstr>
      <vt:lpstr>Globales Windsystem - Jetstreams</vt:lpstr>
      <vt:lpstr>Globales Windsystem – Jahreszeitlicher Einfluss</vt:lpstr>
      <vt:lpstr>3.2.4 Lokale Windsysteme: Berg-Tal-Windsystem </vt:lpstr>
      <vt:lpstr>Hangwind</vt:lpstr>
      <vt:lpstr>Land-/Seewind</vt:lpstr>
      <vt:lpstr>Der Föhn - Entstehung</vt:lpstr>
      <vt:lpstr>3.2.5 Der Föhn mit typischem Wellensystem </vt:lpstr>
      <vt:lpstr>Die Wellenentwicklung im Föhn - Bedingungen </vt:lpstr>
      <vt:lpstr>3.2.5 Orographische bedingte Windsysteme</vt:lpstr>
      <vt:lpstr>Der Mistral</vt:lpstr>
      <vt:lpstr>Die Bora</vt:lpstr>
      <vt:lpstr>Der Malojawind</vt:lpstr>
      <vt:lpstr>Der Scirocco</vt:lpstr>
      <vt:lpstr>Der böhmische Wind</vt:lpstr>
      <vt:lpstr>Die Bise</vt:lpstr>
      <vt:lpstr>3.2.6 Turbulenz</vt:lpstr>
      <vt:lpstr>Bodennaher Windgradient</vt:lpstr>
      <vt:lpstr>Thermisch bedingte Turbulenz</vt:lpstr>
      <vt:lpstr>Weitere Turbulenzquellen und Turbulenzgrade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Martin Hansen</dc:creator>
  <cp:lastModifiedBy>Schorsch</cp:lastModifiedBy>
  <cp:revision>151</cp:revision>
  <dcterms:created xsi:type="dcterms:W3CDTF">2021-05-15T14:36:40Z</dcterms:created>
  <dcterms:modified xsi:type="dcterms:W3CDTF">2025-04-05T09:55:22Z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59b6cd5-d141-4a33-8bf1-0ca04484304f_Enabled">
    <vt:lpwstr>true</vt:lpwstr>
  </property>
  <property fmtid="{D5CDD505-2E9C-101B-9397-08002B2CF9AE}" pid="3" name="MSIP_Label_a59b6cd5-d141-4a33-8bf1-0ca04484304f_SetDate">
    <vt:lpwstr>2021-08-04T20:53:48Z</vt:lpwstr>
  </property>
  <property fmtid="{D5CDD505-2E9C-101B-9397-08002B2CF9AE}" pid="4" name="MSIP_Label_a59b6cd5-d141-4a33-8bf1-0ca04484304f_Method">
    <vt:lpwstr>Standard</vt:lpwstr>
  </property>
  <property fmtid="{D5CDD505-2E9C-101B-9397-08002B2CF9AE}" pid="5" name="MSIP_Label_a59b6cd5-d141-4a33-8bf1-0ca04484304f_Name">
    <vt:lpwstr>restricted-default</vt:lpwstr>
  </property>
  <property fmtid="{D5CDD505-2E9C-101B-9397-08002B2CF9AE}" pid="6" name="MSIP_Label_a59b6cd5-d141-4a33-8bf1-0ca04484304f_SiteId">
    <vt:lpwstr>38ae3bcd-9579-4fd4-adda-b42e1495d55a</vt:lpwstr>
  </property>
  <property fmtid="{D5CDD505-2E9C-101B-9397-08002B2CF9AE}" pid="7" name="MSIP_Label_a59b6cd5-d141-4a33-8bf1-0ca04484304f_ActionId">
    <vt:lpwstr>0cdad6f1-7a46-4b18-b316-9a8e1a90c212</vt:lpwstr>
  </property>
  <property fmtid="{D5CDD505-2E9C-101B-9397-08002B2CF9AE}" pid="8" name="MSIP_Label_a59b6cd5-d141-4a33-8bf1-0ca04484304f_ContentBits">
    <vt:lpwstr>0</vt:lpwstr>
  </property>
  <property fmtid="{D5CDD505-2E9C-101B-9397-08002B2CF9AE}" pid="9" name="Document_Confidentiality">
    <vt:lpwstr>Restricted</vt:lpwstr>
  </property>
</Properties>
</file>