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0" r:id="rId3"/>
    <p:sldId id="263" r:id="rId4"/>
    <p:sldId id="291" r:id="rId5"/>
    <p:sldId id="262" r:id="rId6"/>
    <p:sldId id="264" r:id="rId7"/>
    <p:sldId id="267" r:id="rId8"/>
    <p:sldId id="268" r:id="rId9"/>
    <p:sldId id="271" r:id="rId10"/>
    <p:sldId id="269" r:id="rId11"/>
    <p:sldId id="290" r:id="rId12"/>
    <p:sldId id="273" r:id="rId13"/>
    <p:sldId id="275" r:id="rId14"/>
    <p:sldId id="279" r:id="rId15"/>
    <p:sldId id="280" r:id="rId16"/>
    <p:sldId id="276" r:id="rId17"/>
    <p:sldId id="281" r:id="rId18"/>
    <p:sldId id="282" r:id="rId19"/>
    <p:sldId id="283" r:id="rId20"/>
    <p:sldId id="284" r:id="rId21"/>
    <p:sldId id="286" r:id="rId22"/>
    <p:sldId id="285" r:id="rId23"/>
    <p:sldId id="288" r:id="rId24"/>
    <p:sldId id="289"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044C96"/>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4262" autoAdjust="0"/>
  </p:normalViewPr>
  <p:slideViewPr>
    <p:cSldViewPr snapToGrid="0">
      <p:cViewPr varScale="1">
        <p:scale>
          <a:sx n="94" d="100"/>
          <a:sy n="94" d="100"/>
        </p:scale>
        <p:origin x="5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F5E03-4EE1-4ED0-B9A7-3081538AD9C8}" type="datetimeFigureOut">
              <a:rPr lang="de-DE" smtClean="0"/>
              <a:t>05.01.23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A0A4-27B6-4433-A0BE-39B4CD827268}" type="slidenum">
              <a:rPr lang="de-DE" smtClean="0"/>
              <a:t>‹Nr.›</a:t>
            </a:fld>
            <a:endParaRPr lang="de-DE"/>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13</a:t>
            </a:fld>
            <a:endParaRPr lang="de-DE"/>
          </a:p>
        </p:txBody>
      </p:sp>
    </p:spTree>
    <p:extLst>
      <p:ext uri="{BB962C8B-B14F-4D97-AF65-F5344CB8AC3E}">
        <p14:creationId xmlns:p14="http://schemas.microsoft.com/office/powerpoint/2010/main" val="384943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Meteorologie</a:t>
            </a:r>
          </a:p>
        </p:txBody>
      </p:sp>
    </p:spTree>
    <p:extLst>
      <p:ext uri="{BB962C8B-B14F-4D97-AF65-F5344CB8AC3E}">
        <p14:creationId xmlns:p14="http://schemas.microsoft.com/office/powerpoint/2010/main" val="31070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7902858"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7902858"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4" y="132512"/>
            <a:ext cx="7921331"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86842"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857673" y="103352"/>
            <a:ext cx="1277718"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MET</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10276774" y="103352"/>
            <a:ext cx="191522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Meteorologie</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3.xml"/><Relationship Id="rId4" Type="http://schemas.openxmlformats.org/officeDocument/2006/relationships/image" Target="../media/image30.tiff"/></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Meteorologie</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t>1</a:t>
            </a:fld>
            <a:endParaRPr lang="de-DE"/>
          </a:p>
        </p:txBody>
      </p:sp>
      <p:sp>
        <p:nvSpPr>
          <p:cNvPr id="2" name="Textfeld 1">
            <a:extLst>
              <a:ext uri="{FF2B5EF4-FFF2-40B4-BE49-F238E27FC236}">
                <a16:creationId xmlns:a16="http://schemas.microsoft.com/office/drawing/2014/main" id="{CA754A21-1E1E-441C-91DA-BE1673E04CF5}"/>
              </a:ext>
            </a:extLst>
          </p:cNvPr>
          <p:cNvSpPr txBox="1"/>
          <p:nvPr/>
        </p:nvSpPr>
        <p:spPr>
          <a:xfrm>
            <a:off x="5178405" y="1408325"/>
            <a:ext cx="2124364" cy="461665"/>
          </a:xfrm>
          <a:prstGeom prst="rect">
            <a:avLst/>
          </a:prstGeom>
          <a:noFill/>
        </p:spPr>
        <p:txBody>
          <a:bodyPr wrap="none" rtlCol="0">
            <a:spAutoFit/>
          </a:bodyPr>
          <a:lstStyle/>
          <a:p>
            <a:pPr algn="ctr"/>
            <a:r>
              <a:rPr lang="en-US" sz="2400" i="1" dirty="0">
                <a:solidFill>
                  <a:srgbClr val="044C96"/>
                </a:solidFill>
              </a:rPr>
              <a:t>METEOROLOGY</a:t>
            </a:r>
            <a:endParaRPr lang="de-DE" sz="2400" i="1" dirty="0">
              <a:solidFill>
                <a:srgbClr val="044C96"/>
              </a:solidFill>
            </a:endParaRPr>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3.3.3 Adiabatische Prozesse</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lnSpcReduction="10000"/>
          </a:bodyPr>
          <a:lstStyle/>
          <a:p>
            <a:pPr marL="0" indent="0">
              <a:buNone/>
            </a:pPr>
            <a:endParaRPr lang="de-DE" sz="1100" b="1" dirty="0"/>
          </a:p>
          <a:p>
            <a:r>
              <a:rPr lang="de-DE" b="1" dirty="0"/>
              <a:t>Adiabatische Abkühlung</a:t>
            </a:r>
            <a:r>
              <a:rPr lang="de-DE" dirty="0"/>
              <a:t>: Abnahme der Temperatur beim Aufsteigen eines Luftpaketes.</a:t>
            </a:r>
          </a:p>
          <a:p>
            <a:r>
              <a:rPr lang="de-DE" b="1" dirty="0"/>
              <a:t>Trockenadiabatische Abkühlung</a:t>
            </a:r>
            <a:r>
              <a:rPr lang="de-DE" dirty="0"/>
              <a:t>: Temperaturabnahme eines aufsteigenden Paketes trockener Luft (die Luft ist nicht mit Wasserdampf gesättigt):  1°C pro 100 Meter Höhengewinn</a:t>
            </a:r>
          </a:p>
          <a:p>
            <a:pPr marL="0" indent="0">
              <a:buNone/>
            </a:pPr>
            <a:r>
              <a:rPr lang="de-DE" dirty="0"/>
              <a:t>    Der trockenadiabatische </a:t>
            </a:r>
            <a:r>
              <a:rPr lang="de-DE" b="1" dirty="0"/>
              <a:t>Hebungsgradient</a:t>
            </a:r>
            <a:br>
              <a:rPr lang="de-DE" b="1" dirty="0"/>
            </a:br>
            <a:r>
              <a:rPr lang="de-DE" b="1" dirty="0"/>
              <a:t>   </a:t>
            </a:r>
            <a:r>
              <a:rPr lang="de-DE" dirty="0"/>
              <a:t> beträgt also -1°C pro 100m.</a:t>
            </a:r>
          </a:p>
          <a:p>
            <a:r>
              <a:rPr lang="de-DE" b="1" dirty="0"/>
              <a:t>Feuchtadiabatische Abkühlung</a:t>
            </a:r>
            <a:r>
              <a:rPr lang="de-DE" dirty="0"/>
              <a:t>:</a:t>
            </a:r>
            <a:br>
              <a:rPr lang="de-DE" dirty="0"/>
            </a:br>
            <a:r>
              <a:rPr lang="de-DE" dirty="0"/>
              <a:t>Temperaturabnahme eines aufsteigenden Paketes mit Kondensation:  &lt;1°C pro 100 Meter Höhengewinn (freiwerdende Kondensationswärme!).</a:t>
            </a:r>
          </a:p>
          <a:p>
            <a:pPr marL="0" indent="0">
              <a:buNone/>
            </a:pPr>
            <a:r>
              <a:rPr lang="de-DE" dirty="0"/>
              <a:t>    Der feuchtadiabatische </a:t>
            </a:r>
            <a:r>
              <a:rPr lang="de-DE" b="1" dirty="0"/>
              <a:t>Hebungsgradient </a:t>
            </a:r>
            <a:br>
              <a:rPr lang="de-DE" b="1" dirty="0"/>
            </a:br>
            <a:r>
              <a:rPr lang="de-DE" b="1" dirty="0"/>
              <a:t>   </a:t>
            </a:r>
            <a:r>
              <a:rPr lang="de-DE" dirty="0"/>
              <a:t> beträgt etwa -0,6°C pro 100m (ist</a:t>
            </a:r>
            <a:br>
              <a:rPr lang="de-DE" dirty="0"/>
            </a:br>
            <a:r>
              <a:rPr lang="de-DE" dirty="0"/>
              <a:t>    temperaturabhängig).</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3.3 Thermodynamik</a:t>
            </a:r>
          </a:p>
        </p:txBody>
      </p:sp>
      <p:pic>
        <p:nvPicPr>
          <p:cNvPr id="20" name="Inhaltsplatzhalter 19">
            <a:extLst>
              <a:ext uri="{FF2B5EF4-FFF2-40B4-BE49-F238E27FC236}">
                <a16:creationId xmlns:a16="http://schemas.microsoft.com/office/drawing/2014/main" id="{8B269166-C0F7-4240-A674-9683942EE8B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4356" y="1123156"/>
            <a:ext cx="5277644" cy="5277644"/>
          </a:xfrm>
        </p:spPr>
      </p:pic>
    </p:spTree>
    <p:extLst>
      <p:ext uri="{BB962C8B-B14F-4D97-AF65-F5344CB8AC3E}">
        <p14:creationId xmlns:p14="http://schemas.microsoft.com/office/powerpoint/2010/main" val="41451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8A3EE-506F-A34C-AA9A-49234EB359AA}"/>
              </a:ext>
            </a:extLst>
          </p:cNvPr>
          <p:cNvSpPr>
            <a:spLocks noGrp="1"/>
          </p:cNvSpPr>
          <p:nvPr>
            <p:ph type="title"/>
          </p:nvPr>
        </p:nvSpPr>
        <p:spPr/>
        <p:txBody>
          <a:bodyPr>
            <a:normAutofit fontScale="90000"/>
          </a:bodyPr>
          <a:lstStyle/>
          <a:p>
            <a:r>
              <a:rPr lang="de-DE" dirty="0"/>
              <a:t>Schichtungsgradient</a:t>
            </a:r>
          </a:p>
        </p:txBody>
      </p:sp>
      <p:pic>
        <p:nvPicPr>
          <p:cNvPr id="10" name="Inhaltsplatzhalter 9">
            <a:extLst>
              <a:ext uri="{FF2B5EF4-FFF2-40B4-BE49-F238E27FC236}">
                <a16:creationId xmlns:a16="http://schemas.microsoft.com/office/drawing/2014/main" id="{9F621B4A-75FF-C844-9CC8-6F6A558876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5987" y="1268086"/>
            <a:ext cx="5911966" cy="5240644"/>
          </a:xfrm>
        </p:spPr>
      </p:pic>
      <p:sp>
        <p:nvSpPr>
          <p:cNvPr id="4" name="Inhaltsplatzhalter 3">
            <a:extLst>
              <a:ext uri="{FF2B5EF4-FFF2-40B4-BE49-F238E27FC236}">
                <a16:creationId xmlns:a16="http://schemas.microsoft.com/office/drawing/2014/main" id="{E6046E19-3FB9-4446-9B9E-7189D7ACEAE5}"/>
              </a:ext>
            </a:extLst>
          </p:cNvPr>
          <p:cNvSpPr>
            <a:spLocks noGrp="1"/>
          </p:cNvSpPr>
          <p:nvPr>
            <p:ph sz="half" idx="2"/>
          </p:nvPr>
        </p:nvSpPr>
        <p:spPr>
          <a:xfrm>
            <a:off x="6482686" y="924910"/>
            <a:ext cx="5484685" cy="5475890"/>
          </a:xfrm>
        </p:spPr>
        <p:txBody>
          <a:bodyPr/>
          <a:lstStyle/>
          <a:p>
            <a:endParaRPr lang="de-DE" b="1" dirty="0"/>
          </a:p>
          <a:p>
            <a:r>
              <a:rPr lang="de-DE" b="1" dirty="0"/>
              <a:t>Temperaturzustandskurve</a:t>
            </a:r>
            <a:r>
              <a:rPr lang="de-DE" dirty="0"/>
              <a:t>: Stellt den Zustand der Temperatur in der ruhenden Atmosphäre in einem Temperatur-Höhen-Diagramm dar. Sie wird in der Regel aus Messdaten von Radiosonden an Wetterballons erstellt.</a:t>
            </a:r>
          </a:p>
          <a:p>
            <a:r>
              <a:rPr lang="de-DE" b="1" dirty="0"/>
              <a:t>Temperaturgradient</a:t>
            </a:r>
            <a:r>
              <a:rPr lang="de-DE" dirty="0"/>
              <a:t>: Änderung der Temperatur in der Atmosphäre über ein bestimmtes Höhenintervall (</a:t>
            </a:r>
            <a:r>
              <a:rPr lang="de-DE" dirty="0" err="1"/>
              <a:t>x</a:t>
            </a:r>
            <a:r>
              <a:rPr lang="de-DE" baseline="30000" dirty="0" err="1"/>
              <a:t>o</a:t>
            </a:r>
            <a:r>
              <a:rPr lang="de-DE" dirty="0" err="1"/>
              <a:t>C</a:t>
            </a:r>
            <a:r>
              <a:rPr lang="de-DE" dirty="0"/>
              <a:t>/100m)</a:t>
            </a:r>
          </a:p>
          <a:p>
            <a:r>
              <a:rPr lang="de-DE" b="1" dirty="0"/>
              <a:t>Schichtungsgradient</a:t>
            </a:r>
            <a:r>
              <a:rPr lang="de-DE" dirty="0"/>
              <a:t>: Temperaturgradient einer Schicht in der ruhenden Atmosphäre (Schichtungsgradient in der ISA-Atmosphäre: </a:t>
            </a:r>
            <a:br>
              <a:rPr lang="de-DE" dirty="0"/>
            </a:br>
            <a:r>
              <a:rPr lang="de-DE" dirty="0"/>
              <a:t>-0,65</a:t>
            </a:r>
            <a:r>
              <a:rPr lang="de-DE" baseline="30000" dirty="0"/>
              <a:t>o</a:t>
            </a:r>
            <a:r>
              <a:rPr lang="de-DE" dirty="0"/>
              <a:t>C/100m)</a:t>
            </a:r>
          </a:p>
        </p:txBody>
      </p:sp>
      <p:sp>
        <p:nvSpPr>
          <p:cNvPr id="5" name="Foliennummernplatzhalter 4">
            <a:extLst>
              <a:ext uri="{FF2B5EF4-FFF2-40B4-BE49-F238E27FC236}">
                <a16:creationId xmlns:a16="http://schemas.microsoft.com/office/drawing/2014/main" id="{64911F63-67CB-4648-935D-A6712BEA0711}"/>
              </a:ext>
            </a:extLst>
          </p:cNvPr>
          <p:cNvSpPr>
            <a:spLocks noGrp="1"/>
          </p:cNvSpPr>
          <p:nvPr>
            <p:ph type="sldNum" sz="quarter" idx="12"/>
          </p:nvPr>
        </p:nvSpPr>
        <p:spPr/>
        <p:txBody>
          <a:bodyPr/>
          <a:lstStyle/>
          <a:p>
            <a:fld id="{1BAF13B1-D0BA-4A19-B609-64C08BFDA19E}" type="slidenum">
              <a:rPr lang="de-DE" smtClean="0"/>
              <a:pPr/>
              <a:t>11</a:t>
            </a:fld>
            <a:endParaRPr lang="de-DE" dirty="0"/>
          </a:p>
        </p:txBody>
      </p:sp>
      <p:sp>
        <p:nvSpPr>
          <p:cNvPr id="6" name="Textplatzhalter 5">
            <a:extLst>
              <a:ext uri="{FF2B5EF4-FFF2-40B4-BE49-F238E27FC236}">
                <a16:creationId xmlns:a16="http://schemas.microsoft.com/office/drawing/2014/main" id="{6EC274B7-0C50-5A4D-8D26-05C2DAAA2062}"/>
              </a:ext>
            </a:extLst>
          </p:cNvPr>
          <p:cNvSpPr>
            <a:spLocks noGrp="1"/>
          </p:cNvSpPr>
          <p:nvPr>
            <p:ph type="body" sz="quarter" idx="13"/>
          </p:nvPr>
        </p:nvSpPr>
        <p:spPr/>
        <p:txBody>
          <a:bodyPr/>
          <a:lstStyle/>
          <a:p>
            <a:r>
              <a:rPr lang="de-DE" dirty="0"/>
              <a:t>3.3 Thermodynamik</a:t>
            </a:r>
          </a:p>
        </p:txBody>
      </p:sp>
    </p:spTree>
    <p:extLst>
      <p:ext uri="{BB962C8B-B14F-4D97-AF65-F5344CB8AC3E}">
        <p14:creationId xmlns:p14="http://schemas.microsoft.com/office/powerpoint/2010/main" val="224062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3.3.4 Stabilität der Schichtung</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300828" y="4593455"/>
            <a:ext cx="11577707" cy="1856100"/>
          </a:xfrm>
        </p:spPr>
        <p:txBody>
          <a:bodyPr>
            <a:normAutofit/>
          </a:bodyPr>
          <a:lstStyle/>
          <a:p>
            <a:r>
              <a:rPr lang="de-DE" dirty="0"/>
              <a:t>Stabilität der Schichtung der Atmosphäre:</a:t>
            </a:r>
            <a:br>
              <a:rPr lang="de-DE" dirty="0"/>
            </a:br>
            <a:r>
              <a:rPr lang="de-DE" sz="1300" dirty="0"/>
              <a:t> </a:t>
            </a:r>
            <a:br>
              <a:rPr lang="de-DE" dirty="0"/>
            </a:br>
            <a:r>
              <a:rPr lang="de-DE" dirty="0"/>
              <a:t>Bewegt sich das Luftpaket in die Ausgangshöhe zurück, ist die Schichtung der Atmosphäre stabil. </a:t>
            </a:r>
            <a:br>
              <a:rPr lang="de-DE" dirty="0"/>
            </a:br>
            <a:r>
              <a:rPr lang="de-DE" dirty="0"/>
              <a:t>Entsprechend ist die Schichtung labil, wenn das Luftpaket immer weiter steigt.</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12</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13" name="Grafik 12">
            <a:extLst>
              <a:ext uri="{FF2B5EF4-FFF2-40B4-BE49-F238E27FC236}">
                <a16:creationId xmlns:a16="http://schemas.microsoft.com/office/drawing/2014/main" id="{A00CA6A4-E4C3-9A4B-9781-C95CC18FD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99" y="1374032"/>
            <a:ext cx="3610391" cy="2841915"/>
          </a:xfrm>
          <a:prstGeom prst="rect">
            <a:avLst/>
          </a:prstGeom>
        </p:spPr>
      </p:pic>
      <p:sp>
        <p:nvSpPr>
          <p:cNvPr id="14" name="Textfeld 13">
            <a:extLst>
              <a:ext uri="{FF2B5EF4-FFF2-40B4-BE49-F238E27FC236}">
                <a16:creationId xmlns:a16="http://schemas.microsoft.com/office/drawing/2014/main" id="{636041E7-3415-BC4C-A874-FADE8E3B3165}"/>
              </a:ext>
            </a:extLst>
          </p:cNvPr>
          <p:cNvSpPr txBox="1"/>
          <p:nvPr/>
        </p:nvSpPr>
        <p:spPr>
          <a:xfrm>
            <a:off x="4906244" y="924910"/>
            <a:ext cx="6972291" cy="3123932"/>
          </a:xfrm>
          <a:prstGeom prst="rect">
            <a:avLst/>
          </a:prstGeom>
          <a:noFill/>
        </p:spPr>
        <p:txBody>
          <a:bodyPr wrap="square" rtlCol="0">
            <a:spAutoFit/>
          </a:bodyPr>
          <a:lstStyle/>
          <a:p>
            <a:pPr marL="342900" indent="-342900">
              <a:buFont typeface="Arial" panose="020B0604020202020204" pitchFamily="34" charset="0"/>
              <a:buChar char="•"/>
            </a:pPr>
            <a:r>
              <a:rPr lang="de-DE" sz="2200" dirty="0"/>
              <a:t>Es gibt drei Formen der Stabilität:</a:t>
            </a:r>
            <a:br>
              <a:rPr lang="de-DE" sz="2200" dirty="0"/>
            </a:br>
            <a:br>
              <a:rPr lang="de-DE" sz="2200" dirty="0"/>
            </a:br>
            <a:r>
              <a:rPr lang="de-DE" sz="2200" b="1" dirty="0"/>
              <a:t>Stabil: </a:t>
            </a:r>
            <a:r>
              <a:rPr lang="de-DE" sz="2200" dirty="0"/>
              <a:t>Nach einer Störung kehrt ein Körper in den ursprünglichen Gleichgewichtszustand zurück.</a:t>
            </a:r>
            <a:br>
              <a:rPr lang="de-DE" sz="2200" dirty="0"/>
            </a:br>
            <a:r>
              <a:rPr lang="de-DE" sz="1050" dirty="0"/>
              <a:t> </a:t>
            </a:r>
            <a:br>
              <a:rPr lang="de-DE" sz="2200" dirty="0"/>
            </a:br>
            <a:r>
              <a:rPr lang="de-DE" sz="2200" b="1" dirty="0"/>
              <a:t>Labil: </a:t>
            </a:r>
            <a:r>
              <a:rPr lang="de-DE" sz="2200" dirty="0"/>
              <a:t>Nach einer Störung erreicht ein Körper nie wieder einen Gleichgewichtszustand.</a:t>
            </a:r>
            <a:br>
              <a:rPr lang="de-DE" sz="2200" dirty="0"/>
            </a:br>
            <a:r>
              <a:rPr lang="de-DE" sz="1050" dirty="0"/>
              <a:t> </a:t>
            </a:r>
            <a:br>
              <a:rPr lang="de-DE" sz="2200" dirty="0"/>
            </a:br>
            <a:r>
              <a:rPr lang="de-DE" sz="2200" b="1" dirty="0"/>
              <a:t>Indifferent: </a:t>
            </a:r>
            <a:r>
              <a:rPr lang="de-DE" sz="2200" dirty="0"/>
              <a:t>Ein neuer Gleichgewichtszustand entsteht an einem anderen Ort. </a:t>
            </a:r>
          </a:p>
        </p:txBody>
      </p:sp>
    </p:spTree>
    <p:extLst>
      <p:ext uri="{BB962C8B-B14F-4D97-AF65-F5344CB8AC3E}">
        <p14:creationId xmlns:p14="http://schemas.microsoft.com/office/powerpoint/2010/main" val="13550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3.3.4 Stabilität der Schichtung (2)</a:t>
            </a:r>
          </a:p>
        </p:txBody>
      </p:sp>
      <p:sp>
        <p:nvSpPr>
          <p:cNvPr id="3" name="Inhaltsplatzhalter 2">
            <a:extLst>
              <a:ext uri="{FF2B5EF4-FFF2-40B4-BE49-F238E27FC236}">
                <a16:creationId xmlns:a16="http://schemas.microsoft.com/office/drawing/2014/main" id="{9F288959-BAD8-A64F-A738-CC0C11ECE8D4}"/>
              </a:ext>
            </a:extLst>
          </p:cNvPr>
          <p:cNvSpPr>
            <a:spLocks noGrp="1"/>
          </p:cNvSpPr>
          <p:nvPr>
            <p:ph sz="half" idx="1"/>
          </p:nvPr>
        </p:nvSpPr>
        <p:spPr>
          <a:xfrm>
            <a:off x="189186" y="924910"/>
            <a:ext cx="5830614" cy="5544129"/>
          </a:xfrm>
        </p:spPr>
        <p:txBody>
          <a:bodyPr>
            <a:normAutofit lnSpcReduction="10000"/>
          </a:bodyPr>
          <a:lstStyle/>
          <a:p>
            <a:r>
              <a:rPr lang="de-DE" dirty="0"/>
              <a:t>Stabile Schichtung</a:t>
            </a: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endParaRPr lang="de-DE" dirty="0"/>
          </a:p>
          <a:p>
            <a:endParaRPr lang="de-DE" dirty="0"/>
          </a:p>
          <a:p>
            <a:pPr marL="0" indent="0">
              <a:buNone/>
            </a:pPr>
            <a:r>
              <a:rPr lang="de-DE" dirty="0"/>
              <a:t>Schichtungsgradient &lt; Hebungsgradient</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6172200" y="924910"/>
            <a:ext cx="5795172" cy="5544129"/>
          </a:xfrm>
        </p:spPr>
        <p:txBody>
          <a:bodyPr>
            <a:normAutofit lnSpcReduction="10000"/>
          </a:bodyPr>
          <a:lstStyle/>
          <a:p>
            <a:r>
              <a:rPr lang="de-DE" dirty="0"/>
              <a:t>Labile Schichtung</a:t>
            </a: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endParaRPr lang="de-DE" dirty="0"/>
          </a:p>
          <a:p>
            <a:pPr marL="0" indent="0">
              <a:buNone/>
            </a:pPr>
            <a:endParaRPr lang="de-DE" dirty="0"/>
          </a:p>
          <a:p>
            <a:pPr marL="0" indent="0">
              <a:buNone/>
            </a:pPr>
            <a:r>
              <a:rPr lang="de-DE" dirty="0"/>
              <a:t>    Schichtungsgradient &gt; Hebungsgradient</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13</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11" name="Grafik 10">
            <a:extLst>
              <a:ext uri="{FF2B5EF4-FFF2-40B4-BE49-F238E27FC236}">
                <a16:creationId xmlns:a16="http://schemas.microsoft.com/office/drawing/2014/main" id="{F20E95FC-5AB0-EF3D-70FA-CDF990944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566" y="1550821"/>
            <a:ext cx="4811706" cy="3716826"/>
          </a:xfrm>
          <a:prstGeom prst="rect">
            <a:avLst/>
          </a:prstGeom>
        </p:spPr>
      </p:pic>
      <p:pic>
        <p:nvPicPr>
          <p:cNvPr id="14" name="Grafik 13">
            <a:extLst>
              <a:ext uri="{FF2B5EF4-FFF2-40B4-BE49-F238E27FC236}">
                <a16:creationId xmlns:a16="http://schemas.microsoft.com/office/drawing/2014/main" id="{6BE4CB10-5CAB-3412-5ED8-F741E3A64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76" y="1579544"/>
            <a:ext cx="4584192" cy="3672962"/>
          </a:xfrm>
          <a:prstGeom prst="rect">
            <a:avLst/>
          </a:prstGeom>
        </p:spPr>
      </p:pic>
    </p:spTree>
    <p:extLst>
      <p:ext uri="{BB962C8B-B14F-4D97-AF65-F5344CB8AC3E}">
        <p14:creationId xmlns:p14="http://schemas.microsoft.com/office/powerpoint/2010/main" val="6858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Grafik 210">
            <a:extLst>
              <a:ext uri="{FF2B5EF4-FFF2-40B4-BE49-F238E27FC236}">
                <a16:creationId xmlns:a16="http://schemas.microsoft.com/office/drawing/2014/main" id="{9625F706-D403-E148-A596-1E3B72FC7ADB}"/>
              </a:ext>
            </a:extLst>
          </p:cNvPr>
          <p:cNvPicPr>
            <a:picLocks noChangeAspect="1"/>
          </p:cNvPicPr>
          <p:nvPr/>
        </p:nvPicPr>
        <p:blipFill>
          <a:blip r:embed="rId2"/>
          <a:stretch>
            <a:fillRect/>
          </a:stretch>
        </p:blipFill>
        <p:spPr>
          <a:xfrm>
            <a:off x="976521" y="1109216"/>
            <a:ext cx="6357938" cy="4716909"/>
          </a:xfrm>
          <a:prstGeom prst="rect">
            <a:avLst/>
          </a:prstGeom>
        </p:spPr>
      </p:pic>
      <p:grpSp>
        <p:nvGrpSpPr>
          <p:cNvPr id="187" name="Gruppieren 186">
            <a:extLst>
              <a:ext uri="{FF2B5EF4-FFF2-40B4-BE49-F238E27FC236}">
                <a16:creationId xmlns:a16="http://schemas.microsoft.com/office/drawing/2014/main" id="{5F2279C0-A6C3-8141-9C98-D5F388FEBF9F}"/>
              </a:ext>
            </a:extLst>
          </p:cNvPr>
          <p:cNvGrpSpPr/>
          <p:nvPr/>
        </p:nvGrpSpPr>
        <p:grpSpPr>
          <a:xfrm>
            <a:off x="177072" y="1063395"/>
            <a:ext cx="7403980" cy="5489841"/>
            <a:chOff x="177072" y="1063395"/>
            <a:chExt cx="7403980" cy="5489841"/>
          </a:xfrm>
        </p:grpSpPr>
        <p:grpSp>
          <p:nvGrpSpPr>
            <p:cNvPr id="181" name="Gruppieren 180">
              <a:extLst>
                <a:ext uri="{FF2B5EF4-FFF2-40B4-BE49-F238E27FC236}">
                  <a16:creationId xmlns:a16="http://schemas.microsoft.com/office/drawing/2014/main" id="{D2AC79DE-F66F-324E-A706-5046724374CB}"/>
                </a:ext>
              </a:extLst>
            </p:cNvPr>
            <p:cNvGrpSpPr/>
            <p:nvPr/>
          </p:nvGrpSpPr>
          <p:grpSpPr>
            <a:xfrm>
              <a:off x="177072" y="1127125"/>
              <a:ext cx="7403980" cy="5426111"/>
              <a:chOff x="127120" y="1127125"/>
              <a:chExt cx="7403980" cy="5426111"/>
            </a:xfrm>
          </p:grpSpPr>
          <p:grpSp>
            <p:nvGrpSpPr>
              <p:cNvPr id="8" name="Group 18">
                <a:extLst>
                  <a:ext uri="{FF2B5EF4-FFF2-40B4-BE49-F238E27FC236}">
                    <a16:creationId xmlns:a16="http://schemas.microsoft.com/office/drawing/2014/main" id="{9F3076C2-3A7E-CB49-924C-716588BAAF2D}"/>
                  </a:ext>
                </a:extLst>
              </p:cNvPr>
              <p:cNvGrpSpPr>
                <a:grpSpLocks/>
              </p:cNvGrpSpPr>
              <p:nvPr/>
            </p:nvGrpSpPr>
            <p:grpSpPr bwMode="auto">
              <a:xfrm>
                <a:off x="355600" y="1127125"/>
                <a:ext cx="7175500" cy="5145088"/>
                <a:chOff x="424" y="990"/>
                <a:chExt cx="4520" cy="3241"/>
              </a:xfrm>
            </p:grpSpPr>
            <p:sp>
              <p:nvSpPr>
                <p:cNvPr id="32" name="Rectangle 19">
                  <a:extLst>
                    <a:ext uri="{FF2B5EF4-FFF2-40B4-BE49-F238E27FC236}">
                      <a16:creationId xmlns:a16="http://schemas.microsoft.com/office/drawing/2014/main" id="{CE86C801-335B-4241-B74C-43F179CB457D}"/>
                    </a:ext>
                  </a:extLst>
                </p:cNvPr>
                <p:cNvSpPr>
                  <a:spLocks noChangeArrowheads="1"/>
                </p:cNvSpPr>
                <p:nvPr/>
              </p:nvSpPr>
              <p:spPr bwMode="auto">
                <a:xfrm>
                  <a:off x="792" y="990"/>
                  <a:ext cx="4005" cy="2960"/>
                </a:xfrm>
                <a:prstGeom prst="rect">
                  <a:avLst/>
                </a:prstGeom>
                <a:no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de-DE" altLang="de-DE" dirty="0"/>
                </a:p>
              </p:txBody>
            </p:sp>
            <p:grpSp>
              <p:nvGrpSpPr>
                <p:cNvPr id="33" name="Group 20">
                  <a:extLst>
                    <a:ext uri="{FF2B5EF4-FFF2-40B4-BE49-F238E27FC236}">
                      <a16:creationId xmlns:a16="http://schemas.microsoft.com/office/drawing/2014/main" id="{E979309B-B468-954F-9F40-0A79E7EEE1F7}"/>
                    </a:ext>
                  </a:extLst>
                </p:cNvPr>
                <p:cNvGrpSpPr>
                  <a:grpSpLocks/>
                </p:cNvGrpSpPr>
                <p:nvPr/>
              </p:nvGrpSpPr>
              <p:grpSpPr bwMode="auto">
                <a:xfrm>
                  <a:off x="679" y="990"/>
                  <a:ext cx="4265" cy="3241"/>
                  <a:chOff x="679" y="990"/>
                  <a:chExt cx="4265" cy="3241"/>
                </a:xfrm>
              </p:grpSpPr>
              <p:sp>
                <p:nvSpPr>
                  <p:cNvPr id="106" name="Line 21">
                    <a:extLst>
                      <a:ext uri="{FF2B5EF4-FFF2-40B4-BE49-F238E27FC236}">
                        <a16:creationId xmlns:a16="http://schemas.microsoft.com/office/drawing/2014/main" id="{19A6E75A-4C4D-5449-911A-0CDA0477FBCC}"/>
                      </a:ext>
                    </a:extLst>
                  </p:cNvPr>
                  <p:cNvSpPr>
                    <a:spLocks noChangeShapeType="1"/>
                  </p:cNvSpPr>
                  <p:nvPr/>
                </p:nvSpPr>
                <p:spPr bwMode="auto">
                  <a:xfrm>
                    <a:off x="873"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7" name="Line 22">
                    <a:extLst>
                      <a:ext uri="{FF2B5EF4-FFF2-40B4-BE49-F238E27FC236}">
                        <a16:creationId xmlns:a16="http://schemas.microsoft.com/office/drawing/2014/main" id="{0F5E92EB-A0E1-764D-8928-08F3B03EE07A}"/>
                      </a:ext>
                    </a:extLst>
                  </p:cNvPr>
                  <p:cNvSpPr>
                    <a:spLocks noChangeShapeType="1"/>
                  </p:cNvSpPr>
                  <p:nvPr/>
                </p:nvSpPr>
                <p:spPr bwMode="auto">
                  <a:xfrm>
                    <a:off x="95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8" name="Line 23">
                    <a:extLst>
                      <a:ext uri="{FF2B5EF4-FFF2-40B4-BE49-F238E27FC236}">
                        <a16:creationId xmlns:a16="http://schemas.microsoft.com/office/drawing/2014/main" id="{FF8402BE-5470-3845-B965-2500641EF102}"/>
                      </a:ext>
                    </a:extLst>
                  </p:cNvPr>
                  <p:cNvSpPr>
                    <a:spLocks noChangeShapeType="1"/>
                  </p:cNvSpPr>
                  <p:nvPr/>
                </p:nvSpPr>
                <p:spPr bwMode="auto">
                  <a:xfrm>
                    <a:off x="103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9" name="Line 24">
                    <a:extLst>
                      <a:ext uri="{FF2B5EF4-FFF2-40B4-BE49-F238E27FC236}">
                        <a16:creationId xmlns:a16="http://schemas.microsoft.com/office/drawing/2014/main" id="{C9088D5F-BE93-9E4C-AFE0-88A2955DA6D6}"/>
                      </a:ext>
                    </a:extLst>
                  </p:cNvPr>
                  <p:cNvSpPr>
                    <a:spLocks noChangeShapeType="1"/>
                  </p:cNvSpPr>
                  <p:nvPr/>
                </p:nvSpPr>
                <p:spPr bwMode="auto">
                  <a:xfrm>
                    <a:off x="11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0" name="Line 25">
                    <a:extLst>
                      <a:ext uri="{FF2B5EF4-FFF2-40B4-BE49-F238E27FC236}">
                        <a16:creationId xmlns:a16="http://schemas.microsoft.com/office/drawing/2014/main" id="{2EDF210D-D5F3-F246-9E22-7FA02019DC3A}"/>
                      </a:ext>
                    </a:extLst>
                  </p:cNvPr>
                  <p:cNvSpPr>
                    <a:spLocks noChangeShapeType="1"/>
                  </p:cNvSpPr>
                  <p:nvPr/>
                </p:nvSpPr>
                <p:spPr bwMode="auto">
                  <a:xfrm>
                    <a:off x="796"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1" name="Rectangle 26">
                    <a:extLst>
                      <a:ext uri="{FF2B5EF4-FFF2-40B4-BE49-F238E27FC236}">
                        <a16:creationId xmlns:a16="http://schemas.microsoft.com/office/drawing/2014/main" id="{4006141F-39CE-9D4C-A1C5-D28C169885CF}"/>
                      </a:ext>
                    </a:extLst>
                  </p:cNvPr>
                  <p:cNvSpPr>
                    <a:spLocks noChangeArrowheads="1"/>
                  </p:cNvSpPr>
                  <p:nvPr/>
                </p:nvSpPr>
                <p:spPr bwMode="auto">
                  <a:xfrm>
                    <a:off x="679" y="4019"/>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-15</a:t>
                    </a:r>
                  </a:p>
                </p:txBody>
              </p:sp>
              <p:sp>
                <p:nvSpPr>
                  <p:cNvPr id="112" name="Line 27">
                    <a:extLst>
                      <a:ext uri="{FF2B5EF4-FFF2-40B4-BE49-F238E27FC236}">
                        <a16:creationId xmlns:a16="http://schemas.microsoft.com/office/drawing/2014/main" id="{44F854A0-C1C5-234D-AB6F-6DF7B5BA3ACA}"/>
                      </a:ext>
                    </a:extLst>
                  </p:cNvPr>
                  <p:cNvSpPr>
                    <a:spLocks noChangeShapeType="1"/>
                  </p:cNvSpPr>
                  <p:nvPr/>
                </p:nvSpPr>
                <p:spPr bwMode="auto">
                  <a:xfrm>
                    <a:off x="1273"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 name="Line 28">
                    <a:extLst>
                      <a:ext uri="{FF2B5EF4-FFF2-40B4-BE49-F238E27FC236}">
                        <a16:creationId xmlns:a16="http://schemas.microsoft.com/office/drawing/2014/main" id="{63160EF3-CFD3-A149-9A82-699C594FA2B0}"/>
                      </a:ext>
                    </a:extLst>
                  </p:cNvPr>
                  <p:cNvSpPr>
                    <a:spLocks noChangeShapeType="1"/>
                  </p:cNvSpPr>
                  <p:nvPr/>
                </p:nvSpPr>
                <p:spPr bwMode="auto">
                  <a:xfrm>
                    <a:off x="135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4" name="Line 29">
                    <a:extLst>
                      <a:ext uri="{FF2B5EF4-FFF2-40B4-BE49-F238E27FC236}">
                        <a16:creationId xmlns:a16="http://schemas.microsoft.com/office/drawing/2014/main" id="{DB25B031-A084-114A-B338-5C677102E94A}"/>
                      </a:ext>
                    </a:extLst>
                  </p:cNvPr>
                  <p:cNvSpPr>
                    <a:spLocks noChangeShapeType="1"/>
                  </p:cNvSpPr>
                  <p:nvPr/>
                </p:nvSpPr>
                <p:spPr bwMode="auto">
                  <a:xfrm>
                    <a:off x="14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5" name="Line 30">
                    <a:extLst>
                      <a:ext uri="{FF2B5EF4-FFF2-40B4-BE49-F238E27FC236}">
                        <a16:creationId xmlns:a16="http://schemas.microsoft.com/office/drawing/2014/main" id="{AD94CF7F-48A6-D54E-B200-D76A07453710}"/>
                      </a:ext>
                    </a:extLst>
                  </p:cNvPr>
                  <p:cNvSpPr>
                    <a:spLocks noChangeShapeType="1"/>
                  </p:cNvSpPr>
                  <p:nvPr/>
                </p:nvSpPr>
                <p:spPr bwMode="auto">
                  <a:xfrm>
                    <a:off x="15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6" name="Line 31">
                    <a:extLst>
                      <a:ext uri="{FF2B5EF4-FFF2-40B4-BE49-F238E27FC236}">
                        <a16:creationId xmlns:a16="http://schemas.microsoft.com/office/drawing/2014/main" id="{72194DD2-6BB4-E745-A3C4-5D8A5690D815}"/>
                      </a:ext>
                    </a:extLst>
                  </p:cNvPr>
                  <p:cNvSpPr>
                    <a:spLocks noChangeShapeType="1"/>
                  </p:cNvSpPr>
                  <p:nvPr/>
                </p:nvSpPr>
                <p:spPr bwMode="auto">
                  <a:xfrm flipV="1">
                    <a:off x="1196"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17" name="Line 32">
                    <a:extLst>
                      <a:ext uri="{FF2B5EF4-FFF2-40B4-BE49-F238E27FC236}">
                        <a16:creationId xmlns:a16="http://schemas.microsoft.com/office/drawing/2014/main" id="{3759D9AC-4560-9343-9C7C-28E7CD97FCD6}"/>
                      </a:ext>
                    </a:extLst>
                  </p:cNvPr>
                  <p:cNvSpPr>
                    <a:spLocks noChangeShapeType="1"/>
                  </p:cNvSpPr>
                  <p:nvPr/>
                </p:nvSpPr>
                <p:spPr bwMode="auto">
                  <a:xfrm>
                    <a:off x="1196"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8" name="Rectangle 33">
                    <a:extLst>
                      <a:ext uri="{FF2B5EF4-FFF2-40B4-BE49-F238E27FC236}">
                        <a16:creationId xmlns:a16="http://schemas.microsoft.com/office/drawing/2014/main" id="{CC363878-979A-AE4C-9AD4-1562B2BF5B0C}"/>
                      </a:ext>
                    </a:extLst>
                  </p:cNvPr>
                  <p:cNvSpPr>
                    <a:spLocks noChangeArrowheads="1"/>
                  </p:cNvSpPr>
                  <p:nvPr/>
                </p:nvSpPr>
                <p:spPr bwMode="auto">
                  <a:xfrm>
                    <a:off x="1079" y="4019"/>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-10</a:t>
                    </a:r>
                  </a:p>
                </p:txBody>
              </p:sp>
              <p:sp>
                <p:nvSpPr>
                  <p:cNvPr id="119" name="Line 34">
                    <a:extLst>
                      <a:ext uri="{FF2B5EF4-FFF2-40B4-BE49-F238E27FC236}">
                        <a16:creationId xmlns:a16="http://schemas.microsoft.com/office/drawing/2014/main" id="{A8BC263A-894B-7C46-8D9B-D8D181136DD4}"/>
                      </a:ext>
                    </a:extLst>
                  </p:cNvPr>
                  <p:cNvSpPr>
                    <a:spLocks noChangeShapeType="1"/>
                  </p:cNvSpPr>
                  <p:nvPr/>
                </p:nvSpPr>
                <p:spPr bwMode="auto">
                  <a:xfrm>
                    <a:off x="1673"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0" name="Line 35">
                    <a:extLst>
                      <a:ext uri="{FF2B5EF4-FFF2-40B4-BE49-F238E27FC236}">
                        <a16:creationId xmlns:a16="http://schemas.microsoft.com/office/drawing/2014/main" id="{706D85A4-6358-3C43-AFCC-C0F08AA5AFE7}"/>
                      </a:ext>
                    </a:extLst>
                  </p:cNvPr>
                  <p:cNvSpPr>
                    <a:spLocks noChangeShapeType="1"/>
                  </p:cNvSpPr>
                  <p:nvPr/>
                </p:nvSpPr>
                <p:spPr bwMode="auto">
                  <a:xfrm>
                    <a:off x="175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1" name="Line 36">
                    <a:extLst>
                      <a:ext uri="{FF2B5EF4-FFF2-40B4-BE49-F238E27FC236}">
                        <a16:creationId xmlns:a16="http://schemas.microsoft.com/office/drawing/2014/main" id="{51E27A62-6009-B542-875B-671CF70318C0}"/>
                      </a:ext>
                    </a:extLst>
                  </p:cNvPr>
                  <p:cNvSpPr>
                    <a:spLocks noChangeShapeType="1"/>
                  </p:cNvSpPr>
                  <p:nvPr/>
                </p:nvSpPr>
                <p:spPr bwMode="auto">
                  <a:xfrm>
                    <a:off x="18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2" name="Line 37">
                    <a:extLst>
                      <a:ext uri="{FF2B5EF4-FFF2-40B4-BE49-F238E27FC236}">
                        <a16:creationId xmlns:a16="http://schemas.microsoft.com/office/drawing/2014/main" id="{1F63DBB6-8B0D-5C44-BE59-C9B6163CAB9E}"/>
                      </a:ext>
                    </a:extLst>
                  </p:cNvPr>
                  <p:cNvSpPr>
                    <a:spLocks noChangeShapeType="1"/>
                  </p:cNvSpPr>
                  <p:nvPr/>
                </p:nvSpPr>
                <p:spPr bwMode="auto">
                  <a:xfrm>
                    <a:off x="19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 name="Line 38">
                    <a:extLst>
                      <a:ext uri="{FF2B5EF4-FFF2-40B4-BE49-F238E27FC236}">
                        <a16:creationId xmlns:a16="http://schemas.microsoft.com/office/drawing/2014/main" id="{3B2A48FB-E002-BE49-A374-D57114E8501F}"/>
                      </a:ext>
                    </a:extLst>
                  </p:cNvPr>
                  <p:cNvSpPr>
                    <a:spLocks noChangeShapeType="1"/>
                  </p:cNvSpPr>
                  <p:nvPr/>
                </p:nvSpPr>
                <p:spPr bwMode="auto">
                  <a:xfrm flipV="1">
                    <a:off x="1596"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24" name="Line 39">
                    <a:extLst>
                      <a:ext uri="{FF2B5EF4-FFF2-40B4-BE49-F238E27FC236}">
                        <a16:creationId xmlns:a16="http://schemas.microsoft.com/office/drawing/2014/main" id="{E1E10875-3632-DB45-9160-4683C76F6923}"/>
                      </a:ext>
                    </a:extLst>
                  </p:cNvPr>
                  <p:cNvSpPr>
                    <a:spLocks noChangeShapeType="1"/>
                  </p:cNvSpPr>
                  <p:nvPr/>
                </p:nvSpPr>
                <p:spPr bwMode="auto">
                  <a:xfrm>
                    <a:off x="1596"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5" name="Rectangle 40">
                    <a:extLst>
                      <a:ext uri="{FF2B5EF4-FFF2-40B4-BE49-F238E27FC236}">
                        <a16:creationId xmlns:a16="http://schemas.microsoft.com/office/drawing/2014/main" id="{05F70A2D-7BDA-664E-B2CC-A10878880018}"/>
                      </a:ext>
                    </a:extLst>
                  </p:cNvPr>
                  <p:cNvSpPr>
                    <a:spLocks noChangeArrowheads="1"/>
                  </p:cNvSpPr>
                  <p:nvPr/>
                </p:nvSpPr>
                <p:spPr bwMode="auto">
                  <a:xfrm>
                    <a:off x="1497" y="4019"/>
                    <a:ext cx="2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-5</a:t>
                    </a:r>
                  </a:p>
                </p:txBody>
              </p:sp>
              <p:sp>
                <p:nvSpPr>
                  <p:cNvPr id="126" name="Line 41">
                    <a:extLst>
                      <a:ext uri="{FF2B5EF4-FFF2-40B4-BE49-F238E27FC236}">
                        <a16:creationId xmlns:a16="http://schemas.microsoft.com/office/drawing/2014/main" id="{85B49BE9-26ED-2F4C-ADA1-7C18D4C03579}"/>
                      </a:ext>
                    </a:extLst>
                  </p:cNvPr>
                  <p:cNvSpPr>
                    <a:spLocks noChangeShapeType="1"/>
                  </p:cNvSpPr>
                  <p:nvPr/>
                </p:nvSpPr>
                <p:spPr bwMode="auto">
                  <a:xfrm>
                    <a:off x="20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7" name="Line 42">
                    <a:extLst>
                      <a:ext uri="{FF2B5EF4-FFF2-40B4-BE49-F238E27FC236}">
                        <a16:creationId xmlns:a16="http://schemas.microsoft.com/office/drawing/2014/main" id="{E273D7D6-D3B3-D244-8EE7-15BD9FA565A9}"/>
                      </a:ext>
                    </a:extLst>
                  </p:cNvPr>
                  <p:cNvSpPr>
                    <a:spLocks noChangeShapeType="1"/>
                  </p:cNvSpPr>
                  <p:nvPr/>
                </p:nvSpPr>
                <p:spPr bwMode="auto">
                  <a:xfrm>
                    <a:off x="2156"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8" name="Line 43">
                    <a:extLst>
                      <a:ext uri="{FF2B5EF4-FFF2-40B4-BE49-F238E27FC236}">
                        <a16:creationId xmlns:a16="http://schemas.microsoft.com/office/drawing/2014/main" id="{011E4D05-528B-0045-B3DC-DD598DFD62BD}"/>
                      </a:ext>
                    </a:extLst>
                  </p:cNvPr>
                  <p:cNvSpPr>
                    <a:spLocks noChangeShapeType="1"/>
                  </p:cNvSpPr>
                  <p:nvPr/>
                </p:nvSpPr>
                <p:spPr bwMode="auto">
                  <a:xfrm>
                    <a:off x="22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9" name="Line 44">
                    <a:extLst>
                      <a:ext uri="{FF2B5EF4-FFF2-40B4-BE49-F238E27FC236}">
                        <a16:creationId xmlns:a16="http://schemas.microsoft.com/office/drawing/2014/main" id="{D5C05B30-A73C-964D-9048-D924F3635A68}"/>
                      </a:ext>
                    </a:extLst>
                  </p:cNvPr>
                  <p:cNvSpPr>
                    <a:spLocks noChangeShapeType="1"/>
                  </p:cNvSpPr>
                  <p:nvPr/>
                </p:nvSpPr>
                <p:spPr bwMode="auto">
                  <a:xfrm>
                    <a:off x="23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0" name="Line 45">
                    <a:extLst>
                      <a:ext uri="{FF2B5EF4-FFF2-40B4-BE49-F238E27FC236}">
                        <a16:creationId xmlns:a16="http://schemas.microsoft.com/office/drawing/2014/main" id="{D22C0140-5AE6-7040-8FC0-4916BDCB7DFB}"/>
                      </a:ext>
                    </a:extLst>
                  </p:cNvPr>
                  <p:cNvSpPr>
                    <a:spLocks noChangeShapeType="1"/>
                  </p:cNvSpPr>
                  <p:nvPr/>
                </p:nvSpPr>
                <p:spPr bwMode="auto">
                  <a:xfrm flipV="1">
                    <a:off x="19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31" name="Line 46">
                    <a:extLst>
                      <a:ext uri="{FF2B5EF4-FFF2-40B4-BE49-F238E27FC236}">
                        <a16:creationId xmlns:a16="http://schemas.microsoft.com/office/drawing/2014/main" id="{6CD0988B-D693-784C-88D9-2FE491820721}"/>
                      </a:ext>
                    </a:extLst>
                  </p:cNvPr>
                  <p:cNvSpPr>
                    <a:spLocks noChangeShapeType="1"/>
                  </p:cNvSpPr>
                  <p:nvPr/>
                </p:nvSpPr>
                <p:spPr bwMode="auto">
                  <a:xfrm>
                    <a:off x="19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2" name="Rectangle 47">
                    <a:extLst>
                      <a:ext uri="{FF2B5EF4-FFF2-40B4-BE49-F238E27FC236}">
                        <a16:creationId xmlns:a16="http://schemas.microsoft.com/office/drawing/2014/main" id="{08002499-833F-ED4A-B162-70E34912FBB8}"/>
                      </a:ext>
                    </a:extLst>
                  </p:cNvPr>
                  <p:cNvSpPr>
                    <a:spLocks noChangeArrowheads="1"/>
                  </p:cNvSpPr>
                  <p:nvPr/>
                </p:nvSpPr>
                <p:spPr bwMode="auto">
                  <a:xfrm>
                    <a:off x="1903" y="4019"/>
                    <a:ext cx="1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0</a:t>
                    </a:r>
                  </a:p>
                </p:txBody>
              </p:sp>
              <p:sp>
                <p:nvSpPr>
                  <p:cNvPr id="133" name="Line 48">
                    <a:extLst>
                      <a:ext uri="{FF2B5EF4-FFF2-40B4-BE49-F238E27FC236}">
                        <a16:creationId xmlns:a16="http://schemas.microsoft.com/office/drawing/2014/main" id="{1FD8A564-FF9B-AA45-AEDA-5F7B6AF8B64E}"/>
                      </a:ext>
                    </a:extLst>
                  </p:cNvPr>
                  <p:cNvSpPr>
                    <a:spLocks noChangeShapeType="1"/>
                  </p:cNvSpPr>
                  <p:nvPr/>
                </p:nvSpPr>
                <p:spPr bwMode="auto">
                  <a:xfrm>
                    <a:off x="24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4" name="Line 49">
                    <a:extLst>
                      <a:ext uri="{FF2B5EF4-FFF2-40B4-BE49-F238E27FC236}">
                        <a16:creationId xmlns:a16="http://schemas.microsoft.com/office/drawing/2014/main" id="{B28D4FA1-4260-CF41-A98B-C5D9EE2B0B5D}"/>
                      </a:ext>
                    </a:extLst>
                  </p:cNvPr>
                  <p:cNvSpPr>
                    <a:spLocks noChangeShapeType="1"/>
                  </p:cNvSpPr>
                  <p:nvPr/>
                </p:nvSpPr>
                <p:spPr bwMode="auto">
                  <a:xfrm>
                    <a:off x="2556"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5" name="Line 50">
                    <a:extLst>
                      <a:ext uri="{FF2B5EF4-FFF2-40B4-BE49-F238E27FC236}">
                        <a16:creationId xmlns:a16="http://schemas.microsoft.com/office/drawing/2014/main" id="{BAAF2B0D-C396-CB4C-A898-241E392E787F}"/>
                      </a:ext>
                    </a:extLst>
                  </p:cNvPr>
                  <p:cNvSpPr>
                    <a:spLocks noChangeShapeType="1"/>
                  </p:cNvSpPr>
                  <p:nvPr/>
                </p:nvSpPr>
                <p:spPr bwMode="auto">
                  <a:xfrm>
                    <a:off x="26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6" name="Line 51">
                    <a:extLst>
                      <a:ext uri="{FF2B5EF4-FFF2-40B4-BE49-F238E27FC236}">
                        <a16:creationId xmlns:a16="http://schemas.microsoft.com/office/drawing/2014/main" id="{2A21D002-1C58-C641-9AC2-29E4843F15E9}"/>
                      </a:ext>
                    </a:extLst>
                  </p:cNvPr>
                  <p:cNvSpPr>
                    <a:spLocks noChangeShapeType="1"/>
                  </p:cNvSpPr>
                  <p:nvPr/>
                </p:nvSpPr>
                <p:spPr bwMode="auto">
                  <a:xfrm>
                    <a:off x="2720"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7" name="Line 52">
                    <a:extLst>
                      <a:ext uri="{FF2B5EF4-FFF2-40B4-BE49-F238E27FC236}">
                        <a16:creationId xmlns:a16="http://schemas.microsoft.com/office/drawing/2014/main" id="{197A6AC0-23DF-8548-BCF0-DDD34F4A7467}"/>
                      </a:ext>
                    </a:extLst>
                  </p:cNvPr>
                  <p:cNvSpPr>
                    <a:spLocks noChangeShapeType="1"/>
                  </p:cNvSpPr>
                  <p:nvPr/>
                </p:nvSpPr>
                <p:spPr bwMode="auto">
                  <a:xfrm flipV="1">
                    <a:off x="23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38" name="Line 53">
                    <a:extLst>
                      <a:ext uri="{FF2B5EF4-FFF2-40B4-BE49-F238E27FC236}">
                        <a16:creationId xmlns:a16="http://schemas.microsoft.com/office/drawing/2014/main" id="{E37BD3DA-C8B8-EC41-82ED-070BCA290973}"/>
                      </a:ext>
                    </a:extLst>
                  </p:cNvPr>
                  <p:cNvSpPr>
                    <a:spLocks noChangeShapeType="1"/>
                  </p:cNvSpPr>
                  <p:nvPr/>
                </p:nvSpPr>
                <p:spPr bwMode="auto">
                  <a:xfrm>
                    <a:off x="23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9" name="Rectangle 54">
                    <a:extLst>
                      <a:ext uri="{FF2B5EF4-FFF2-40B4-BE49-F238E27FC236}">
                        <a16:creationId xmlns:a16="http://schemas.microsoft.com/office/drawing/2014/main" id="{F5D3DD51-6645-484C-BA9E-FDE86AC132F0}"/>
                      </a:ext>
                    </a:extLst>
                  </p:cNvPr>
                  <p:cNvSpPr>
                    <a:spLocks noChangeArrowheads="1"/>
                  </p:cNvSpPr>
                  <p:nvPr/>
                </p:nvSpPr>
                <p:spPr bwMode="auto">
                  <a:xfrm>
                    <a:off x="2303" y="4019"/>
                    <a:ext cx="1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5</a:t>
                    </a:r>
                  </a:p>
                </p:txBody>
              </p:sp>
              <p:sp>
                <p:nvSpPr>
                  <p:cNvPr id="140" name="Line 55">
                    <a:extLst>
                      <a:ext uri="{FF2B5EF4-FFF2-40B4-BE49-F238E27FC236}">
                        <a16:creationId xmlns:a16="http://schemas.microsoft.com/office/drawing/2014/main" id="{D2268F81-BDBE-D94D-A3F9-29990A114F6B}"/>
                      </a:ext>
                    </a:extLst>
                  </p:cNvPr>
                  <p:cNvSpPr>
                    <a:spLocks noChangeShapeType="1"/>
                  </p:cNvSpPr>
                  <p:nvPr/>
                </p:nvSpPr>
                <p:spPr bwMode="auto">
                  <a:xfrm>
                    <a:off x="28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1" name="Line 56">
                    <a:extLst>
                      <a:ext uri="{FF2B5EF4-FFF2-40B4-BE49-F238E27FC236}">
                        <a16:creationId xmlns:a16="http://schemas.microsoft.com/office/drawing/2014/main" id="{B261F938-B1B2-ED49-862E-9F9938C62566}"/>
                      </a:ext>
                    </a:extLst>
                  </p:cNvPr>
                  <p:cNvSpPr>
                    <a:spLocks noChangeShapeType="1"/>
                  </p:cNvSpPr>
                  <p:nvPr/>
                </p:nvSpPr>
                <p:spPr bwMode="auto">
                  <a:xfrm>
                    <a:off x="29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2" name="Line 57">
                    <a:extLst>
                      <a:ext uri="{FF2B5EF4-FFF2-40B4-BE49-F238E27FC236}">
                        <a16:creationId xmlns:a16="http://schemas.microsoft.com/office/drawing/2014/main" id="{87E787B4-706E-F14E-B3FE-9B4FB9417AEE}"/>
                      </a:ext>
                    </a:extLst>
                  </p:cNvPr>
                  <p:cNvSpPr>
                    <a:spLocks noChangeShapeType="1"/>
                  </p:cNvSpPr>
                  <p:nvPr/>
                </p:nvSpPr>
                <p:spPr bwMode="auto">
                  <a:xfrm>
                    <a:off x="30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3" name="Line 58">
                    <a:extLst>
                      <a:ext uri="{FF2B5EF4-FFF2-40B4-BE49-F238E27FC236}">
                        <a16:creationId xmlns:a16="http://schemas.microsoft.com/office/drawing/2014/main" id="{CA11BD8B-BD91-AC43-A14C-5601050CF82B}"/>
                      </a:ext>
                    </a:extLst>
                  </p:cNvPr>
                  <p:cNvSpPr>
                    <a:spLocks noChangeShapeType="1"/>
                  </p:cNvSpPr>
                  <p:nvPr/>
                </p:nvSpPr>
                <p:spPr bwMode="auto">
                  <a:xfrm>
                    <a:off x="31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4" name="Line 59">
                    <a:extLst>
                      <a:ext uri="{FF2B5EF4-FFF2-40B4-BE49-F238E27FC236}">
                        <a16:creationId xmlns:a16="http://schemas.microsoft.com/office/drawing/2014/main" id="{1092FF16-4EA7-4A41-8B7C-92925E9F385A}"/>
                      </a:ext>
                    </a:extLst>
                  </p:cNvPr>
                  <p:cNvSpPr>
                    <a:spLocks noChangeShapeType="1"/>
                  </p:cNvSpPr>
                  <p:nvPr/>
                </p:nvSpPr>
                <p:spPr bwMode="auto">
                  <a:xfrm flipV="1">
                    <a:off x="27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45" name="Line 60">
                    <a:extLst>
                      <a:ext uri="{FF2B5EF4-FFF2-40B4-BE49-F238E27FC236}">
                        <a16:creationId xmlns:a16="http://schemas.microsoft.com/office/drawing/2014/main" id="{19ABEBAB-2995-7248-89E0-E3A3764E538A}"/>
                      </a:ext>
                    </a:extLst>
                  </p:cNvPr>
                  <p:cNvSpPr>
                    <a:spLocks noChangeShapeType="1"/>
                  </p:cNvSpPr>
                  <p:nvPr/>
                </p:nvSpPr>
                <p:spPr bwMode="auto">
                  <a:xfrm>
                    <a:off x="27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6" name="Rectangle 61">
                    <a:extLst>
                      <a:ext uri="{FF2B5EF4-FFF2-40B4-BE49-F238E27FC236}">
                        <a16:creationId xmlns:a16="http://schemas.microsoft.com/office/drawing/2014/main" id="{176735BD-6DD0-CD4A-B968-2C4B4BE421FF}"/>
                      </a:ext>
                    </a:extLst>
                  </p:cNvPr>
                  <p:cNvSpPr>
                    <a:spLocks noChangeArrowheads="1"/>
                  </p:cNvSpPr>
                  <p:nvPr/>
                </p:nvSpPr>
                <p:spPr bwMode="auto">
                  <a:xfrm>
                    <a:off x="2691"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10</a:t>
                    </a:r>
                  </a:p>
                </p:txBody>
              </p:sp>
              <p:sp>
                <p:nvSpPr>
                  <p:cNvPr id="147" name="Line 62">
                    <a:extLst>
                      <a:ext uri="{FF2B5EF4-FFF2-40B4-BE49-F238E27FC236}">
                        <a16:creationId xmlns:a16="http://schemas.microsoft.com/office/drawing/2014/main" id="{E2DD1571-0105-7349-9C15-6FFA0B2EE220}"/>
                      </a:ext>
                    </a:extLst>
                  </p:cNvPr>
                  <p:cNvSpPr>
                    <a:spLocks noChangeShapeType="1"/>
                  </p:cNvSpPr>
                  <p:nvPr/>
                </p:nvSpPr>
                <p:spPr bwMode="auto">
                  <a:xfrm>
                    <a:off x="32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8" name="Line 63">
                    <a:extLst>
                      <a:ext uri="{FF2B5EF4-FFF2-40B4-BE49-F238E27FC236}">
                        <a16:creationId xmlns:a16="http://schemas.microsoft.com/office/drawing/2014/main" id="{F2F1CC8F-8563-3A46-A9DC-2A4FEF58F4C5}"/>
                      </a:ext>
                    </a:extLst>
                  </p:cNvPr>
                  <p:cNvSpPr>
                    <a:spLocks noChangeShapeType="1"/>
                  </p:cNvSpPr>
                  <p:nvPr/>
                </p:nvSpPr>
                <p:spPr bwMode="auto">
                  <a:xfrm>
                    <a:off x="33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9" name="Line 64">
                    <a:extLst>
                      <a:ext uri="{FF2B5EF4-FFF2-40B4-BE49-F238E27FC236}">
                        <a16:creationId xmlns:a16="http://schemas.microsoft.com/office/drawing/2014/main" id="{D6646327-A2C0-B043-9AEB-E3C89FB62073}"/>
                      </a:ext>
                    </a:extLst>
                  </p:cNvPr>
                  <p:cNvSpPr>
                    <a:spLocks noChangeShapeType="1"/>
                  </p:cNvSpPr>
                  <p:nvPr/>
                </p:nvSpPr>
                <p:spPr bwMode="auto">
                  <a:xfrm>
                    <a:off x="34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0" name="Line 65">
                    <a:extLst>
                      <a:ext uri="{FF2B5EF4-FFF2-40B4-BE49-F238E27FC236}">
                        <a16:creationId xmlns:a16="http://schemas.microsoft.com/office/drawing/2014/main" id="{4619E71F-CA72-E543-8E5E-E4D2637A18A8}"/>
                      </a:ext>
                    </a:extLst>
                  </p:cNvPr>
                  <p:cNvSpPr>
                    <a:spLocks noChangeShapeType="1"/>
                  </p:cNvSpPr>
                  <p:nvPr/>
                </p:nvSpPr>
                <p:spPr bwMode="auto">
                  <a:xfrm>
                    <a:off x="35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1" name="Line 66">
                    <a:extLst>
                      <a:ext uri="{FF2B5EF4-FFF2-40B4-BE49-F238E27FC236}">
                        <a16:creationId xmlns:a16="http://schemas.microsoft.com/office/drawing/2014/main" id="{1DE54AAA-1C9F-BE45-9B2C-5E02A5D0EF15}"/>
                      </a:ext>
                    </a:extLst>
                  </p:cNvPr>
                  <p:cNvSpPr>
                    <a:spLocks noChangeShapeType="1"/>
                  </p:cNvSpPr>
                  <p:nvPr/>
                </p:nvSpPr>
                <p:spPr bwMode="auto">
                  <a:xfrm flipV="1">
                    <a:off x="31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52" name="Line 67">
                    <a:extLst>
                      <a:ext uri="{FF2B5EF4-FFF2-40B4-BE49-F238E27FC236}">
                        <a16:creationId xmlns:a16="http://schemas.microsoft.com/office/drawing/2014/main" id="{3C3F43BF-8E76-2946-9568-88E2C4AD0D27}"/>
                      </a:ext>
                    </a:extLst>
                  </p:cNvPr>
                  <p:cNvSpPr>
                    <a:spLocks noChangeShapeType="1"/>
                  </p:cNvSpPr>
                  <p:nvPr/>
                </p:nvSpPr>
                <p:spPr bwMode="auto">
                  <a:xfrm>
                    <a:off x="31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 name="Rectangle 68">
                    <a:extLst>
                      <a:ext uri="{FF2B5EF4-FFF2-40B4-BE49-F238E27FC236}">
                        <a16:creationId xmlns:a16="http://schemas.microsoft.com/office/drawing/2014/main" id="{F0B78159-9083-E344-888A-370C89441C51}"/>
                      </a:ext>
                    </a:extLst>
                  </p:cNvPr>
                  <p:cNvSpPr>
                    <a:spLocks noChangeArrowheads="1"/>
                  </p:cNvSpPr>
                  <p:nvPr/>
                </p:nvSpPr>
                <p:spPr bwMode="auto">
                  <a:xfrm>
                    <a:off x="3091"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15</a:t>
                    </a:r>
                  </a:p>
                </p:txBody>
              </p:sp>
              <p:sp>
                <p:nvSpPr>
                  <p:cNvPr id="154" name="Line 69">
                    <a:extLst>
                      <a:ext uri="{FF2B5EF4-FFF2-40B4-BE49-F238E27FC236}">
                        <a16:creationId xmlns:a16="http://schemas.microsoft.com/office/drawing/2014/main" id="{E1839BCE-4367-8F46-B003-DE63430440CD}"/>
                      </a:ext>
                    </a:extLst>
                  </p:cNvPr>
                  <p:cNvSpPr>
                    <a:spLocks noChangeShapeType="1"/>
                  </p:cNvSpPr>
                  <p:nvPr/>
                </p:nvSpPr>
                <p:spPr bwMode="auto">
                  <a:xfrm>
                    <a:off x="3680"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5" name="Line 70">
                    <a:extLst>
                      <a:ext uri="{FF2B5EF4-FFF2-40B4-BE49-F238E27FC236}">
                        <a16:creationId xmlns:a16="http://schemas.microsoft.com/office/drawing/2014/main" id="{D5031214-4C89-5D4F-9C87-7AEDF1EC00F4}"/>
                      </a:ext>
                    </a:extLst>
                  </p:cNvPr>
                  <p:cNvSpPr>
                    <a:spLocks noChangeShapeType="1"/>
                  </p:cNvSpPr>
                  <p:nvPr/>
                </p:nvSpPr>
                <p:spPr bwMode="auto">
                  <a:xfrm>
                    <a:off x="37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6" name="Line 71">
                    <a:extLst>
                      <a:ext uri="{FF2B5EF4-FFF2-40B4-BE49-F238E27FC236}">
                        <a16:creationId xmlns:a16="http://schemas.microsoft.com/office/drawing/2014/main" id="{FD55C83A-3446-D142-9C23-7F8907AB4748}"/>
                      </a:ext>
                    </a:extLst>
                  </p:cNvPr>
                  <p:cNvSpPr>
                    <a:spLocks noChangeShapeType="1"/>
                  </p:cNvSpPr>
                  <p:nvPr/>
                </p:nvSpPr>
                <p:spPr bwMode="auto">
                  <a:xfrm>
                    <a:off x="383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7" name="Line 72">
                    <a:extLst>
                      <a:ext uri="{FF2B5EF4-FFF2-40B4-BE49-F238E27FC236}">
                        <a16:creationId xmlns:a16="http://schemas.microsoft.com/office/drawing/2014/main" id="{FE414616-C3C7-8545-9B5F-22CB1F26A089}"/>
                      </a:ext>
                    </a:extLst>
                  </p:cNvPr>
                  <p:cNvSpPr>
                    <a:spLocks noChangeShapeType="1"/>
                  </p:cNvSpPr>
                  <p:nvPr/>
                </p:nvSpPr>
                <p:spPr bwMode="auto">
                  <a:xfrm>
                    <a:off x="39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8" name="Line 73">
                    <a:extLst>
                      <a:ext uri="{FF2B5EF4-FFF2-40B4-BE49-F238E27FC236}">
                        <a16:creationId xmlns:a16="http://schemas.microsoft.com/office/drawing/2014/main" id="{10332499-C725-944C-85F3-FB5BEE335D25}"/>
                      </a:ext>
                    </a:extLst>
                  </p:cNvPr>
                  <p:cNvSpPr>
                    <a:spLocks noChangeShapeType="1"/>
                  </p:cNvSpPr>
                  <p:nvPr/>
                </p:nvSpPr>
                <p:spPr bwMode="auto">
                  <a:xfrm flipV="1">
                    <a:off x="3603"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59" name="Line 74">
                    <a:extLst>
                      <a:ext uri="{FF2B5EF4-FFF2-40B4-BE49-F238E27FC236}">
                        <a16:creationId xmlns:a16="http://schemas.microsoft.com/office/drawing/2014/main" id="{61C5A33D-F981-224B-B380-7AB8678DD3E7}"/>
                      </a:ext>
                    </a:extLst>
                  </p:cNvPr>
                  <p:cNvSpPr>
                    <a:spLocks noChangeShapeType="1"/>
                  </p:cNvSpPr>
                  <p:nvPr/>
                </p:nvSpPr>
                <p:spPr bwMode="auto">
                  <a:xfrm>
                    <a:off x="3603"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0" name="Rectangle 75">
                    <a:extLst>
                      <a:ext uri="{FF2B5EF4-FFF2-40B4-BE49-F238E27FC236}">
                        <a16:creationId xmlns:a16="http://schemas.microsoft.com/office/drawing/2014/main" id="{AADC1F0B-4979-B345-B225-2A7E1FA85052}"/>
                      </a:ext>
                    </a:extLst>
                  </p:cNvPr>
                  <p:cNvSpPr>
                    <a:spLocks noChangeArrowheads="1"/>
                  </p:cNvSpPr>
                  <p:nvPr/>
                </p:nvSpPr>
                <p:spPr bwMode="auto">
                  <a:xfrm>
                    <a:off x="3497"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20</a:t>
                    </a:r>
                  </a:p>
                </p:txBody>
              </p:sp>
              <p:sp>
                <p:nvSpPr>
                  <p:cNvPr id="161" name="Line 76">
                    <a:extLst>
                      <a:ext uri="{FF2B5EF4-FFF2-40B4-BE49-F238E27FC236}">
                        <a16:creationId xmlns:a16="http://schemas.microsoft.com/office/drawing/2014/main" id="{51ADD519-0F87-D74E-B440-8DB1BB96FB14}"/>
                      </a:ext>
                    </a:extLst>
                  </p:cNvPr>
                  <p:cNvSpPr>
                    <a:spLocks noChangeShapeType="1"/>
                  </p:cNvSpPr>
                  <p:nvPr/>
                </p:nvSpPr>
                <p:spPr bwMode="auto">
                  <a:xfrm>
                    <a:off x="4080"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2" name="Line 77">
                    <a:extLst>
                      <a:ext uri="{FF2B5EF4-FFF2-40B4-BE49-F238E27FC236}">
                        <a16:creationId xmlns:a16="http://schemas.microsoft.com/office/drawing/2014/main" id="{712C38E3-2CD4-3B41-8BDB-071EA3547AD8}"/>
                      </a:ext>
                    </a:extLst>
                  </p:cNvPr>
                  <p:cNvSpPr>
                    <a:spLocks noChangeShapeType="1"/>
                  </p:cNvSpPr>
                  <p:nvPr/>
                </p:nvSpPr>
                <p:spPr bwMode="auto">
                  <a:xfrm>
                    <a:off x="41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 name="Line 78">
                    <a:extLst>
                      <a:ext uri="{FF2B5EF4-FFF2-40B4-BE49-F238E27FC236}">
                        <a16:creationId xmlns:a16="http://schemas.microsoft.com/office/drawing/2014/main" id="{003D63CC-A24A-594B-929E-8EAE7B3AC9A3}"/>
                      </a:ext>
                    </a:extLst>
                  </p:cNvPr>
                  <p:cNvSpPr>
                    <a:spLocks noChangeShapeType="1"/>
                  </p:cNvSpPr>
                  <p:nvPr/>
                </p:nvSpPr>
                <p:spPr bwMode="auto">
                  <a:xfrm>
                    <a:off x="424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 name="Line 79">
                    <a:extLst>
                      <a:ext uri="{FF2B5EF4-FFF2-40B4-BE49-F238E27FC236}">
                        <a16:creationId xmlns:a16="http://schemas.microsoft.com/office/drawing/2014/main" id="{B273A447-3A09-EE4C-9D23-0CB9F665BC4F}"/>
                      </a:ext>
                    </a:extLst>
                  </p:cNvPr>
                  <p:cNvSpPr>
                    <a:spLocks noChangeShapeType="1"/>
                  </p:cNvSpPr>
                  <p:nvPr/>
                </p:nvSpPr>
                <p:spPr bwMode="auto">
                  <a:xfrm>
                    <a:off x="43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5" name="Line 80">
                    <a:extLst>
                      <a:ext uri="{FF2B5EF4-FFF2-40B4-BE49-F238E27FC236}">
                        <a16:creationId xmlns:a16="http://schemas.microsoft.com/office/drawing/2014/main" id="{B9B11D6F-2FF5-0C43-AD20-C7CA379C33D6}"/>
                      </a:ext>
                    </a:extLst>
                  </p:cNvPr>
                  <p:cNvSpPr>
                    <a:spLocks noChangeShapeType="1"/>
                  </p:cNvSpPr>
                  <p:nvPr/>
                </p:nvSpPr>
                <p:spPr bwMode="auto">
                  <a:xfrm flipV="1">
                    <a:off x="4003"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66" name="Line 81">
                    <a:extLst>
                      <a:ext uri="{FF2B5EF4-FFF2-40B4-BE49-F238E27FC236}">
                        <a16:creationId xmlns:a16="http://schemas.microsoft.com/office/drawing/2014/main" id="{728F22F7-1A62-9F42-8A0F-1CCB5B82E38A}"/>
                      </a:ext>
                    </a:extLst>
                  </p:cNvPr>
                  <p:cNvSpPr>
                    <a:spLocks noChangeShapeType="1"/>
                  </p:cNvSpPr>
                  <p:nvPr/>
                </p:nvSpPr>
                <p:spPr bwMode="auto">
                  <a:xfrm>
                    <a:off x="4003"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7" name="Rectangle 82">
                    <a:extLst>
                      <a:ext uri="{FF2B5EF4-FFF2-40B4-BE49-F238E27FC236}">
                        <a16:creationId xmlns:a16="http://schemas.microsoft.com/office/drawing/2014/main" id="{D623430E-8B76-264D-AA36-FA802E07AFCD}"/>
                      </a:ext>
                    </a:extLst>
                  </p:cNvPr>
                  <p:cNvSpPr>
                    <a:spLocks noChangeArrowheads="1"/>
                  </p:cNvSpPr>
                  <p:nvPr/>
                </p:nvSpPr>
                <p:spPr bwMode="auto">
                  <a:xfrm>
                    <a:off x="3898"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25</a:t>
                    </a:r>
                  </a:p>
                </p:txBody>
              </p:sp>
              <p:sp>
                <p:nvSpPr>
                  <p:cNvPr id="168" name="Line 83">
                    <a:extLst>
                      <a:ext uri="{FF2B5EF4-FFF2-40B4-BE49-F238E27FC236}">
                        <a16:creationId xmlns:a16="http://schemas.microsoft.com/office/drawing/2014/main" id="{0321A852-6EFF-6F4D-985E-292677716821}"/>
                      </a:ext>
                    </a:extLst>
                  </p:cNvPr>
                  <p:cNvSpPr>
                    <a:spLocks noChangeShapeType="1"/>
                  </p:cNvSpPr>
                  <p:nvPr/>
                </p:nvSpPr>
                <p:spPr bwMode="auto">
                  <a:xfrm>
                    <a:off x="4486"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9" name="Line 84">
                    <a:extLst>
                      <a:ext uri="{FF2B5EF4-FFF2-40B4-BE49-F238E27FC236}">
                        <a16:creationId xmlns:a16="http://schemas.microsoft.com/office/drawing/2014/main" id="{3E3DAC31-D63F-6D4A-99FB-7077210D7D1E}"/>
                      </a:ext>
                    </a:extLst>
                  </p:cNvPr>
                  <p:cNvSpPr>
                    <a:spLocks noChangeShapeType="1"/>
                  </p:cNvSpPr>
                  <p:nvPr/>
                </p:nvSpPr>
                <p:spPr bwMode="auto">
                  <a:xfrm>
                    <a:off x="45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0" name="Line 85">
                    <a:extLst>
                      <a:ext uri="{FF2B5EF4-FFF2-40B4-BE49-F238E27FC236}">
                        <a16:creationId xmlns:a16="http://schemas.microsoft.com/office/drawing/2014/main" id="{DEFB6E69-BFB0-214F-9318-989FB22FE29A}"/>
                      </a:ext>
                    </a:extLst>
                  </p:cNvPr>
                  <p:cNvSpPr>
                    <a:spLocks noChangeShapeType="1"/>
                  </p:cNvSpPr>
                  <p:nvPr/>
                </p:nvSpPr>
                <p:spPr bwMode="auto">
                  <a:xfrm>
                    <a:off x="464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1" name="Line 86">
                    <a:extLst>
                      <a:ext uri="{FF2B5EF4-FFF2-40B4-BE49-F238E27FC236}">
                        <a16:creationId xmlns:a16="http://schemas.microsoft.com/office/drawing/2014/main" id="{E228E381-A649-CC42-A897-F292640A2151}"/>
                      </a:ext>
                    </a:extLst>
                  </p:cNvPr>
                  <p:cNvSpPr>
                    <a:spLocks noChangeShapeType="1"/>
                  </p:cNvSpPr>
                  <p:nvPr/>
                </p:nvSpPr>
                <p:spPr bwMode="auto">
                  <a:xfrm>
                    <a:off x="47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2" name="Line 87">
                    <a:extLst>
                      <a:ext uri="{FF2B5EF4-FFF2-40B4-BE49-F238E27FC236}">
                        <a16:creationId xmlns:a16="http://schemas.microsoft.com/office/drawing/2014/main" id="{95CFBC8E-4CC8-5244-A0E6-7D157E881D82}"/>
                      </a:ext>
                    </a:extLst>
                  </p:cNvPr>
                  <p:cNvSpPr>
                    <a:spLocks noChangeShapeType="1"/>
                  </p:cNvSpPr>
                  <p:nvPr/>
                </p:nvSpPr>
                <p:spPr bwMode="auto">
                  <a:xfrm flipV="1">
                    <a:off x="4403" y="1002"/>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73" name="Line 88">
                    <a:extLst>
                      <a:ext uri="{FF2B5EF4-FFF2-40B4-BE49-F238E27FC236}">
                        <a16:creationId xmlns:a16="http://schemas.microsoft.com/office/drawing/2014/main" id="{0568EF42-6FCF-CD4B-86AF-965BCD0A60AD}"/>
                      </a:ext>
                    </a:extLst>
                  </p:cNvPr>
                  <p:cNvSpPr>
                    <a:spLocks noChangeShapeType="1"/>
                  </p:cNvSpPr>
                  <p:nvPr/>
                </p:nvSpPr>
                <p:spPr bwMode="auto">
                  <a:xfrm>
                    <a:off x="4403"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 name="Rectangle 89">
                    <a:extLst>
                      <a:ext uri="{FF2B5EF4-FFF2-40B4-BE49-F238E27FC236}">
                        <a16:creationId xmlns:a16="http://schemas.microsoft.com/office/drawing/2014/main" id="{94FC3C23-F38A-9645-8AB3-9CF47EED3E6A}"/>
                      </a:ext>
                    </a:extLst>
                  </p:cNvPr>
                  <p:cNvSpPr>
                    <a:spLocks noChangeArrowheads="1"/>
                  </p:cNvSpPr>
                  <p:nvPr/>
                </p:nvSpPr>
                <p:spPr bwMode="auto">
                  <a:xfrm>
                    <a:off x="4298"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30</a:t>
                    </a:r>
                  </a:p>
                </p:txBody>
              </p:sp>
              <p:sp>
                <p:nvSpPr>
                  <p:cNvPr id="175" name="Line 90">
                    <a:extLst>
                      <a:ext uri="{FF2B5EF4-FFF2-40B4-BE49-F238E27FC236}">
                        <a16:creationId xmlns:a16="http://schemas.microsoft.com/office/drawing/2014/main" id="{221734C5-0CFE-6348-A6D4-0E0DCAC4A0CC}"/>
                      </a:ext>
                    </a:extLst>
                  </p:cNvPr>
                  <p:cNvSpPr>
                    <a:spLocks noChangeShapeType="1"/>
                  </p:cNvSpPr>
                  <p:nvPr/>
                </p:nvSpPr>
                <p:spPr bwMode="auto">
                  <a:xfrm>
                    <a:off x="4804"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6" name="Rectangle 91">
                    <a:extLst>
                      <a:ext uri="{FF2B5EF4-FFF2-40B4-BE49-F238E27FC236}">
                        <a16:creationId xmlns:a16="http://schemas.microsoft.com/office/drawing/2014/main" id="{F4776B69-81D3-7F4D-B41B-91200F63EDCC}"/>
                      </a:ext>
                    </a:extLst>
                  </p:cNvPr>
                  <p:cNvSpPr>
                    <a:spLocks noChangeArrowheads="1"/>
                  </p:cNvSpPr>
                  <p:nvPr/>
                </p:nvSpPr>
                <p:spPr bwMode="auto">
                  <a:xfrm>
                    <a:off x="4698"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35</a:t>
                    </a:r>
                  </a:p>
                </p:txBody>
              </p:sp>
            </p:grpSp>
            <p:grpSp>
              <p:nvGrpSpPr>
                <p:cNvPr id="34" name="Group 92">
                  <a:extLst>
                    <a:ext uri="{FF2B5EF4-FFF2-40B4-BE49-F238E27FC236}">
                      <a16:creationId xmlns:a16="http://schemas.microsoft.com/office/drawing/2014/main" id="{D3703CC3-245C-4240-BE5D-4F3455D8491A}"/>
                    </a:ext>
                  </a:extLst>
                </p:cNvPr>
                <p:cNvGrpSpPr>
                  <a:grpSpLocks/>
                </p:cNvGrpSpPr>
                <p:nvPr/>
              </p:nvGrpSpPr>
              <p:grpSpPr bwMode="auto">
                <a:xfrm>
                  <a:off x="424" y="994"/>
                  <a:ext cx="4374" cy="3113"/>
                  <a:chOff x="424" y="994"/>
                  <a:chExt cx="4374" cy="3113"/>
                </a:xfrm>
              </p:grpSpPr>
              <p:sp>
                <p:nvSpPr>
                  <p:cNvPr id="35" name="Line 93">
                    <a:extLst>
                      <a:ext uri="{FF2B5EF4-FFF2-40B4-BE49-F238E27FC236}">
                        <a16:creationId xmlns:a16="http://schemas.microsoft.com/office/drawing/2014/main" id="{9EF7512B-4287-F84B-96AE-E2F76C3F3041}"/>
                      </a:ext>
                    </a:extLst>
                  </p:cNvPr>
                  <p:cNvSpPr>
                    <a:spLocks noChangeShapeType="1"/>
                  </p:cNvSpPr>
                  <p:nvPr/>
                </p:nvSpPr>
                <p:spPr bwMode="auto">
                  <a:xfrm flipH="1">
                    <a:off x="763" y="389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 name="Line 94">
                    <a:extLst>
                      <a:ext uri="{FF2B5EF4-FFF2-40B4-BE49-F238E27FC236}">
                        <a16:creationId xmlns:a16="http://schemas.microsoft.com/office/drawing/2014/main" id="{CF6C95BA-071C-FC48-8C56-3380CB983DDF}"/>
                      </a:ext>
                    </a:extLst>
                  </p:cNvPr>
                  <p:cNvSpPr>
                    <a:spLocks noChangeShapeType="1"/>
                  </p:cNvSpPr>
                  <p:nvPr/>
                </p:nvSpPr>
                <p:spPr bwMode="auto">
                  <a:xfrm flipH="1">
                    <a:off x="763" y="383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 name="Line 95">
                    <a:extLst>
                      <a:ext uri="{FF2B5EF4-FFF2-40B4-BE49-F238E27FC236}">
                        <a16:creationId xmlns:a16="http://schemas.microsoft.com/office/drawing/2014/main" id="{596245AC-9EDD-3E44-B38C-D59947BD62C2}"/>
                      </a:ext>
                    </a:extLst>
                  </p:cNvPr>
                  <p:cNvSpPr>
                    <a:spLocks noChangeShapeType="1"/>
                  </p:cNvSpPr>
                  <p:nvPr/>
                </p:nvSpPr>
                <p:spPr bwMode="auto">
                  <a:xfrm flipH="1">
                    <a:off x="763" y="377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 name="Line 96">
                    <a:extLst>
                      <a:ext uri="{FF2B5EF4-FFF2-40B4-BE49-F238E27FC236}">
                        <a16:creationId xmlns:a16="http://schemas.microsoft.com/office/drawing/2014/main" id="{9DD90922-ACAC-2348-9269-B4706B46D973}"/>
                      </a:ext>
                    </a:extLst>
                  </p:cNvPr>
                  <p:cNvSpPr>
                    <a:spLocks noChangeShapeType="1"/>
                  </p:cNvSpPr>
                  <p:nvPr/>
                </p:nvSpPr>
                <p:spPr bwMode="auto">
                  <a:xfrm flipH="1">
                    <a:off x="763" y="371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 name="Line 97">
                    <a:extLst>
                      <a:ext uri="{FF2B5EF4-FFF2-40B4-BE49-F238E27FC236}">
                        <a16:creationId xmlns:a16="http://schemas.microsoft.com/office/drawing/2014/main" id="{6FFF67D2-2033-EE4F-BDF9-389C0F5F8262}"/>
                      </a:ext>
                    </a:extLst>
                  </p:cNvPr>
                  <p:cNvSpPr>
                    <a:spLocks noChangeShapeType="1"/>
                  </p:cNvSpPr>
                  <p:nvPr/>
                </p:nvSpPr>
                <p:spPr bwMode="auto">
                  <a:xfrm flipH="1">
                    <a:off x="739" y="3956"/>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 name="Rectangle 98">
                    <a:extLst>
                      <a:ext uri="{FF2B5EF4-FFF2-40B4-BE49-F238E27FC236}">
                        <a16:creationId xmlns:a16="http://schemas.microsoft.com/office/drawing/2014/main" id="{34B71E72-62E2-FA45-B420-C28A9DB9837D}"/>
                      </a:ext>
                    </a:extLst>
                  </p:cNvPr>
                  <p:cNvSpPr>
                    <a:spLocks noChangeArrowheads="1"/>
                  </p:cNvSpPr>
                  <p:nvPr/>
                </p:nvSpPr>
                <p:spPr bwMode="auto">
                  <a:xfrm>
                    <a:off x="585" y="3895"/>
                    <a:ext cx="1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0</a:t>
                    </a:r>
                  </a:p>
                </p:txBody>
              </p:sp>
              <p:sp>
                <p:nvSpPr>
                  <p:cNvPr id="41" name="Line 99">
                    <a:extLst>
                      <a:ext uri="{FF2B5EF4-FFF2-40B4-BE49-F238E27FC236}">
                        <a16:creationId xmlns:a16="http://schemas.microsoft.com/office/drawing/2014/main" id="{E6A3678F-20AF-9C4C-A46E-7C4342310BBF}"/>
                      </a:ext>
                    </a:extLst>
                  </p:cNvPr>
                  <p:cNvSpPr>
                    <a:spLocks noChangeShapeType="1"/>
                  </p:cNvSpPr>
                  <p:nvPr/>
                </p:nvSpPr>
                <p:spPr bwMode="auto">
                  <a:xfrm flipH="1">
                    <a:off x="763" y="3601"/>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 name="Line 100">
                    <a:extLst>
                      <a:ext uri="{FF2B5EF4-FFF2-40B4-BE49-F238E27FC236}">
                        <a16:creationId xmlns:a16="http://schemas.microsoft.com/office/drawing/2014/main" id="{C4791BC8-A8C8-6B48-AE9E-F93207D9C42C}"/>
                      </a:ext>
                    </a:extLst>
                  </p:cNvPr>
                  <p:cNvSpPr>
                    <a:spLocks noChangeShapeType="1"/>
                  </p:cNvSpPr>
                  <p:nvPr/>
                </p:nvSpPr>
                <p:spPr bwMode="auto">
                  <a:xfrm flipH="1">
                    <a:off x="763" y="354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 name="Line 101">
                    <a:extLst>
                      <a:ext uri="{FF2B5EF4-FFF2-40B4-BE49-F238E27FC236}">
                        <a16:creationId xmlns:a16="http://schemas.microsoft.com/office/drawing/2014/main" id="{AD6CB092-CBE3-EC43-8DD0-C67FA49ADC6E}"/>
                      </a:ext>
                    </a:extLst>
                  </p:cNvPr>
                  <p:cNvSpPr>
                    <a:spLocks noChangeShapeType="1"/>
                  </p:cNvSpPr>
                  <p:nvPr/>
                </p:nvSpPr>
                <p:spPr bwMode="auto">
                  <a:xfrm flipH="1">
                    <a:off x="763" y="348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 name="Line 102">
                    <a:extLst>
                      <a:ext uri="{FF2B5EF4-FFF2-40B4-BE49-F238E27FC236}">
                        <a16:creationId xmlns:a16="http://schemas.microsoft.com/office/drawing/2014/main" id="{20B9C767-C97C-3D44-B2FB-B461CE8F44FF}"/>
                      </a:ext>
                    </a:extLst>
                  </p:cNvPr>
                  <p:cNvSpPr>
                    <a:spLocks noChangeShapeType="1"/>
                  </p:cNvSpPr>
                  <p:nvPr/>
                </p:nvSpPr>
                <p:spPr bwMode="auto">
                  <a:xfrm flipH="1">
                    <a:off x="763" y="342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 name="Line 103">
                    <a:extLst>
                      <a:ext uri="{FF2B5EF4-FFF2-40B4-BE49-F238E27FC236}">
                        <a16:creationId xmlns:a16="http://schemas.microsoft.com/office/drawing/2014/main" id="{BE1A4225-53F0-B844-B8CB-9EA6BAEB9191}"/>
                      </a:ext>
                    </a:extLst>
                  </p:cNvPr>
                  <p:cNvSpPr>
                    <a:spLocks noChangeShapeType="1"/>
                  </p:cNvSpPr>
                  <p:nvPr/>
                </p:nvSpPr>
                <p:spPr bwMode="auto">
                  <a:xfrm>
                    <a:off x="792" y="3660"/>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46" name="Line 104">
                    <a:extLst>
                      <a:ext uri="{FF2B5EF4-FFF2-40B4-BE49-F238E27FC236}">
                        <a16:creationId xmlns:a16="http://schemas.microsoft.com/office/drawing/2014/main" id="{56C4718F-CDF4-7240-943A-9A6E37857CE8}"/>
                      </a:ext>
                    </a:extLst>
                  </p:cNvPr>
                  <p:cNvSpPr>
                    <a:spLocks noChangeShapeType="1"/>
                  </p:cNvSpPr>
                  <p:nvPr/>
                </p:nvSpPr>
                <p:spPr bwMode="auto">
                  <a:xfrm flipH="1">
                    <a:off x="739" y="3660"/>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 name="Rectangle 105">
                    <a:extLst>
                      <a:ext uri="{FF2B5EF4-FFF2-40B4-BE49-F238E27FC236}">
                        <a16:creationId xmlns:a16="http://schemas.microsoft.com/office/drawing/2014/main" id="{31091FDE-3A02-B443-B076-4C48BFF91910}"/>
                      </a:ext>
                    </a:extLst>
                  </p:cNvPr>
                  <p:cNvSpPr>
                    <a:spLocks noChangeArrowheads="1"/>
                  </p:cNvSpPr>
                  <p:nvPr/>
                </p:nvSpPr>
                <p:spPr bwMode="auto">
                  <a:xfrm>
                    <a:off x="454" y="3563"/>
                    <a:ext cx="3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250</a:t>
                    </a:r>
                  </a:p>
                </p:txBody>
              </p:sp>
              <p:sp>
                <p:nvSpPr>
                  <p:cNvPr id="48" name="Line 106">
                    <a:extLst>
                      <a:ext uri="{FF2B5EF4-FFF2-40B4-BE49-F238E27FC236}">
                        <a16:creationId xmlns:a16="http://schemas.microsoft.com/office/drawing/2014/main" id="{2F5FEC48-5603-2044-81F5-F999C46B5945}"/>
                      </a:ext>
                    </a:extLst>
                  </p:cNvPr>
                  <p:cNvSpPr>
                    <a:spLocks noChangeShapeType="1"/>
                  </p:cNvSpPr>
                  <p:nvPr/>
                </p:nvSpPr>
                <p:spPr bwMode="auto">
                  <a:xfrm flipH="1">
                    <a:off x="763" y="330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 name="Line 107">
                    <a:extLst>
                      <a:ext uri="{FF2B5EF4-FFF2-40B4-BE49-F238E27FC236}">
                        <a16:creationId xmlns:a16="http://schemas.microsoft.com/office/drawing/2014/main" id="{C9C7B539-9DC9-5546-916D-D67FBB23432A}"/>
                      </a:ext>
                    </a:extLst>
                  </p:cNvPr>
                  <p:cNvSpPr>
                    <a:spLocks noChangeShapeType="1"/>
                  </p:cNvSpPr>
                  <p:nvPr/>
                </p:nvSpPr>
                <p:spPr bwMode="auto">
                  <a:xfrm flipH="1">
                    <a:off x="763" y="3246"/>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108">
                    <a:extLst>
                      <a:ext uri="{FF2B5EF4-FFF2-40B4-BE49-F238E27FC236}">
                        <a16:creationId xmlns:a16="http://schemas.microsoft.com/office/drawing/2014/main" id="{4D86A99F-28E5-6A42-9A3B-05C5074440CD}"/>
                      </a:ext>
                    </a:extLst>
                  </p:cNvPr>
                  <p:cNvSpPr>
                    <a:spLocks noChangeShapeType="1"/>
                  </p:cNvSpPr>
                  <p:nvPr/>
                </p:nvSpPr>
                <p:spPr bwMode="auto">
                  <a:xfrm flipH="1">
                    <a:off x="763" y="318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Line 109">
                    <a:extLst>
                      <a:ext uri="{FF2B5EF4-FFF2-40B4-BE49-F238E27FC236}">
                        <a16:creationId xmlns:a16="http://schemas.microsoft.com/office/drawing/2014/main" id="{83893557-ECA0-5F4F-BB82-196AF388BBBF}"/>
                      </a:ext>
                    </a:extLst>
                  </p:cNvPr>
                  <p:cNvSpPr>
                    <a:spLocks noChangeShapeType="1"/>
                  </p:cNvSpPr>
                  <p:nvPr/>
                </p:nvSpPr>
                <p:spPr bwMode="auto">
                  <a:xfrm flipH="1">
                    <a:off x="763" y="312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 name="Line 110">
                    <a:extLst>
                      <a:ext uri="{FF2B5EF4-FFF2-40B4-BE49-F238E27FC236}">
                        <a16:creationId xmlns:a16="http://schemas.microsoft.com/office/drawing/2014/main" id="{C4DAA2E5-ECCF-C248-927B-C0E3CBC9B707}"/>
                      </a:ext>
                    </a:extLst>
                  </p:cNvPr>
                  <p:cNvSpPr>
                    <a:spLocks noChangeShapeType="1"/>
                  </p:cNvSpPr>
                  <p:nvPr/>
                </p:nvSpPr>
                <p:spPr bwMode="auto">
                  <a:xfrm>
                    <a:off x="792" y="3365"/>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53" name="Line 111">
                    <a:extLst>
                      <a:ext uri="{FF2B5EF4-FFF2-40B4-BE49-F238E27FC236}">
                        <a16:creationId xmlns:a16="http://schemas.microsoft.com/office/drawing/2014/main" id="{BFB9C75C-710D-0249-A0FF-2D0CE1D9B9D7}"/>
                      </a:ext>
                    </a:extLst>
                  </p:cNvPr>
                  <p:cNvSpPr>
                    <a:spLocks noChangeShapeType="1"/>
                  </p:cNvSpPr>
                  <p:nvPr/>
                </p:nvSpPr>
                <p:spPr bwMode="auto">
                  <a:xfrm flipH="1">
                    <a:off x="739" y="3365"/>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Rectangle 112">
                    <a:extLst>
                      <a:ext uri="{FF2B5EF4-FFF2-40B4-BE49-F238E27FC236}">
                        <a16:creationId xmlns:a16="http://schemas.microsoft.com/office/drawing/2014/main" id="{261AB686-DB13-B048-A442-E9BF2DD1A81A}"/>
                      </a:ext>
                    </a:extLst>
                  </p:cNvPr>
                  <p:cNvSpPr>
                    <a:spLocks noChangeArrowheads="1"/>
                  </p:cNvSpPr>
                  <p:nvPr/>
                </p:nvSpPr>
                <p:spPr bwMode="auto">
                  <a:xfrm>
                    <a:off x="454" y="3268"/>
                    <a:ext cx="3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500</a:t>
                    </a:r>
                  </a:p>
                </p:txBody>
              </p:sp>
              <p:sp>
                <p:nvSpPr>
                  <p:cNvPr id="55" name="Line 113">
                    <a:extLst>
                      <a:ext uri="{FF2B5EF4-FFF2-40B4-BE49-F238E27FC236}">
                        <a16:creationId xmlns:a16="http://schemas.microsoft.com/office/drawing/2014/main" id="{8C91C199-99DD-0B41-BB35-B0005BD10782}"/>
                      </a:ext>
                    </a:extLst>
                  </p:cNvPr>
                  <p:cNvSpPr>
                    <a:spLocks noChangeShapeType="1"/>
                  </p:cNvSpPr>
                  <p:nvPr/>
                </p:nvSpPr>
                <p:spPr bwMode="auto">
                  <a:xfrm flipH="1">
                    <a:off x="763" y="301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 name="Line 114">
                    <a:extLst>
                      <a:ext uri="{FF2B5EF4-FFF2-40B4-BE49-F238E27FC236}">
                        <a16:creationId xmlns:a16="http://schemas.microsoft.com/office/drawing/2014/main" id="{25D949BF-6BF1-B549-86D0-782DED401A04}"/>
                      </a:ext>
                    </a:extLst>
                  </p:cNvPr>
                  <p:cNvSpPr>
                    <a:spLocks noChangeShapeType="1"/>
                  </p:cNvSpPr>
                  <p:nvPr/>
                </p:nvSpPr>
                <p:spPr bwMode="auto">
                  <a:xfrm flipH="1">
                    <a:off x="763" y="2951"/>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 name="Line 115">
                    <a:extLst>
                      <a:ext uri="{FF2B5EF4-FFF2-40B4-BE49-F238E27FC236}">
                        <a16:creationId xmlns:a16="http://schemas.microsoft.com/office/drawing/2014/main" id="{6B6700AF-C973-2944-9420-D5F228919BBA}"/>
                      </a:ext>
                    </a:extLst>
                  </p:cNvPr>
                  <p:cNvSpPr>
                    <a:spLocks noChangeShapeType="1"/>
                  </p:cNvSpPr>
                  <p:nvPr/>
                </p:nvSpPr>
                <p:spPr bwMode="auto">
                  <a:xfrm flipH="1">
                    <a:off x="763" y="289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 name="Line 116">
                    <a:extLst>
                      <a:ext uri="{FF2B5EF4-FFF2-40B4-BE49-F238E27FC236}">
                        <a16:creationId xmlns:a16="http://schemas.microsoft.com/office/drawing/2014/main" id="{03F9E2E7-5C08-A247-9535-B5676EDD293B}"/>
                      </a:ext>
                    </a:extLst>
                  </p:cNvPr>
                  <p:cNvSpPr>
                    <a:spLocks noChangeShapeType="1"/>
                  </p:cNvSpPr>
                  <p:nvPr/>
                </p:nvSpPr>
                <p:spPr bwMode="auto">
                  <a:xfrm flipH="1">
                    <a:off x="763" y="283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 name="Line 117">
                    <a:extLst>
                      <a:ext uri="{FF2B5EF4-FFF2-40B4-BE49-F238E27FC236}">
                        <a16:creationId xmlns:a16="http://schemas.microsoft.com/office/drawing/2014/main" id="{3DE38DE7-D050-684B-A4D3-F43FA89CC96B}"/>
                      </a:ext>
                    </a:extLst>
                  </p:cNvPr>
                  <p:cNvSpPr>
                    <a:spLocks noChangeShapeType="1"/>
                  </p:cNvSpPr>
                  <p:nvPr/>
                </p:nvSpPr>
                <p:spPr bwMode="auto">
                  <a:xfrm>
                    <a:off x="792" y="3069"/>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60" name="Line 118">
                    <a:extLst>
                      <a:ext uri="{FF2B5EF4-FFF2-40B4-BE49-F238E27FC236}">
                        <a16:creationId xmlns:a16="http://schemas.microsoft.com/office/drawing/2014/main" id="{636E8957-4A3B-0540-A025-BB8278787A91}"/>
                      </a:ext>
                    </a:extLst>
                  </p:cNvPr>
                  <p:cNvSpPr>
                    <a:spLocks noChangeShapeType="1"/>
                  </p:cNvSpPr>
                  <p:nvPr/>
                </p:nvSpPr>
                <p:spPr bwMode="auto">
                  <a:xfrm flipH="1">
                    <a:off x="739" y="3069"/>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 name="Rectangle 119">
                    <a:extLst>
                      <a:ext uri="{FF2B5EF4-FFF2-40B4-BE49-F238E27FC236}">
                        <a16:creationId xmlns:a16="http://schemas.microsoft.com/office/drawing/2014/main" id="{EEB48C04-7711-D745-B7A3-A96816CFDD29}"/>
                      </a:ext>
                    </a:extLst>
                  </p:cNvPr>
                  <p:cNvSpPr>
                    <a:spLocks noChangeArrowheads="1"/>
                  </p:cNvSpPr>
                  <p:nvPr/>
                </p:nvSpPr>
                <p:spPr bwMode="auto">
                  <a:xfrm>
                    <a:off x="454" y="2972"/>
                    <a:ext cx="3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750</a:t>
                    </a:r>
                  </a:p>
                </p:txBody>
              </p:sp>
              <p:sp>
                <p:nvSpPr>
                  <p:cNvPr id="62" name="Line 120">
                    <a:extLst>
                      <a:ext uri="{FF2B5EF4-FFF2-40B4-BE49-F238E27FC236}">
                        <a16:creationId xmlns:a16="http://schemas.microsoft.com/office/drawing/2014/main" id="{DCA68778-9F00-6946-A86C-346551EDC786}"/>
                      </a:ext>
                    </a:extLst>
                  </p:cNvPr>
                  <p:cNvSpPr>
                    <a:spLocks noChangeShapeType="1"/>
                  </p:cNvSpPr>
                  <p:nvPr/>
                </p:nvSpPr>
                <p:spPr bwMode="auto">
                  <a:xfrm flipH="1">
                    <a:off x="763" y="271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 name="Line 121">
                    <a:extLst>
                      <a:ext uri="{FF2B5EF4-FFF2-40B4-BE49-F238E27FC236}">
                        <a16:creationId xmlns:a16="http://schemas.microsoft.com/office/drawing/2014/main" id="{DDE6AA68-2F31-A34E-BD77-ECB66C6AF157}"/>
                      </a:ext>
                    </a:extLst>
                  </p:cNvPr>
                  <p:cNvSpPr>
                    <a:spLocks noChangeShapeType="1"/>
                  </p:cNvSpPr>
                  <p:nvPr/>
                </p:nvSpPr>
                <p:spPr bwMode="auto">
                  <a:xfrm flipH="1">
                    <a:off x="763" y="265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 name="Line 122">
                    <a:extLst>
                      <a:ext uri="{FF2B5EF4-FFF2-40B4-BE49-F238E27FC236}">
                        <a16:creationId xmlns:a16="http://schemas.microsoft.com/office/drawing/2014/main" id="{E43B220D-DCFB-BD44-9F47-E611F09197BE}"/>
                      </a:ext>
                    </a:extLst>
                  </p:cNvPr>
                  <p:cNvSpPr>
                    <a:spLocks noChangeShapeType="1"/>
                  </p:cNvSpPr>
                  <p:nvPr/>
                </p:nvSpPr>
                <p:spPr bwMode="auto">
                  <a:xfrm flipH="1">
                    <a:off x="763" y="2596"/>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5" name="Line 123">
                    <a:extLst>
                      <a:ext uri="{FF2B5EF4-FFF2-40B4-BE49-F238E27FC236}">
                        <a16:creationId xmlns:a16="http://schemas.microsoft.com/office/drawing/2014/main" id="{CA4D97D8-A3AF-4542-BECD-64FA4A9ACFA8}"/>
                      </a:ext>
                    </a:extLst>
                  </p:cNvPr>
                  <p:cNvSpPr>
                    <a:spLocks noChangeShapeType="1"/>
                  </p:cNvSpPr>
                  <p:nvPr/>
                </p:nvSpPr>
                <p:spPr bwMode="auto">
                  <a:xfrm flipH="1">
                    <a:off x="763" y="253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 name="Line 124">
                    <a:extLst>
                      <a:ext uri="{FF2B5EF4-FFF2-40B4-BE49-F238E27FC236}">
                        <a16:creationId xmlns:a16="http://schemas.microsoft.com/office/drawing/2014/main" id="{14212BEE-052E-5146-A9FF-E0FD27842274}"/>
                      </a:ext>
                    </a:extLst>
                  </p:cNvPr>
                  <p:cNvSpPr>
                    <a:spLocks noChangeShapeType="1"/>
                  </p:cNvSpPr>
                  <p:nvPr/>
                </p:nvSpPr>
                <p:spPr bwMode="auto">
                  <a:xfrm>
                    <a:off x="792" y="2774"/>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67" name="Line 125">
                    <a:extLst>
                      <a:ext uri="{FF2B5EF4-FFF2-40B4-BE49-F238E27FC236}">
                        <a16:creationId xmlns:a16="http://schemas.microsoft.com/office/drawing/2014/main" id="{794FA617-2CA0-B246-9A8C-329744997869}"/>
                      </a:ext>
                    </a:extLst>
                  </p:cNvPr>
                  <p:cNvSpPr>
                    <a:spLocks noChangeShapeType="1"/>
                  </p:cNvSpPr>
                  <p:nvPr/>
                </p:nvSpPr>
                <p:spPr bwMode="auto">
                  <a:xfrm flipH="1">
                    <a:off x="739" y="2774"/>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 name="Rectangle 126">
                    <a:extLst>
                      <a:ext uri="{FF2B5EF4-FFF2-40B4-BE49-F238E27FC236}">
                        <a16:creationId xmlns:a16="http://schemas.microsoft.com/office/drawing/2014/main" id="{D31D2EA7-450A-494A-BF08-323C371BD78E}"/>
                      </a:ext>
                    </a:extLst>
                  </p:cNvPr>
                  <p:cNvSpPr>
                    <a:spLocks noChangeArrowheads="1"/>
                  </p:cNvSpPr>
                  <p:nvPr/>
                </p:nvSpPr>
                <p:spPr bwMode="auto">
                  <a:xfrm>
                    <a:off x="424" y="2677"/>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1000</a:t>
                    </a:r>
                  </a:p>
                </p:txBody>
              </p:sp>
              <p:sp>
                <p:nvSpPr>
                  <p:cNvPr id="69" name="Line 127">
                    <a:extLst>
                      <a:ext uri="{FF2B5EF4-FFF2-40B4-BE49-F238E27FC236}">
                        <a16:creationId xmlns:a16="http://schemas.microsoft.com/office/drawing/2014/main" id="{CC9AA7AC-3091-9447-B450-DE9096887C93}"/>
                      </a:ext>
                    </a:extLst>
                  </p:cNvPr>
                  <p:cNvSpPr>
                    <a:spLocks noChangeShapeType="1"/>
                  </p:cNvSpPr>
                  <p:nvPr/>
                </p:nvSpPr>
                <p:spPr bwMode="auto">
                  <a:xfrm flipH="1">
                    <a:off x="763" y="241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 name="Line 128">
                    <a:extLst>
                      <a:ext uri="{FF2B5EF4-FFF2-40B4-BE49-F238E27FC236}">
                        <a16:creationId xmlns:a16="http://schemas.microsoft.com/office/drawing/2014/main" id="{F645B6F5-F113-3040-B0E3-563CA76E97B9}"/>
                      </a:ext>
                    </a:extLst>
                  </p:cNvPr>
                  <p:cNvSpPr>
                    <a:spLocks noChangeShapeType="1"/>
                  </p:cNvSpPr>
                  <p:nvPr/>
                </p:nvSpPr>
                <p:spPr bwMode="auto">
                  <a:xfrm flipH="1">
                    <a:off x="763" y="236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 name="Line 129">
                    <a:extLst>
                      <a:ext uri="{FF2B5EF4-FFF2-40B4-BE49-F238E27FC236}">
                        <a16:creationId xmlns:a16="http://schemas.microsoft.com/office/drawing/2014/main" id="{0E050ED3-D6CA-1F4F-8107-3CF25D74B7CB}"/>
                      </a:ext>
                    </a:extLst>
                  </p:cNvPr>
                  <p:cNvSpPr>
                    <a:spLocks noChangeShapeType="1"/>
                  </p:cNvSpPr>
                  <p:nvPr/>
                </p:nvSpPr>
                <p:spPr bwMode="auto">
                  <a:xfrm flipH="1">
                    <a:off x="763" y="2301"/>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 name="Line 130">
                    <a:extLst>
                      <a:ext uri="{FF2B5EF4-FFF2-40B4-BE49-F238E27FC236}">
                        <a16:creationId xmlns:a16="http://schemas.microsoft.com/office/drawing/2014/main" id="{24FA6E11-62A2-5247-9DD9-0B0824086D80}"/>
                      </a:ext>
                    </a:extLst>
                  </p:cNvPr>
                  <p:cNvSpPr>
                    <a:spLocks noChangeShapeType="1"/>
                  </p:cNvSpPr>
                  <p:nvPr/>
                </p:nvSpPr>
                <p:spPr bwMode="auto">
                  <a:xfrm flipH="1">
                    <a:off x="763" y="224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 name="Line 131">
                    <a:extLst>
                      <a:ext uri="{FF2B5EF4-FFF2-40B4-BE49-F238E27FC236}">
                        <a16:creationId xmlns:a16="http://schemas.microsoft.com/office/drawing/2014/main" id="{4F362023-2AF3-604E-8273-D731D5254ABB}"/>
                      </a:ext>
                    </a:extLst>
                  </p:cNvPr>
                  <p:cNvSpPr>
                    <a:spLocks noChangeShapeType="1"/>
                  </p:cNvSpPr>
                  <p:nvPr/>
                </p:nvSpPr>
                <p:spPr bwMode="auto">
                  <a:xfrm>
                    <a:off x="792" y="2478"/>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74" name="Line 132">
                    <a:extLst>
                      <a:ext uri="{FF2B5EF4-FFF2-40B4-BE49-F238E27FC236}">
                        <a16:creationId xmlns:a16="http://schemas.microsoft.com/office/drawing/2014/main" id="{F85DC1F9-D476-4F40-8FEF-FE2F60506E41}"/>
                      </a:ext>
                    </a:extLst>
                  </p:cNvPr>
                  <p:cNvSpPr>
                    <a:spLocks noChangeShapeType="1"/>
                  </p:cNvSpPr>
                  <p:nvPr/>
                </p:nvSpPr>
                <p:spPr bwMode="auto">
                  <a:xfrm flipH="1">
                    <a:off x="739" y="2478"/>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5" name="Rectangle 133">
                    <a:extLst>
                      <a:ext uri="{FF2B5EF4-FFF2-40B4-BE49-F238E27FC236}">
                        <a16:creationId xmlns:a16="http://schemas.microsoft.com/office/drawing/2014/main" id="{248CBD00-5FB3-5548-A985-4AFA57CBB08B}"/>
                      </a:ext>
                    </a:extLst>
                  </p:cNvPr>
                  <p:cNvSpPr>
                    <a:spLocks noChangeArrowheads="1"/>
                  </p:cNvSpPr>
                  <p:nvPr/>
                </p:nvSpPr>
                <p:spPr bwMode="auto">
                  <a:xfrm>
                    <a:off x="424" y="2381"/>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1250</a:t>
                    </a:r>
                  </a:p>
                </p:txBody>
              </p:sp>
              <p:sp>
                <p:nvSpPr>
                  <p:cNvPr id="76" name="Line 134">
                    <a:extLst>
                      <a:ext uri="{FF2B5EF4-FFF2-40B4-BE49-F238E27FC236}">
                        <a16:creationId xmlns:a16="http://schemas.microsoft.com/office/drawing/2014/main" id="{7EDC6E93-880C-234D-A6AA-46D4691017AE}"/>
                      </a:ext>
                    </a:extLst>
                  </p:cNvPr>
                  <p:cNvSpPr>
                    <a:spLocks noChangeShapeType="1"/>
                  </p:cNvSpPr>
                  <p:nvPr/>
                </p:nvSpPr>
                <p:spPr bwMode="auto">
                  <a:xfrm flipH="1">
                    <a:off x="763" y="212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 name="Line 135">
                    <a:extLst>
                      <a:ext uri="{FF2B5EF4-FFF2-40B4-BE49-F238E27FC236}">
                        <a16:creationId xmlns:a16="http://schemas.microsoft.com/office/drawing/2014/main" id="{16989B65-CF49-C744-8726-7DB0C3353021}"/>
                      </a:ext>
                    </a:extLst>
                  </p:cNvPr>
                  <p:cNvSpPr>
                    <a:spLocks noChangeShapeType="1"/>
                  </p:cNvSpPr>
                  <p:nvPr/>
                </p:nvSpPr>
                <p:spPr bwMode="auto">
                  <a:xfrm flipH="1">
                    <a:off x="763" y="206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8" name="Line 136">
                    <a:extLst>
                      <a:ext uri="{FF2B5EF4-FFF2-40B4-BE49-F238E27FC236}">
                        <a16:creationId xmlns:a16="http://schemas.microsoft.com/office/drawing/2014/main" id="{E8C99553-61EB-FD40-8DD3-DBCB94DB07F8}"/>
                      </a:ext>
                    </a:extLst>
                  </p:cNvPr>
                  <p:cNvSpPr>
                    <a:spLocks noChangeShapeType="1"/>
                  </p:cNvSpPr>
                  <p:nvPr/>
                </p:nvSpPr>
                <p:spPr bwMode="auto">
                  <a:xfrm flipH="1">
                    <a:off x="763" y="200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9" name="Line 137">
                    <a:extLst>
                      <a:ext uri="{FF2B5EF4-FFF2-40B4-BE49-F238E27FC236}">
                        <a16:creationId xmlns:a16="http://schemas.microsoft.com/office/drawing/2014/main" id="{FC6DABB7-4C8A-564B-9EA8-4DDDFFD59E9A}"/>
                      </a:ext>
                    </a:extLst>
                  </p:cNvPr>
                  <p:cNvSpPr>
                    <a:spLocks noChangeShapeType="1"/>
                  </p:cNvSpPr>
                  <p:nvPr/>
                </p:nvSpPr>
                <p:spPr bwMode="auto">
                  <a:xfrm flipH="1">
                    <a:off x="763" y="1946"/>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0" name="Line 138">
                    <a:extLst>
                      <a:ext uri="{FF2B5EF4-FFF2-40B4-BE49-F238E27FC236}">
                        <a16:creationId xmlns:a16="http://schemas.microsoft.com/office/drawing/2014/main" id="{98030703-8598-034B-A348-6059901AD2A9}"/>
                      </a:ext>
                    </a:extLst>
                  </p:cNvPr>
                  <p:cNvSpPr>
                    <a:spLocks noChangeShapeType="1"/>
                  </p:cNvSpPr>
                  <p:nvPr/>
                </p:nvSpPr>
                <p:spPr bwMode="auto">
                  <a:xfrm>
                    <a:off x="792" y="2182"/>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81" name="Line 139">
                    <a:extLst>
                      <a:ext uri="{FF2B5EF4-FFF2-40B4-BE49-F238E27FC236}">
                        <a16:creationId xmlns:a16="http://schemas.microsoft.com/office/drawing/2014/main" id="{073D692B-D94B-EE4C-9300-524FE3F2D6A7}"/>
                      </a:ext>
                    </a:extLst>
                  </p:cNvPr>
                  <p:cNvSpPr>
                    <a:spLocks noChangeShapeType="1"/>
                  </p:cNvSpPr>
                  <p:nvPr/>
                </p:nvSpPr>
                <p:spPr bwMode="auto">
                  <a:xfrm flipH="1">
                    <a:off x="739" y="2182"/>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 name="Rectangle 140">
                    <a:extLst>
                      <a:ext uri="{FF2B5EF4-FFF2-40B4-BE49-F238E27FC236}">
                        <a16:creationId xmlns:a16="http://schemas.microsoft.com/office/drawing/2014/main" id="{78C54BF3-1AFA-F44D-889F-FA2B659F09EC}"/>
                      </a:ext>
                    </a:extLst>
                  </p:cNvPr>
                  <p:cNvSpPr>
                    <a:spLocks noChangeArrowheads="1"/>
                  </p:cNvSpPr>
                  <p:nvPr/>
                </p:nvSpPr>
                <p:spPr bwMode="auto">
                  <a:xfrm>
                    <a:off x="424" y="2085"/>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1500</a:t>
                    </a:r>
                  </a:p>
                </p:txBody>
              </p:sp>
              <p:sp>
                <p:nvSpPr>
                  <p:cNvPr id="83" name="Line 141">
                    <a:extLst>
                      <a:ext uri="{FF2B5EF4-FFF2-40B4-BE49-F238E27FC236}">
                        <a16:creationId xmlns:a16="http://schemas.microsoft.com/office/drawing/2014/main" id="{9592B93D-BC71-9E44-B941-9C6FCCCEFD78}"/>
                      </a:ext>
                    </a:extLst>
                  </p:cNvPr>
                  <p:cNvSpPr>
                    <a:spLocks noChangeShapeType="1"/>
                  </p:cNvSpPr>
                  <p:nvPr/>
                </p:nvSpPr>
                <p:spPr bwMode="auto">
                  <a:xfrm flipH="1">
                    <a:off x="763" y="182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4" name="Line 142">
                    <a:extLst>
                      <a:ext uri="{FF2B5EF4-FFF2-40B4-BE49-F238E27FC236}">
                        <a16:creationId xmlns:a16="http://schemas.microsoft.com/office/drawing/2014/main" id="{C0E0654A-1E4B-7A45-8882-25715EB63E05}"/>
                      </a:ext>
                    </a:extLst>
                  </p:cNvPr>
                  <p:cNvSpPr>
                    <a:spLocks noChangeShapeType="1"/>
                  </p:cNvSpPr>
                  <p:nvPr/>
                </p:nvSpPr>
                <p:spPr bwMode="auto">
                  <a:xfrm flipH="1">
                    <a:off x="763" y="176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5" name="Line 143">
                    <a:extLst>
                      <a:ext uri="{FF2B5EF4-FFF2-40B4-BE49-F238E27FC236}">
                        <a16:creationId xmlns:a16="http://schemas.microsoft.com/office/drawing/2014/main" id="{1EAFDBE4-A594-0943-AB7D-23AADF00CCEC}"/>
                      </a:ext>
                    </a:extLst>
                  </p:cNvPr>
                  <p:cNvSpPr>
                    <a:spLocks noChangeShapeType="1"/>
                  </p:cNvSpPr>
                  <p:nvPr/>
                </p:nvSpPr>
                <p:spPr bwMode="auto">
                  <a:xfrm flipH="1">
                    <a:off x="763" y="171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 name="Line 144">
                    <a:extLst>
                      <a:ext uri="{FF2B5EF4-FFF2-40B4-BE49-F238E27FC236}">
                        <a16:creationId xmlns:a16="http://schemas.microsoft.com/office/drawing/2014/main" id="{879A8BA2-8D6E-5249-A03C-2B826AD6CCEA}"/>
                      </a:ext>
                    </a:extLst>
                  </p:cNvPr>
                  <p:cNvSpPr>
                    <a:spLocks noChangeShapeType="1"/>
                  </p:cNvSpPr>
                  <p:nvPr/>
                </p:nvSpPr>
                <p:spPr bwMode="auto">
                  <a:xfrm flipH="1">
                    <a:off x="763" y="165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7" name="Line 145">
                    <a:extLst>
                      <a:ext uri="{FF2B5EF4-FFF2-40B4-BE49-F238E27FC236}">
                        <a16:creationId xmlns:a16="http://schemas.microsoft.com/office/drawing/2014/main" id="{F94AE994-34A9-F24C-BB67-C4B886FD4B30}"/>
                      </a:ext>
                    </a:extLst>
                  </p:cNvPr>
                  <p:cNvSpPr>
                    <a:spLocks noChangeShapeType="1"/>
                  </p:cNvSpPr>
                  <p:nvPr/>
                </p:nvSpPr>
                <p:spPr bwMode="auto">
                  <a:xfrm>
                    <a:off x="792" y="1887"/>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88" name="Line 146">
                    <a:extLst>
                      <a:ext uri="{FF2B5EF4-FFF2-40B4-BE49-F238E27FC236}">
                        <a16:creationId xmlns:a16="http://schemas.microsoft.com/office/drawing/2014/main" id="{F5A6EF91-5639-084E-A08B-003C034B41F7}"/>
                      </a:ext>
                    </a:extLst>
                  </p:cNvPr>
                  <p:cNvSpPr>
                    <a:spLocks noChangeShapeType="1"/>
                  </p:cNvSpPr>
                  <p:nvPr/>
                </p:nvSpPr>
                <p:spPr bwMode="auto">
                  <a:xfrm flipH="1">
                    <a:off x="739" y="1887"/>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9" name="Rectangle 147">
                    <a:extLst>
                      <a:ext uri="{FF2B5EF4-FFF2-40B4-BE49-F238E27FC236}">
                        <a16:creationId xmlns:a16="http://schemas.microsoft.com/office/drawing/2014/main" id="{B8932A97-FA5C-7A45-A10B-CF0DC1FAEF4B}"/>
                      </a:ext>
                    </a:extLst>
                  </p:cNvPr>
                  <p:cNvSpPr>
                    <a:spLocks noChangeArrowheads="1"/>
                  </p:cNvSpPr>
                  <p:nvPr/>
                </p:nvSpPr>
                <p:spPr bwMode="auto">
                  <a:xfrm>
                    <a:off x="424" y="1790"/>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1750</a:t>
                    </a:r>
                  </a:p>
                </p:txBody>
              </p:sp>
              <p:sp>
                <p:nvSpPr>
                  <p:cNvPr id="90" name="Line 148">
                    <a:extLst>
                      <a:ext uri="{FF2B5EF4-FFF2-40B4-BE49-F238E27FC236}">
                        <a16:creationId xmlns:a16="http://schemas.microsoft.com/office/drawing/2014/main" id="{2AD72554-A66A-C342-B07C-E893CAEFDDF1}"/>
                      </a:ext>
                    </a:extLst>
                  </p:cNvPr>
                  <p:cNvSpPr>
                    <a:spLocks noChangeShapeType="1"/>
                  </p:cNvSpPr>
                  <p:nvPr/>
                </p:nvSpPr>
                <p:spPr bwMode="auto">
                  <a:xfrm flipH="1">
                    <a:off x="763" y="153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 name="Line 149">
                    <a:extLst>
                      <a:ext uri="{FF2B5EF4-FFF2-40B4-BE49-F238E27FC236}">
                        <a16:creationId xmlns:a16="http://schemas.microsoft.com/office/drawing/2014/main" id="{5F7A303D-72AE-294F-A4D2-E344849EFAC4}"/>
                      </a:ext>
                    </a:extLst>
                  </p:cNvPr>
                  <p:cNvSpPr>
                    <a:spLocks noChangeShapeType="1"/>
                  </p:cNvSpPr>
                  <p:nvPr/>
                </p:nvSpPr>
                <p:spPr bwMode="auto">
                  <a:xfrm flipH="1">
                    <a:off x="763" y="147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 name="Line 150">
                    <a:extLst>
                      <a:ext uri="{FF2B5EF4-FFF2-40B4-BE49-F238E27FC236}">
                        <a16:creationId xmlns:a16="http://schemas.microsoft.com/office/drawing/2014/main" id="{B1C8F08B-5B64-E84D-BF58-5E2921D19CE8}"/>
                      </a:ext>
                    </a:extLst>
                  </p:cNvPr>
                  <p:cNvSpPr>
                    <a:spLocks noChangeShapeType="1"/>
                  </p:cNvSpPr>
                  <p:nvPr/>
                </p:nvSpPr>
                <p:spPr bwMode="auto">
                  <a:xfrm flipH="1">
                    <a:off x="763" y="141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 name="Line 151">
                    <a:extLst>
                      <a:ext uri="{FF2B5EF4-FFF2-40B4-BE49-F238E27FC236}">
                        <a16:creationId xmlns:a16="http://schemas.microsoft.com/office/drawing/2014/main" id="{43B96092-9401-EA4F-B9F8-E187590C95CF}"/>
                      </a:ext>
                    </a:extLst>
                  </p:cNvPr>
                  <p:cNvSpPr>
                    <a:spLocks noChangeShapeType="1"/>
                  </p:cNvSpPr>
                  <p:nvPr/>
                </p:nvSpPr>
                <p:spPr bwMode="auto">
                  <a:xfrm flipH="1">
                    <a:off x="763" y="135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4" name="Line 152">
                    <a:extLst>
                      <a:ext uri="{FF2B5EF4-FFF2-40B4-BE49-F238E27FC236}">
                        <a16:creationId xmlns:a16="http://schemas.microsoft.com/office/drawing/2014/main" id="{D308199A-F403-254B-A7B6-76C51E8EB335}"/>
                      </a:ext>
                    </a:extLst>
                  </p:cNvPr>
                  <p:cNvSpPr>
                    <a:spLocks noChangeShapeType="1"/>
                  </p:cNvSpPr>
                  <p:nvPr/>
                </p:nvSpPr>
                <p:spPr bwMode="auto">
                  <a:xfrm>
                    <a:off x="792" y="1591"/>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95" name="Line 153">
                    <a:extLst>
                      <a:ext uri="{FF2B5EF4-FFF2-40B4-BE49-F238E27FC236}">
                        <a16:creationId xmlns:a16="http://schemas.microsoft.com/office/drawing/2014/main" id="{B54141CA-DD3A-F34B-B7D0-E75CF27558B0}"/>
                      </a:ext>
                    </a:extLst>
                  </p:cNvPr>
                  <p:cNvSpPr>
                    <a:spLocks noChangeShapeType="1"/>
                  </p:cNvSpPr>
                  <p:nvPr/>
                </p:nvSpPr>
                <p:spPr bwMode="auto">
                  <a:xfrm flipH="1">
                    <a:off x="739" y="1591"/>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6" name="Rectangle 154">
                    <a:extLst>
                      <a:ext uri="{FF2B5EF4-FFF2-40B4-BE49-F238E27FC236}">
                        <a16:creationId xmlns:a16="http://schemas.microsoft.com/office/drawing/2014/main" id="{A61B4AF5-7645-EA4A-96E6-CDD160B5F2B6}"/>
                      </a:ext>
                    </a:extLst>
                  </p:cNvPr>
                  <p:cNvSpPr>
                    <a:spLocks noChangeArrowheads="1"/>
                  </p:cNvSpPr>
                  <p:nvPr/>
                </p:nvSpPr>
                <p:spPr bwMode="auto">
                  <a:xfrm>
                    <a:off x="424" y="1494"/>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2000</a:t>
                    </a:r>
                  </a:p>
                </p:txBody>
              </p:sp>
              <p:sp>
                <p:nvSpPr>
                  <p:cNvPr id="97" name="Line 155">
                    <a:extLst>
                      <a:ext uri="{FF2B5EF4-FFF2-40B4-BE49-F238E27FC236}">
                        <a16:creationId xmlns:a16="http://schemas.microsoft.com/office/drawing/2014/main" id="{91BB39EC-1D93-354C-A743-5D5F21D61607}"/>
                      </a:ext>
                    </a:extLst>
                  </p:cNvPr>
                  <p:cNvSpPr>
                    <a:spLocks noChangeShapeType="1"/>
                  </p:cNvSpPr>
                  <p:nvPr/>
                </p:nvSpPr>
                <p:spPr bwMode="auto">
                  <a:xfrm flipH="1">
                    <a:off x="763" y="123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8" name="Line 156">
                    <a:extLst>
                      <a:ext uri="{FF2B5EF4-FFF2-40B4-BE49-F238E27FC236}">
                        <a16:creationId xmlns:a16="http://schemas.microsoft.com/office/drawing/2014/main" id="{F41D2B80-2035-CE4B-98C4-ADD6C6FE32B0}"/>
                      </a:ext>
                    </a:extLst>
                  </p:cNvPr>
                  <p:cNvSpPr>
                    <a:spLocks noChangeShapeType="1"/>
                  </p:cNvSpPr>
                  <p:nvPr/>
                </p:nvSpPr>
                <p:spPr bwMode="auto">
                  <a:xfrm flipH="1">
                    <a:off x="763" y="117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9" name="Line 157">
                    <a:extLst>
                      <a:ext uri="{FF2B5EF4-FFF2-40B4-BE49-F238E27FC236}">
                        <a16:creationId xmlns:a16="http://schemas.microsoft.com/office/drawing/2014/main" id="{29FE0CBF-177A-F94D-A4FC-F484FEF8A2EF}"/>
                      </a:ext>
                    </a:extLst>
                  </p:cNvPr>
                  <p:cNvSpPr>
                    <a:spLocks noChangeShapeType="1"/>
                  </p:cNvSpPr>
                  <p:nvPr/>
                </p:nvSpPr>
                <p:spPr bwMode="auto">
                  <a:xfrm flipH="1">
                    <a:off x="763" y="111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0" name="Line 158">
                    <a:extLst>
                      <a:ext uri="{FF2B5EF4-FFF2-40B4-BE49-F238E27FC236}">
                        <a16:creationId xmlns:a16="http://schemas.microsoft.com/office/drawing/2014/main" id="{43213BF0-DB24-BE4D-B57A-73178BA8A203}"/>
                      </a:ext>
                    </a:extLst>
                  </p:cNvPr>
                  <p:cNvSpPr>
                    <a:spLocks noChangeShapeType="1"/>
                  </p:cNvSpPr>
                  <p:nvPr/>
                </p:nvSpPr>
                <p:spPr bwMode="auto">
                  <a:xfrm flipH="1">
                    <a:off x="763" y="105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1" name="Line 159">
                    <a:extLst>
                      <a:ext uri="{FF2B5EF4-FFF2-40B4-BE49-F238E27FC236}">
                        <a16:creationId xmlns:a16="http://schemas.microsoft.com/office/drawing/2014/main" id="{D0D31890-A769-354F-A6D2-A187ED99CC86}"/>
                      </a:ext>
                    </a:extLst>
                  </p:cNvPr>
                  <p:cNvSpPr>
                    <a:spLocks noChangeShapeType="1"/>
                  </p:cNvSpPr>
                  <p:nvPr/>
                </p:nvSpPr>
                <p:spPr bwMode="auto">
                  <a:xfrm>
                    <a:off x="792" y="1296"/>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02" name="Line 160">
                    <a:extLst>
                      <a:ext uri="{FF2B5EF4-FFF2-40B4-BE49-F238E27FC236}">
                        <a16:creationId xmlns:a16="http://schemas.microsoft.com/office/drawing/2014/main" id="{7ADA1DAF-1090-474E-8468-332D1C577928}"/>
                      </a:ext>
                    </a:extLst>
                  </p:cNvPr>
                  <p:cNvSpPr>
                    <a:spLocks noChangeShapeType="1"/>
                  </p:cNvSpPr>
                  <p:nvPr/>
                </p:nvSpPr>
                <p:spPr bwMode="auto">
                  <a:xfrm flipH="1">
                    <a:off x="739" y="1296"/>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 name="Rectangle 161">
                    <a:extLst>
                      <a:ext uri="{FF2B5EF4-FFF2-40B4-BE49-F238E27FC236}">
                        <a16:creationId xmlns:a16="http://schemas.microsoft.com/office/drawing/2014/main" id="{0E036E29-B57B-8A4A-A685-5E8EF12BF7FA}"/>
                      </a:ext>
                    </a:extLst>
                  </p:cNvPr>
                  <p:cNvSpPr>
                    <a:spLocks noChangeArrowheads="1"/>
                  </p:cNvSpPr>
                  <p:nvPr/>
                </p:nvSpPr>
                <p:spPr bwMode="auto">
                  <a:xfrm>
                    <a:off x="424" y="1199"/>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2250</a:t>
                    </a:r>
                  </a:p>
                </p:txBody>
              </p:sp>
              <p:sp>
                <p:nvSpPr>
                  <p:cNvPr id="104" name="Line 162">
                    <a:extLst>
                      <a:ext uri="{FF2B5EF4-FFF2-40B4-BE49-F238E27FC236}">
                        <a16:creationId xmlns:a16="http://schemas.microsoft.com/office/drawing/2014/main" id="{D11305D7-89BE-094D-B2DE-9426139A236D}"/>
                      </a:ext>
                    </a:extLst>
                  </p:cNvPr>
                  <p:cNvSpPr>
                    <a:spLocks noChangeShapeType="1"/>
                  </p:cNvSpPr>
                  <p:nvPr/>
                </p:nvSpPr>
                <p:spPr bwMode="auto">
                  <a:xfrm flipH="1">
                    <a:off x="739" y="994"/>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sp>
            <p:nvSpPr>
              <p:cNvPr id="179" name="Textfeld 178">
                <a:extLst>
                  <a:ext uri="{FF2B5EF4-FFF2-40B4-BE49-F238E27FC236}">
                    <a16:creationId xmlns:a16="http://schemas.microsoft.com/office/drawing/2014/main" id="{67FC622E-3A02-6548-8788-23B758FE277A}"/>
                  </a:ext>
                </a:extLst>
              </p:cNvPr>
              <p:cNvSpPr txBox="1"/>
              <p:nvPr/>
            </p:nvSpPr>
            <p:spPr>
              <a:xfrm rot="16200000">
                <a:off x="-297180" y="4612251"/>
                <a:ext cx="1217932" cy="369332"/>
              </a:xfrm>
              <a:prstGeom prst="rect">
                <a:avLst/>
              </a:prstGeom>
              <a:noFill/>
            </p:spPr>
            <p:txBody>
              <a:bodyPr wrap="square" rtlCol="0">
                <a:spAutoFit/>
              </a:bodyPr>
              <a:lstStyle/>
              <a:p>
                <a:r>
                  <a:rPr lang="de-DE" dirty="0"/>
                  <a:t>Höhe (m)</a:t>
                </a:r>
              </a:p>
            </p:txBody>
          </p:sp>
          <p:sp>
            <p:nvSpPr>
              <p:cNvPr id="180" name="Textfeld 179">
                <a:extLst>
                  <a:ext uri="{FF2B5EF4-FFF2-40B4-BE49-F238E27FC236}">
                    <a16:creationId xmlns:a16="http://schemas.microsoft.com/office/drawing/2014/main" id="{CCAAF900-F199-C147-931C-6E0DA15C36A6}"/>
                  </a:ext>
                </a:extLst>
              </p:cNvPr>
              <p:cNvSpPr txBox="1"/>
              <p:nvPr/>
            </p:nvSpPr>
            <p:spPr>
              <a:xfrm>
                <a:off x="939800" y="6183904"/>
                <a:ext cx="1675330" cy="369332"/>
              </a:xfrm>
              <a:prstGeom prst="rect">
                <a:avLst/>
              </a:prstGeom>
              <a:noFill/>
            </p:spPr>
            <p:txBody>
              <a:bodyPr wrap="none" rtlCol="0">
                <a:spAutoFit/>
              </a:bodyPr>
              <a:lstStyle/>
              <a:p>
                <a:r>
                  <a:rPr lang="de-DE" dirty="0"/>
                  <a:t>Temperatur (</a:t>
                </a:r>
                <a:r>
                  <a:rPr lang="de-DE" baseline="30000" dirty="0"/>
                  <a:t>o</a:t>
                </a:r>
                <a:r>
                  <a:rPr lang="de-DE" dirty="0"/>
                  <a:t>C)</a:t>
                </a:r>
              </a:p>
            </p:txBody>
          </p:sp>
        </p:grpSp>
        <p:grpSp>
          <p:nvGrpSpPr>
            <p:cNvPr id="177" name="Gruppieren 176">
              <a:extLst>
                <a:ext uri="{FF2B5EF4-FFF2-40B4-BE49-F238E27FC236}">
                  <a16:creationId xmlns:a16="http://schemas.microsoft.com/office/drawing/2014/main" id="{3C19C57F-B75D-0D45-8854-B347B49E8A31}"/>
                </a:ext>
              </a:extLst>
            </p:cNvPr>
            <p:cNvGrpSpPr/>
            <p:nvPr/>
          </p:nvGrpSpPr>
          <p:grpSpPr>
            <a:xfrm>
              <a:off x="1029648" y="1759554"/>
              <a:ext cx="2936339" cy="4129994"/>
              <a:chOff x="961408" y="1302354"/>
              <a:chExt cx="2936339" cy="4129994"/>
            </a:xfrm>
          </p:grpSpPr>
          <p:sp>
            <p:nvSpPr>
              <p:cNvPr id="15" name="Line 179">
                <a:extLst>
                  <a:ext uri="{FF2B5EF4-FFF2-40B4-BE49-F238E27FC236}">
                    <a16:creationId xmlns:a16="http://schemas.microsoft.com/office/drawing/2014/main" id="{F962D606-1DDC-0D48-B23E-8A17DBDFD544}"/>
                  </a:ext>
                </a:extLst>
              </p:cNvPr>
              <p:cNvSpPr>
                <a:spLocks noChangeShapeType="1"/>
              </p:cNvSpPr>
              <p:nvPr/>
            </p:nvSpPr>
            <p:spPr bwMode="auto">
              <a:xfrm flipH="1" flipV="1">
                <a:off x="3441698" y="4307331"/>
                <a:ext cx="456049" cy="1125017"/>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Line 180">
                <a:extLst>
                  <a:ext uri="{FF2B5EF4-FFF2-40B4-BE49-F238E27FC236}">
                    <a16:creationId xmlns:a16="http://schemas.microsoft.com/office/drawing/2014/main" id="{EFCCAE59-B432-E34B-BBFB-AFAE7D8EDCC5}"/>
                  </a:ext>
                </a:extLst>
              </p:cNvPr>
              <p:cNvSpPr>
                <a:spLocks noChangeShapeType="1"/>
              </p:cNvSpPr>
              <p:nvPr/>
            </p:nvSpPr>
            <p:spPr bwMode="auto">
              <a:xfrm flipH="1" flipV="1">
                <a:off x="2793049" y="2779111"/>
                <a:ext cx="661351" cy="1566321"/>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182">
                <a:extLst>
                  <a:ext uri="{FF2B5EF4-FFF2-40B4-BE49-F238E27FC236}">
                    <a16:creationId xmlns:a16="http://schemas.microsoft.com/office/drawing/2014/main" id="{50F94FF0-AACC-C441-9353-2C9C74A188F9}"/>
                  </a:ext>
                </a:extLst>
              </p:cNvPr>
              <p:cNvSpPr>
                <a:spLocks noChangeShapeType="1"/>
              </p:cNvSpPr>
              <p:nvPr/>
            </p:nvSpPr>
            <p:spPr bwMode="auto">
              <a:xfrm flipH="1" flipV="1">
                <a:off x="1157187" y="2197754"/>
                <a:ext cx="1635862" cy="581358"/>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 name="Line 184">
                <a:extLst>
                  <a:ext uri="{FF2B5EF4-FFF2-40B4-BE49-F238E27FC236}">
                    <a16:creationId xmlns:a16="http://schemas.microsoft.com/office/drawing/2014/main" id="{13F75F9D-7D40-B64C-9C85-2D5F5F202F5A}"/>
                  </a:ext>
                </a:extLst>
              </p:cNvPr>
              <p:cNvSpPr>
                <a:spLocks noChangeShapeType="1"/>
              </p:cNvSpPr>
              <p:nvPr/>
            </p:nvSpPr>
            <p:spPr bwMode="auto">
              <a:xfrm flipH="1" flipV="1">
                <a:off x="961408" y="1302354"/>
                <a:ext cx="203200" cy="901700"/>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83" name="Textfeld 182">
              <a:extLst>
                <a:ext uri="{FF2B5EF4-FFF2-40B4-BE49-F238E27FC236}">
                  <a16:creationId xmlns:a16="http://schemas.microsoft.com/office/drawing/2014/main" id="{7572C170-CD69-3A4D-B0C2-E0DB524AA1E9}"/>
                </a:ext>
              </a:extLst>
            </p:cNvPr>
            <p:cNvSpPr txBox="1"/>
            <p:nvPr/>
          </p:nvSpPr>
          <p:spPr>
            <a:xfrm>
              <a:off x="2332975" y="1063395"/>
              <a:ext cx="3576506" cy="430887"/>
            </a:xfrm>
            <a:prstGeom prst="rect">
              <a:avLst/>
            </a:prstGeom>
            <a:noFill/>
          </p:spPr>
          <p:txBody>
            <a:bodyPr wrap="square" rtlCol="0">
              <a:spAutoFit/>
            </a:bodyPr>
            <a:lstStyle/>
            <a:p>
              <a:r>
                <a:rPr lang="de-DE" sz="2200" b="1" dirty="0"/>
                <a:t>Temperaturzustandskurve</a:t>
              </a:r>
            </a:p>
          </p:txBody>
        </p:sp>
      </p:grpSp>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Veränderung der Schichtung durch Strahlung 1</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7358098" y="1029010"/>
            <a:ext cx="4609274" cy="5371790"/>
          </a:xfrm>
        </p:spPr>
        <p:txBody>
          <a:bodyPr>
            <a:noAutofit/>
          </a:bodyPr>
          <a:lstStyle/>
          <a:p>
            <a:r>
              <a:rPr lang="de-DE" dirty="0"/>
              <a:t>Im Tagesverlauf erwärmt die Sonne den Erdboden und damit die boden-nahe Luft. </a:t>
            </a:r>
          </a:p>
          <a:p>
            <a:r>
              <a:rPr lang="de-DE" dirty="0"/>
              <a:t>Erste Thermikblasen steigen auf, kühlen sich dabei </a:t>
            </a:r>
            <a:r>
              <a:rPr lang="de-DE" dirty="0" err="1"/>
              <a:t>trockenadiaba</a:t>
            </a:r>
            <a:r>
              <a:rPr lang="de-DE" dirty="0"/>
              <a:t>-tisch ab, bis ihre Temperatur auf die der Umgebungsluft abgesunken ist. </a:t>
            </a:r>
          </a:p>
          <a:p>
            <a:r>
              <a:rPr lang="de-DE" dirty="0"/>
              <a:t>Ausgleichend sinkt zwischen den Steiggebieten Luft sich </a:t>
            </a:r>
            <a:r>
              <a:rPr lang="de-DE" dirty="0" err="1"/>
              <a:t>trockenadia-batisch</a:t>
            </a:r>
            <a:r>
              <a:rPr lang="de-DE" dirty="0"/>
              <a:t> erwärmend ab.</a:t>
            </a:r>
          </a:p>
          <a:p>
            <a:pPr marL="0" indent="0">
              <a:buNone/>
            </a:pPr>
            <a:r>
              <a:rPr lang="de-DE" b="1" dirty="0">
                <a:sym typeface="Wingdings" pitchFamily="2" charset="2"/>
              </a:rPr>
              <a:t> </a:t>
            </a:r>
            <a:r>
              <a:rPr lang="de-DE" dirty="0"/>
              <a:t>die Atmosphäre wird allmählich von unten her trockenadiabatisch aufgeschichtet, </a:t>
            </a:r>
            <a:r>
              <a:rPr lang="de-DE" b="1" dirty="0"/>
              <a:t>die Schichtung im thermisch durchmischten Raum unterhalb von Cumuluswolken ist indifferent. </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14</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sp>
        <p:nvSpPr>
          <p:cNvPr id="184" name="Abgerundete rechteckige Legende 183">
            <a:extLst>
              <a:ext uri="{FF2B5EF4-FFF2-40B4-BE49-F238E27FC236}">
                <a16:creationId xmlns:a16="http://schemas.microsoft.com/office/drawing/2014/main" id="{BCDBC6F8-3D7A-DE40-A0F8-205F541BA727}"/>
              </a:ext>
            </a:extLst>
          </p:cNvPr>
          <p:cNvSpPr/>
          <p:nvPr/>
        </p:nvSpPr>
        <p:spPr>
          <a:xfrm>
            <a:off x="1225427" y="1775051"/>
            <a:ext cx="1145282" cy="430887"/>
          </a:xfrm>
          <a:prstGeom prst="wedgeRoundRectCallout">
            <a:avLst>
              <a:gd name="adj1" fmla="val -49432"/>
              <a:gd name="adj2" fmla="val 1068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Taupunkt</a:t>
            </a:r>
          </a:p>
        </p:txBody>
      </p:sp>
      <p:sp>
        <p:nvSpPr>
          <p:cNvPr id="185" name="Abgerundete rechteckige Legende 184">
            <a:extLst>
              <a:ext uri="{FF2B5EF4-FFF2-40B4-BE49-F238E27FC236}">
                <a16:creationId xmlns:a16="http://schemas.microsoft.com/office/drawing/2014/main" id="{842B615A-C564-1648-82C3-1E947F6B288F}"/>
              </a:ext>
            </a:extLst>
          </p:cNvPr>
          <p:cNvSpPr/>
          <p:nvPr/>
        </p:nvSpPr>
        <p:spPr>
          <a:xfrm>
            <a:off x="3538469" y="1599063"/>
            <a:ext cx="1312505" cy="430887"/>
          </a:xfrm>
          <a:prstGeom prst="wedgeRoundRectCallout">
            <a:avLst>
              <a:gd name="adj1" fmla="val -49432"/>
              <a:gd name="adj2" fmla="val 10684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Temperatur</a:t>
            </a:r>
          </a:p>
        </p:txBody>
      </p:sp>
      <p:sp>
        <p:nvSpPr>
          <p:cNvPr id="188" name="Line 5">
            <a:extLst>
              <a:ext uri="{FF2B5EF4-FFF2-40B4-BE49-F238E27FC236}">
                <a16:creationId xmlns:a16="http://schemas.microsoft.com/office/drawing/2014/main" id="{09252FEB-7B5A-3441-AF2E-29ADFAD7EF38}"/>
              </a:ext>
            </a:extLst>
          </p:cNvPr>
          <p:cNvSpPr>
            <a:spLocks noChangeShapeType="1"/>
          </p:cNvSpPr>
          <p:nvPr/>
        </p:nvSpPr>
        <p:spPr bwMode="auto">
          <a:xfrm flipH="1" flipV="1">
            <a:off x="4485756" y="5540610"/>
            <a:ext cx="211160" cy="302908"/>
          </a:xfrm>
          <a:prstGeom prst="line">
            <a:avLst/>
          </a:prstGeom>
          <a:noFill/>
          <a:ln w="4445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Line 167">
            <a:extLst>
              <a:ext uri="{FF2B5EF4-FFF2-40B4-BE49-F238E27FC236}">
                <a16:creationId xmlns:a16="http://schemas.microsoft.com/office/drawing/2014/main" id="{E2DFE573-200E-4E46-BC38-00484D6EA760}"/>
              </a:ext>
            </a:extLst>
          </p:cNvPr>
          <p:cNvSpPr>
            <a:spLocks noChangeShapeType="1"/>
          </p:cNvSpPr>
          <p:nvPr/>
        </p:nvSpPr>
        <p:spPr bwMode="auto">
          <a:xfrm flipV="1">
            <a:off x="4155490" y="5577333"/>
            <a:ext cx="331810" cy="26670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 name="Line 169">
            <a:extLst>
              <a:ext uri="{FF2B5EF4-FFF2-40B4-BE49-F238E27FC236}">
                <a16:creationId xmlns:a16="http://schemas.microsoft.com/office/drawing/2014/main" id="{2D556218-23F3-2648-875D-A27A6CBC7FD2}"/>
              </a:ext>
            </a:extLst>
          </p:cNvPr>
          <p:cNvSpPr>
            <a:spLocks noChangeShapeType="1"/>
          </p:cNvSpPr>
          <p:nvPr/>
        </p:nvSpPr>
        <p:spPr bwMode="auto">
          <a:xfrm flipH="1" flipV="1">
            <a:off x="4084613" y="4688837"/>
            <a:ext cx="408940" cy="888496"/>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6" name="Line 170">
            <a:extLst>
              <a:ext uri="{FF2B5EF4-FFF2-40B4-BE49-F238E27FC236}">
                <a16:creationId xmlns:a16="http://schemas.microsoft.com/office/drawing/2014/main" id="{5E170B9A-936E-A842-A73F-99C8DC6A07FE}"/>
              </a:ext>
            </a:extLst>
          </p:cNvPr>
          <p:cNvSpPr>
            <a:spLocks noChangeShapeType="1"/>
          </p:cNvSpPr>
          <p:nvPr/>
        </p:nvSpPr>
        <p:spPr bwMode="auto">
          <a:xfrm flipH="1" flipV="1">
            <a:off x="3304636" y="3209011"/>
            <a:ext cx="357497" cy="724838"/>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8" name="Line 172">
            <a:extLst>
              <a:ext uri="{FF2B5EF4-FFF2-40B4-BE49-F238E27FC236}">
                <a16:creationId xmlns:a16="http://schemas.microsoft.com/office/drawing/2014/main" id="{7B15C372-218D-0C45-9FC0-CB98B9755006}"/>
              </a:ext>
            </a:extLst>
          </p:cNvPr>
          <p:cNvSpPr>
            <a:spLocks noChangeShapeType="1"/>
          </p:cNvSpPr>
          <p:nvPr/>
        </p:nvSpPr>
        <p:spPr bwMode="auto">
          <a:xfrm flipV="1">
            <a:off x="3304638" y="2654953"/>
            <a:ext cx="429570" cy="554061"/>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 name="Line 173">
            <a:extLst>
              <a:ext uri="{FF2B5EF4-FFF2-40B4-BE49-F238E27FC236}">
                <a16:creationId xmlns:a16="http://schemas.microsoft.com/office/drawing/2014/main" id="{18638734-A85F-5343-8B50-B10BF12AF274}"/>
              </a:ext>
            </a:extLst>
          </p:cNvPr>
          <p:cNvSpPr>
            <a:spLocks noChangeShapeType="1"/>
          </p:cNvSpPr>
          <p:nvPr/>
        </p:nvSpPr>
        <p:spPr bwMode="auto">
          <a:xfrm flipH="1" flipV="1">
            <a:off x="3234708" y="1759559"/>
            <a:ext cx="495300" cy="90170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 name="Line 170">
            <a:extLst>
              <a:ext uri="{FF2B5EF4-FFF2-40B4-BE49-F238E27FC236}">
                <a16:creationId xmlns:a16="http://schemas.microsoft.com/office/drawing/2014/main" id="{59BAA4F4-1DE5-3844-8A1A-EF67AFFCC1FE}"/>
              </a:ext>
            </a:extLst>
          </p:cNvPr>
          <p:cNvSpPr>
            <a:spLocks noChangeShapeType="1"/>
          </p:cNvSpPr>
          <p:nvPr/>
        </p:nvSpPr>
        <p:spPr bwMode="auto">
          <a:xfrm flipH="1" flipV="1">
            <a:off x="3672540" y="3933849"/>
            <a:ext cx="421185" cy="767182"/>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5" name="Abgerundete rechteckige Legende 194">
            <a:extLst>
              <a:ext uri="{FF2B5EF4-FFF2-40B4-BE49-F238E27FC236}">
                <a16:creationId xmlns:a16="http://schemas.microsoft.com/office/drawing/2014/main" id="{FABAD943-A725-224F-BB17-44B03B6AC86E}"/>
              </a:ext>
            </a:extLst>
          </p:cNvPr>
          <p:cNvSpPr/>
          <p:nvPr/>
        </p:nvSpPr>
        <p:spPr>
          <a:xfrm>
            <a:off x="2633472" y="6157662"/>
            <a:ext cx="2381886" cy="300834"/>
          </a:xfrm>
          <a:prstGeom prst="wedgeRoundRectCallout">
            <a:avLst>
              <a:gd name="adj1" fmla="val 33979"/>
              <a:gd name="adj2" fmla="val -137952"/>
              <a:gd name="adj3" fmla="val 16667"/>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Bodeninversion</a:t>
            </a:r>
            <a:r>
              <a:rPr lang="de-DE" sz="1600" dirty="0"/>
              <a:t> </a:t>
            </a:r>
            <a:r>
              <a:rPr lang="de-DE" sz="1600" dirty="0">
                <a:solidFill>
                  <a:schemeClr val="tx1"/>
                </a:solidFill>
              </a:rPr>
              <a:t>aufgelöst</a:t>
            </a:r>
          </a:p>
        </p:txBody>
      </p:sp>
      <p:sp>
        <p:nvSpPr>
          <p:cNvPr id="198" name="Abgerundete rechteckige Legende 197">
            <a:extLst>
              <a:ext uri="{FF2B5EF4-FFF2-40B4-BE49-F238E27FC236}">
                <a16:creationId xmlns:a16="http://schemas.microsoft.com/office/drawing/2014/main" id="{C35F106E-3EF6-8E40-9753-545D35191160}"/>
              </a:ext>
            </a:extLst>
          </p:cNvPr>
          <p:cNvSpPr/>
          <p:nvPr/>
        </p:nvSpPr>
        <p:spPr>
          <a:xfrm>
            <a:off x="4441188" y="4308142"/>
            <a:ext cx="1852155" cy="430887"/>
          </a:xfrm>
          <a:prstGeom prst="wedgeRoundRectCallout">
            <a:avLst>
              <a:gd name="adj1" fmla="val -36596"/>
              <a:gd name="adj2" fmla="val 20870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7030A0"/>
                </a:solidFill>
              </a:rPr>
              <a:t>Trockenadiabate</a:t>
            </a:r>
          </a:p>
        </p:txBody>
      </p:sp>
    </p:spTree>
    <p:extLst>
      <p:ext uri="{BB962C8B-B14F-4D97-AF65-F5344CB8AC3E}">
        <p14:creationId xmlns:p14="http://schemas.microsoft.com/office/powerpoint/2010/main" val="23786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5"/>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2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8" grpId="0" animBg="1"/>
      <p:bldP spid="23" grpId="0" animBg="1"/>
      <p:bldP spid="23" grpId="1" animBg="1"/>
      <p:bldP spid="25" grpId="0" animBg="1"/>
      <p:bldP spid="26" grpId="0" animBg="1"/>
      <p:bldP spid="28" grpId="0" animBg="1"/>
      <p:bldP spid="29" grpId="0" animBg="1"/>
      <p:bldP spid="194" grpId="0" animBg="1"/>
      <p:bldP spid="195" grpId="0" animBg="1"/>
      <p:bldP spid="1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Grafik 181">
            <a:extLst>
              <a:ext uri="{FF2B5EF4-FFF2-40B4-BE49-F238E27FC236}">
                <a16:creationId xmlns:a16="http://schemas.microsoft.com/office/drawing/2014/main" id="{B743D195-38D6-2142-82BC-EFED99F588D6}"/>
              </a:ext>
            </a:extLst>
          </p:cNvPr>
          <p:cNvPicPr>
            <a:picLocks noChangeAspect="1"/>
          </p:cNvPicPr>
          <p:nvPr/>
        </p:nvPicPr>
        <p:blipFill>
          <a:blip r:embed="rId2"/>
          <a:stretch>
            <a:fillRect/>
          </a:stretch>
        </p:blipFill>
        <p:spPr>
          <a:xfrm>
            <a:off x="979344" y="1109216"/>
            <a:ext cx="6357938" cy="4716909"/>
          </a:xfrm>
          <a:prstGeom prst="rect">
            <a:avLst/>
          </a:prstGeom>
        </p:spPr>
      </p:pic>
      <p:grpSp>
        <p:nvGrpSpPr>
          <p:cNvPr id="187" name="Gruppieren 186">
            <a:extLst>
              <a:ext uri="{FF2B5EF4-FFF2-40B4-BE49-F238E27FC236}">
                <a16:creationId xmlns:a16="http://schemas.microsoft.com/office/drawing/2014/main" id="{5F2279C0-A6C3-8141-9C98-D5F388FEBF9F}"/>
              </a:ext>
            </a:extLst>
          </p:cNvPr>
          <p:cNvGrpSpPr/>
          <p:nvPr/>
        </p:nvGrpSpPr>
        <p:grpSpPr>
          <a:xfrm>
            <a:off x="177072" y="1063395"/>
            <a:ext cx="7403980" cy="5489841"/>
            <a:chOff x="177072" y="1063395"/>
            <a:chExt cx="7403980" cy="5489841"/>
          </a:xfrm>
        </p:grpSpPr>
        <p:grpSp>
          <p:nvGrpSpPr>
            <p:cNvPr id="181" name="Gruppieren 180">
              <a:extLst>
                <a:ext uri="{FF2B5EF4-FFF2-40B4-BE49-F238E27FC236}">
                  <a16:creationId xmlns:a16="http://schemas.microsoft.com/office/drawing/2014/main" id="{D2AC79DE-F66F-324E-A706-5046724374CB}"/>
                </a:ext>
              </a:extLst>
            </p:cNvPr>
            <p:cNvGrpSpPr/>
            <p:nvPr/>
          </p:nvGrpSpPr>
          <p:grpSpPr>
            <a:xfrm>
              <a:off x="177072" y="1127125"/>
              <a:ext cx="7403980" cy="5426111"/>
              <a:chOff x="127120" y="1127125"/>
              <a:chExt cx="7403980" cy="5426111"/>
            </a:xfrm>
          </p:grpSpPr>
          <p:grpSp>
            <p:nvGrpSpPr>
              <p:cNvPr id="8" name="Group 18">
                <a:extLst>
                  <a:ext uri="{FF2B5EF4-FFF2-40B4-BE49-F238E27FC236}">
                    <a16:creationId xmlns:a16="http://schemas.microsoft.com/office/drawing/2014/main" id="{9F3076C2-3A7E-CB49-924C-716588BAAF2D}"/>
                  </a:ext>
                </a:extLst>
              </p:cNvPr>
              <p:cNvGrpSpPr>
                <a:grpSpLocks/>
              </p:cNvGrpSpPr>
              <p:nvPr/>
            </p:nvGrpSpPr>
            <p:grpSpPr bwMode="auto">
              <a:xfrm>
                <a:off x="355600" y="1127125"/>
                <a:ext cx="7175500" cy="5145088"/>
                <a:chOff x="424" y="990"/>
                <a:chExt cx="4520" cy="3241"/>
              </a:xfrm>
            </p:grpSpPr>
            <p:sp>
              <p:nvSpPr>
                <p:cNvPr id="32" name="Rectangle 19">
                  <a:extLst>
                    <a:ext uri="{FF2B5EF4-FFF2-40B4-BE49-F238E27FC236}">
                      <a16:creationId xmlns:a16="http://schemas.microsoft.com/office/drawing/2014/main" id="{CE86C801-335B-4241-B74C-43F179CB457D}"/>
                    </a:ext>
                  </a:extLst>
                </p:cNvPr>
                <p:cNvSpPr>
                  <a:spLocks noChangeArrowheads="1"/>
                </p:cNvSpPr>
                <p:nvPr/>
              </p:nvSpPr>
              <p:spPr bwMode="auto">
                <a:xfrm>
                  <a:off x="792" y="990"/>
                  <a:ext cx="4005" cy="2960"/>
                </a:xfrm>
                <a:prstGeom prst="rect">
                  <a:avLst/>
                </a:prstGeom>
                <a:no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de-DE" altLang="de-DE" dirty="0"/>
                </a:p>
              </p:txBody>
            </p:sp>
            <p:grpSp>
              <p:nvGrpSpPr>
                <p:cNvPr id="33" name="Group 20">
                  <a:extLst>
                    <a:ext uri="{FF2B5EF4-FFF2-40B4-BE49-F238E27FC236}">
                      <a16:creationId xmlns:a16="http://schemas.microsoft.com/office/drawing/2014/main" id="{E979309B-B468-954F-9F40-0A79E7EEE1F7}"/>
                    </a:ext>
                  </a:extLst>
                </p:cNvPr>
                <p:cNvGrpSpPr>
                  <a:grpSpLocks/>
                </p:cNvGrpSpPr>
                <p:nvPr/>
              </p:nvGrpSpPr>
              <p:grpSpPr bwMode="auto">
                <a:xfrm>
                  <a:off x="679" y="990"/>
                  <a:ext cx="4265" cy="3241"/>
                  <a:chOff x="679" y="990"/>
                  <a:chExt cx="4265" cy="3241"/>
                </a:xfrm>
              </p:grpSpPr>
              <p:sp>
                <p:nvSpPr>
                  <p:cNvPr id="106" name="Line 21">
                    <a:extLst>
                      <a:ext uri="{FF2B5EF4-FFF2-40B4-BE49-F238E27FC236}">
                        <a16:creationId xmlns:a16="http://schemas.microsoft.com/office/drawing/2014/main" id="{19A6E75A-4C4D-5449-911A-0CDA0477FBCC}"/>
                      </a:ext>
                    </a:extLst>
                  </p:cNvPr>
                  <p:cNvSpPr>
                    <a:spLocks noChangeShapeType="1"/>
                  </p:cNvSpPr>
                  <p:nvPr/>
                </p:nvSpPr>
                <p:spPr bwMode="auto">
                  <a:xfrm>
                    <a:off x="873"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7" name="Line 22">
                    <a:extLst>
                      <a:ext uri="{FF2B5EF4-FFF2-40B4-BE49-F238E27FC236}">
                        <a16:creationId xmlns:a16="http://schemas.microsoft.com/office/drawing/2014/main" id="{0F5E92EB-A0E1-764D-8928-08F3B03EE07A}"/>
                      </a:ext>
                    </a:extLst>
                  </p:cNvPr>
                  <p:cNvSpPr>
                    <a:spLocks noChangeShapeType="1"/>
                  </p:cNvSpPr>
                  <p:nvPr/>
                </p:nvSpPr>
                <p:spPr bwMode="auto">
                  <a:xfrm>
                    <a:off x="95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8" name="Line 23">
                    <a:extLst>
                      <a:ext uri="{FF2B5EF4-FFF2-40B4-BE49-F238E27FC236}">
                        <a16:creationId xmlns:a16="http://schemas.microsoft.com/office/drawing/2014/main" id="{FF8402BE-5470-3845-B965-2500641EF102}"/>
                      </a:ext>
                    </a:extLst>
                  </p:cNvPr>
                  <p:cNvSpPr>
                    <a:spLocks noChangeShapeType="1"/>
                  </p:cNvSpPr>
                  <p:nvPr/>
                </p:nvSpPr>
                <p:spPr bwMode="auto">
                  <a:xfrm>
                    <a:off x="103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9" name="Line 24">
                    <a:extLst>
                      <a:ext uri="{FF2B5EF4-FFF2-40B4-BE49-F238E27FC236}">
                        <a16:creationId xmlns:a16="http://schemas.microsoft.com/office/drawing/2014/main" id="{C9088D5F-BE93-9E4C-AFE0-88A2955DA6D6}"/>
                      </a:ext>
                    </a:extLst>
                  </p:cNvPr>
                  <p:cNvSpPr>
                    <a:spLocks noChangeShapeType="1"/>
                  </p:cNvSpPr>
                  <p:nvPr/>
                </p:nvSpPr>
                <p:spPr bwMode="auto">
                  <a:xfrm>
                    <a:off x="11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0" name="Line 25">
                    <a:extLst>
                      <a:ext uri="{FF2B5EF4-FFF2-40B4-BE49-F238E27FC236}">
                        <a16:creationId xmlns:a16="http://schemas.microsoft.com/office/drawing/2014/main" id="{2EDF210D-D5F3-F246-9E22-7FA02019DC3A}"/>
                      </a:ext>
                    </a:extLst>
                  </p:cNvPr>
                  <p:cNvSpPr>
                    <a:spLocks noChangeShapeType="1"/>
                  </p:cNvSpPr>
                  <p:nvPr/>
                </p:nvSpPr>
                <p:spPr bwMode="auto">
                  <a:xfrm>
                    <a:off x="796"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1" name="Rectangle 26">
                    <a:extLst>
                      <a:ext uri="{FF2B5EF4-FFF2-40B4-BE49-F238E27FC236}">
                        <a16:creationId xmlns:a16="http://schemas.microsoft.com/office/drawing/2014/main" id="{4006141F-39CE-9D4C-A1C5-D28C169885CF}"/>
                      </a:ext>
                    </a:extLst>
                  </p:cNvPr>
                  <p:cNvSpPr>
                    <a:spLocks noChangeArrowheads="1"/>
                  </p:cNvSpPr>
                  <p:nvPr/>
                </p:nvSpPr>
                <p:spPr bwMode="auto">
                  <a:xfrm>
                    <a:off x="679" y="4019"/>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-15</a:t>
                    </a:r>
                  </a:p>
                </p:txBody>
              </p:sp>
              <p:sp>
                <p:nvSpPr>
                  <p:cNvPr id="112" name="Line 27">
                    <a:extLst>
                      <a:ext uri="{FF2B5EF4-FFF2-40B4-BE49-F238E27FC236}">
                        <a16:creationId xmlns:a16="http://schemas.microsoft.com/office/drawing/2014/main" id="{44F854A0-C1C5-234D-AB6F-6DF7B5BA3ACA}"/>
                      </a:ext>
                    </a:extLst>
                  </p:cNvPr>
                  <p:cNvSpPr>
                    <a:spLocks noChangeShapeType="1"/>
                  </p:cNvSpPr>
                  <p:nvPr/>
                </p:nvSpPr>
                <p:spPr bwMode="auto">
                  <a:xfrm>
                    <a:off x="1273"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 name="Line 28">
                    <a:extLst>
                      <a:ext uri="{FF2B5EF4-FFF2-40B4-BE49-F238E27FC236}">
                        <a16:creationId xmlns:a16="http://schemas.microsoft.com/office/drawing/2014/main" id="{63160EF3-CFD3-A149-9A82-699C594FA2B0}"/>
                      </a:ext>
                    </a:extLst>
                  </p:cNvPr>
                  <p:cNvSpPr>
                    <a:spLocks noChangeShapeType="1"/>
                  </p:cNvSpPr>
                  <p:nvPr/>
                </p:nvSpPr>
                <p:spPr bwMode="auto">
                  <a:xfrm>
                    <a:off x="135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4" name="Line 29">
                    <a:extLst>
                      <a:ext uri="{FF2B5EF4-FFF2-40B4-BE49-F238E27FC236}">
                        <a16:creationId xmlns:a16="http://schemas.microsoft.com/office/drawing/2014/main" id="{DB25B031-A084-114A-B338-5C677102E94A}"/>
                      </a:ext>
                    </a:extLst>
                  </p:cNvPr>
                  <p:cNvSpPr>
                    <a:spLocks noChangeShapeType="1"/>
                  </p:cNvSpPr>
                  <p:nvPr/>
                </p:nvSpPr>
                <p:spPr bwMode="auto">
                  <a:xfrm>
                    <a:off x="14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5" name="Line 30">
                    <a:extLst>
                      <a:ext uri="{FF2B5EF4-FFF2-40B4-BE49-F238E27FC236}">
                        <a16:creationId xmlns:a16="http://schemas.microsoft.com/office/drawing/2014/main" id="{AD94CF7F-48A6-D54E-B200-D76A07453710}"/>
                      </a:ext>
                    </a:extLst>
                  </p:cNvPr>
                  <p:cNvSpPr>
                    <a:spLocks noChangeShapeType="1"/>
                  </p:cNvSpPr>
                  <p:nvPr/>
                </p:nvSpPr>
                <p:spPr bwMode="auto">
                  <a:xfrm>
                    <a:off x="15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6" name="Line 31">
                    <a:extLst>
                      <a:ext uri="{FF2B5EF4-FFF2-40B4-BE49-F238E27FC236}">
                        <a16:creationId xmlns:a16="http://schemas.microsoft.com/office/drawing/2014/main" id="{72194DD2-6BB4-E745-A3C4-5D8A5690D815}"/>
                      </a:ext>
                    </a:extLst>
                  </p:cNvPr>
                  <p:cNvSpPr>
                    <a:spLocks noChangeShapeType="1"/>
                  </p:cNvSpPr>
                  <p:nvPr/>
                </p:nvSpPr>
                <p:spPr bwMode="auto">
                  <a:xfrm flipV="1">
                    <a:off x="1196"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17" name="Line 32">
                    <a:extLst>
                      <a:ext uri="{FF2B5EF4-FFF2-40B4-BE49-F238E27FC236}">
                        <a16:creationId xmlns:a16="http://schemas.microsoft.com/office/drawing/2014/main" id="{3759D9AC-4560-9343-9C7C-28E7CD97FCD6}"/>
                      </a:ext>
                    </a:extLst>
                  </p:cNvPr>
                  <p:cNvSpPr>
                    <a:spLocks noChangeShapeType="1"/>
                  </p:cNvSpPr>
                  <p:nvPr/>
                </p:nvSpPr>
                <p:spPr bwMode="auto">
                  <a:xfrm>
                    <a:off x="1196"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8" name="Rectangle 33">
                    <a:extLst>
                      <a:ext uri="{FF2B5EF4-FFF2-40B4-BE49-F238E27FC236}">
                        <a16:creationId xmlns:a16="http://schemas.microsoft.com/office/drawing/2014/main" id="{CC363878-979A-AE4C-9AD4-1562B2BF5B0C}"/>
                      </a:ext>
                    </a:extLst>
                  </p:cNvPr>
                  <p:cNvSpPr>
                    <a:spLocks noChangeArrowheads="1"/>
                  </p:cNvSpPr>
                  <p:nvPr/>
                </p:nvSpPr>
                <p:spPr bwMode="auto">
                  <a:xfrm>
                    <a:off x="1079" y="4019"/>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-10</a:t>
                    </a:r>
                  </a:p>
                </p:txBody>
              </p:sp>
              <p:sp>
                <p:nvSpPr>
                  <p:cNvPr id="119" name="Line 34">
                    <a:extLst>
                      <a:ext uri="{FF2B5EF4-FFF2-40B4-BE49-F238E27FC236}">
                        <a16:creationId xmlns:a16="http://schemas.microsoft.com/office/drawing/2014/main" id="{A8BC263A-894B-7C46-8D9B-D8D181136DD4}"/>
                      </a:ext>
                    </a:extLst>
                  </p:cNvPr>
                  <p:cNvSpPr>
                    <a:spLocks noChangeShapeType="1"/>
                  </p:cNvSpPr>
                  <p:nvPr/>
                </p:nvSpPr>
                <p:spPr bwMode="auto">
                  <a:xfrm>
                    <a:off x="1673"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0" name="Line 35">
                    <a:extLst>
                      <a:ext uri="{FF2B5EF4-FFF2-40B4-BE49-F238E27FC236}">
                        <a16:creationId xmlns:a16="http://schemas.microsoft.com/office/drawing/2014/main" id="{706D85A4-6358-3C43-AFCC-C0F08AA5AFE7}"/>
                      </a:ext>
                    </a:extLst>
                  </p:cNvPr>
                  <p:cNvSpPr>
                    <a:spLocks noChangeShapeType="1"/>
                  </p:cNvSpPr>
                  <p:nvPr/>
                </p:nvSpPr>
                <p:spPr bwMode="auto">
                  <a:xfrm>
                    <a:off x="175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1" name="Line 36">
                    <a:extLst>
                      <a:ext uri="{FF2B5EF4-FFF2-40B4-BE49-F238E27FC236}">
                        <a16:creationId xmlns:a16="http://schemas.microsoft.com/office/drawing/2014/main" id="{51E27A62-6009-B542-875B-671CF70318C0}"/>
                      </a:ext>
                    </a:extLst>
                  </p:cNvPr>
                  <p:cNvSpPr>
                    <a:spLocks noChangeShapeType="1"/>
                  </p:cNvSpPr>
                  <p:nvPr/>
                </p:nvSpPr>
                <p:spPr bwMode="auto">
                  <a:xfrm>
                    <a:off x="18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2" name="Line 37">
                    <a:extLst>
                      <a:ext uri="{FF2B5EF4-FFF2-40B4-BE49-F238E27FC236}">
                        <a16:creationId xmlns:a16="http://schemas.microsoft.com/office/drawing/2014/main" id="{1F63DBB6-8B0D-5C44-BE59-C9B6163CAB9E}"/>
                      </a:ext>
                    </a:extLst>
                  </p:cNvPr>
                  <p:cNvSpPr>
                    <a:spLocks noChangeShapeType="1"/>
                  </p:cNvSpPr>
                  <p:nvPr/>
                </p:nvSpPr>
                <p:spPr bwMode="auto">
                  <a:xfrm>
                    <a:off x="19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 name="Line 38">
                    <a:extLst>
                      <a:ext uri="{FF2B5EF4-FFF2-40B4-BE49-F238E27FC236}">
                        <a16:creationId xmlns:a16="http://schemas.microsoft.com/office/drawing/2014/main" id="{3B2A48FB-E002-BE49-A374-D57114E8501F}"/>
                      </a:ext>
                    </a:extLst>
                  </p:cNvPr>
                  <p:cNvSpPr>
                    <a:spLocks noChangeShapeType="1"/>
                  </p:cNvSpPr>
                  <p:nvPr/>
                </p:nvSpPr>
                <p:spPr bwMode="auto">
                  <a:xfrm flipV="1">
                    <a:off x="1596"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24" name="Line 39">
                    <a:extLst>
                      <a:ext uri="{FF2B5EF4-FFF2-40B4-BE49-F238E27FC236}">
                        <a16:creationId xmlns:a16="http://schemas.microsoft.com/office/drawing/2014/main" id="{E1E10875-3632-DB45-9160-4683C76F6923}"/>
                      </a:ext>
                    </a:extLst>
                  </p:cNvPr>
                  <p:cNvSpPr>
                    <a:spLocks noChangeShapeType="1"/>
                  </p:cNvSpPr>
                  <p:nvPr/>
                </p:nvSpPr>
                <p:spPr bwMode="auto">
                  <a:xfrm>
                    <a:off x="1596"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5" name="Rectangle 40">
                    <a:extLst>
                      <a:ext uri="{FF2B5EF4-FFF2-40B4-BE49-F238E27FC236}">
                        <a16:creationId xmlns:a16="http://schemas.microsoft.com/office/drawing/2014/main" id="{05F70A2D-7BDA-664E-B2CC-A10878880018}"/>
                      </a:ext>
                    </a:extLst>
                  </p:cNvPr>
                  <p:cNvSpPr>
                    <a:spLocks noChangeArrowheads="1"/>
                  </p:cNvSpPr>
                  <p:nvPr/>
                </p:nvSpPr>
                <p:spPr bwMode="auto">
                  <a:xfrm>
                    <a:off x="1497" y="4019"/>
                    <a:ext cx="2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-5</a:t>
                    </a:r>
                  </a:p>
                </p:txBody>
              </p:sp>
              <p:sp>
                <p:nvSpPr>
                  <p:cNvPr id="126" name="Line 41">
                    <a:extLst>
                      <a:ext uri="{FF2B5EF4-FFF2-40B4-BE49-F238E27FC236}">
                        <a16:creationId xmlns:a16="http://schemas.microsoft.com/office/drawing/2014/main" id="{85B49BE9-26ED-2F4C-ADA1-7C18D4C03579}"/>
                      </a:ext>
                    </a:extLst>
                  </p:cNvPr>
                  <p:cNvSpPr>
                    <a:spLocks noChangeShapeType="1"/>
                  </p:cNvSpPr>
                  <p:nvPr/>
                </p:nvSpPr>
                <p:spPr bwMode="auto">
                  <a:xfrm>
                    <a:off x="20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7" name="Line 42">
                    <a:extLst>
                      <a:ext uri="{FF2B5EF4-FFF2-40B4-BE49-F238E27FC236}">
                        <a16:creationId xmlns:a16="http://schemas.microsoft.com/office/drawing/2014/main" id="{E273D7D6-D3B3-D244-8EE7-15BD9FA565A9}"/>
                      </a:ext>
                    </a:extLst>
                  </p:cNvPr>
                  <p:cNvSpPr>
                    <a:spLocks noChangeShapeType="1"/>
                  </p:cNvSpPr>
                  <p:nvPr/>
                </p:nvSpPr>
                <p:spPr bwMode="auto">
                  <a:xfrm>
                    <a:off x="2156"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8" name="Line 43">
                    <a:extLst>
                      <a:ext uri="{FF2B5EF4-FFF2-40B4-BE49-F238E27FC236}">
                        <a16:creationId xmlns:a16="http://schemas.microsoft.com/office/drawing/2014/main" id="{011E4D05-528B-0045-B3DC-DD598DFD62BD}"/>
                      </a:ext>
                    </a:extLst>
                  </p:cNvPr>
                  <p:cNvSpPr>
                    <a:spLocks noChangeShapeType="1"/>
                  </p:cNvSpPr>
                  <p:nvPr/>
                </p:nvSpPr>
                <p:spPr bwMode="auto">
                  <a:xfrm>
                    <a:off x="22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9" name="Line 44">
                    <a:extLst>
                      <a:ext uri="{FF2B5EF4-FFF2-40B4-BE49-F238E27FC236}">
                        <a16:creationId xmlns:a16="http://schemas.microsoft.com/office/drawing/2014/main" id="{D5C05B30-A73C-964D-9048-D924F3635A68}"/>
                      </a:ext>
                    </a:extLst>
                  </p:cNvPr>
                  <p:cNvSpPr>
                    <a:spLocks noChangeShapeType="1"/>
                  </p:cNvSpPr>
                  <p:nvPr/>
                </p:nvSpPr>
                <p:spPr bwMode="auto">
                  <a:xfrm>
                    <a:off x="2314"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0" name="Line 45">
                    <a:extLst>
                      <a:ext uri="{FF2B5EF4-FFF2-40B4-BE49-F238E27FC236}">
                        <a16:creationId xmlns:a16="http://schemas.microsoft.com/office/drawing/2014/main" id="{D22C0140-5AE6-7040-8FC0-4916BDCB7DFB}"/>
                      </a:ext>
                    </a:extLst>
                  </p:cNvPr>
                  <p:cNvSpPr>
                    <a:spLocks noChangeShapeType="1"/>
                  </p:cNvSpPr>
                  <p:nvPr/>
                </p:nvSpPr>
                <p:spPr bwMode="auto">
                  <a:xfrm flipV="1">
                    <a:off x="19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31" name="Line 46">
                    <a:extLst>
                      <a:ext uri="{FF2B5EF4-FFF2-40B4-BE49-F238E27FC236}">
                        <a16:creationId xmlns:a16="http://schemas.microsoft.com/office/drawing/2014/main" id="{6CD0988B-D693-784C-88D9-2FE491820721}"/>
                      </a:ext>
                    </a:extLst>
                  </p:cNvPr>
                  <p:cNvSpPr>
                    <a:spLocks noChangeShapeType="1"/>
                  </p:cNvSpPr>
                  <p:nvPr/>
                </p:nvSpPr>
                <p:spPr bwMode="auto">
                  <a:xfrm>
                    <a:off x="19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2" name="Rectangle 47">
                    <a:extLst>
                      <a:ext uri="{FF2B5EF4-FFF2-40B4-BE49-F238E27FC236}">
                        <a16:creationId xmlns:a16="http://schemas.microsoft.com/office/drawing/2014/main" id="{08002499-833F-ED4A-B162-70E34912FBB8}"/>
                      </a:ext>
                    </a:extLst>
                  </p:cNvPr>
                  <p:cNvSpPr>
                    <a:spLocks noChangeArrowheads="1"/>
                  </p:cNvSpPr>
                  <p:nvPr/>
                </p:nvSpPr>
                <p:spPr bwMode="auto">
                  <a:xfrm>
                    <a:off x="1903" y="4019"/>
                    <a:ext cx="1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0</a:t>
                    </a:r>
                  </a:p>
                </p:txBody>
              </p:sp>
              <p:sp>
                <p:nvSpPr>
                  <p:cNvPr id="133" name="Line 48">
                    <a:extLst>
                      <a:ext uri="{FF2B5EF4-FFF2-40B4-BE49-F238E27FC236}">
                        <a16:creationId xmlns:a16="http://schemas.microsoft.com/office/drawing/2014/main" id="{1FD8A564-FF9B-AA45-AEDA-5F7B6AF8B64E}"/>
                      </a:ext>
                    </a:extLst>
                  </p:cNvPr>
                  <p:cNvSpPr>
                    <a:spLocks noChangeShapeType="1"/>
                  </p:cNvSpPr>
                  <p:nvPr/>
                </p:nvSpPr>
                <p:spPr bwMode="auto">
                  <a:xfrm>
                    <a:off x="24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4" name="Line 49">
                    <a:extLst>
                      <a:ext uri="{FF2B5EF4-FFF2-40B4-BE49-F238E27FC236}">
                        <a16:creationId xmlns:a16="http://schemas.microsoft.com/office/drawing/2014/main" id="{B28D4FA1-4260-CF41-A98B-C5D9EE2B0B5D}"/>
                      </a:ext>
                    </a:extLst>
                  </p:cNvPr>
                  <p:cNvSpPr>
                    <a:spLocks noChangeShapeType="1"/>
                  </p:cNvSpPr>
                  <p:nvPr/>
                </p:nvSpPr>
                <p:spPr bwMode="auto">
                  <a:xfrm>
                    <a:off x="2556"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5" name="Line 50">
                    <a:extLst>
                      <a:ext uri="{FF2B5EF4-FFF2-40B4-BE49-F238E27FC236}">
                        <a16:creationId xmlns:a16="http://schemas.microsoft.com/office/drawing/2014/main" id="{BAAF2B0D-C396-CB4C-A898-241E392E787F}"/>
                      </a:ext>
                    </a:extLst>
                  </p:cNvPr>
                  <p:cNvSpPr>
                    <a:spLocks noChangeShapeType="1"/>
                  </p:cNvSpPr>
                  <p:nvPr/>
                </p:nvSpPr>
                <p:spPr bwMode="auto">
                  <a:xfrm>
                    <a:off x="26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6" name="Line 51">
                    <a:extLst>
                      <a:ext uri="{FF2B5EF4-FFF2-40B4-BE49-F238E27FC236}">
                        <a16:creationId xmlns:a16="http://schemas.microsoft.com/office/drawing/2014/main" id="{2A21D002-1C58-C641-9AC2-29E4843F15E9}"/>
                      </a:ext>
                    </a:extLst>
                  </p:cNvPr>
                  <p:cNvSpPr>
                    <a:spLocks noChangeShapeType="1"/>
                  </p:cNvSpPr>
                  <p:nvPr/>
                </p:nvSpPr>
                <p:spPr bwMode="auto">
                  <a:xfrm>
                    <a:off x="2720"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7" name="Line 52">
                    <a:extLst>
                      <a:ext uri="{FF2B5EF4-FFF2-40B4-BE49-F238E27FC236}">
                        <a16:creationId xmlns:a16="http://schemas.microsoft.com/office/drawing/2014/main" id="{197A6AC0-23DF-8548-BCF0-DDD34F4A7467}"/>
                      </a:ext>
                    </a:extLst>
                  </p:cNvPr>
                  <p:cNvSpPr>
                    <a:spLocks noChangeShapeType="1"/>
                  </p:cNvSpPr>
                  <p:nvPr/>
                </p:nvSpPr>
                <p:spPr bwMode="auto">
                  <a:xfrm flipV="1">
                    <a:off x="23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38" name="Line 53">
                    <a:extLst>
                      <a:ext uri="{FF2B5EF4-FFF2-40B4-BE49-F238E27FC236}">
                        <a16:creationId xmlns:a16="http://schemas.microsoft.com/office/drawing/2014/main" id="{E37BD3DA-C8B8-EC41-82ED-070BCA290973}"/>
                      </a:ext>
                    </a:extLst>
                  </p:cNvPr>
                  <p:cNvSpPr>
                    <a:spLocks noChangeShapeType="1"/>
                  </p:cNvSpPr>
                  <p:nvPr/>
                </p:nvSpPr>
                <p:spPr bwMode="auto">
                  <a:xfrm>
                    <a:off x="23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9" name="Rectangle 54">
                    <a:extLst>
                      <a:ext uri="{FF2B5EF4-FFF2-40B4-BE49-F238E27FC236}">
                        <a16:creationId xmlns:a16="http://schemas.microsoft.com/office/drawing/2014/main" id="{F5D3DD51-6645-484C-BA9E-FDE86AC132F0}"/>
                      </a:ext>
                    </a:extLst>
                  </p:cNvPr>
                  <p:cNvSpPr>
                    <a:spLocks noChangeArrowheads="1"/>
                  </p:cNvSpPr>
                  <p:nvPr/>
                </p:nvSpPr>
                <p:spPr bwMode="auto">
                  <a:xfrm>
                    <a:off x="2303" y="4019"/>
                    <a:ext cx="1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5</a:t>
                    </a:r>
                  </a:p>
                </p:txBody>
              </p:sp>
              <p:sp>
                <p:nvSpPr>
                  <p:cNvPr id="140" name="Line 55">
                    <a:extLst>
                      <a:ext uri="{FF2B5EF4-FFF2-40B4-BE49-F238E27FC236}">
                        <a16:creationId xmlns:a16="http://schemas.microsoft.com/office/drawing/2014/main" id="{D2268F81-BDBE-D94D-A3F9-29990A114F6B}"/>
                      </a:ext>
                    </a:extLst>
                  </p:cNvPr>
                  <p:cNvSpPr>
                    <a:spLocks noChangeShapeType="1"/>
                  </p:cNvSpPr>
                  <p:nvPr/>
                </p:nvSpPr>
                <p:spPr bwMode="auto">
                  <a:xfrm>
                    <a:off x="28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1" name="Line 56">
                    <a:extLst>
                      <a:ext uri="{FF2B5EF4-FFF2-40B4-BE49-F238E27FC236}">
                        <a16:creationId xmlns:a16="http://schemas.microsoft.com/office/drawing/2014/main" id="{B261F938-B1B2-ED49-862E-9F9938C62566}"/>
                      </a:ext>
                    </a:extLst>
                  </p:cNvPr>
                  <p:cNvSpPr>
                    <a:spLocks noChangeShapeType="1"/>
                  </p:cNvSpPr>
                  <p:nvPr/>
                </p:nvSpPr>
                <p:spPr bwMode="auto">
                  <a:xfrm>
                    <a:off x="29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2" name="Line 57">
                    <a:extLst>
                      <a:ext uri="{FF2B5EF4-FFF2-40B4-BE49-F238E27FC236}">
                        <a16:creationId xmlns:a16="http://schemas.microsoft.com/office/drawing/2014/main" id="{87E787B4-706E-F14E-B3FE-9B4FB9417AEE}"/>
                      </a:ext>
                    </a:extLst>
                  </p:cNvPr>
                  <p:cNvSpPr>
                    <a:spLocks noChangeShapeType="1"/>
                  </p:cNvSpPr>
                  <p:nvPr/>
                </p:nvSpPr>
                <p:spPr bwMode="auto">
                  <a:xfrm>
                    <a:off x="30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3" name="Line 58">
                    <a:extLst>
                      <a:ext uri="{FF2B5EF4-FFF2-40B4-BE49-F238E27FC236}">
                        <a16:creationId xmlns:a16="http://schemas.microsoft.com/office/drawing/2014/main" id="{CA11BD8B-BD91-AC43-A14C-5601050CF82B}"/>
                      </a:ext>
                    </a:extLst>
                  </p:cNvPr>
                  <p:cNvSpPr>
                    <a:spLocks noChangeShapeType="1"/>
                  </p:cNvSpPr>
                  <p:nvPr/>
                </p:nvSpPr>
                <p:spPr bwMode="auto">
                  <a:xfrm>
                    <a:off x="31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4" name="Line 59">
                    <a:extLst>
                      <a:ext uri="{FF2B5EF4-FFF2-40B4-BE49-F238E27FC236}">
                        <a16:creationId xmlns:a16="http://schemas.microsoft.com/office/drawing/2014/main" id="{1092FF16-4EA7-4A41-8B7C-92925E9F385A}"/>
                      </a:ext>
                    </a:extLst>
                  </p:cNvPr>
                  <p:cNvSpPr>
                    <a:spLocks noChangeShapeType="1"/>
                  </p:cNvSpPr>
                  <p:nvPr/>
                </p:nvSpPr>
                <p:spPr bwMode="auto">
                  <a:xfrm flipV="1">
                    <a:off x="27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45" name="Line 60">
                    <a:extLst>
                      <a:ext uri="{FF2B5EF4-FFF2-40B4-BE49-F238E27FC236}">
                        <a16:creationId xmlns:a16="http://schemas.microsoft.com/office/drawing/2014/main" id="{19ABEBAB-2995-7248-89E0-E3A3764E538A}"/>
                      </a:ext>
                    </a:extLst>
                  </p:cNvPr>
                  <p:cNvSpPr>
                    <a:spLocks noChangeShapeType="1"/>
                  </p:cNvSpPr>
                  <p:nvPr/>
                </p:nvSpPr>
                <p:spPr bwMode="auto">
                  <a:xfrm>
                    <a:off x="27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6" name="Rectangle 61">
                    <a:extLst>
                      <a:ext uri="{FF2B5EF4-FFF2-40B4-BE49-F238E27FC236}">
                        <a16:creationId xmlns:a16="http://schemas.microsoft.com/office/drawing/2014/main" id="{176735BD-6DD0-CD4A-B968-2C4B4BE421FF}"/>
                      </a:ext>
                    </a:extLst>
                  </p:cNvPr>
                  <p:cNvSpPr>
                    <a:spLocks noChangeArrowheads="1"/>
                  </p:cNvSpPr>
                  <p:nvPr/>
                </p:nvSpPr>
                <p:spPr bwMode="auto">
                  <a:xfrm>
                    <a:off x="2691"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10</a:t>
                    </a:r>
                  </a:p>
                </p:txBody>
              </p:sp>
              <p:sp>
                <p:nvSpPr>
                  <p:cNvPr id="147" name="Line 62">
                    <a:extLst>
                      <a:ext uri="{FF2B5EF4-FFF2-40B4-BE49-F238E27FC236}">
                        <a16:creationId xmlns:a16="http://schemas.microsoft.com/office/drawing/2014/main" id="{E2DD1571-0105-7349-9C15-6FFA0B2EE220}"/>
                      </a:ext>
                    </a:extLst>
                  </p:cNvPr>
                  <p:cNvSpPr>
                    <a:spLocks noChangeShapeType="1"/>
                  </p:cNvSpPr>
                  <p:nvPr/>
                </p:nvSpPr>
                <p:spPr bwMode="auto">
                  <a:xfrm>
                    <a:off x="327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8" name="Line 63">
                    <a:extLst>
                      <a:ext uri="{FF2B5EF4-FFF2-40B4-BE49-F238E27FC236}">
                        <a16:creationId xmlns:a16="http://schemas.microsoft.com/office/drawing/2014/main" id="{F2F1CC8F-8563-3A46-A9DC-2A4FEF58F4C5}"/>
                      </a:ext>
                    </a:extLst>
                  </p:cNvPr>
                  <p:cNvSpPr>
                    <a:spLocks noChangeShapeType="1"/>
                  </p:cNvSpPr>
                  <p:nvPr/>
                </p:nvSpPr>
                <p:spPr bwMode="auto">
                  <a:xfrm>
                    <a:off x="33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9" name="Line 64">
                    <a:extLst>
                      <a:ext uri="{FF2B5EF4-FFF2-40B4-BE49-F238E27FC236}">
                        <a16:creationId xmlns:a16="http://schemas.microsoft.com/office/drawing/2014/main" id="{D6646327-A2C0-B043-9AEB-E3C89FB62073}"/>
                      </a:ext>
                    </a:extLst>
                  </p:cNvPr>
                  <p:cNvSpPr>
                    <a:spLocks noChangeShapeType="1"/>
                  </p:cNvSpPr>
                  <p:nvPr/>
                </p:nvSpPr>
                <p:spPr bwMode="auto">
                  <a:xfrm>
                    <a:off x="3438"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0" name="Line 65">
                    <a:extLst>
                      <a:ext uri="{FF2B5EF4-FFF2-40B4-BE49-F238E27FC236}">
                        <a16:creationId xmlns:a16="http://schemas.microsoft.com/office/drawing/2014/main" id="{4619E71F-CA72-E543-8E5E-E4D2637A18A8}"/>
                      </a:ext>
                    </a:extLst>
                  </p:cNvPr>
                  <p:cNvSpPr>
                    <a:spLocks noChangeShapeType="1"/>
                  </p:cNvSpPr>
                  <p:nvPr/>
                </p:nvSpPr>
                <p:spPr bwMode="auto">
                  <a:xfrm>
                    <a:off x="35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1" name="Line 66">
                    <a:extLst>
                      <a:ext uri="{FF2B5EF4-FFF2-40B4-BE49-F238E27FC236}">
                        <a16:creationId xmlns:a16="http://schemas.microsoft.com/office/drawing/2014/main" id="{1DE54AAA-1C9F-BE45-9B2C-5E02A5D0EF15}"/>
                      </a:ext>
                    </a:extLst>
                  </p:cNvPr>
                  <p:cNvSpPr>
                    <a:spLocks noChangeShapeType="1"/>
                  </p:cNvSpPr>
                  <p:nvPr/>
                </p:nvSpPr>
                <p:spPr bwMode="auto">
                  <a:xfrm flipV="1">
                    <a:off x="3197"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52" name="Line 67">
                    <a:extLst>
                      <a:ext uri="{FF2B5EF4-FFF2-40B4-BE49-F238E27FC236}">
                        <a16:creationId xmlns:a16="http://schemas.microsoft.com/office/drawing/2014/main" id="{3C3F43BF-8E76-2946-9568-88E2C4AD0D27}"/>
                      </a:ext>
                    </a:extLst>
                  </p:cNvPr>
                  <p:cNvSpPr>
                    <a:spLocks noChangeShapeType="1"/>
                  </p:cNvSpPr>
                  <p:nvPr/>
                </p:nvSpPr>
                <p:spPr bwMode="auto">
                  <a:xfrm>
                    <a:off x="3197"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 name="Rectangle 68">
                    <a:extLst>
                      <a:ext uri="{FF2B5EF4-FFF2-40B4-BE49-F238E27FC236}">
                        <a16:creationId xmlns:a16="http://schemas.microsoft.com/office/drawing/2014/main" id="{F0B78159-9083-E344-888A-370C89441C51}"/>
                      </a:ext>
                    </a:extLst>
                  </p:cNvPr>
                  <p:cNvSpPr>
                    <a:spLocks noChangeArrowheads="1"/>
                  </p:cNvSpPr>
                  <p:nvPr/>
                </p:nvSpPr>
                <p:spPr bwMode="auto">
                  <a:xfrm>
                    <a:off x="3091"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15</a:t>
                    </a:r>
                  </a:p>
                </p:txBody>
              </p:sp>
              <p:sp>
                <p:nvSpPr>
                  <p:cNvPr id="154" name="Line 69">
                    <a:extLst>
                      <a:ext uri="{FF2B5EF4-FFF2-40B4-BE49-F238E27FC236}">
                        <a16:creationId xmlns:a16="http://schemas.microsoft.com/office/drawing/2014/main" id="{E1839BCE-4367-8F46-B003-DE63430440CD}"/>
                      </a:ext>
                    </a:extLst>
                  </p:cNvPr>
                  <p:cNvSpPr>
                    <a:spLocks noChangeShapeType="1"/>
                  </p:cNvSpPr>
                  <p:nvPr/>
                </p:nvSpPr>
                <p:spPr bwMode="auto">
                  <a:xfrm>
                    <a:off x="3680"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5" name="Line 70">
                    <a:extLst>
                      <a:ext uri="{FF2B5EF4-FFF2-40B4-BE49-F238E27FC236}">
                        <a16:creationId xmlns:a16="http://schemas.microsoft.com/office/drawing/2014/main" id="{D5031214-4C89-5D4F-9C87-7AEDF1EC00F4}"/>
                      </a:ext>
                    </a:extLst>
                  </p:cNvPr>
                  <p:cNvSpPr>
                    <a:spLocks noChangeShapeType="1"/>
                  </p:cNvSpPr>
                  <p:nvPr/>
                </p:nvSpPr>
                <p:spPr bwMode="auto">
                  <a:xfrm>
                    <a:off x="37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6" name="Line 71">
                    <a:extLst>
                      <a:ext uri="{FF2B5EF4-FFF2-40B4-BE49-F238E27FC236}">
                        <a16:creationId xmlns:a16="http://schemas.microsoft.com/office/drawing/2014/main" id="{FD55C83A-3446-D142-9C23-7F8907AB4748}"/>
                      </a:ext>
                    </a:extLst>
                  </p:cNvPr>
                  <p:cNvSpPr>
                    <a:spLocks noChangeShapeType="1"/>
                  </p:cNvSpPr>
                  <p:nvPr/>
                </p:nvSpPr>
                <p:spPr bwMode="auto">
                  <a:xfrm>
                    <a:off x="3839"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7" name="Line 72">
                    <a:extLst>
                      <a:ext uri="{FF2B5EF4-FFF2-40B4-BE49-F238E27FC236}">
                        <a16:creationId xmlns:a16="http://schemas.microsoft.com/office/drawing/2014/main" id="{FE414616-C3C7-8545-9B5F-22CB1F26A089}"/>
                      </a:ext>
                    </a:extLst>
                  </p:cNvPr>
                  <p:cNvSpPr>
                    <a:spLocks noChangeShapeType="1"/>
                  </p:cNvSpPr>
                  <p:nvPr/>
                </p:nvSpPr>
                <p:spPr bwMode="auto">
                  <a:xfrm>
                    <a:off x="39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8" name="Line 73">
                    <a:extLst>
                      <a:ext uri="{FF2B5EF4-FFF2-40B4-BE49-F238E27FC236}">
                        <a16:creationId xmlns:a16="http://schemas.microsoft.com/office/drawing/2014/main" id="{10332499-C725-944C-85F3-FB5BEE335D25}"/>
                      </a:ext>
                    </a:extLst>
                  </p:cNvPr>
                  <p:cNvSpPr>
                    <a:spLocks noChangeShapeType="1"/>
                  </p:cNvSpPr>
                  <p:nvPr/>
                </p:nvSpPr>
                <p:spPr bwMode="auto">
                  <a:xfrm flipV="1">
                    <a:off x="3603"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59" name="Line 74">
                    <a:extLst>
                      <a:ext uri="{FF2B5EF4-FFF2-40B4-BE49-F238E27FC236}">
                        <a16:creationId xmlns:a16="http://schemas.microsoft.com/office/drawing/2014/main" id="{61C5A33D-F981-224B-B380-7AB8678DD3E7}"/>
                      </a:ext>
                    </a:extLst>
                  </p:cNvPr>
                  <p:cNvSpPr>
                    <a:spLocks noChangeShapeType="1"/>
                  </p:cNvSpPr>
                  <p:nvPr/>
                </p:nvSpPr>
                <p:spPr bwMode="auto">
                  <a:xfrm>
                    <a:off x="3603"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0" name="Rectangle 75">
                    <a:extLst>
                      <a:ext uri="{FF2B5EF4-FFF2-40B4-BE49-F238E27FC236}">
                        <a16:creationId xmlns:a16="http://schemas.microsoft.com/office/drawing/2014/main" id="{AADC1F0B-4979-B345-B225-2A7E1FA85052}"/>
                      </a:ext>
                    </a:extLst>
                  </p:cNvPr>
                  <p:cNvSpPr>
                    <a:spLocks noChangeArrowheads="1"/>
                  </p:cNvSpPr>
                  <p:nvPr/>
                </p:nvSpPr>
                <p:spPr bwMode="auto">
                  <a:xfrm>
                    <a:off x="3497"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20</a:t>
                    </a:r>
                  </a:p>
                </p:txBody>
              </p:sp>
              <p:sp>
                <p:nvSpPr>
                  <p:cNvPr id="161" name="Line 76">
                    <a:extLst>
                      <a:ext uri="{FF2B5EF4-FFF2-40B4-BE49-F238E27FC236}">
                        <a16:creationId xmlns:a16="http://schemas.microsoft.com/office/drawing/2014/main" id="{51ADD519-0F87-D74E-B440-8DB1BB96FB14}"/>
                      </a:ext>
                    </a:extLst>
                  </p:cNvPr>
                  <p:cNvSpPr>
                    <a:spLocks noChangeShapeType="1"/>
                  </p:cNvSpPr>
                  <p:nvPr/>
                </p:nvSpPr>
                <p:spPr bwMode="auto">
                  <a:xfrm>
                    <a:off x="4080"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2" name="Line 77">
                    <a:extLst>
                      <a:ext uri="{FF2B5EF4-FFF2-40B4-BE49-F238E27FC236}">
                        <a16:creationId xmlns:a16="http://schemas.microsoft.com/office/drawing/2014/main" id="{712C38E3-2CD4-3B41-8BDB-071EA3547AD8}"/>
                      </a:ext>
                    </a:extLst>
                  </p:cNvPr>
                  <p:cNvSpPr>
                    <a:spLocks noChangeShapeType="1"/>
                  </p:cNvSpPr>
                  <p:nvPr/>
                </p:nvSpPr>
                <p:spPr bwMode="auto">
                  <a:xfrm>
                    <a:off x="41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3" name="Line 78">
                    <a:extLst>
                      <a:ext uri="{FF2B5EF4-FFF2-40B4-BE49-F238E27FC236}">
                        <a16:creationId xmlns:a16="http://schemas.microsoft.com/office/drawing/2014/main" id="{003D63CC-A24A-594B-929E-8EAE7B3AC9A3}"/>
                      </a:ext>
                    </a:extLst>
                  </p:cNvPr>
                  <p:cNvSpPr>
                    <a:spLocks noChangeShapeType="1"/>
                  </p:cNvSpPr>
                  <p:nvPr/>
                </p:nvSpPr>
                <p:spPr bwMode="auto">
                  <a:xfrm>
                    <a:off x="424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 name="Line 79">
                    <a:extLst>
                      <a:ext uri="{FF2B5EF4-FFF2-40B4-BE49-F238E27FC236}">
                        <a16:creationId xmlns:a16="http://schemas.microsoft.com/office/drawing/2014/main" id="{B273A447-3A09-EE4C-9D23-0CB9F665BC4F}"/>
                      </a:ext>
                    </a:extLst>
                  </p:cNvPr>
                  <p:cNvSpPr>
                    <a:spLocks noChangeShapeType="1"/>
                  </p:cNvSpPr>
                  <p:nvPr/>
                </p:nvSpPr>
                <p:spPr bwMode="auto">
                  <a:xfrm>
                    <a:off x="43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5" name="Line 80">
                    <a:extLst>
                      <a:ext uri="{FF2B5EF4-FFF2-40B4-BE49-F238E27FC236}">
                        <a16:creationId xmlns:a16="http://schemas.microsoft.com/office/drawing/2014/main" id="{B9B11D6F-2FF5-0C43-AD20-C7CA379C33D6}"/>
                      </a:ext>
                    </a:extLst>
                  </p:cNvPr>
                  <p:cNvSpPr>
                    <a:spLocks noChangeShapeType="1"/>
                  </p:cNvSpPr>
                  <p:nvPr/>
                </p:nvSpPr>
                <p:spPr bwMode="auto">
                  <a:xfrm flipV="1">
                    <a:off x="4003" y="990"/>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66" name="Line 81">
                    <a:extLst>
                      <a:ext uri="{FF2B5EF4-FFF2-40B4-BE49-F238E27FC236}">
                        <a16:creationId xmlns:a16="http://schemas.microsoft.com/office/drawing/2014/main" id="{728F22F7-1A62-9F42-8A0F-1CCB5B82E38A}"/>
                      </a:ext>
                    </a:extLst>
                  </p:cNvPr>
                  <p:cNvSpPr>
                    <a:spLocks noChangeShapeType="1"/>
                  </p:cNvSpPr>
                  <p:nvPr/>
                </p:nvSpPr>
                <p:spPr bwMode="auto">
                  <a:xfrm>
                    <a:off x="4003"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7" name="Rectangle 82">
                    <a:extLst>
                      <a:ext uri="{FF2B5EF4-FFF2-40B4-BE49-F238E27FC236}">
                        <a16:creationId xmlns:a16="http://schemas.microsoft.com/office/drawing/2014/main" id="{D623430E-8B76-264D-AA36-FA802E07AFCD}"/>
                      </a:ext>
                    </a:extLst>
                  </p:cNvPr>
                  <p:cNvSpPr>
                    <a:spLocks noChangeArrowheads="1"/>
                  </p:cNvSpPr>
                  <p:nvPr/>
                </p:nvSpPr>
                <p:spPr bwMode="auto">
                  <a:xfrm>
                    <a:off x="3898"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25</a:t>
                    </a:r>
                  </a:p>
                </p:txBody>
              </p:sp>
              <p:sp>
                <p:nvSpPr>
                  <p:cNvPr id="168" name="Line 83">
                    <a:extLst>
                      <a:ext uri="{FF2B5EF4-FFF2-40B4-BE49-F238E27FC236}">
                        <a16:creationId xmlns:a16="http://schemas.microsoft.com/office/drawing/2014/main" id="{0321A852-6EFF-6F4D-985E-292677716821}"/>
                      </a:ext>
                    </a:extLst>
                  </p:cNvPr>
                  <p:cNvSpPr>
                    <a:spLocks noChangeShapeType="1"/>
                  </p:cNvSpPr>
                  <p:nvPr/>
                </p:nvSpPr>
                <p:spPr bwMode="auto">
                  <a:xfrm>
                    <a:off x="4486"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9" name="Line 84">
                    <a:extLst>
                      <a:ext uri="{FF2B5EF4-FFF2-40B4-BE49-F238E27FC236}">
                        <a16:creationId xmlns:a16="http://schemas.microsoft.com/office/drawing/2014/main" id="{3E3DAC31-D63F-6D4A-99FB-7077210D7D1E}"/>
                      </a:ext>
                    </a:extLst>
                  </p:cNvPr>
                  <p:cNvSpPr>
                    <a:spLocks noChangeShapeType="1"/>
                  </p:cNvSpPr>
                  <p:nvPr/>
                </p:nvSpPr>
                <p:spPr bwMode="auto">
                  <a:xfrm>
                    <a:off x="4562"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0" name="Line 85">
                    <a:extLst>
                      <a:ext uri="{FF2B5EF4-FFF2-40B4-BE49-F238E27FC236}">
                        <a16:creationId xmlns:a16="http://schemas.microsoft.com/office/drawing/2014/main" id="{DEFB6E69-BFB0-214F-9318-989FB22FE29A}"/>
                      </a:ext>
                    </a:extLst>
                  </p:cNvPr>
                  <p:cNvSpPr>
                    <a:spLocks noChangeShapeType="1"/>
                  </p:cNvSpPr>
                  <p:nvPr/>
                </p:nvSpPr>
                <p:spPr bwMode="auto">
                  <a:xfrm>
                    <a:off x="4645"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1" name="Line 86">
                    <a:extLst>
                      <a:ext uri="{FF2B5EF4-FFF2-40B4-BE49-F238E27FC236}">
                        <a16:creationId xmlns:a16="http://schemas.microsoft.com/office/drawing/2014/main" id="{E228E381-A649-CC42-A897-F292640A2151}"/>
                      </a:ext>
                    </a:extLst>
                  </p:cNvPr>
                  <p:cNvSpPr>
                    <a:spLocks noChangeShapeType="1"/>
                  </p:cNvSpPr>
                  <p:nvPr/>
                </p:nvSpPr>
                <p:spPr bwMode="auto">
                  <a:xfrm>
                    <a:off x="4721" y="3952"/>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2" name="Line 87">
                    <a:extLst>
                      <a:ext uri="{FF2B5EF4-FFF2-40B4-BE49-F238E27FC236}">
                        <a16:creationId xmlns:a16="http://schemas.microsoft.com/office/drawing/2014/main" id="{95CFBC8E-4CC8-5244-A0E6-7D157E881D82}"/>
                      </a:ext>
                    </a:extLst>
                  </p:cNvPr>
                  <p:cNvSpPr>
                    <a:spLocks noChangeShapeType="1"/>
                  </p:cNvSpPr>
                  <p:nvPr/>
                </p:nvSpPr>
                <p:spPr bwMode="auto">
                  <a:xfrm flipV="1">
                    <a:off x="4403" y="1002"/>
                    <a:ext cx="0" cy="2961"/>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73" name="Line 88">
                    <a:extLst>
                      <a:ext uri="{FF2B5EF4-FFF2-40B4-BE49-F238E27FC236}">
                        <a16:creationId xmlns:a16="http://schemas.microsoft.com/office/drawing/2014/main" id="{0568EF42-6FCF-CD4B-86AF-965BCD0A60AD}"/>
                      </a:ext>
                    </a:extLst>
                  </p:cNvPr>
                  <p:cNvSpPr>
                    <a:spLocks noChangeShapeType="1"/>
                  </p:cNvSpPr>
                  <p:nvPr/>
                </p:nvSpPr>
                <p:spPr bwMode="auto">
                  <a:xfrm>
                    <a:off x="4403"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 name="Rectangle 89">
                    <a:extLst>
                      <a:ext uri="{FF2B5EF4-FFF2-40B4-BE49-F238E27FC236}">
                        <a16:creationId xmlns:a16="http://schemas.microsoft.com/office/drawing/2014/main" id="{94FC3C23-F38A-9645-8AB3-9CF47EED3E6A}"/>
                      </a:ext>
                    </a:extLst>
                  </p:cNvPr>
                  <p:cNvSpPr>
                    <a:spLocks noChangeArrowheads="1"/>
                  </p:cNvSpPr>
                  <p:nvPr/>
                </p:nvSpPr>
                <p:spPr bwMode="auto">
                  <a:xfrm>
                    <a:off x="4298"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30</a:t>
                    </a:r>
                  </a:p>
                </p:txBody>
              </p:sp>
              <p:sp>
                <p:nvSpPr>
                  <p:cNvPr id="175" name="Line 90">
                    <a:extLst>
                      <a:ext uri="{FF2B5EF4-FFF2-40B4-BE49-F238E27FC236}">
                        <a16:creationId xmlns:a16="http://schemas.microsoft.com/office/drawing/2014/main" id="{221734C5-0CFE-6348-A6D4-0E0DCAC4A0CC}"/>
                      </a:ext>
                    </a:extLst>
                  </p:cNvPr>
                  <p:cNvSpPr>
                    <a:spLocks noChangeShapeType="1"/>
                  </p:cNvSpPr>
                  <p:nvPr/>
                </p:nvSpPr>
                <p:spPr bwMode="auto">
                  <a:xfrm>
                    <a:off x="4804" y="3952"/>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6" name="Rectangle 91">
                    <a:extLst>
                      <a:ext uri="{FF2B5EF4-FFF2-40B4-BE49-F238E27FC236}">
                        <a16:creationId xmlns:a16="http://schemas.microsoft.com/office/drawing/2014/main" id="{F4776B69-81D3-7F4D-B41B-91200F63EDCC}"/>
                      </a:ext>
                    </a:extLst>
                  </p:cNvPr>
                  <p:cNvSpPr>
                    <a:spLocks noChangeArrowheads="1"/>
                  </p:cNvSpPr>
                  <p:nvPr/>
                </p:nvSpPr>
                <p:spPr bwMode="auto">
                  <a:xfrm>
                    <a:off x="4698" y="4019"/>
                    <a:ext cx="2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35</a:t>
                    </a:r>
                  </a:p>
                </p:txBody>
              </p:sp>
            </p:grpSp>
            <p:grpSp>
              <p:nvGrpSpPr>
                <p:cNvPr id="34" name="Group 92">
                  <a:extLst>
                    <a:ext uri="{FF2B5EF4-FFF2-40B4-BE49-F238E27FC236}">
                      <a16:creationId xmlns:a16="http://schemas.microsoft.com/office/drawing/2014/main" id="{D3703CC3-245C-4240-BE5D-4F3455D8491A}"/>
                    </a:ext>
                  </a:extLst>
                </p:cNvPr>
                <p:cNvGrpSpPr>
                  <a:grpSpLocks/>
                </p:cNvGrpSpPr>
                <p:nvPr/>
              </p:nvGrpSpPr>
              <p:grpSpPr bwMode="auto">
                <a:xfrm>
                  <a:off x="424" y="994"/>
                  <a:ext cx="4374" cy="3113"/>
                  <a:chOff x="424" y="994"/>
                  <a:chExt cx="4374" cy="3113"/>
                </a:xfrm>
              </p:grpSpPr>
              <p:sp>
                <p:nvSpPr>
                  <p:cNvPr id="35" name="Line 93">
                    <a:extLst>
                      <a:ext uri="{FF2B5EF4-FFF2-40B4-BE49-F238E27FC236}">
                        <a16:creationId xmlns:a16="http://schemas.microsoft.com/office/drawing/2014/main" id="{9EF7512B-4287-F84B-96AE-E2F76C3F3041}"/>
                      </a:ext>
                    </a:extLst>
                  </p:cNvPr>
                  <p:cNvSpPr>
                    <a:spLocks noChangeShapeType="1"/>
                  </p:cNvSpPr>
                  <p:nvPr/>
                </p:nvSpPr>
                <p:spPr bwMode="auto">
                  <a:xfrm flipH="1">
                    <a:off x="763" y="389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 name="Line 94">
                    <a:extLst>
                      <a:ext uri="{FF2B5EF4-FFF2-40B4-BE49-F238E27FC236}">
                        <a16:creationId xmlns:a16="http://schemas.microsoft.com/office/drawing/2014/main" id="{CF6C95BA-071C-FC48-8C56-3380CB983DDF}"/>
                      </a:ext>
                    </a:extLst>
                  </p:cNvPr>
                  <p:cNvSpPr>
                    <a:spLocks noChangeShapeType="1"/>
                  </p:cNvSpPr>
                  <p:nvPr/>
                </p:nvSpPr>
                <p:spPr bwMode="auto">
                  <a:xfrm flipH="1">
                    <a:off x="763" y="383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 name="Line 95">
                    <a:extLst>
                      <a:ext uri="{FF2B5EF4-FFF2-40B4-BE49-F238E27FC236}">
                        <a16:creationId xmlns:a16="http://schemas.microsoft.com/office/drawing/2014/main" id="{596245AC-9EDD-3E44-B38C-D59947BD62C2}"/>
                      </a:ext>
                    </a:extLst>
                  </p:cNvPr>
                  <p:cNvSpPr>
                    <a:spLocks noChangeShapeType="1"/>
                  </p:cNvSpPr>
                  <p:nvPr/>
                </p:nvSpPr>
                <p:spPr bwMode="auto">
                  <a:xfrm flipH="1">
                    <a:off x="763" y="377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 name="Line 96">
                    <a:extLst>
                      <a:ext uri="{FF2B5EF4-FFF2-40B4-BE49-F238E27FC236}">
                        <a16:creationId xmlns:a16="http://schemas.microsoft.com/office/drawing/2014/main" id="{9DD90922-ACAC-2348-9269-B4706B46D973}"/>
                      </a:ext>
                    </a:extLst>
                  </p:cNvPr>
                  <p:cNvSpPr>
                    <a:spLocks noChangeShapeType="1"/>
                  </p:cNvSpPr>
                  <p:nvPr/>
                </p:nvSpPr>
                <p:spPr bwMode="auto">
                  <a:xfrm flipH="1">
                    <a:off x="763" y="371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 name="Line 97">
                    <a:extLst>
                      <a:ext uri="{FF2B5EF4-FFF2-40B4-BE49-F238E27FC236}">
                        <a16:creationId xmlns:a16="http://schemas.microsoft.com/office/drawing/2014/main" id="{6FFF67D2-2033-EE4F-BDF9-389C0F5F8262}"/>
                      </a:ext>
                    </a:extLst>
                  </p:cNvPr>
                  <p:cNvSpPr>
                    <a:spLocks noChangeShapeType="1"/>
                  </p:cNvSpPr>
                  <p:nvPr/>
                </p:nvSpPr>
                <p:spPr bwMode="auto">
                  <a:xfrm flipH="1">
                    <a:off x="739" y="3956"/>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 name="Rectangle 98">
                    <a:extLst>
                      <a:ext uri="{FF2B5EF4-FFF2-40B4-BE49-F238E27FC236}">
                        <a16:creationId xmlns:a16="http://schemas.microsoft.com/office/drawing/2014/main" id="{34B71E72-62E2-FA45-B420-C28A9DB9837D}"/>
                      </a:ext>
                    </a:extLst>
                  </p:cNvPr>
                  <p:cNvSpPr>
                    <a:spLocks noChangeArrowheads="1"/>
                  </p:cNvSpPr>
                  <p:nvPr/>
                </p:nvSpPr>
                <p:spPr bwMode="auto">
                  <a:xfrm>
                    <a:off x="585" y="3895"/>
                    <a:ext cx="1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0</a:t>
                    </a:r>
                  </a:p>
                </p:txBody>
              </p:sp>
              <p:sp>
                <p:nvSpPr>
                  <p:cNvPr id="41" name="Line 99">
                    <a:extLst>
                      <a:ext uri="{FF2B5EF4-FFF2-40B4-BE49-F238E27FC236}">
                        <a16:creationId xmlns:a16="http://schemas.microsoft.com/office/drawing/2014/main" id="{E6A3678F-20AF-9C4C-A46E-7C4342310BBF}"/>
                      </a:ext>
                    </a:extLst>
                  </p:cNvPr>
                  <p:cNvSpPr>
                    <a:spLocks noChangeShapeType="1"/>
                  </p:cNvSpPr>
                  <p:nvPr/>
                </p:nvSpPr>
                <p:spPr bwMode="auto">
                  <a:xfrm flipH="1">
                    <a:off x="763" y="3601"/>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 name="Line 100">
                    <a:extLst>
                      <a:ext uri="{FF2B5EF4-FFF2-40B4-BE49-F238E27FC236}">
                        <a16:creationId xmlns:a16="http://schemas.microsoft.com/office/drawing/2014/main" id="{C4791BC8-A8C8-6B48-AE9E-F93207D9C42C}"/>
                      </a:ext>
                    </a:extLst>
                  </p:cNvPr>
                  <p:cNvSpPr>
                    <a:spLocks noChangeShapeType="1"/>
                  </p:cNvSpPr>
                  <p:nvPr/>
                </p:nvSpPr>
                <p:spPr bwMode="auto">
                  <a:xfrm flipH="1">
                    <a:off x="763" y="354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 name="Line 101">
                    <a:extLst>
                      <a:ext uri="{FF2B5EF4-FFF2-40B4-BE49-F238E27FC236}">
                        <a16:creationId xmlns:a16="http://schemas.microsoft.com/office/drawing/2014/main" id="{AD6CB092-CBE3-EC43-8DD0-C67FA49ADC6E}"/>
                      </a:ext>
                    </a:extLst>
                  </p:cNvPr>
                  <p:cNvSpPr>
                    <a:spLocks noChangeShapeType="1"/>
                  </p:cNvSpPr>
                  <p:nvPr/>
                </p:nvSpPr>
                <p:spPr bwMode="auto">
                  <a:xfrm flipH="1">
                    <a:off x="763" y="348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 name="Line 102">
                    <a:extLst>
                      <a:ext uri="{FF2B5EF4-FFF2-40B4-BE49-F238E27FC236}">
                        <a16:creationId xmlns:a16="http://schemas.microsoft.com/office/drawing/2014/main" id="{20B9C767-C97C-3D44-B2FB-B461CE8F44FF}"/>
                      </a:ext>
                    </a:extLst>
                  </p:cNvPr>
                  <p:cNvSpPr>
                    <a:spLocks noChangeShapeType="1"/>
                  </p:cNvSpPr>
                  <p:nvPr/>
                </p:nvSpPr>
                <p:spPr bwMode="auto">
                  <a:xfrm flipH="1">
                    <a:off x="763" y="342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 name="Line 103">
                    <a:extLst>
                      <a:ext uri="{FF2B5EF4-FFF2-40B4-BE49-F238E27FC236}">
                        <a16:creationId xmlns:a16="http://schemas.microsoft.com/office/drawing/2014/main" id="{BE1A4225-53F0-B844-B8CB-9EA6BAEB9191}"/>
                      </a:ext>
                    </a:extLst>
                  </p:cNvPr>
                  <p:cNvSpPr>
                    <a:spLocks noChangeShapeType="1"/>
                  </p:cNvSpPr>
                  <p:nvPr/>
                </p:nvSpPr>
                <p:spPr bwMode="auto">
                  <a:xfrm>
                    <a:off x="792" y="3660"/>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46" name="Line 104">
                    <a:extLst>
                      <a:ext uri="{FF2B5EF4-FFF2-40B4-BE49-F238E27FC236}">
                        <a16:creationId xmlns:a16="http://schemas.microsoft.com/office/drawing/2014/main" id="{56C4718F-CDF4-7240-943A-9A6E37857CE8}"/>
                      </a:ext>
                    </a:extLst>
                  </p:cNvPr>
                  <p:cNvSpPr>
                    <a:spLocks noChangeShapeType="1"/>
                  </p:cNvSpPr>
                  <p:nvPr/>
                </p:nvSpPr>
                <p:spPr bwMode="auto">
                  <a:xfrm flipH="1">
                    <a:off x="739" y="3660"/>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 name="Rectangle 105">
                    <a:extLst>
                      <a:ext uri="{FF2B5EF4-FFF2-40B4-BE49-F238E27FC236}">
                        <a16:creationId xmlns:a16="http://schemas.microsoft.com/office/drawing/2014/main" id="{31091FDE-3A02-B443-B076-4C48BFF91910}"/>
                      </a:ext>
                    </a:extLst>
                  </p:cNvPr>
                  <p:cNvSpPr>
                    <a:spLocks noChangeArrowheads="1"/>
                  </p:cNvSpPr>
                  <p:nvPr/>
                </p:nvSpPr>
                <p:spPr bwMode="auto">
                  <a:xfrm>
                    <a:off x="454" y="3563"/>
                    <a:ext cx="3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250</a:t>
                    </a:r>
                  </a:p>
                </p:txBody>
              </p:sp>
              <p:sp>
                <p:nvSpPr>
                  <p:cNvPr id="48" name="Line 106">
                    <a:extLst>
                      <a:ext uri="{FF2B5EF4-FFF2-40B4-BE49-F238E27FC236}">
                        <a16:creationId xmlns:a16="http://schemas.microsoft.com/office/drawing/2014/main" id="{2F5FEC48-5603-2044-81F5-F999C46B5945}"/>
                      </a:ext>
                    </a:extLst>
                  </p:cNvPr>
                  <p:cNvSpPr>
                    <a:spLocks noChangeShapeType="1"/>
                  </p:cNvSpPr>
                  <p:nvPr/>
                </p:nvSpPr>
                <p:spPr bwMode="auto">
                  <a:xfrm flipH="1">
                    <a:off x="763" y="330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 name="Line 107">
                    <a:extLst>
                      <a:ext uri="{FF2B5EF4-FFF2-40B4-BE49-F238E27FC236}">
                        <a16:creationId xmlns:a16="http://schemas.microsoft.com/office/drawing/2014/main" id="{C9C7B539-9DC9-5546-916D-D67FBB23432A}"/>
                      </a:ext>
                    </a:extLst>
                  </p:cNvPr>
                  <p:cNvSpPr>
                    <a:spLocks noChangeShapeType="1"/>
                  </p:cNvSpPr>
                  <p:nvPr/>
                </p:nvSpPr>
                <p:spPr bwMode="auto">
                  <a:xfrm flipH="1">
                    <a:off x="763" y="3246"/>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108">
                    <a:extLst>
                      <a:ext uri="{FF2B5EF4-FFF2-40B4-BE49-F238E27FC236}">
                        <a16:creationId xmlns:a16="http://schemas.microsoft.com/office/drawing/2014/main" id="{4D86A99F-28E5-6A42-9A3B-05C5074440CD}"/>
                      </a:ext>
                    </a:extLst>
                  </p:cNvPr>
                  <p:cNvSpPr>
                    <a:spLocks noChangeShapeType="1"/>
                  </p:cNvSpPr>
                  <p:nvPr/>
                </p:nvSpPr>
                <p:spPr bwMode="auto">
                  <a:xfrm flipH="1">
                    <a:off x="763" y="318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Line 109">
                    <a:extLst>
                      <a:ext uri="{FF2B5EF4-FFF2-40B4-BE49-F238E27FC236}">
                        <a16:creationId xmlns:a16="http://schemas.microsoft.com/office/drawing/2014/main" id="{83893557-ECA0-5F4F-BB82-196AF388BBBF}"/>
                      </a:ext>
                    </a:extLst>
                  </p:cNvPr>
                  <p:cNvSpPr>
                    <a:spLocks noChangeShapeType="1"/>
                  </p:cNvSpPr>
                  <p:nvPr/>
                </p:nvSpPr>
                <p:spPr bwMode="auto">
                  <a:xfrm flipH="1">
                    <a:off x="763" y="312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 name="Line 110">
                    <a:extLst>
                      <a:ext uri="{FF2B5EF4-FFF2-40B4-BE49-F238E27FC236}">
                        <a16:creationId xmlns:a16="http://schemas.microsoft.com/office/drawing/2014/main" id="{C4DAA2E5-ECCF-C248-927B-C0E3CBC9B707}"/>
                      </a:ext>
                    </a:extLst>
                  </p:cNvPr>
                  <p:cNvSpPr>
                    <a:spLocks noChangeShapeType="1"/>
                  </p:cNvSpPr>
                  <p:nvPr/>
                </p:nvSpPr>
                <p:spPr bwMode="auto">
                  <a:xfrm>
                    <a:off x="792" y="3365"/>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53" name="Line 111">
                    <a:extLst>
                      <a:ext uri="{FF2B5EF4-FFF2-40B4-BE49-F238E27FC236}">
                        <a16:creationId xmlns:a16="http://schemas.microsoft.com/office/drawing/2014/main" id="{BFB9C75C-710D-0249-A0FF-2D0CE1D9B9D7}"/>
                      </a:ext>
                    </a:extLst>
                  </p:cNvPr>
                  <p:cNvSpPr>
                    <a:spLocks noChangeShapeType="1"/>
                  </p:cNvSpPr>
                  <p:nvPr/>
                </p:nvSpPr>
                <p:spPr bwMode="auto">
                  <a:xfrm flipH="1">
                    <a:off x="739" y="3365"/>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Rectangle 112">
                    <a:extLst>
                      <a:ext uri="{FF2B5EF4-FFF2-40B4-BE49-F238E27FC236}">
                        <a16:creationId xmlns:a16="http://schemas.microsoft.com/office/drawing/2014/main" id="{261AB686-DB13-B048-A442-E9BF2DD1A81A}"/>
                      </a:ext>
                    </a:extLst>
                  </p:cNvPr>
                  <p:cNvSpPr>
                    <a:spLocks noChangeArrowheads="1"/>
                  </p:cNvSpPr>
                  <p:nvPr/>
                </p:nvSpPr>
                <p:spPr bwMode="auto">
                  <a:xfrm>
                    <a:off x="454" y="3268"/>
                    <a:ext cx="3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500</a:t>
                    </a:r>
                  </a:p>
                </p:txBody>
              </p:sp>
              <p:sp>
                <p:nvSpPr>
                  <p:cNvPr id="55" name="Line 113">
                    <a:extLst>
                      <a:ext uri="{FF2B5EF4-FFF2-40B4-BE49-F238E27FC236}">
                        <a16:creationId xmlns:a16="http://schemas.microsoft.com/office/drawing/2014/main" id="{8C91C199-99DD-0B41-BB35-B0005BD10782}"/>
                      </a:ext>
                    </a:extLst>
                  </p:cNvPr>
                  <p:cNvSpPr>
                    <a:spLocks noChangeShapeType="1"/>
                  </p:cNvSpPr>
                  <p:nvPr/>
                </p:nvSpPr>
                <p:spPr bwMode="auto">
                  <a:xfrm flipH="1">
                    <a:off x="763" y="301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 name="Line 114">
                    <a:extLst>
                      <a:ext uri="{FF2B5EF4-FFF2-40B4-BE49-F238E27FC236}">
                        <a16:creationId xmlns:a16="http://schemas.microsoft.com/office/drawing/2014/main" id="{25D949BF-6BF1-B549-86D0-782DED401A04}"/>
                      </a:ext>
                    </a:extLst>
                  </p:cNvPr>
                  <p:cNvSpPr>
                    <a:spLocks noChangeShapeType="1"/>
                  </p:cNvSpPr>
                  <p:nvPr/>
                </p:nvSpPr>
                <p:spPr bwMode="auto">
                  <a:xfrm flipH="1">
                    <a:off x="763" y="2951"/>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 name="Line 115">
                    <a:extLst>
                      <a:ext uri="{FF2B5EF4-FFF2-40B4-BE49-F238E27FC236}">
                        <a16:creationId xmlns:a16="http://schemas.microsoft.com/office/drawing/2014/main" id="{6B6700AF-C973-2944-9420-D5F228919BBA}"/>
                      </a:ext>
                    </a:extLst>
                  </p:cNvPr>
                  <p:cNvSpPr>
                    <a:spLocks noChangeShapeType="1"/>
                  </p:cNvSpPr>
                  <p:nvPr/>
                </p:nvSpPr>
                <p:spPr bwMode="auto">
                  <a:xfrm flipH="1">
                    <a:off x="763" y="289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 name="Line 116">
                    <a:extLst>
                      <a:ext uri="{FF2B5EF4-FFF2-40B4-BE49-F238E27FC236}">
                        <a16:creationId xmlns:a16="http://schemas.microsoft.com/office/drawing/2014/main" id="{03F9E2E7-5C08-A247-9535-B5676EDD293B}"/>
                      </a:ext>
                    </a:extLst>
                  </p:cNvPr>
                  <p:cNvSpPr>
                    <a:spLocks noChangeShapeType="1"/>
                  </p:cNvSpPr>
                  <p:nvPr/>
                </p:nvSpPr>
                <p:spPr bwMode="auto">
                  <a:xfrm flipH="1">
                    <a:off x="763" y="283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 name="Line 117">
                    <a:extLst>
                      <a:ext uri="{FF2B5EF4-FFF2-40B4-BE49-F238E27FC236}">
                        <a16:creationId xmlns:a16="http://schemas.microsoft.com/office/drawing/2014/main" id="{3DE38DE7-D050-684B-A4D3-F43FA89CC96B}"/>
                      </a:ext>
                    </a:extLst>
                  </p:cNvPr>
                  <p:cNvSpPr>
                    <a:spLocks noChangeShapeType="1"/>
                  </p:cNvSpPr>
                  <p:nvPr/>
                </p:nvSpPr>
                <p:spPr bwMode="auto">
                  <a:xfrm>
                    <a:off x="792" y="3069"/>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60" name="Line 118">
                    <a:extLst>
                      <a:ext uri="{FF2B5EF4-FFF2-40B4-BE49-F238E27FC236}">
                        <a16:creationId xmlns:a16="http://schemas.microsoft.com/office/drawing/2014/main" id="{636E8957-4A3B-0540-A025-BB8278787A91}"/>
                      </a:ext>
                    </a:extLst>
                  </p:cNvPr>
                  <p:cNvSpPr>
                    <a:spLocks noChangeShapeType="1"/>
                  </p:cNvSpPr>
                  <p:nvPr/>
                </p:nvSpPr>
                <p:spPr bwMode="auto">
                  <a:xfrm flipH="1">
                    <a:off x="739" y="3069"/>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 name="Rectangle 119">
                    <a:extLst>
                      <a:ext uri="{FF2B5EF4-FFF2-40B4-BE49-F238E27FC236}">
                        <a16:creationId xmlns:a16="http://schemas.microsoft.com/office/drawing/2014/main" id="{EEB48C04-7711-D745-B7A3-A96816CFDD29}"/>
                      </a:ext>
                    </a:extLst>
                  </p:cNvPr>
                  <p:cNvSpPr>
                    <a:spLocks noChangeArrowheads="1"/>
                  </p:cNvSpPr>
                  <p:nvPr/>
                </p:nvSpPr>
                <p:spPr bwMode="auto">
                  <a:xfrm>
                    <a:off x="454" y="2972"/>
                    <a:ext cx="3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750</a:t>
                    </a:r>
                  </a:p>
                </p:txBody>
              </p:sp>
              <p:sp>
                <p:nvSpPr>
                  <p:cNvPr id="62" name="Line 120">
                    <a:extLst>
                      <a:ext uri="{FF2B5EF4-FFF2-40B4-BE49-F238E27FC236}">
                        <a16:creationId xmlns:a16="http://schemas.microsoft.com/office/drawing/2014/main" id="{DCA68778-9F00-6946-A86C-346551EDC786}"/>
                      </a:ext>
                    </a:extLst>
                  </p:cNvPr>
                  <p:cNvSpPr>
                    <a:spLocks noChangeShapeType="1"/>
                  </p:cNvSpPr>
                  <p:nvPr/>
                </p:nvSpPr>
                <p:spPr bwMode="auto">
                  <a:xfrm flipH="1">
                    <a:off x="763" y="271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 name="Line 121">
                    <a:extLst>
                      <a:ext uri="{FF2B5EF4-FFF2-40B4-BE49-F238E27FC236}">
                        <a16:creationId xmlns:a16="http://schemas.microsoft.com/office/drawing/2014/main" id="{DDE6AA68-2F31-A34E-BD77-ECB66C6AF157}"/>
                      </a:ext>
                    </a:extLst>
                  </p:cNvPr>
                  <p:cNvSpPr>
                    <a:spLocks noChangeShapeType="1"/>
                  </p:cNvSpPr>
                  <p:nvPr/>
                </p:nvSpPr>
                <p:spPr bwMode="auto">
                  <a:xfrm flipH="1">
                    <a:off x="763" y="265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 name="Line 122">
                    <a:extLst>
                      <a:ext uri="{FF2B5EF4-FFF2-40B4-BE49-F238E27FC236}">
                        <a16:creationId xmlns:a16="http://schemas.microsoft.com/office/drawing/2014/main" id="{E43B220D-DCFB-BD44-9F47-E611F09197BE}"/>
                      </a:ext>
                    </a:extLst>
                  </p:cNvPr>
                  <p:cNvSpPr>
                    <a:spLocks noChangeShapeType="1"/>
                  </p:cNvSpPr>
                  <p:nvPr/>
                </p:nvSpPr>
                <p:spPr bwMode="auto">
                  <a:xfrm flipH="1">
                    <a:off x="763" y="2596"/>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5" name="Line 123">
                    <a:extLst>
                      <a:ext uri="{FF2B5EF4-FFF2-40B4-BE49-F238E27FC236}">
                        <a16:creationId xmlns:a16="http://schemas.microsoft.com/office/drawing/2014/main" id="{CA4D97D8-A3AF-4542-BECD-64FA4A9ACFA8}"/>
                      </a:ext>
                    </a:extLst>
                  </p:cNvPr>
                  <p:cNvSpPr>
                    <a:spLocks noChangeShapeType="1"/>
                  </p:cNvSpPr>
                  <p:nvPr/>
                </p:nvSpPr>
                <p:spPr bwMode="auto">
                  <a:xfrm flipH="1">
                    <a:off x="763" y="253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 name="Line 124">
                    <a:extLst>
                      <a:ext uri="{FF2B5EF4-FFF2-40B4-BE49-F238E27FC236}">
                        <a16:creationId xmlns:a16="http://schemas.microsoft.com/office/drawing/2014/main" id="{14212BEE-052E-5146-A9FF-E0FD27842274}"/>
                      </a:ext>
                    </a:extLst>
                  </p:cNvPr>
                  <p:cNvSpPr>
                    <a:spLocks noChangeShapeType="1"/>
                  </p:cNvSpPr>
                  <p:nvPr/>
                </p:nvSpPr>
                <p:spPr bwMode="auto">
                  <a:xfrm>
                    <a:off x="792" y="2774"/>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67" name="Line 125">
                    <a:extLst>
                      <a:ext uri="{FF2B5EF4-FFF2-40B4-BE49-F238E27FC236}">
                        <a16:creationId xmlns:a16="http://schemas.microsoft.com/office/drawing/2014/main" id="{794FA617-2CA0-B246-9A8C-329744997869}"/>
                      </a:ext>
                    </a:extLst>
                  </p:cNvPr>
                  <p:cNvSpPr>
                    <a:spLocks noChangeShapeType="1"/>
                  </p:cNvSpPr>
                  <p:nvPr/>
                </p:nvSpPr>
                <p:spPr bwMode="auto">
                  <a:xfrm flipH="1">
                    <a:off x="739" y="2774"/>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 name="Rectangle 126">
                    <a:extLst>
                      <a:ext uri="{FF2B5EF4-FFF2-40B4-BE49-F238E27FC236}">
                        <a16:creationId xmlns:a16="http://schemas.microsoft.com/office/drawing/2014/main" id="{D31D2EA7-450A-494A-BF08-323C371BD78E}"/>
                      </a:ext>
                    </a:extLst>
                  </p:cNvPr>
                  <p:cNvSpPr>
                    <a:spLocks noChangeArrowheads="1"/>
                  </p:cNvSpPr>
                  <p:nvPr/>
                </p:nvSpPr>
                <p:spPr bwMode="auto">
                  <a:xfrm>
                    <a:off x="424" y="2677"/>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1000</a:t>
                    </a:r>
                  </a:p>
                </p:txBody>
              </p:sp>
              <p:sp>
                <p:nvSpPr>
                  <p:cNvPr id="69" name="Line 127">
                    <a:extLst>
                      <a:ext uri="{FF2B5EF4-FFF2-40B4-BE49-F238E27FC236}">
                        <a16:creationId xmlns:a16="http://schemas.microsoft.com/office/drawing/2014/main" id="{CC9AA7AC-3091-9447-B450-DE9096887C93}"/>
                      </a:ext>
                    </a:extLst>
                  </p:cNvPr>
                  <p:cNvSpPr>
                    <a:spLocks noChangeShapeType="1"/>
                  </p:cNvSpPr>
                  <p:nvPr/>
                </p:nvSpPr>
                <p:spPr bwMode="auto">
                  <a:xfrm flipH="1">
                    <a:off x="763" y="241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 name="Line 128">
                    <a:extLst>
                      <a:ext uri="{FF2B5EF4-FFF2-40B4-BE49-F238E27FC236}">
                        <a16:creationId xmlns:a16="http://schemas.microsoft.com/office/drawing/2014/main" id="{F645B6F5-F113-3040-B0E3-563CA76E97B9}"/>
                      </a:ext>
                    </a:extLst>
                  </p:cNvPr>
                  <p:cNvSpPr>
                    <a:spLocks noChangeShapeType="1"/>
                  </p:cNvSpPr>
                  <p:nvPr/>
                </p:nvSpPr>
                <p:spPr bwMode="auto">
                  <a:xfrm flipH="1">
                    <a:off x="763" y="236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 name="Line 129">
                    <a:extLst>
                      <a:ext uri="{FF2B5EF4-FFF2-40B4-BE49-F238E27FC236}">
                        <a16:creationId xmlns:a16="http://schemas.microsoft.com/office/drawing/2014/main" id="{0E050ED3-D6CA-1F4F-8107-3CF25D74B7CB}"/>
                      </a:ext>
                    </a:extLst>
                  </p:cNvPr>
                  <p:cNvSpPr>
                    <a:spLocks noChangeShapeType="1"/>
                  </p:cNvSpPr>
                  <p:nvPr/>
                </p:nvSpPr>
                <p:spPr bwMode="auto">
                  <a:xfrm flipH="1">
                    <a:off x="763" y="2301"/>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 name="Line 130">
                    <a:extLst>
                      <a:ext uri="{FF2B5EF4-FFF2-40B4-BE49-F238E27FC236}">
                        <a16:creationId xmlns:a16="http://schemas.microsoft.com/office/drawing/2014/main" id="{24FA6E11-62A2-5247-9DD9-0B0824086D80}"/>
                      </a:ext>
                    </a:extLst>
                  </p:cNvPr>
                  <p:cNvSpPr>
                    <a:spLocks noChangeShapeType="1"/>
                  </p:cNvSpPr>
                  <p:nvPr/>
                </p:nvSpPr>
                <p:spPr bwMode="auto">
                  <a:xfrm flipH="1">
                    <a:off x="763" y="224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 name="Line 131">
                    <a:extLst>
                      <a:ext uri="{FF2B5EF4-FFF2-40B4-BE49-F238E27FC236}">
                        <a16:creationId xmlns:a16="http://schemas.microsoft.com/office/drawing/2014/main" id="{4F362023-2AF3-604E-8273-D731D5254ABB}"/>
                      </a:ext>
                    </a:extLst>
                  </p:cNvPr>
                  <p:cNvSpPr>
                    <a:spLocks noChangeShapeType="1"/>
                  </p:cNvSpPr>
                  <p:nvPr/>
                </p:nvSpPr>
                <p:spPr bwMode="auto">
                  <a:xfrm>
                    <a:off x="792" y="2478"/>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74" name="Line 132">
                    <a:extLst>
                      <a:ext uri="{FF2B5EF4-FFF2-40B4-BE49-F238E27FC236}">
                        <a16:creationId xmlns:a16="http://schemas.microsoft.com/office/drawing/2014/main" id="{F85DC1F9-D476-4F40-8FEF-FE2F60506E41}"/>
                      </a:ext>
                    </a:extLst>
                  </p:cNvPr>
                  <p:cNvSpPr>
                    <a:spLocks noChangeShapeType="1"/>
                  </p:cNvSpPr>
                  <p:nvPr/>
                </p:nvSpPr>
                <p:spPr bwMode="auto">
                  <a:xfrm flipH="1">
                    <a:off x="739" y="2478"/>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5" name="Rectangle 133">
                    <a:extLst>
                      <a:ext uri="{FF2B5EF4-FFF2-40B4-BE49-F238E27FC236}">
                        <a16:creationId xmlns:a16="http://schemas.microsoft.com/office/drawing/2014/main" id="{248CBD00-5FB3-5548-A985-4AFA57CBB08B}"/>
                      </a:ext>
                    </a:extLst>
                  </p:cNvPr>
                  <p:cNvSpPr>
                    <a:spLocks noChangeArrowheads="1"/>
                  </p:cNvSpPr>
                  <p:nvPr/>
                </p:nvSpPr>
                <p:spPr bwMode="auto">
                  <a:xfrm>
                    <a:off x="424" y="2381"/>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1250</a:t>
                    </a:r>
                  </a:p>
                </p:txBody>
              </p:sp>
              <p:sp>
                <p:nvSpPr>
                  <p:cNvPr id="76" name="Line 134">
                    <a:extLst>
                      <a:ext uri="{FF2B5EF4-FFF2-40B4-BE49-F238E27FC236}">
                        <a16:creationId xmlns:a16="http://schemas.microsoft.com/office/drawing/2014/main" id="{7EDC6E93-880C-234D-A6AA-46D4691017AE}"/>
                      </a:ext>
                    </a:extLst>
                  </p:cNvPr>
                  <p:cNvSpPr>
                    <a:spLocks noChangeShapeType="1"/>
                  </p:cNvSpPr>
                  <p:nvPr/>
                </p:nvSpPr>
                <p:spPr bwMode="auto">
                  <a:xfrm flipH="1">
                    <a:off x="763" y="212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 name="Line 135">
                    <a:extLst>
                      <a:ext uri="{FF2B5EF4-FFF2-40B4-BE49-F238E27FC236}">
                        <a16:creationId xmlns:a16="http://schemas.microsoft.com/office/drawing/2014/main" id="{16989B65-CF49-C744-8726-7DB0C3353021}"/>
                      </a:ext>
                    </a:extLst>
                  </p:cNvPr>
                  <p:cNvSpPr>
                    <a:spLocks noChangeShapeType="1"/>
                  </p:cNvSpPr>
                  <p:nvPr/>
                </p:nvSpPr>
                <p:spPr bwMode="auto">
                  <a:xfrm flipH="1">
                    <a:off x="763" y="206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8" name="Line 136">
                    <a:extLst>
                      <a:ext uri="{FF2B5EF4-FFF2-40B4-BE49-F238E27FC236}">
                        <a16:creationId xmlns:a16="http://schemas.microsoft.com/office/drawing/2014/main" id="{E8C99553-61EB-FD40-8DD3-DBCB94DB07F8}"/>
                      </a:ext>
                    </a:extLst>
                  </p:cNvPr>
                  <p:cNvSpPr>
                    <a:spLocks noChangeShapeType="1"/>
                  </p:cNvSpPr>
                  <p:nvPr/>
                </p:nvSpPr>
                <p:spPr bwMode="auto">
                  <a:xfrm flipH="1">
                    <a:off x="763" y="200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9" name="Line 137">
                    <a:extLst>
                      <a:ext uri="{FF2B5EF4-FFF2-40B4-BE49-F238E27FC236}">
                        <a16:creationId xmlns:a16="http://schemas.microsoft.com/office/drawing/2014/main" id="{FC6DABB7-4C8A-564B-9EA8-4DDDFFD59E9A}"/>
                      </a:ext>
                    </a:extLst>
                  </p:cNvPr>
                  <p:cNvSpPr>
                    <a:spLocks noChangeShapeType="1"/>
                  </p:cNvSpPr>
                  <p:nvPr/>
                </p:nvSpPr>
                <p:spPr bwMode="auto">
                  <a:xfrm flipH="1">
                    <a:off x="763" y="1946"/>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0" name="Line 138">
                    <a:extLst>
                      <a:ext uri="{FF2B5EF4-FFF2-40B4-BE49-F238E27FC236}">
                        <a16:creationId xmlns:a16="http://schemas.microsoft.com/office/drawing/2014/main" id="{98030703-8598-034B-A348-6059901AD2A9}"/>
                      </a:ext>
                    </a:extLst>
                  </p:cNvPr>
                  <p:cNvSpPr>
                    <a:spLocks noChangeShapeType="1"/>
                  </p:cNvSpPr>
                  <p:nvPr/>
                </p:nvSpPr>
                <p:spPr bwMode="auto">
                  <a:xfrm>
                    <a:off x="792" y="2182"/>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81" name="Line 139">
                    <a:extLst>
                      <a:ext uri="{FF2B5EF4-FFF2-40B4-BE49-F238E27FC236}">
                        <a16:creationId xmlns:a16="http://schemas.microsoft.com/office/drawing/2014/main" id="{073D692B-D94B-EE4C-9300-524FE3F2D6A7}"/>
                      </a:ext>
                    </a:extLst>
                  </p:cNvPr>
                  <p:cNvSpPr>
                    <a:spLocks noChangeShapeType="1"/>
                  </p:cNvSpPr>
                  <p:nvPr/>
                </p:nvSpPr>
                <p:spPr bwMode="auto">
                  <a:xfrm flipH="1">
                    <a:off x="739" y="2182"/>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 name="Rectangle 140">
                    <a:extLst>
                      <a:ext uri="{FF2B5EF4-FFF2-40B4-BE49-F238E27FC236}">
                        <a16:creationId xmlns:a16="http://schemas.microsoft.com/office/drawing/2014/main" id="{78C54BF3-1AFA-F44D-889F-FA2B659F09EC}"/>
                      </a:ext>
                    </a:extLst>
                  </p:cNvPr>
                  <p:cNvSpPr>
                    <a:spLocks noChangeArrowheads="1"/>
                  </p:cNvSpPr>
                  <p:nvPr/>
                </p:nvSpPr>
                <p:spPr bwMode="auto">
                  <a:xfrm>
                    <a:off x="424" y="2085"/>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1500</a:t>
                    </a:r>
                  </a:p>
                </p:txBody>
              </p:sp>
              <p:sp>
                <p:nvSpPr>
                  <p:cNvPr id="83" name="Line 141">
                    <a:extLst>
                      <a:ext uri="{FF2B5EF4-FFF2-40B4-BE49-F238E27FC236}">
                        <a16:creationId xmlns:a16="http://schemas.microsoft.com/office/drawing/2014/main" id="{9592B93D-BC71-9E44-B941-9C6FCCCEFD78}"/>
                      </a:ext>
                    </a:extLst>
                  </p:cNvPr>
                  <p:cNvSpPr>
                    <a:spLocks noChangeShapeType="1"/>
                  </p:cNvSpPr>
                  <p:nvPr/>
                </p:nvSpPr>
                <p:spPr bwMode="auto">
                  <a:xfrm flipH="1">
                    <a:off x="763" y="182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4" name="Line 142">
                    <a:extLst>
                      <a:ext uri="{FF2B5EF4-FFF2-40B4-BE49-F238E27FC236}">
                        <a16:creationId xmlns:a16="http://schemas.microsoft.com/office/drawing/2014/main" id="{C0E0654A-1E4B-7A45-8882-25715EB63E05}"/>
                      </a:ext>
                    </a:extLst>
                  </p:cNvPr>
                  <p:cNvSpPr>
                    <a:spLocks noChangeShapeType="1"/>
                  </p:cNvSpPr>
                  <p:nvPr/>
                </p:nvSpPr>
                <p:spPr bwMode="auto">
                  <a:xfrm flipH="1">
                    <a:off x="763" y="176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5" name="Line 143">
                    <a:extLst>
                      <a:ext uri="{FF2B5EF4-FFF2-40B4-BE49-F238E27FC236}">
                        <a16:creationId xmlns:a16="http://schemas.microsoft.com/office/drawing/2014/main" id="{1EAFDBE4-A594-0943-AB7D-23AADF00CCEC}"/>
                      </a:ext>
                    </a:extLst>
                  </p:cNvPr>
                  <p:cNvSpPr>
                    <a:spLocks noChangeShapeType="1"/>
                  </p:cNvSpPr>
                  <p:nvPr/>
                </p:nvSpPr>
                <p:spPr bwMode="auto">
                  <a:xfrm flipH="1">
                    <a:off x="763" y="171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6" name="Line 144">
                    <a:extLst>
                      <a:ext uri="{FF2B5EF4-FFF2-40B4-BE49-F238E27FC236}">
                        <a16:creationId xmlns:a16="http://schemas.microsoft.com/office/drawing/2014/main" id="{879A8BA2-8D6E-5249-A03C-2B826AD6CCEA}"/>
                      </a:ext>
                    </a:extLst>
                  </p:cNvPr>
                  <p:cNvSpPr>
                    <a:spLocks noChangeShapeType="1"/>
                  </p:cNvSpPr>
                  <p:nvPr/>
                </p:nvSpPr>
                <p:spPr bwMode="auto">
                  <a:xfrm flipH="1">
                    <a:off x="763" y="1650"/>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7" name="Line 145">
                    <a:extLst>
                      <a:ext uri="{FF2B5EF4-FFF2-40B4-BE49-F238E27FC236}">
                        <a16:creationId xmlns:a16="http://schemas.microsoft.com/office/drawing/2014/main" id="{F94AE994-34A9-F24C-BB67-C4B886FD4B30}"/>
                      </a:ext>
                    </a:extLst>
                  </p:cNvPr>
                  <p:cNvSpPr>
                    <a:spLocks noChangeShapeType="1"/>
                  </p:cNvSpPr>
                  <p:nvPr/>
                </p:nvSpPr>
                <p:spPr bwMode="auto">
                  <a:xfrm>
                    <a:off x="792" y="1887"/>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88" name="Line 146">
                    <a:extLst>
                      <a:ext uri="{FF2B5EF4-FFF2-40B4-BE49-F238E27FC236}">
                        <a16:creationId xmlns:a16="http://schemas.microsoft.com/office/drawing/2014/main" id="{F5A6EF91-5639-084E-A08B-003C034B41F7}"/>
                      </a:ext>
                    </a:extLst>
                  </p:cNvPr>
                  <p:cNvSpPr>
                    <a:spLocks noChangeShapeType="1"/>
                  </p:cNvSpPr>
                  <p:nvPr/>
                </p:nvSpPr>
                <p:spPr bwMode="auto">
                  <a:xfrm flipH="1">
                    <a:off x="739" y="1887"/>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9" name="Rectangle 147">
                    <a:extLst>
                      <a:ext uri="{FF2B5EF4-FFF2-40B4-BE49-F238E27FC236}">
                        <a16:creationId xmlns:a16="http://schemas.microsoft.com/office/drawing/2014/main" id="{B8932A97-FA5C-7A45-A10B-CF0DC1FAEF4B}"/>
                      </a:ext>
                    </a:extLst>
                  </p:cNvPr>
                  <p:cNvSpPr>
                    <a:spLocks noChangeArrowheads="1"/>
                  </p:cNvSpPr>
                  <p:nvPr/>
                </p:nvSpPr>
                <p:spPr bwMode="auto">
                  <a:xfrm>
                    <a:off x="424" y="1790"/>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1750</a:t>
                    </a:r>
                  </a:p>
                </p:txBody>
              </p:sp>
              <p:sp>
                <p:nvSpPr>
                  <p:cNvPr id="90" name="Line 148">
                    <a:extLst>
                      <a:ext uri="{FF2B5EF4-FFF2-40B4-BE49-F238E27FC236}">
                        <a16:creationId xmlns:a16="http://schemas.microsoft.com/office/drawing/2014/main" id="{2AD72554-A66A-C342-B07C-E893CAEFDDF1}"/>
                      </a:ext>
                    </a:extLst>
                  </p:cNvPr>
                  <p:cNvSpPr>
                    <a:spLocks noChangeShapeType="1"/>
                  </p:cNvSpPr>
                  <p:nvPr/>
                </p:nvSpPr>
                <p:spPr bwMode="auto">
                  <a:xfrm flipH="1">
                    <a:off x="763" y="1532"/>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 name="Line 149">
                    <a:extLst>
                      <a:ext uri="{FF2B5EF4-FFF2-40B4-BE49-F238E27FC236}">
                        <a16:creationId xmlns:a16="http://schemas.microsoft.com/office/drawing/2014/main" id="{5F7A303D-72AE-294F-A4D2-E344849EFAC4}"/>
                      </a:ext>
                    </a:extLst>
                  </p:cNvPr>
                  <p:cNvSpPr>
                    <a:spLocks noChangeShapeType="1"/>
                  </p:cNvSpPr>
                  <p:nvPr/>
                </p:nvSpPr>
                <p:spPr bwMode="auto">
                  <a:xfrm flipH="1">
                    <a:off x="763" y="147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 name="Line 150">
                    <a:extLst>
                      <a:ext uri="{FF2B5EF4-FFF2-40B4-BE49-F238E27FC236}">
                        <a16:creationId xmlns:a16="http://schemas.microsoft.com/office/drawing/2014/main" id="{B1C8F08B-5B64-E84D-BF58-5E2921D19CE8}"/>
                      </a:ext>
                    </a:extLst>
                  </p:cNvPr>
                  <p:cNvSpPr>
                    <a:spLocks noChangeShapeType="1"/>
                  </p:cNvSpPr>
                  <p:nvPr/>
                </p:nvSpPr>
                <p:spPr bwMode="auto">
                  <a:xfrm flipH="1">
                    <a:off x="763" y="1414"/>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 name="Line 151">
                    <a:extLst>
                      <a:ext uri="{FF2B5EF4-FFF2-40B4-BE49-F238E27FC236}">
                        <a16:creationId xmlns:a16="http://schemas.microsoft.com/office/drawing/2014/main" id="{43B96092-9401-EA4F-B9F8-E187590C95CF}"/>
                      </a:ext>
                    </a:extLst>
                  </p:cNvPr>
                  <p:cNvSpPr>
                    <a:spLocks noChangeShapeType="1"/>
                  </p:cNvSpPr>
                  <p:nvPr/>
                </p:nvSpPr>
                <p:spPr bwMode="auto">
                  <a:xfrm flipH="1">
                    <a:off x="763" y="1355"/>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4" name="Line 152">
                    <a:extLst>
                      <a:ext uri="{FF2B5EF4-FFF2-40B4-BE49-F238E27FC236}">
                        <a16:creationId xmlns:a16="http://schemas.microsoft.com/office/drawing/2014/main" id="{D308199A-F403-254B-A7B6-76C51E8EB335}"/>
                      </a:ext>
                    </a:extLst>
                  </p:cNvPr>
                  <p:cNvSpPr>
                    <a:spLocks noChangeShapeType="1"/>
                  </p:cNvSpPr>
                  <p:nvPr/>
                </p:nvSpPr>
                <p:spPr bwMode="auto">
                  <a:xfrm>
                    <a:off x="792" y="1591"/>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95" name="Line 153">
                    <a:extLst>
                      <a:ext uri="{FF2B5EF4-FFF2-40B4-BE49-F238E27FC236}">
                        <a16:creationId xmlns:a16="http://schemas.microsoft.com/office/drawing/2014/main" id="{B54141CA-DD3A-F34B-B7D0-E75CF27558B0}"/>
                      </a:ext>
                    </a:extLst>
                  </p:cNvPr>
                  <p:cNvSpPr>
                    <a:spLocks noChangeShapeType="1"/>
                  </p:cNvSpPr>
                  <p:nvPr/>
                </p:nvSpPr>
                <p:spPr bwMode="auto">
                  <a:xfrm flipH="1">
                    <a:off x="739" y="1591"/>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6" name="Rectangle 154">
                    <a:extLst>
                      <a:ext uri="{FF2B5EF4-FFF2-40B4-BE49-F238E27FC236}">
                        <a16:creationId xmlns:a16="http://schemas.microsoft.com/office/drawing/2014/main" id="{A61B4AF5-7645-EA4A-96E6-CDD160B5F2B6}"/>
                      </a:ext>
                    </a:extLst>
                  </p:cNvPr>
                  <p:cNvSpPr>
                    <a:spLocks noChangeArrowheads="1"/>
                  </p:cNvSpPr>
                  <p:nvPr/>
                </p:nvSpPr>
                <p:spPr bwMode="auto">
                  <a:xfrm>
                    <a:off x="424" y="1494"/>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2000</a:t>
                    </a:r>
                  </a:p>
                </p:txBody>
              </p:sp>
              <p:sp>
                <p:nvSpPr>
                  <p:cNvPr id="97" name="Line 155">
                    <a:extLst>
                      <a:ext uri="{FF2B5EF4-FFF2-40B4-BE49-F238E27FC236}">
                        <a16:creationId xmlns:a16="http://schemas.microsoft.com/office/drawing/2014/main" id="{91BB39EC-1D93-354C-A743-5D5F21D61607}"/>
                      </a:ext>
                    </a:extLst>
                  </p:cNvPr>
                  <p:cNvSpPr>
                    <a:spLocks noChangeShapeType="1"/>
                  </p:cNvSpPr>
                  <p:nvPr/>
                </p:nvSpPr>
                <p:spPr bwMode="auto">
                  <a:xfrm flipH="1">
                    <a:off x="763" y="1237"/>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8" name="Line 156">
                    <a:extLst>
                      <a:ext uri="{FF2B5EF4-FFF2-40B4-BE49-F238E27FC236}">
                        <a16:creationId xmlns:a16="http://schemas.microsoft.com/office/drawing/2014/main" id="{F41D2B80-2035-CE4B-98C4-ADD6C6FE32B0}"/>
                      </a:ext>
                    </a:extLst>
                  </p:cNvPr>
                  <p:cNvSpPr>
                    <a:spLocks noChangeShapeType="1"/>
                  </p:cNvSpPr>
                  <p:nvPr/>
                </p:nvSpPr>
                <p:spPr bwMode="auto">
                  <a:xfrm flipH="1">
                    <a:off x="763" y="1178"/>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9" name="Line 157">
                    <a:extLst>
                      <a:ext uri="{FF2B5EF4-FFF2-40B4-BE49-F238E27FC236}">
                        <a16:creationId xmlns:a16="http://schemas.microsoft.com/office/drawing/2014/main" id="{29FE0CBF-177A-F94D-A4FC-F484FEF8A2EF}"/>
                      </a:ext>
                    </a:extLst>
                  </p:cNvPr>
                  <p:cNvSpPr>
                    <a:spLocks noChangeShapeType="1"/>
                  </p:cNvSpPr>
                  <p:nvPr/>
                </p:nvSpPr>
                <p:spPr bwMode="auto">
                  <a:xfrm flipH="1">
                    <a:off x="763" y="1119"/>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0" name="Line 158">
                    <a:extLst>
                      <a:ext uri="{FF2B5EF4-FFF2-40B4-BE49-F238E27FC236}">
                        <a16:creationId xmlns:a16="http://schemas.microsoft.com/office/drawing/2014/main" id="{43213BF0-DB24-BE4D-B57A-73178BA8A203}"/>
                      </a:ext>
                    </a:extLst>
                  </p:cNvPr>
                  <p:cNvSpPr>
                    <a:spLocks noChangeShapeType="1"/>
                  </p:cNvSpPr>
                  <p:nvPr/>
                </p:nvSpPr>
                <p:spPr bwMode="auto">
                  <a:xfrm flipH="1">
                    <a:off x="763" y="1053"/>
                    <a:ext cx="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1" name="Line 159">
                    <a:extLst>
                      <a:ext uri="{FF2B5EF4-FFF2-40B4-BE49-F238E27FC236}">
                        <a16:creationId xmlns:a16="http://schemas.microsoft.com/office/drawing/2014/main" id="{D0D31890-A769-354F-A6D2-A187ED99CC86}"/>
                      </a:ext>
                    </a:extLst>
                  </p:cNvPr>
                  <p:cNvSpPr>
                    <a:spLocks noChangeShapeType="1"/>
                  </p:cNvSpPr>
                  <p:nvPr/>
                </p:nvSpPr>
                <p:spPr bwMode="auto">
                  <a:xfrm>
                    <a:off x="792" y="1296"/>
                    <a:ext cx="4006" cy="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02" name="Line 160">
                    <a:extLst>
                      <a:ext uri="{FF2B5EF4-FFF2-40B4-BE49-F238E27FC236}">
                        <a16:creationId xmlns:a16="http://schemas.microsoft.com/office/drawing/2014/main" id="{7ADA1DAF-1090-474E-8468-332D1C577928}"/>
                      </a:ext>
                    </a:extLst>
                  </p:cNvPr>
                  <p:cNvSpPr>
                    <a:spLocks noChangeShapeType="1"/>
                  </p:cNvSpPr>
                  <p:nvPr/>
                </p:nvSpPr>
                <p:spPr bwMode="auto">
                  <a:xfrm flipH="1">
                    <a:off x="739" y="1296"/>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 name="Rectangle 161">
                    <a:extLst>
                      <a:ext uri="{FF2B5EF4-FFF2-40B4-BE49-F238E27FC236}">
                        <a16:creationId xmlns:a16="http://schemas.microsoft.com/office/drawing/2014/main" id="{0E036E29-B57B-8A4A-A685-5E8EF12BF7FA}"/>
                      </a:ext>
                    </a:extLst>
                  </p:cNvPr>
                  <p:cNvSpPr>
                    <a:spLocks noChangeArrowheads="1"/>
                  </p:cNvSpPr>
                  <p:nvPr/>
                </p:nvSpPr>
                <p:spPr bwMode="auto">
                  <a:xfrm>
                    <a:off x="424" y="1199"/>
                    <a:ext cx="3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spcBef>
                        <a:spcPct val="20000"/>
                      </a:spcBef>
                      <a:defRPr sz="2400" b="1">
                        <a:solidFill>
                          <a:schemeClr val="tx1"/>
                        </a:solidFill>
                        <a:latin typeface="Times New Roman" panose="02020603050405020304" pitchFamily="18" charset="0"/>
                      </a:defRPr>
                    </a:lvl1pPr>
                    <a:lvl2pPr marL="571500" indent="-285750" defTabSz="762000">
                      <a:spcBef>
                        <a:spcPct val="20000"/>
                      </a:spcBef>
                      <a:defRPr sz="2000" b="1">
                        <a:solidFill>
                          <a:schemeClr val="tx1"/>
                        </a:solidFill>
                        <a:latin typeface="Times New Roman" panose="02020603050405020304" pitchFamily="18" charset="0"/>
                      </a:defRPr>
                    </a:lvl2pPr>
                    <a:lvl3pPr marL="1143000" indent="-228600" defTabSz="762000">
                      <a:spcBef>
                        <a:spcPct val="20000"/>
                      </a:spcBef>
                      <a:buSzPct val="100000"/>
                      <a:buChar char="•"/>
                      <a:defRPr sz="2000">
                        <a:solidFill>
                          <a:schemeClr val="tx1"/>
                        </a:solidFill>
                        <a:latin typeface="Times New Roman" panose="02020603050405020304" pitchFamily="18" charset="0"/>
                      </a:defRPr>
                    </a:lvl3pPr>
                    <a:lvl4pPr marL="1714500" indent="-228600" defTabSz="762000">
                      <a:spcBef>
                        <a:spcPct val="20000"/>
                      </a:spcBef>
                      <a:buSzPct val="100000"/>
                      <a:buChar char="–"/>
                      <a:defRPr>
                        <a:solidFill>
                          <a:schemeClr val="tx1"/>
                        </a:solidFill>
                        <a:latin typeface="Times New Roman" panose="02020603050405020304" pitchFamily="18" charset="0"/>
                      </a:defRPr>
                    </a:lvl4pPr>
                    <a:lvl5pPr marL="2286000" indent="-228600" defTabSz="762000">
                      <a:spcBef>
                        <a:spcPct val="20000"/>
                      </a:spcBef>
                      <a:buSzPct val="100000"/>
                      <a:buChar char="•"/>
                      <a:defRPr>
                        <a:solidFill>
                          <a:schemeClr val="tx1"/>
                        </a:solidFill>
                        <a:latin typeface="Times New Roman" panose="02020603050405020304" pitchFamily="18" charset="0"/>
                      </a:defRPr>
                    </a:lvl5pPr>
                    <a:lvl6pPr marL="27432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6pPr>
                    <a:lvl7pPr marL="32004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7pPr>
                    <a:lvl8pPr marL="36576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8pPr>
                    <a:lvl9pPr marL="4114800" indent="-228600" defTabSz="762000" eaLnBrk="0" fontAlgn="base" hangingPunct="0">
                      <a:spcBef>
                        <a:spcPct val="20000"/>
                      </a:spcBef>
                      <a:spcAft>
                        <a:spcPct val="0"/>
                      </a:spcAft>
                      <a:buSzPct val="100000"/>
                      <a:buChar char="•"/>
                      <a:defRPr>
                        <a:solidFill>
                          <a:schemeClr val="tx1"/>
                        </a:solidFill>
                        <a:latin typeface="Times New Roman" panose="02020603050405020304" pitchFamily="18" charset="0"/>
                      </a:defRPr>
                    </a:lvl9pPr>
                  </a:lstStyle>
                  <a:p>
                    <a:pPr>
                      <a:spcBef>
                        <a:spcPct val="0"/>
                      </a:spcBef>
                    </a:pPr>
                    <a:r>
                      <a:rPr lang="de-DE" altLang="de-DE" sz="1600" b="0" dirty="0">
                        <a:solidFill>
                          <a:srgbClr val="000000"/>
                        </a:solidFill>
                        <a:latin typeface="+mn-lt"/>
                      </a:rPr>
                      <a:t>2250</a:t>
                    </a:r>
                  </a:p>
                </p:txBody>
              </p:sp>
              <p:sp>
                <p:nvSpPr>
                  <p:cNvPr id="104" name="Line 162">
                    <a:extLst>
                      <a:ext uri="{FF2B5EF4-FFF2-40B4-BE49-F238E27FC236}">
                        <a16:creationId xmlns:a16="http://schemas.microsoft.com/office/drawing/2014/main" id="{D11305D7-89BE-094D-B2DE-9426139A236D}"/>
                      </a:ext>
                    </a:extLst>
                  </p:cNvPr>
                  <p:cNvSpPr>
                    <a:spLocks noChangeShapeType="1"/>
                  </p:cNvSpPr>
                  <p:nvPr/>
                </p:nvSpPr>
                <p:spPr bwMode="auto">
                  <a:xfrm flipH="1">
                    <a:off x="739" y="994"/>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sp>
            <p:nvSpPr>
              <p:cNvPr id="179" name="Textfeld 178">
                <a:extLst>
                  <a:ext uri="{FF2B5EF4-FFF2-40B4-BE49-F238E27FC236}">
                    <a16:creationId xmlns:a16="http://schemas.microsoft.com/office/drawing/2014/main" id="{67FC622E-3A02-6548-8788-23B758FE277A}"/>
                  </a:ext>
                </a:extLst>
              </p:cNvPr>
              <p:cNvSpPr txBox="1"/>
              <p:nvPr/>
            </p:nvSpPr>
            <p:spPr>
              <a:xfrm rot="16200000">
                <a:off x="-297180" y="4612251"/>
                <a:ext cx="1217932" cy="369332"/>
              </a:xfrm>
              <a:prstGeom prst="rect">
                <a:avLst/>
              </a:prstGeom>
              <a:noFill/>
            </p:spPr>
            <p:txBody>
              <a:bodyPr wrap="square" rtlCol="0">
                <a:spAutoFit/>
              </a:bodyPr>
              <a:lstStyle/>
              <a:p>
                <a:r>
                  <a:rPr lang="de-DE" dirty="0"/>
                  <a:t>Höhe (m)</a:t>
                </a:r>
              </a:p>
            </p:txBody>
          </p:sp>
          <p:sp>
            <p:nvSpPr>
              <p:cNvPr id="180" name="Textfeld 179">
                <a:extLst>
                  <a:ext uri="{FF2B5EF4-FFF2-40B4-BE49-F238E27FC236}">
                    <a16:creationId xmlns:a16="http://schemas.microsoft.com/office/drawing/2014/main" id="{CCAAF900-F199-C147-931C-6E0DA15C36A6}"/>
                  </a:ext>
                </a:extLst>
              </p:cNvPr>
              <p:cNvSpPr txBox="1"/>
              <p:nvPr/>
            </p:nvSpPr>
            <p:spPr>
              <a:xfrm>
                <a:off x="939800" y="6183904"/>
                <a:ext cx="1675330" cy="369332"/>
              </a:xfrm>
              <a:prstGeom prst="rect">
                <a:avLst/>
              </a:prstGeom>
              <a:noFill/>
            </p:spPr>
            <p:txBody>
              <a:bodyPr wrap="none" rtlCol="0">
                <a:spAutoFit/>
              </a:bodyPr>
              <a:lstStyle/>
              <a:p>
                <a:r>
                  <a:rPr lang="de-DE" dirty="0"/>
                  <a:t>Temperatur (</a:t>
                </a:r>
                <a:r>
                  <a:rPr lang="de-DE" baseline="30000" dirty="0"/>
                  <a:t>o</a:t>
                </a:r>
                <a:r>
                  <a:rPr lang="de-DE" dirty="0"/>
                  <a:t>C)</a:t>
                </a:r>
              </a:p>
            </p:txBody>
          </p:sp>
        </p:grpSp>
        <p:grpSp>
          <p:nvGrpSpPr>
            <p:cNvPr id="177" name="Gruppieren 176">
              <a:extLst>
                <a:ext uri="{FF2B5EF4-FFF2-40B4-BE49-F238E27FC236}">
                  <a16:creationId xmlns:a16="http://schemas.microsoft.com/office/drawing/2014/main" id="{3C19C57F-B75D-0D45-8854-B347B49E8A31}"/>
                </a:ext>
              </a:extLst>
            </p:cNvPr>
            <p:cNvGrpSpPr/>
            <p:nvPr/>
          </p:nvGrpSpPr>
          <p:grpSpPr>
            <a:xfrm>
              <a:off x="1029648" y="1759554"/>
              <a:ext cx="2936339" cy="4129994"/>
              <a:chOff x="961408" y="1302354"/>
              <a:chExt cx="2936339" cy="4129994"/>
            </a:xfrm>
          </p:grpSpPr>
          <p:sp>
            <p:nvSpPr>
              <p:cNvPr id="15" name="Line 179">
                <a:extLst>
                  <a:ext uri="{FF2B5EF4-FFF2-40B4-BE49-F238E27FC236}">
                    <a16:creationId xmlns:a16="http://schemas.microsoft.com/office/drawing/2014/main" id="{F962D606-1DDC-0D48-B23E-8A17DBDFD544}"/>
                  </a:ext>
                </a:extLst>
              </p:cNvPr>
              <p:cNvSpPr>
                <a:spLocks noChangeShapeType="1"/>
              </p:cNvSpPr>
              <p:nvPr/>
            </p:nvSpPr>
            <p:spPr bwMode="auto">
              <a:xfrm flipH="1" flipV="1">
                <a:off x="3441698" y="4307331"/>
                <a:ext cx="456049" cy="1125017"/>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Line 180">
                <a:extLst>
                  <a:ext uri="{FF2B5EF4-FFF2-40B4-BE49-F238E27FC236}">
                    <a16:creationId xmlns:a16="http://schemas.microsoft.com/office/drawing/2014/main" id="{EFCCAE59-B432-E34B-BBFB-AFAE7D8EDCC5}"/>
                  </a:ext>
                </a:extLst>
              </p:cNvPr>
              <p:cNvSpPr>
                <a:spLocks noChangeShapeType="1"/>
              </p:cNvSpPr>
              <p:nvPr/>
            </p:nvSpPr>
            <p:spPr bwMode="auto">
              <a:xfrm flipH="1" flipV="1">
                <a:off x="2793049" y="2779111"/>
                <a:ext cx="661351" cy="1566321"/>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182">
                <a:extLst>
                  <a:ext uri="{FF2B5EF4-FFF2-40B4-BE49-F238E27FC236}">
                    <a16:creationId xmlns:a16="http://schemas.microsoft.com/office/drawing/2014/main" id="{50F94FF0-AACC-C441-9353-2C9C74A188F9}"/>
                  </a:ext>
                </a:extLst>
              </p:cNvPr>
              <p:cNvSpPr>
                <a:spLocks noChangeShapeType="1"/>
              </p:cNvSpPr>
              <p:nvPr/>
            </p:nvSpPr>
            <p:spPr bwMode="auto">
              <a:xfrm flipH="1" flipV="1">
                <a:off x="1157187" y="2197754"/>
                <a:ext cx="1635862" cy="581358"/>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 name="Line 184">
                <a:extLst>
                  <a:ext uri="{FF2B5EF4-FFF2-40B4-BE49-F238E27FC236}">
                    <a16:creationId xmlns:a16="http://schemas.microsoft.com/office/drawing/2014/main" id="{13F75F9D-7D40-B64C-9C85-2D5F5F202F5A}"/>
                  </a:ext>
                </a:extLst>
              </p:cNvPr>
              <p:cNvSpPr>
                <a:spLocks noChangeShapeType="1"/>
              </p:cNvSpPr>
              <p:nvPr/>
            </p:nvSpPr>
            <p:spPr bwMode="auto">
              <a:xfrm flipH="1" flipV="1">
                <a:off x="961408" y="1302354"/>
                <a:ext cx="203200" cy="901700"/>
              </a:xfrm>
              <a:prstGeom prst="line">
                <a:avLst/>
              </a:prstGeom>
              <a:noFill/>
              <a:ln w="50800">
                <a:solidFill>
                  <a:srgbClr val="007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83" name="Textfeld 182">
              <a:extLst>
                <a:ext uri="{FF2B5EF4-FFF2-40B4-BE49-F238E27FC236}">
                  <a16:creationId xmlns:a16="http://schemas.microsoft.com/office/drawing/2014/main" id="{7572C170-CD69-3A4D-B0C2-E0DB524AA1E9}"/>
                </a:ext>
              </a:extLst>
            </p:cNvPr>
            <p:cNvSpPr txBox="1"/>
            <p:nvPr/>
          </p:nvSpPr>
          <p:spPr>
            <a:xfrm>
              <a:off x="2332975" y="1063395"/>
              <a:ext cx="3576506" cy="430887"/>
            </a:xfrm>
            <a:prstGeom prst="rect">
              <a:avLst/>
            </a:prstGeom>
            <a:noFill/>
          </p:spPr>
          <p:txBody>
            <a:bodyPr wrap="square" rtlCol="0">
              <a:spAutoFit/>
            </a:bodyPr>
            <a:lstStyle/>
            <a:p>
              <a:r>
                <a:rPr lang="de-DE" sz="2200" b="1" dirty="0"/>
                <a:t>Temperaturzustandskurve</a:t>
              </a:r>
            </a:p>
          </p:txBody>
        </p:sp>
      </p:grpSp>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Veränderung der Schichtung durch Strahlung 2</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7358098" y="1029010"/>
            <a:ext cx="4609274" cy="5371790"/>
          </a:xfrm>
        </p:spPr>
        <p:txBody>
          <a:bodyPr>
            <a:noAutofit/>
          </a:bodyPr>
          <a:lstStyle/>
          <a:p>
            <a:r>
              <a:rPr lang="de-DE" dirty="0"/>
              <a:t>Neue, stärker erwärmte Thermik-blasen steigen auf und heben den thermisch durchmischte Schicht an. </a:t>
            </a:r>
          </a:p>
          <a:p>
            <a:r>
              <a:rPr lang="de-DE" dirty="0"/>
              <a:t>Erreicht die Thermik 600m Höhe, wurde die </a:t>
            </a:r>
            <a:r>
              <a:rPr lang="de-DE" b="1" dirty="0"/>
              <a:t>Auslösetemperatur für Blauthermik</a:t>
            </a:r>
            <a:r>
              <a:rPr lang="de-DE" dirty="0"/>
              <a:t> erreicht.</a:t>
            </a:r>
          </a:p>
          <a:p>
            <a:r>
              <a:rPr lang="de-DE" dirty="0"/>
              <a:t>Die </a:t>
            </a:r>
            <a:r>
              <a:rPr lang="de-DE" b="1" dirty="0"/>
              <a:t>Auslösetemperatur für Cumuli </a:t>
            </a:r>
            <a:r>
              <a:rPr lang="de-DE" dirty="0"/>
              <a:t>wird erreicht, wenn sich die aufsteigenden Thermikblasen bis zum Taupunkt der bodennahen Luft abkühlen. </a:t>
            </a:r>
          </a:p>
          <a:p>
            <a:r>
              <a:rPr lang="de-DE" dirty="0"/>
              <a:t>Die CU-Untergrenze – und damit die  trockenadiabatisch durchmischte Schicht - steigt bis zum Erreichen der Tageshöchsttemperatur an:</a:t>
            </a:r>
            <a:br>
              <a:rPr lang="de-DE" dirty="0"/>
            </a:br>
            <a:r>
              <a:rPr lang="de-DE" dirty="0"/>
              <a:t>            H</a:t>
            </a:r>
            <a:r>
              <a:rPr lang="de-DE" baseline="-25000" dirty="0"/>
              <a:t>CU-Basis</a:t>
            </a:r>
            <a:r>
              <a:rPr lang="de-DE" dirty="0"/>
              <a:t> = (T – T</a:t>
            </a:r>
            <a:r>
              <a:rPr lang="de-DE" baseline="-25000" dirty="0"/>
              <a:t>d</a:t>
            </a:r>
            <a:r>
              <a:rPr lang="de-DE" dirty="0"/>
              <a:t>) * 125m</a:t>
            </a:r>
            <a:br>
              <a:rPr lang="de-DE" dirty="0"/>
            </a:br>
            <a:endParaRPr lang="de-DE" dirty="0"/>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15</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sp>
        <p:nvSpPr>
          <p:cNvPr id="184" name="Abgerundete rechteckige Legende 183">
            <a:extLst>
              <a:ext uri="{FF2B5EF4-FFF2-40B4-BE49-F238E27FC236}">
                <a16:creationId xmlns:a16="http://schemas.microsoft.com/office/drawing/2014/main" id="{BCDBC6F8-3D7A-DE40-A0F8-205F541BA727}"/>
              </a:ext>
            </a:extLst>
          </p:cNvPr>
          <p:cNvSpPr/>
          <p:nvPr/>
        </p:nvSpPr>
        <p:spPr>
          <a:xfrm>
            <a:off x="1225427" y="1775051"/>
            <a:ext cx="1145282" cy="430887"/>
          </a:xfrm>
          <a:prstGeom prst="wedgeRoundRectCallout">
            <a:avLst>
              <a:gd name="adj1" fmla="val -49432"/>
              <a:gd name="adj2" fmla="val 1068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Taupunkt</a:t>
            </a:r>
          </a:p>
        </p:txBody>
      </p:sp>
      <p:sp>
        <p:nvSpPr>
          <p:cNvPr id="185" name="Abgerundete rechteckige Legende 184">
            <a:extLst>
              <a:ext uri="{FF2B5EF4-FFF2-40B4-BE49-F238E27FC236}">
                <a16:creationId xmlns:a16="http://schemas.microsoft.com/office/drawing/2014/main" id="{842B615A-C564-1648-82C3-1E947F6B288F}"/>
              </a:ext>
            </a:extLst>
          </p:cNvPr>
          <p:cNvSpPr/>
          <p:nvPr/>
        </p:nvSpPr>
        <p:spPr>
          <a:xfrm>
            <a:off x="3538469" y="1599063"/>
            <a:ext cx="1312505" cy="430887"/>
          </a:xfrm>
          <a:prstGeom prst="wedgeRoundRectCallout">
            <a:avLst>
              <a:gd name="adj1" fmla="val -49432"/>
              <a:gd name="adj2" fmla="val 10684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Temperatur</a:t>
            </a:r>
          </a:p>
        </p:txBody>
      </p:sp>
      <p:sp>
        <p:nvSpPr>
          <p:cNvPr id="188" name="Line 5">
            <a:extLst>
              <a:ext uri="{FF2B5EF4-FFF2-40B4-BE49-F238E27FC236}">
                <a16:creationId xmlns:a16="http://schemas.microsoft.com/office/drawing/2014/main" id="{09252FEB-7B5A-3441-AF2E-29ADFAD7EF38}"/>
              </a:ext>
            </a:extLst>
          </p:cNvPr>
          <p:cNvSpPr>
            <a:spLocks noChangeShapeType="1"/>
          </p:cNvSpPr>
          <p:nvPr/>
        </p:nvSpPr>
        <p:spPr bwMode="auto">
          <a:xfrm flipH="1" flipV="1">
            <a:off x="4485756" y="5540610"/>
            <a:ext cx="211160" cy="302908"/>
          </a:xfrm>
          <a:prstGeom prst="line">
            <a:avLst/>
          </a:prstGeom>
          <a:noFill/>
          <a:ln w="4445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9" name="Line 189">
            <a:extLst>
              <a:ext uri="{FF2B5EF4-FFF2-40B4-BE49-F238E27FC236}">
                <a16:creationId xmlns:a16="http://schemas.microsoft.com/office/drawing/2014/main" id="{587BF062-0F67-8643-9427-2BF37B0DCCF7}"/>
              </a:ext>
            </a:extLst>
          </p:cNvPr>
          <p:cNvSpPr>
            <a:spLocks noChangeShapeType="1"/>
          </p:cNvSpPr>
          <p:nvPr/>
        </p:nvSpPr>
        <p:spPr bwMode="auto">
          <a:xfrm flipH="1" flipV="1">
            <a:off x="3414985" y="3137669"/>
            <a:ext cx="283036" cy="745699"/>
          </a:xfrm>
          <a:prstGeom prst="line">
            <a:avLst/>
          </a:prstGeom>
          <a:noFill/>
          <a:ln w="317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0" name="Line 5">
            <a:extLst>
              <a:ext uri="{FF2B5EF4-FFF2-40B4-BE49-F238E27FC236}">
                <a16:creationId xmlns:a16="http://schemas.microsoft.com/office/drawing/2014/main" id="{AD2E1F81-60CD-3A49-BC1A-543179D48A72}"/>
              </a:ext>
            </a:extLst>
          </p:cNvPr>
          <p:cNvSpPr>
            <a:spLocks noChangeShapeType="1"/>
          </p:cNvSpPr>
          <p:nvPr/>
        </p:nvSpPr>
        <p:spPr bwMode="auto">
          <a:xfrm flipH="1" flipV="1">
            <a:off x="3672543" y="3906260"/>
            <a:ext cx="283036" cy="1955991"/>
          </a:xfrm>
          <a:prstGeom prst="line">
            <a:avLst/>
          </a:prstGeom>
          <a:noFill/>
          <a:ln w="254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1" name="Line 5">
            <a:extLst>
              <a:ext uri="{FF2B5EF4-FFF2-40B4-BE49-F238E27FC236}">
                <a16:creationId xmlns:a16="http://schemas.microsoft.com/office/drawing/2014/main" id="{31F7B63C-0BEE-F448-98FD-79A2130B3302}"/>
              </a:ext>
            </a:extLst>
          </p:cNvPr>
          <p:cNvSpPr>
            <a:spLocks noChangeShapeType="1"/>
          </p:cNvSpPr>
          <p:nvPr/>
        </p:nvSpPr>
        <p:spPr bwMode="auto">
          <a:xfrm flipH="1" flipV="1">
            <a:off x="4104134" y="4701031"/>
            <a:ext cx="758821" cy="1144762"/>
          </a:xfrm>
          <a:prstGeom prst="line">
            <a:avLst/>
          </a:prstGeom>
          <a:noFill/>
          <a:ln w="4445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2" name="Line 5">
            <a:extLst>
              <a:ext uri="{FF2B5EF4-FFF2-40B4-BE49-F238E27FC236}">
                <a16:creationId xmlns:a16="http://schemas.microsoft.com/office/drawing/2014/main" id="{B9069FD0-6EBA-F44A-89FC-E0E0288E051A}"/>
              </a:ext>
            </a:extLst>
          </p:cNvPr>
          <p:cNvSpPr>
            <a:spLocks noChangeShapeType="1"/>
          </p:cNvSpPr>
          <p:nvPr/>
        </p:nvSpPr>
        <p:spPr bwMode="auto">
          <a:xfrm flipH="1" flipV="1">
            <a:off x="3702851" y="3961147"/>
            <a:ext cx="1312507" cy="1886922"/>
          </a:xfrm>
          <a:prstGeom prst="line">
            <a:avLst/>
          </a:prstGeom>
          <a:noFill/>
          <a:ln w="4445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Line 167">
            <a:extLst>
              <a:ext uri="{FF2B5EF4-FFF2-40B4-BE49-F238E27FC236}">
                <a16:creationId xmlns:a16="http://schemas.microsoft.com/office/drawing/2014/main" id="{E2DFE573-200E-4E46-BC38-00484D6EA760}"/>
              </a:ext>
            </a:extLst>
          </p:cNvPr>
          <p:cNvSpPr>
            <a:spLocks noChangeShapeType="1"/>
          </p:cNvSpPr>
          <p:nvPr/>
        </p:nvSpPr>
        <p:spPr bwMode="auto">
          <a:xfrm flipV="1">
            <a:off x="4155490" y="5577333"/>
            <a:ext cx="331810" cy="26670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 name="Line 169">
            <a:extLst>
              <a:ext uri="{FF2B5EF4-FFF2-40B4-BE49-F238E27FC236}">
                <a16:creationId xmlns:a16="http://schemas.microsoft.com/office/drawing/2014/main" id="{2D556218-23F3-2648-875D-A27A6CBC7FD2}"/>
              </a:ext>
            </a:extLst>
          </p:cNvPr>
          <p:cNvSpPr>
            <a:spLocks noChangeShapeType="1"/>
          </p:cNvSpPr>
          <p:nvPr/>
        </p:nvSpPr>
        <p:spPr bwMode="auto">
          <a:xfrm flipH="1" flipV="1">
            <a:off x="4084613" y="4688837"/>
            <a:ext cx="408940" cy="888496"/>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6" name="Line 170">
            <a:extLst>
              <a:ext uri="{FF2B5EF4-FFF2-40B4-BE49-F238E27FC236}">
                <a16:creationId xmlns:a16="http://schemas.microsoft.com/office/drawing/2014/main" id="{5E170B9A-936E-A842-A73F-99C8DC6A07FE}"/>
              </a:ext>
            </a:extLst>
          </p:cNvPr>
          <p:cNvSpPr>
            <a:spLocks noChangeShapeType="1"/>
          </p:cNvSpPr>
          <p:nvPr/>
        </p:nvSpPr>
        <p:spPr bwMode="auto">
          <a:xfrm flipH="1" flipV="1">
            <a:off x="3304636" y="3209011"/>
            <a:ext cx="357497" cy="724838"/>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8" name="Line 172">
            <a:extLst>
              <a:ext uri="{FF2B5EF4-FFF2-40B4-BE49-F238E27FC236}">
                <a16:creationId xmlns:a16="http://schemas.microsoft.com/office/drawing/2014/main" id="{7B15C372-218D-0C45-9FC0-CB98B9755006}"/>
              </a:ext>
            </a:extLst>
          </p:cNvPr>
          <p:cNvSpPr>
            <a:spLocks noChangeShapeType="1"/>
          </p:cNvSpPr>
          <p:nvPr/>
        </p:nvSpPr>
        <p:spPr bwMode="auto">
          <a:xfrm flipV="1">
            <a:off x="3304638" y="2654953"/>
            <a:ext cx="429570" cy="554061"/>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 name="Line 173">
            <a:extLst>
              <a:ext uri="{FF2B5EF4-FFF2-40B4-BE49-F238E27FC236}">
                <a16:creationId xmlns:a16="http://schemas.microsoft.com/office/drawing/2014/main" id="{18638734-A85F-5343-8B50-B10BF12AF274}"/>
              </a:ext>
            </a:extLst>
          </p:cNvPr>
          <p:cNvSpPr>
            <a:spLocks noChangeShapeType="1"/>
          </p:cNvSpPr>
          <p:nvPr/>
        </p:nvSpPr>
        <p:spPr bwMode="auto">
          <a:xfrm flipH="1" flipV="1">
            <a:off x="3234708" y="1759559"/>
            <a:ext cx="495300" cy="90170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 name="Line 170">
            <a:extLst>
              <a:ext uri="{FF2B5EF4-FFF2-40B4-BE49-F238E27FC236}">
                <a16:creationId xmlns:a16="http://schemas.microsoft.com/office/drawing/2014/main" id="{59BAA4F4-1DE5-3844-8A1A-EF67AFFCC1FE}"/>
              </a:ext>
            </a:extLst>
          </p:cNvPr>
          <p:cNvSpPr>
            <a:spLocks noChangeShapeType="1"/>
          </p:cNvSpPr>
          <p:nvPr/>
        </p:nvSpPr>
        <p:spPr bwMode="auto">
          <a:xfrm flipH="1" flipV="1">
            <a:off x="3672540" y="3933849"/>
            <a:ext cx="421185" cy="767182"/>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5" name="Abgerundete rechteckige Legende 194">
            <a:extLst>
              <a:ext uri="{FF2B5EF4-FFF2-40B4-BE49-F238E27FC236}">
                <a16:creationId xmlns:a16="http://schemas.microsoft.com/office/drawing/2014/main" id="{FABAD943-A725-224F-BB17-44B03B6AC86E}"/>
              </a:ext>
            </a:extLst>
          </p:cNvPr>
          <p:cNvSpPr/>
          <p:nvPr/>
        </p:nvSpPr>
        <p:spPr>
          <a:xfrm>
            <a:off x="2633472" y="6157662"/>
            <a:ext cx="2381886" cy="300834"/>
          </a:xfrm>
          <a:prstGeom prst="wedgeRoundRectCallout">
            <a:avLst>
              <a:gd name="adj1" fmla="val 33979"/>
              <a:gd name="adj2" fmla="val -137952"/>
              <a:gd name="adj3" fmla="val 16667"/>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Bodeninversion</a:t>
            </a:r>
            <a:r>
              <a:rPr lang="de-DE" sz="1600" dirty="0"/>
              <a:t> </a:t>
            </a:r>
            <a:r>
              <a:rPr lang="de-DE" sz="1600" dirty="0">
                <a:solidFill>
                  <a:schemeClr val="tx1"/>
                </a:solidFill>
              </a:rPr>
              <a:t>aufgelöst</a:t>
            </a:r>
          </a:p>
        </p:txBody>
      </p:sp>
      <p:sp>
        <p:nvSpPr>
          <p:cNvPr id="196" name="Abgerundete rechteckige Legende 195">
            <a:extLst>
              <a:ext uri="{FF2B5EF4-FFF2-40B4-BE49-F238E27FC236}">
                <a16:creationId xmlns:a16="http://schemas.microsoft.com/office/drawing/2014/main" id="{FAE7798E-B9D7-A641-B65E-4C12DA9007F2}"/>
              </a:ext>
            </a:extLst>
          </p:cNvPr>
          <p:cNvSpPr/>
          <p:nvPr/>
        </p:nvSpPr>
        <p:spPr>
          <a:xfrm>
            <a:off x="5108448" y="6218622"/>
            <a:ext cx="3157728" cy="288000"/>
          </a:xfrm>
          <a:prstGeom prst="wedgeRoundRectCallout">
            <a:avLst>
              <a:gd name="adj1" fmla="val -58723"/>
              <a:gd name="adj2" fmla="val -168619"/>
              <a:gd name="adj3" fmla="val 16667"/>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Auslösetemperatur für Blauthermik</a:t>
            </a:r>
          </a:p>
        </p:txBody>
      </p:sp>
      <p:sp>
        <p:nvSpPr>
          <p:cNvPr id="197" name="Abgerundete rechteckige Legende 196">
            <a:extLst>
              <a:ext uri="{FF2B5EF4-FFF2-40B4-BE49-F238E27FC236}">
                <a16:creationId xmlns:a16="http://schemas.microsoft.com/office/drawing/2014/main" id="{5D221813-4C25-554B-8EEF-2D2F6A2C8E54}"/>
              </a:ext>
            </a:extLst>
          </p:cNvPr>
          <p:cNvSpPr/>
          <p:nvPr/>
        </p:nvSpPr>
        <p:spPr>
          <a:xfrm>
            <a:off x="5034878" y="5026205"/>
            <a:ext cx="2381886" cy="300834"/>
          </a:xfrm>
          <a:prstGeom prst="wedgeRoundRectCallout">
            <a:avLst>
              <a:gd name="adj1" fmla="val -49711"/>
              <a:gd name="adj2" fmla="val 208557"/>
              <a:gd name="adj3" fmla="val 16667"/>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Auslösetemperatur für CU</a:t>
            </a:r>
          </a:p>
        </p:txBody>
      </p:sp>
      <p:sp>
        <p:nvSpPr>
          <p:cNvPr id="198" name="Abgerundete rechteckige Legende 197">
            <a:extLst>
              <a:ext uri="{FF2B5EF4-FFF2-40B4-BE49-F238E27FC236}">
                <a16:creationId xmlns:a16="http://schemas.microsoft.com/office/drawing/2014/main" id="{C35F106E-3EF6-8E40-9753-545D35191160}"/>
              </a:ext>
            </a:extLst>
          </p:cNvPr>
          <p:cNvSpPr/>
          <p:nvPr/>
        </p:nvSpPr>
        <p:spPr>
          <a:xfrm>
            <a:off x="4441188" y="4308142"/>
            <a:ext cx="1852155" cy="430887"/>
          </a:xfrm>
          <a:prstGeom prst="wedgeRoundRectCallout">
            <a:avLst>
              <a:gd name="adj1" fmla="val -36596"/>
              <a:gd name="adj2" fmla="val 20870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7030A0"/>
                </a:solidFill>
              </a:rPr>
              <a:t>Trockenadiabate</a:t>
            </a:r>
          </a:p>
        </p:txBody>
      </p:sp>
      <p:sp>
        <p:nvSpPr>
          <p:cNvPr id="199" name="Abgerundete rechteckige Legende 198">
            <a:extLst>
              <a:ext uri="{FF2B5EF4-FFF2-40B4-BE49-F238E27FC236}">
                <a16:creationId xmlns:a16="http://schemas.microsoft.com/office/drawing/2014/main" id="{E3696BE6-87C4-CE46-A9B9-CB4EDB5808AC}"/>
              </a:ext>
            </a:extLst>
          </p:cNvPr>
          <p:cNvSpPr/>
          <p:nvPr/>
        </p:nvSpPr>
        <p:spPr>
          <a:xfrm>
            <a:off x="3897381" y="2796561"/>
            <a:ext cx="1852155" cy="430887"/>
          </a:xfrm>
          <a:prstGeom prst="wedgeRoundRectCallout">
            <a:avLst>
              <a:gd name="adj1" fmla="val -62268"/>
              <a:gd name="adj2" fmla="val 85621"/>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Feuchtadiabate</a:t>
            </a:r>
          </a:p>
        </p:txBody>
      </p:sp>
      <p:pic>
        <p:nvPicPr>
          <p:cNvPr id="207" name="Grafik 206" descr="Cloud Silhouette">
            <a:extLst>
              <a:ext uri="{FF2B5EF4-FFF2-40B4-BE49-F238E27FC236}">
                <a16:creationId xmlns:a16="http://schemas.microsoft.com/office/drawing/2014/main" id="{146737A6-7C3A-824B-A777-2D9A66110F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768"/>
          <a:stretch/>
        </p:blipFill>
        <p:spPr>
          <a:xfrm>
            <a:off x="3455051" y="2739283"/>
            <a:ext cx="922005" cy="1610999"/>
          </a:xfrm>
          <a:prstGeom prst="rect">
            <a:avLst/>
          </a:prstGeom>
        </p:spPr>
      </p:pic>
      <p:sp>
        <p:nvSpPr>
          <p:cNvPr id="210" name="Abgerundete rechteckige Legende 209">
            <a:extLst>
              <a:ext uri="{FF2B5EF4-FFF2-40B4-BE49-F238E27FC236}">
                <a16:creationId xmlns:a16="http://schemas.microsoft.com/office/drawing/2014/main" id="{63801E4F-441E-364E-8379-E2458DE4021E}"/>
              </a:ext>
            </a:extLst>
          </p:cNvPr>
          <p:cNvSpPr/>
          <p:nvPr/>
        </p:nvSpPr>
        <p:spPr>
          <a:xfrm>
            <a:off x="1069543" y="4391223"/>
            <a:ext cx="2398303" cy="783887"/>
          </a:xfrm>
          <a:prstGeom prst="wedgeRoundRectCallout">
            <a:avLst>
              <a:gd name="adj1" fmla="val 61775"/>
              <a:gd name="adj2" fmla="val -286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Linie gleichen Sättigungsmischungs-verhältnisses</a:t>
            </a:r>
          </a:p>
        </p:txBody>
      </p:sp>
    </p:spTree>
    <p:extLst>
      <p:ext uri="{BB962C8B-B14F-4D97-AF65-F5344CB8AC3E}">
        <p14:creationId xmlns:p14="http://schemas.microsoft.com/office/powerpoint/2010/main" val="9339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5"/>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25"/>
                                            </p:cond>
                                          </p:stCondLst>
                                        </p:cTn>
                                        <p:tgtEl>
                                          <p:spTgt spid="23"/>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95"/>
                                        </p:tgtEl>
                                        <p:attrNameLst>
                                          <p:attrName>style.visibility</p:attrName>
                                        </p:attrNameLst>
                                      </p:cBhvr>
                                      <p:to>
                                        <p:strVal val="visible"/>
                                      </p:to>
                                    </p:set>
                                  </p:childTnLst>
                                  <p:subTnLst>
                                    <p:set>
                                      <p:cBhvr override="childStyle">
                                        <p:cTn dur="1" fill="hold" display="0" masterRel="sameClick" afterEffect="1">
                                          <p:stCondLst>
                                            <p:cond evt="end" delay="0">
                                              <p:tn val="31"/>
                                            </p:cond>
                                          </p:stCondLst>
                                        </p:cTn>
                                        <p:tgtEl>
                                          <p:spTgt spid="19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96"/>
                                        </p:tgtEl>
                                        <p:attrNameLst>
                                          <p:attrName>style.visibility</p:attrName>
                                        </p:attrNameLst>
                                      </p:cBhvr>
                                      <p:to>
                                        <p:strVal val="visible"/>
                                      </p:to>
                                    </p:set>
                                  </p:childTnLst>
                                  <p:subTnLst>
                                    <p:set>
                                      <p:cBhvr override="childStyle">
                                        <p:cTn dur="1" fill="hold" display="0" masterRel="sameClick" afterEffect="1">
                                          <p:stCondLst>
                                            <p:cond evt="end" delay="0">
                                              <p:tn val="45"/>
                                            </p:cond>
                                          </p:stCondLst>
                                        </p:cTn>
                                        <p:tgtEl>
                                          <p:spTgt spid="196"/>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210"/>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88"/>
                                        </p:tgtEl>
                                        <p:attrNameLst>
                                          <p:attrName>style.visibility</p:attrName>
                                        </p:attrNameLst>
                                      </p:cBhvr>
                                      <p:to>
                                        <p:strVal val="visible"/>
                                      </p:to>
                                    </p:set>
                                  </p:childTnLst>
                                  <p:subTnLst>
                                    <p:set>
                                      <p:cBhvr override="childStyle">
                                        <p:cTn dur="1" fill="hold" display="0" masterRel="sameClick" afterEffect="1">
                                          <p:stCondLst>
                                            <p:cond evt="end" delay="0">
                                              <p:tn val="49"/>
                                            </p:cond>
                                          </p:stCondLst>
                                        </p:cTn>
                                        <p:tgtEl>
                                          <p:spTgt spid="188"/>
                                        </p:tgtEl>
                                        <p:attrNameLst>
                                          <p:attrName>style.visibility</p:attrName>
                                        </p:attrNameLst>
                                      </p:cBhvr>
                                      <p:to>
                                        <p:strVal val="hidden"/>
                                      </p:to>
                                    </p:set>
                                  </p:subTnLst>
                                </p:cTn>
                              </p:par>
                              <p:par>
                                <p:cTn id="51" presetID="1" presetClass="entr" presetSubtype="0" fill="hold" grpId="2"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51"/>
                                            </p:cond>
                                          </p:stCondLst>
                                        </p:cTn>
                                        <p:tgtEl>
                                          <p:spTgt spid="25"/>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192"/>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8" grpId="0" animBg="1"/>
      <p:bldP spid="188" grpId="1" animBg="1"/>
      <p:bldP spid="189" grpId="0" animBg="1"/>
      <p:bldP spid="190" grpId="0" animBg="1"/>
      <p:bldP spid="191" grpId="0" animBg="1"/>
      <p:bldP spid="192" grpId="0" animBg="1"/>
      <p:bldP spid="23" grpId="0" animBg="1"/>
      <p:bldP spid="23" grpId="1" animBg="1"/>
      <p:bldP spid="25" grpId="0" animBg="1"/>
      <p:bldP spid="25" grpId="1" animBg="1"/>
      <p:bldP spid="25" grpId="2" animBg="1"/>
      <p:bldP spid="26" grpId="0" animBg="1"/>
      <p:bldP spid="28" grpId="0" animBg="1"/>
      <p:bldP spid="29" grpId="0" animBg="1"/>
      <p:bldP spid="194" grpId="0" animBg="1"/>
      <p:bldP spid="195" grpId="0" animBg="1"/>
      <p:bldP spid="195" grpId="1" animBg="1"/>
      <p:bldP spid="196" grpId="0" animBg="1"/>
      <p:bldP spid="196" grpId="1" animBg="1"/>
      <p:bldP spid="197" grpId="0" animBg="1"/>
      <p:bldP spid="198" grpId="0" animBg="1"/>
      <p:bldP spid="199" grpId="0" animBg="1"/>
      <p:bldP spid="2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nhaltsplatzhalter 9" descr="Ein Bild, das Text, Himmel enthält.&#10;&#10;Automatisch generierte Beschreibung">
            <a:extLst>
              <a:ext uri="{FF2B5EF4-FFF2-40B4-BE49-F238E27FC236}">
                <a16:creationId xmlns:a16="http://schemas.microsoft.com/office/drawing/2014/main" id="{9B27C34F-9D28-1D45-85D3-0A3342C39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28" y="3321010"/>
            <a:ext cx="3175000" cy="3111500"/>
          </a:xfrm>
          <a:prstGeom prst="rect">
            <a:avLst/>
          </a:prstGeom>
        </p:spPr>
      </p:pic>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Überadiabatische Schicht</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p:txBody>
          <a:bodyPr>
            <a:normAutofit/>
          </a:bodyPr>
          <a:lstStyle/>
          <a:p>
            <a:r>
              <a:rPr lang="de-DE" b="1" dirty="0">
                <a:solidFill>
                  <a:schemeClr val="accent1"/>
                </a:solidFill>
              </a:rPr>
              <a:t>Überadiabatische Schicht: </a:t>
            </a:r>
            <a:r>
              <a:rPr lang="de-DE" dirty="0">
                <a:solidFill>
                  <a:schemeClr val="accent1"/>
                </a:solidFill>
              </a:rPr>
              <a:t>Bodennahe Luftschicht an Sonnentagen mit einer Temperaturabnahme von mehr als 1</a:t>
            </a:r>
            <a:r>
              <a:rPr lang="de-DE" baseline="30000" dirty="0">
                <a:solidFill>
                  <a:schemeClr val="accent1"/>
                </a:solidFill>
              </a:rPr>
              <a:t>o</a:t>
            </a:r>
            <a:r>
              <a:rPr lang="de-DE" dirty="0">
                <a:solidFill>
                  <a:schemeClr val="accent1"/>
                </a:solidFill>
              </a:rPr>
              <a:t>C/100m, die Atmosphäre ist hier labil geschichtet.</a:t>
            </a:r>
          </a:p>
          <a:p>
            <a:r>
              <a:rPr lang="de-DE" dirty="0">
                <a:solidFill>
                  <a:schemeClr val="accent1"/>
                </a:solidFill>
              </a:rPr>
              <a:t>In den untersten 5 Metern kann die Temperatur mit zunehmender Höhe um bis zu 5°C sinken. </a:t>
            </a:r>
          </a:p>
          <a:p>
            <a:r>
              <a:rPr lang="de-DE" dirty="0">
                <a:solidFill>
                  <a:schemeClr val="accent1"/>
                </a:solidFill>
              </a:rPr>
              <a:t>Ursache: nur bei ausreichender Labilität in in Bodennähe haben  ausreichend erhitzte Luftpakete genügend Auftrieb und Beschleunigung, um sich aus der Schicht zu lösen (Filterwirkung, untere 10-20m). </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16" name="Inhaltsplatzhalter 15">
            <a:extLst>
              <a:ext uri="{FF2B5EF4-FFF2-40B4-BE49-F238E27FC236}">
                <a16:creationId xmlns:a16="http://schemas.microsoft.com/office/drawing/2014/main" id="{1F9EAE1E-822A-724A-A308-EA171854D66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11117" y="1007460"/>
            <a:ext cx="3808683" cy="3111500"/>
          </a:xfrm>
        </p:spPr>
      </p:pic>
      <p:sp>
        <p:nvSpPr>
          <p:cNvPr id="18" name="Textfeld 17">
            <a:extLst>
              <a:ext uri="{FF2B5EF4-FFF2-40B4-BE49-F238E27FC236}">
                <a16:creationId xmlns:a16="http://schemas.microsoft.com/office/drawing/2014/main" id="{7EF0C3CC-1225-5E4C-B4F2-44DD59EDA7C0}"/>
              </a:ext>
            </a:extLst>
          </p:cNvPr>
          <p:cNvSpPr txBox="1"/>
          <p:nvPr/>
        </p:nvSpPr>
        <p:spPr>
          <a:xfrm>
            <a:off x="4813300" y="4928697"/>
            <a:ext cx="7128672" cy="1107996"/>
          </a:xfrm>
          <a:prstGeom prst="rect">
            <a:avLst/>
          </a:prstGeom>
          <a:noFill/>
        </p:spPr>
        <p:txBody>
          <a:bodyPr wrap="square" rtlCol="0">
            <a:spAutoFit/>
          </a:bodyPr>
          <a:lstStyle/>
          <a:p>
            <a:pPr marL="342900" indent="-342900">
              <a:buFont typeface="Arial" panose="020B0604020202020204" pitchFamily="34" charset="0"/>
              <a:buChar char="•"/>
            </a:pPr>
            <a:r>
              <a:rPr lang="de-DE" sz="2200" dirty="0">
                <a:solidFill>
                  <a:schemeClr val="accent1"/>
                </a:solidFill>
              </a:rPr>
              <a:t>In der überadiabatischen Schicht vereinigen sich kleinere Thermikelemente zu größeren, kräftigeren (Orientierungsschicht, untere 100-200m). </a:t>
            </a:r>
          </a:p>
        </p:txBody>
      </p:sp>
    </p:spTree>
    <p:extLst>
      <p:ext uri="{BB962C8B-B14F-4D97-AF65-F5344CB8AC3E}">
        <p14:creationId xmlns:p14="http://schemas.microsoft.com/office/powerpoint/2010/main" val="39958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3.3.5 Thermik und Thermikentstehung</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p:txBody>
          <a:bodyPr>
            <a:normAutofit lnSpcReduction="10000"/>
          </a:bodyPr>
          <a:lstStyle/>
          <a:p>
            <a:pPr marL="0" indent="0">
              <a:buNone/>
            </a:pPr>
            <a:endParaRPr lang="de-DE" dirty="0">
              <a:solidFill>
                <a:schemeClr val="accent1"/>
              </a:solidFill>
            </a:endParaRPr>
          </a:p>
          <a:p>
            <a:pPr marL="0" indent="0">
              <a:buNone/>
            </a:pPr>
            <a:endParaRPr lang="de-DE" dirty="0">
              <a:solidFill>
                <a:schemeClr val="accent1"/>
              </a:solidFill>
            </a:endParaRPr>
          </a:p>
          <a:p>
            <a:pPr marL="0" indent="0">
              <a:buNone/>
            </a:pPr>
            <a:endParaRPr lang="de-DE" dirty="0">
              <a:solidFill>
                <a:schemeClr val="accent1"/>
              </a:solidFill>
            </a:endParaRPr>
          </a:p>
          <a:p>
            <a:pPr marL="0" indent="0">
              <a:buNone/>
            </a:pPr>
            <a:endParaRPr lang="de-DE" dirty="0">
              <a:solidFill>
                <a:schemeClr val="accent1"/>
              </a:solidFill>
            </a:endParaRPr>
          </a:p>
          <a:p>
            <a:pPr marL="0" indent="0">
              <a:buNone/>
            </a:pPr>
            <a:endParaRPr lang="de-DE" dirty="0">
              <a:solidFill>
                <a:schemeClr val="accent1"/>
              </a:solidFill>
            </a:endParaRPr>
          </a:p>
          <a:p>
            <a:pPr marL="0" indent="0">
              <a:buNone/>
            </a:pPr>
            <a:endParaRPr lang="de-DE" dirty="0">
              <a:solidFill>
                <a:schemeClr val="accent1"/>
              </a:solidFill>
            </a:endParaRPr>
          </a:p>
          <a:p>
            <a:pPr marL="457200" indent="-457200">
              <a:buFont typeface="+mj-lt"/>
              <a:buAutoNum type="alphaLcParenR" startAt="2"/>
            </a:pPr>
            <a:r>
              <a:rPr lang="de-DE" b="1" dirty="0">
                <a:solidFill>
                  <a:schemeClr val="accent1"/>
                </a:solidFill>
              </a:rPr>
              <a:t>Störungen</a:t>
            </a:r>
            <a:r>
              <a:rPr lang="de-DE" dirty="0">
                <a:solidFill>
                  <a:schemeClr val="accent1"/>
                </a:solidFill>
              </a:rPr>
              <a:t> in der überadiabatischen Schicht</a:t>
            </a:r>
            <a:br>
              <a:rPr lang="de-DE" dirty="0">
                <a:solidFill>
                  <a:schemeClr val="accent1"/>
                </a:solidFill>
              </a:rPr>
            </a:br>
            <a:r>
              <a:rPr lang="de-DE" dirty="0">
                <a:solidFill>
                  <a:schemeClr val="accent1"/>
                </a:solidFill>
              </a:rPr>
              <a:t>(Fahrzeuge, Windenstarts)</a:t>
            </a:r>
          </a:p>
          <a:p>
            <a:pPr marL="457200" indent="-457200">
              <a:buFont typeface="+mj-lt"/>
              <a:buAutoNum type="alphaLcParenR" startAt="2"/>
            </a:pPr>
            <a:r>
              <a:rPr lang="de-DE" b="1" dirty="0">
                <a:solidFill>
                  <a:schemeClr val="accent1"/>
                </a:solidFill>
              </a:rPr>
              <a:t>Abreißkanten</a:t>
            </a:r>
            <a:r>
              <a:rPr lang="de-DE" dirty="0">
                <a:solidFill>
                  <a:schemeClr val="accent1"/>
                </a:solidFill>
              </a:rPr>
              <a:t> bei Wind</a:t>
            </a:r>
            <a:br>
              <a:rPr lang="de-DE" dirty="0">
                <a:solidFill>
                  <a:schemeClr val="accent1"/>
                </a:solidFill>
              </a:rPr>
            </a:br>
            <a:r>
              <a:rPr lang="de-DE" dirty="0">
                <a:solidFill>
                  <a:schemeClr val="accent1"/>
                </a:solidFill>
              </a:rPr>
              <a:t>Der Wind treibt eine noch nicht ausreichend erwärmtes Luftpaket gegen ein Hindernis und erzwingt das Aufsteigen (Waldkante).</a:t>
            </a:r>
          </a:p>
          <a:p>
            <a:pPr marL="0" indent="0">
              <a:buNone/>
            </a:pPr>
            <a:r>
              <a:rPr lang="de-DE" dirty="0">
                <a:solidFill>
                  <a:schemeClr val="accent1"/>
                </a:solidFill>
              </a:rPr>
              <a:t>Durch die Wirbelstruktur einer Thermikblase ist das Steigen in seinem Kern größer als die Steiggeschwindigkeit der Blase selbst. </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sp>
        <p:nvSpPr>
          <p:cNvPr id="9" name="Inhaltsplatzhalter 3">
            <a:extLst>
              <a:ext uri="{FF2B5EF4-FFF2-40B4-BE49-F238E27FC236}">
                <a16:creationId xmlns:a16="http://schemas.microsoft.com/office/drawing/2014/main" id="{4D63F038-663B-7E4B-8971-6057B8B7B63C}"/>
              </a:ext>
            </a:extLst>
          </p:cNvPr>
          <p:cNvSpPr txBox="1">
            <a:spLocks/>
          </p:cNvSpPr>
          <p:nvPr/>
        </p:nvSpPr>
        <p:spPr>
          <a:xfrm>
            <a:off x="279400" y="924910"/>
            <a:ext cx="5702300" cy="5475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accent1"/>
                </a:solidFill>
              </a:rPr>
              <a:t>Auslösung eines Aufwindes:</a:t>
            </a:r>
          </a:p>
          <a:p>
            <a:pPr marL="0" indent="0">
              <a:buFont typeface="Arial" panose="020B0604020202020204" pitchFamily="34" charset="0"/>
              <a:buNone/>
            </a:pPr>
            <a:r>
              <a:rPr lang="de-DE" dirty="0">
                <a:solidFill>
                  <a:schemeClr val="accent1"/>
                </a:solidFill>
              </a:rPr>
              <a:t>Eine erwärmtes Luftpaket braucht </a:t>
            </a:r>
            <a:br>
              <a:rPr lang="de-DE" dirty="0">
                <a:solidFill>
                  <a:schemeClr val="accent1"/>
                </a:solidFill>
              </a:rPr>
            </a:br>
            <a:r>
              <a:rPr lang="de-DE" dirty="0">
                <a:solidFill>
                  <a:schemeClr val="accent1"/>
                </a:solidFill>
              </a:rPr>
              <a:t>einen Anstoß, um aufzusteigen:</a:t>
            </a:r>
          </a:p>
          <a:p>
            <a:pPr marL="457200" indent="-457200">
              <a:buFont typeface="+mj-lt"/>
              <a:buAutoNum type="alphaLcParenR"/>
            </a:pPr>
            <a:r>
              <a:rPr lang="de-DE" b="1" dirty="0">
                <a:solidFill>
                  <a:schemeClr val="accent1"/>
                </a:solidFill>
              </a:rPr>
              <a:t>Thermische Auslösung</a:t>
            </a:r>
            <a:br>
              <a:rPr lang="de-DE" dirty="0">
                <a:solidFill>
                  <a:schemeClr val="accent1"/>
                </a:solidFill>
              </a:rPr>
            </a:br>
            <a:r>
              <a:rPr lang="de-DE" dirty="0">
                <a:solidFill>
                  <a:schemeClr val="accent1"/>
                </a:solidFill>
              </a:rPr>
              <a:t>Flächen, die sich in einer kühleren Umgebung besonders stark erhitzen</a:t>
            </a:r>
          </a:p>
        </p:txBody>
      </p:sp>
      <p:pic>
        <p:nvPicPr>
          <p:cNvPr id="12" name="Afbeelding 2">
            <a:extLst>
              <a:ext uri="{FF2B5EF4-FFF2-40B4-BE49-F238E27FC236}">
                <a16:creationId xmlns:a16="http://schemas.microsoft.com/office/drawing/2014/main" id="{440445C9-A1F5-044C-99F8-191B78E32100}"/>
              </a:ext>
            </a:extLst>
          </p:cNvPr>
          <p:cNvPicPr>
            <a:picLocks noChangeAspect="1"/>
          </p:cNvPicPr>
          <p:nvPr/>
        </p:nvPicPr>
        <p:blipFill>
          <a:blip r:embed="rId2"/>
          <a:stretch>
            <a:fillRect/>
          </a:stretch>
        </p:blipFill>
        <p:spPr>
          <a:xfrm>
            <a:off x="783925" y="3200400"/>
            <a:ext cx="4153990" cy="3219678"/>
          </a:xfrm>
          <a:prstGeom prst="rect">
            <a:avLst/>
          </a:prstGeom>
        </p:spPr>
      </p:pic>
      <p:pic>
        <p:nvPicPr>
          <p:cNvPr id="19" name="Grafik 18">
            <a:extLst>
              <a:ext uri="{FF2B5EF4-FFF2-40B4-BE49-F238E27FC236}">
                <a16:creationId xmlns:a16="http://schemas.microsoft.com/office/drawing/2014/main" id="{F5782B48-4289-1E43-AFDA-615AB5E70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372" y="852372"/>
            <a:ext cx="6985000" cy="1905000"/>
          </a:xfrm>
          <a:prstGeom prst="rect">
            <a:avLst/>
          </a:prstGeom>
        </p:spPr>
      </p:pic>
    </p:spTree>
    <p:extLst>
      <p:ext uri="{BB962C8B-B14F-4D97-AF65-F5344CB8AC3E}">
        <p14:creationId xmlns:p14="http://schemas.microsoft.com/office/powerpoint/2010/main" val="263738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Lebenslauf eines thermischen Aufwinds</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189186" y="5359400"/>
            <a:ext cx="11778186" cy="1041400"/>
          </a:xfrm>
        </p:spPr>
        <p:txBody>
          <a:bodyPr>
            <a:normAutofit/>
          </a:bodyPr>
          <a:lstStyle/>
          <a:p>
            <a:pPr marL="0" indent="0">
              <a:buNone/>
            </a:pPr>
            <a:r>
              <a:rPr lang="de-DE" dirty="0">
                <a:solidFill>
                  <a:schemeClr val="accent1"/>
                </a:solidFill>
              </a:rPr>
              <a:t>Steigt eine Thermikblase weit genug auf und sinkt die Temperatur unter den Taupunkt, ist die Luft gesättigt und der Wasserdampf beginnt zu kondensieren. Die Cumuluswolke verrät, dass es dort Steigen gibt. </a:t>
            </a:r>
          </a:p>
          <a:p>
            <a:endParaRPr lang="de-DE" dirty="0">
              <a:solidFill>
                <a:schemeClr val="accent1"/>
              </a:solidFill>
            </a:endParaRP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18</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9" name="Afbeelding 2">
            <a:extLst>
              <a:ext uri="{FF2B5EF4-FFF2-40B4-BE49-F238E27FC236}">
                <a16:creationId xmlns:a16="http://schemas.microsoft.com/office/drawing/2014/main" id="{A576D1E1-E7A6-5B4B-8B6D-328445C51E00}"/>
              </a:ext>
            </a:extLst>
          </p:cNvPr>
          <p:cNvPicPr>
            <a:picLocks noChangeAspect="1"/>
          </p:cNvPicPr>
          <p:nvPr/>
        </p:nvPicPr>
        <p:blipFill>
          <a:blip r:embed="rId2"/>
          <a:stretch>
            <a:fillRect/>
          </a:stretch>
        </p:blipFill>
        <p:spPr>
          <a:xfrm>
            <a:off x="2296025" y="929804"/>
            <a:ext cx="7427150" cy="3527896"/>
          </a:xfrm>
          <a:prstGeom prst="rect">
            <a:avLst/>
          </a:prstGeom>
        </p:spPr>
      </p:pic>
    </p:spTree>
    <p:extLst>
      <p:ext uri="{BB962C8B-B14F-4D97-AF65-F5344CB8AC3E}">
        <p14:creationId xmlns:p14="http://schemas.microsoft.com/office/powerpoint/2010/main" val="336877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Lebenslauf einer Cumuluswolke</a:t>
            </a:r>
          </a:p>
        </p:txBody>
      </p:sp>
      <p:sp>
        <p:nvSpPr>
          <p:cNvPr id="3" name="Inhaltsplatzhalter 2">
            <a:extLst>
              <a:ext uri="{FF2B5EF4-FFF2-40B4-BE49-F238E27FC236}">
                <a16:creationId xmlns:a16="http://schemas.microsoft.com/office/drawing/2014/main" id="{9F288959-BAD8-A64F-A738-CC0C11ECE8D4}"/>
              </a:ext>
            </a:extLst>
          </p:cNvPr>
          <p:cNvSpPr>
            <a:spLocks noGrp="1"/>
          </p:cNvSpPr>
          <p:nvPr>
            <p:ph sz="half" idx="1"/>
          </p:nvPr>
        </p:nvSpPr>
        <p:spPr>
          <a:xfrm>
            <a:off x="189186" y="4513194"/>
            <a:ext cx="11778186" cy="1951106"/>
          </a:xfrm>
        </p:spPr>
        <p:txBody>
          <a:bodyPr>
            <a:noAutofit/>
          </a:bodyPr>
          <a:lstStyle/>
          <a:p>
            <a:pPr marL="0" indent="0">
              <a:buNone/>
            </a:pPr>
            <a:r>
              <a:rPr lang="de-DE" b="1" dirty="0">
                <a:solidFill>
                  <a:schemeClr val="accent1"/>
                </a:solidFill>
              </a:rPr>
              <a:t>1., 2. </a:t>
            </a:r>
            <a:r>
              <a:rPr lang="de-DE" dirty="0">
                <a:solidFill>
                  <a:schemeClr val="accent1"/>
                </a:solidFill>
              </a:rPr>
              <a:t>und </a:t>
            </a:r>
            <a:r>
              <a:rPr lang="de-DE" b="1" dirty="0">
                <a:solidFill>
                  <a:schemeClr val="accent1"/>
                </a:solidFill>
              </a:rPr>
              <a:t>3.</a:t>
            </a:r>
            <a:r>
              <a:rPr lang="de-DE" dirty="0">
                <a:solidFill>
                  <a:schemeClr val="accent1"/>
                </a:solidFill>
              </a:rPr>
              <a:t> Die ersten drei Cumuluswolken befinden sich in der Aufbauphase. </a:t>
            </a:r>
          </a:p>
          <a:p>
            <a:pPr marL="0" indent="0">
              <a:buNone/>
            </a:pPr>
            <a:r>
              <a:rPr lang="de-DE" b="1" dirty="0">
                <a:solidFill>
                  <a:schemeClr val="accent1"/>
                </a:solidFill>
              </a:rPr>
              <a:t>4.</a:t>
            </a:r>
            <a:r>
              <a:rPr lang="de-DE" dirty="0">
                <a:solidFill>
                  <a:schemeClr val="accent1"/>
                </a:solidFill>
              </a:rPr>
              <a:t> Cumuluswolken in Form eines Dreiecks mit der Spitze nach oben kennzeichnen meist die beste Thermik.</a:t>
            </a:r>
          </a:p>
          <a:p>
            <a:pPr marL="0" indent="0">
              <a:buNone/>
            </a:pPr>
            <a:r>
              <a:rPr lang="de-DE" b="1" dirty="0">
                <a:solidFill>
                  <a:schemeClr val="accent1"/>
                </a:solidFill>
              </a:rPr>
              <a:t>5.</a:t>
            </a:r>
            <a:r>
              <a:rPr lang="de-DE" dirty="0">
                <a:solidFill>
                  <a:schemeClr val="accent1"/>
                </a:solidFill>
              </a:rPr>
              <a:t> Eine Cumuluswolke in Form eines umgedrehten Dreiecks beginnt sich aufzulösen.</a:t>
            </a:r>
          </a:p>
          <a:p>
            <a:pPr marL="0" indent="0">
              <a:buNone/>
            </a:pPr>
            <a:r>
              <a:rPr lang="de-DE" b="1" dirty="0">
                <a:solidFill>
                  <a:schemeClr val="accent1"/>
                </a:solidFill>
              </a:rPr>
              <a:t>6.</a:t>
            </a:r>
            <a:r>
              <a:rPr lang="de-DE" dirty="0">
                <a:solidFill>
                  <a:schemeClr val="accent1"/>
                </a:solidFill>
              </a:rPr>
              <a:t> Wenn die Cumuluswolke nicht mehr mit warmer Luft versorgt wird, löst sie sich auf.</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19</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7" name="Afbeelding 2">
            <a:extLst>
              <a:ext uri="{FF2B5EF4-FFF2-40B4-BE49-F238E27FC236}">
                <a16:creationId xmlns:a16="http://schemas.microsoft.com/office/drawing/2014/main" id="{6D43A44B-0172-4047-988C-136A2585C713}"/>
              </a:ext>
            </a:extLst>
          </p:cNvPr>
          <p:cNvPicPr>
            <a:picLocks noChangeAspect="1"/>
          </p:cNvPicPr>
          <p:nvPr/>
        </p:nvPicPr>
        <p:blipFill>
          <a:blip r:embed="rId2"/>
          <a:stretch>
            <a:fillRect/>
          </a:stretch>
        </p:blipFill>
        <p:spPr>
          <a:xfrm>
            <a:off x="2309501" y="924910"/>
            <a:ext cx="7420598" cy="3524784"/>
          </a:xfrm>
          <a:prstGeom prst="rect">
            <a:avLst/>
          </a:prstGeom>
        </p:spPr>
      </p:pic>
    </p:spTree>
    <p:extLst>
      <p:ext uri="{BB962C8B-B14F-4D97-AF65-F5344CB8AC3E}">
        <p14:creationId xmlns:p14="http://schemas.microsoft.com/office/powerpoint/2010/main" val="325921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p:txBody>
          <a:bodyPr>
            <a:normAutofit fontScale="90000"/>
          </a:bodyPr>
          <a:lstStyle/>
          <a:p>
            <a:r>
              <a:rPr lang="de-DE" dirty="0"/>
              <a:t>Meteorologie: 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p:txBody>
          <a:bodyPr>
            <a:normAutofit fontScale="85000" lnSpcReduction="20000"/>
          </a:bodyPr>
          <a:lstStyle/>
          <a:p>
            <a:pPr marL="541338" indent="-541338">
              <a:lnSpc>
                <a:spcPct val="100000"/>
              </a:lnSpc>
              <a:buNone/>
            </a:pPr>
            <a:r>
              <a:rPr lang="de-DE" sz="2400" dirty="0"/>
              <a:t>3.1	Die Atmosphäre</a:t>
            </a:r>
          </a:p>
          <a:p>
            <a:pPr marL="806450" indent="4763">
              <a:lnSpc>
                <a:spcPct val="100000"/>
              </a:lnSpc>
              <a:spcBef>
                <a:spcPts val="300"/>
              </a:spcBef>
              <a:spcAft>
                <a:spcPts val="600"/>
              </a:spcAft>
              <a:buNone/>
            </a:pPr>
            <a:r>
              <a:rPr lang="en-US" sz="2000" i="1" dirty="0">
                <a:solidFill>
                  <a:srgbClr val="044C96"/>
                </a:solidFill>
              </a:rPr>
              <a:t>The atmosphere </a:t>
            </a:r>
          </a:p>
          <a:p>
            <a:pPr marL="541338" indent="-541338">
              <a:lnSpc>
                <a:spcPct val="100000"/>
              </a:lnSpc>
              <a:buNone/>
            </a:pPr>
            <a:r>
              <a:rPr lang="de-DE" sz="2400" dirty="0"/>
              <a:t>3.2	Windsysteme </a:t>
            </a:r>
          </a:p>
          <a:p>
            <a:pPr marL="806450" indent="4763">
              <a:lnSpc>
                <a:spcPct val="100000"/>
              </a:lnSpc>
              <a:spcBef>
                <a:spcPts val="300"/>
              </a:spcBef>
              <a:spcAft>
                <a:spcPts val="600"/>
              </a:spcAft>
              <a:buNone/>
            </a:pPr>
            <a:r>
              <a:rPr lang="en-US" sz="2000" i="1" dirty="0">
                <a:solidFill>
                  <a:srgbClr val="044C96"/>
                </a:solidFill>
              </a:rPr>
              <a:t>Wind </a:t>
            </a:r>
            <a:endParaRPr lang="de-DE" sz="2000" i="1" dirty="0">
              <a:solidFill>
                <a:srgbClr val="044C96"/>
              </a:solidFill>
            </a:endParaRPr>
          </a:p>
          <a:p>
            <a:pPr marL="541338" indent="-541338">
              <a:lnSpc>
                <a:spcPct val="100000"/>
              </a:lnSpc>
              <a:buNone/>
            </a:pPr>
            <a:r>
              <a:rPr lang="de-DE" sz="2400" dirty="0"/>
              <a:t>3.3	Thermodynamik</a:t>
            </a:r>
          </a:p>
          <a:p>
            <a:pPr marL="806450" indent="4763">
              <a:lnSpc>
                <a:spcPct val="100000"/>
              </a:lnSpc>
              <a:spcBef>
                <a:spcPts val="300"/>
              </a:spcBef>
              <a:spcAft>
                <a:spcPts val="600"/>
              </a:spcAft>
              <a:buNone/>
            </a:pPr>
            <a:r>
              <a:rPr lang="en-US" sz="2000" i="1" dirty="0">
                <a:solidFill>
                  <a:srgbClr val="044C96"/>
                </a:solidFill>
              </a:rPr>
              <a:t>Thermodynamics </a:t>
            </a:r>
            <a:endParaRPr lang="de-DE" sz="2000" i="1" dirty="0">
              <a:solidFill>
                <a:srgbClr val="044C96"/>
              </a:solidFill>
            </a:endParaRPr>
          </a:p>
          <a:p>
            <a:pPr marL="541338" indent="-541338">
              <a:lnSpc>
                <a:spcPct val="100000"/>
              </a:lnSpc>
              <a:buNone/>
            </a:pPr>
            <a:r>
              <a:rPr lang="de-DE" sz="2400" dirty="0"/>
              <a:t>3.4	Wolken und Nebel</a:t>
            </a:r>
          </a:p>
          <a:p>
            <a:pPr marL="806450" indent="4763">
              <a:lnSpc>
                <a:spcPct val="100000"/>
              </a:lnSpc>
              <a:spcBef>
                <a:spcPts val="300"/>
              </a:spcBef>
              <a:spcAft>
                <a:spcPts val="600"/>
              </a:spcAft>
              <a:buNone/>
            </a:pPr>
            <a:r>
              <a:rPr lang="en-US" sz="2000" i="1" dirty="0">
                <a:solidFill>
                  <a:srgbClr val="044C96"/>
                </a:solidFill>
              </a:rPr>
              <a:t>Clouds and fog </a:t>
            </a:r>
            <a:endParaRPr lang="de-DE" sz="2000" i="1" dirty="0">
              <a:solidFill>
                <a:srgbClr val="044C96"/>
              </a:solidFill>
            </a:endParaRPr>
          </a:p>
          <a:p>
            <a:pPr marL="541338" indent="-541338">
              <a:lnSpc>
                <a:spcPct val="100000"/>
              </a:lnSpc>
              <a:buNone/>
            </a:pPr>
            <a:r>
              <a:rPr lang="de-DE" sz="2400" dirty="0"/>
              <a:t>3.5	 Niederschlag</a:t>
            </a:r>
          </a:p>
          <a:p>
            <a:pPr marL="806450" indent="4763">
              <a:lnSpc>
                <a:spcPct val="100000"/>
              </a:lnSpc>
              <a:spcBef>
                <a:spcPts val="300"/>
              </a:spcBef>
              <a:spcAft>
                <a:spcPts val="600"/>
              </a:spcAft>
              <a:buNone/>
            </a:pPr>
            <a:r>
              <a:rPr lang="en-US" sz="2000" i="1" dirty="0">
                <a:solidFill>
                  <a:srgbClr val="044C96"/>
                </a:solidFill>
              </a:rPr>
              <a:t>Precipitation </a:t>
            </a:r>
            <a:endParaRPr lang="de-DE" sz="2000" i="1" dirty="0">
              <a:solidFill>
                <a:srgbClr val="044C96"/>
              </a:solidFill>
            </a:endParaRPr>
          </a:p>
          <a:p>
            <a:pPr marL="541338" indent="-541338">
              <a:lnSpc>
                <a:spcPct val="100000"/>
              </a:lnSpc>
              <a:buNone/>
            </a:pPr>
            <a:r>
              <a:rPr lang="de-DE" sz="2400" dirty="0"/>
              <a:t>3.6	Luftmassen und Fronten</a:t>
            </a:r>
          </a:p>
          <a:p>
            <a:pPr marL="806450" indent="4763">
              <a:lnSpc>
                <a:spcPct val="100000"/>
              </a:lnSpc>
              <a:spcBef>
                <a:spcPts val="300"/>
              </a:spcBef>
              <a:spcAft>
                <a:spcPts val="600"/>
              </a:spcAft>
              <a:buNone/>
            </a:pPr>
            <a:r>
              <a:rPr lang="en-US" sz="2000" i="1" dirty="0">
                <a:solidFill>
                  <a:srgbClr val="044C96"/>
                </a:solidFill>
              </a:rPr>
              <a:t>Air masses and fronts </a:t>
            </a:r>
            <a:endParaRPr lang="de-DE" sz="2000" i="1" dirty="0">
              <a:solidFill>
                <a:srgbClr val="044C96"/>
              </a:solidFill>
            </a:endParaRPr>
          </a:p>
          <a:p>
            <a:pPr marL="541338" indent="-541338">
              <a:lnSpc>
                <a:spcPct val="100000"/>
              </a:lnSpc>
              <a:buNone/>
            </a:pPr>
            <a:r>
              <a:rPr lang="de-DE" sz="2400" dirty="0"/>
              <a:t>3.7	Hoch- und Tiefdrucksysteme</a:t>
            </a:r>
          </a:p>
          <a:p>
            <a:pPr marL="806450" indent="4763">
              <a:lnSpc>
                <a:spcPct val="100000"/>
              </a:lnSpc>
              <a:spcBef>
                <a:spcPts val="300"/>
              </a:spcBef>
              <a:spcAft>
                <a:spcPts val="600"/>
              </a:spcAft>
              <a:buNone/>
            </a:pPr>
            <a:r>
              <a:rPr lang="en-US" sz="2000" i="1" dirty="0">
                <a:solidFill>
                  <a:srgbClr val="044C96"/>
                </a:solidFill>
              </a:rPr>
              <a:t>Pressure systems </a:t>
            </a:r>
          </a:p>
          <a:p>
            <a:pPr marL="541338" indent="-541338">
              <a:buNone/>
            </a:pPr>
            <a:r>
              <a:rPr lang="de-DE" sz="2400" dirty="0"/>
              <a:t>3.8	Klimatologie</a:t>
            </a:r>
          </a:p>
          <a:p>
            <a:pPr marL="806450" indent="4763">
              <a:spcBef>
                <a:spcPts val="300"/>
              </a:spcBef>
              <a:spcAft>
                <a:spcPts val="600"/>
              </a:spcAft>
              <a:buNone/>
            </a:pPr>
            <a:r>
              <a:rPr lang="de-DE" sz="2000" i="1" dirty="0" err="1">
                <a:solidFill>
                  <a:srgbClr val="044C96"/>
                </a:solidFill>
              </a:rPr>
              <a:t>Climatology</a:t>
            </a:r>
            <a:endParaRPr lang="de-DE" sz="2000" i="1" dirty="0">
              <a:solidFill>
                <a:srgbClr val="044C96"/>
              </a:solidFill>
            </a:endParaRPr>
          </a:p>
          <a:p>
            <a:pPr marL="806450" indent="4763">
              <a:lnSpc>
                <a:spcPct val="100000"/>
              </a:lnSpc>
              <a:spcBef>
                <a:spcPts val="300"/>
              </a:spcBef>
              <a:spcAft>
                <a:spcPts val="600"/>
              </a:spcAft>
              <a:buNone/>
            </a:pPr>
            <a:endParaRPr lang="de-DE" sz="2000" i="1" dirty="0">
              <a:solidFill>
                <a:srgbClr val="044C96"/>
              </a:solidFill>
            </a:endParaRPr>
          </a:p>
          <a:p>
            <a:pPr marL="806450" indent="4763">
              <a:lnSpc>
                <a:spcPct val="100000"/>
              </a:lnSpc>
              <a:spcBef>
                <a:spcPts val="300"/>
              </a:spcBef>
              <a:spcAft>
                <a:spcPts val="600"/>
              </a:spcAft>
              <a:buNone/>
            </a:pPr>
            <a:endParaRPr lang="de-DE" sz="2000" i="1" dirty="0">
              <a:solidFill>
                <a:srgbClr val="044C96"/>
              </a:solidFill>
            </a:endParaRPr>
          </a:p>
          <a:p>
            <a:pPr marL="806450" indent="4763">
              <a:lnSpc>
                <a:spcPct val="100000"/>
              </a:lnSpc>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p:txBody>
          <a:bodyPr>
            <a:normAutofit/>
          </a:bodyPr>
          <a:lstStyle/>
          <a:p>
            <a:pPr marL="541338" indent="-541338">
              <a:buNone/>
            </a:pPr>
            <a:r>
              <a:rPr lang="de-DE" sz="2000" dirty="0"/>
              <a:t>3.9 	Wetterbedingte Gefahren für die Luftfahrt</a:t>
            </a:r>
            <a:endParaRPr lang="en-US" sz="2000" dirty="0"/>
          </a:p>
          <a:p>
            <a:pPr marL="806450" indent="4763">
              <a:spcBef>
                <a:spcPts val="300"/>
              </a:spcBef>
              <a:spcAft>
                <a:spcPts val="600"/>
              </a:spcAft>
              <a:buNone/>
            </a:pPr>
            <a:r>
              <a:rPr lang="en-US" sz="1700" i="1" dirty="0">
                <a:solidFill>
                  <a:srgbClr val="044C96"/>
                </a:solidFill>
              </a:rPr>
              <a:t>Flight hazards </a:t>
            </a:r>
            <a:endParaRPr lang="de-DE" sz="1700" i="1" dirty="0">
              <a:solidFill>
                <a:srgbClr val="044C96"/>
              </a:solidFill>
            </a:endParaRPr>
          </a:p>
          <a:p>
            <a:pPr marL="541338" indent="-541338">
              <a:buNone/>
            </a:pPr>
            <a:r>
              <a:rPr lang="de-DE" sz="2000" dirty="0"/>
              <a:t>3.10	Flugwetterinformationen </a:t>
            </a:r>
          </a:p>
          <a:p>
            <a:pPr marL="806450" indent="4763">
              <a:spcBef>
                <a:spcPts val="300"/>
              </a:spcBef>
              <a:spcAft>
                <a:spcPts val="600"/>
              </a:spcAft>
              <a:buNone/>
            </a:pPr>
            <a:r>
              <a:rPr lang="en-US" sz="1700" i="1" dirty="0">
                <a:solidFill>
                  <a:srgbClr val="044C96"/>
                </a:solidFill>
              </a:rPr>
              <a:t>Meteorological information</a:t>
            </a:r>
            <a:endParaRPr lang="de-DE" sz="1700" i="1" dirty="0">
              <a:solidFill>
                <a:srgbClr val="044C96"/>
              </a:solidFill>
            </a:endParaRPr>
          </a:p>
          <a:p>
            <a:pPr marL="541338" indent="-541338">
              <a:buNone/>
            </a:pPr>
            <a:r>
              <a:rPr lang="de-DE" sz="2000" dirty="0"/>
              <a:t>  </a:t>
            </a:r>
          </a:p>
          <a:p>
            <a:pPr marL="806450" indent="4763">
              <a:spcBef>
                <a:spcPts val="300"/>
              </a:spcBef>
              <a:spcAft>
                <a:spcPts val="600"/>
              </a:spcAft>
              <a:buNone/>
            </a:pPr>
            <a:r>
              <a:rPr lang="de-DE" sz="1700" i="1" dirty="0">
                <a:solidFill>
                  <a:srgbClr val="044C96"/>
                </a:solidFill>
              </a:rPr>
              <a:t> </a:t>
            </a:r>
          </a:p>
          <a:p>
            <a:pPr marL="541338" indent="-541338">
              <a:buNone/>
            </a:pPr>
            <a:r>
              <a:rPr lang="de-DE" sz="2000" dirty="0"/>
              <a:t> </a:t>
            </a:r>
          </a:p>
          <a:p>
            <a:pPr marL="806450" indent="4763">
              <a:spcBef>
                <a:spcPts val="300"/>
              </a:spcBef>
              <a:spcAft>
                <a:spcPts val="600"/>
              </a:spcAft>
              <a:buNone/>
            </a:pPr>
            <a:r>
              <a:rPr lang="en-US" sz="1700" i="1" dirty="0">
                <a:solidFill>
                  <a:srgbClr val="044C96"/>
                </a:solidFill>
              </a:rPr>
              <a:t> </a:t>
            </a:r>
            <a:endParaRPr lang="de-DE" sz="1700" i="1" dirty="0">
              <a:solidFill>
                <a:srgbClr val="044C96"/>
              </a:solidFill>
            </a:endParaRPr>
          </a:p>
          <a:p>
            <a:pPr marL="541338" indent="-541338">
              <a:buNone/>
            </a:pPr>
            <a:endParaRPr lang="de-DE" sz="2000" dirty="0"/>
          </a:p>
          <a:p>
            <a:pPr marL="541338" indent="-541338">
              <a:buNone/>
            </a:pPr>
            <a:r>
              <a:rPr lang="de-DE" sz="2000" dirty="0"/>
              <a:t> </a:t>
            </a:r>
          </a:p>
          <a:p>
            <a:pPr marL="806450" indent="4763">
              <a:spcBef>
                <a:spcPts val="300"/>
              </a:spcBef>
              <a:spcAft>
                <a:spcPts val="600"/>
              </a:spcAft>
              <a:buNone/>
            </a:pPr>
            <a:endParaRPr lang="de-DE" sz="1700" i="1" dirty="0">
              <a:solidFill>
                <a:srgbClr val="044C96"/>
              </a:solidFill>
            </a:endParaRPr>
          </a:p>
          <a:p>
            <a:pPr marL="541338" indent="-541338">
              <a:buNone/>
            </a:pPr>
            <a:endParaRPr lang="de-DE" sz="2000" dirty="0"/>
          </a:p>
          <a:p>
            <a:pPr marL="541338" indent="-541338">
              <a:buNone/>
            </a:pPr>
            <a:r>
              <a:rPr lang="de-DE" sz="2000" dirty="0"/>
              <a:t> </a:t>
            </a: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2</a:t>
            </a:fld>
            <a:endParaRPr lang="de-DE" dirty="0"/>
          </a:p>
        </p:txBody>
      </p:sp>
      <p:sp>
        <p:nvSpPr>
          <p:cNvPr id="6" name="Abgerundetes Rechteck 5">
            <a:extLst>
              <a:ext uri="{FF2B5EF4-FFF2-40B4-BE49-F238E27FC236}">
                <a16:creationId xmlns:a16="http://schemas.microsoft.com/office/drawing/2014/main" id="{C8C6FC9D-8C2D-CF4C-84AB-190563B2C803}"/>
              </a:ext>
            </a:extLst>
          </p:cNvPr>
          <p:cNvSpPr/>
          <p:nvPr/>
        </p:nvSpPr>
        <p:spPr>
          <a:xfrm>
            <a:off x="189186" y="2238237"/>
            <a:ext cx="4532939" cy="696036"/>
          </a:xfrm>
          <a:prstGeom prst="roundRect">
            <a:avLst/>
          </a:prstGeom>
          <a:solidFill>
            <a:schemeClr val="accent1">
              <a:alpha val="3404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4790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Stelle des besten Steigens unter Cumuli</a:t>
            </a:r>
          </a:p>
        </p:txBody>
      </p:sp>
      <p:pic>
        <p:nvPicPr>
          <p:cNvPr id="11" name="Inhaltsplatzhalter 10">
            <a:extLst>
              <a:ext uri="{FF2B5EF4-FFF2-40B4-BE49-F238E27FC236}">
                <a16:creationId xmlns:a16="http://schemas.microsoft.com/office/drawing/2014/main" id="{2608A228-E7B7-3D47-B36D-EED65D558CE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9773" y="5130800"/>
            <a:ext cx="2349500" cy="1270000"/>
          </a:xfrm>
        </p:spPr>
      </p:pic>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4368800" y="924910"/>
            <a:ext cx="7598572" cy="5475890"/>
          </a:xfrm>
        </p:spPr>
        <p:txBody>
          <a:bodyPr>
            <a:noAutofit/>
          </a:bodyPr>
          <a:lstStyle/>
          <a:p>
            <a:pPr marL="0" indent="0">
              <a:buNone/>
            </a:pPr>
            <a:endParaRPr lang="de-DE" dirty="0">
              <a:solidFill>
                <a:schemeClr val="accent1"/>
              </a:solidFill>
            </a:endParaRPr>
          </a:p>
          <a:p>
            <a:r>
              <a:rPr lang="de-DE" dirty="0">
                <a:solidFill>
                  <a:schemeClr val="accent1"/>
                </a:solidFill>
              </a:rPr>
              <a:t>Das stärkste Steigen befindet sich normalerweise unter der dicksten Stelle, wo die Basis am dunkelsten ist.</a:t>
            </a:r>
          </a:p>
          <a:p>
            <a:endParaRPr lang="de-DE" dirty="0">
              <a:solidFill>
                <a:schemeClr val="accent1"/>
              </a:solidFill>
            </a:endParaRPr>
          </a:p>
          <a:p>
            <a:pPr marL="0" indent="0">
              <a:buNone/>
            </a:pPr>
            <a:endParaRPr lang="de-DE" dirty="0">
              <a:solidFill>
                <a:schemeClr val="accent1"/>
              </a:solidFill>
            </a:endParaRPr>
          </a:p>
          <a:p>
            <a:pPr marL="0" indent="0">
              <a:buNone/>
            </a:pPr>
            <a:endParaRPr lang="de-DE" dirty="0">
              <a:solidFill>
                <a:schemeClr val="accent1"/>
              </a:solidFill>
            </a:endParaRPr>
          </a:p>
          <a:p>
            <a:r>
              <a:rPr lang="de-DE" dirty="0">
                <a:solidFill>
                  <a:schemeClr val="accent1"/>
                </a:solidFill>
              </a:rPr>
              <a:t>Bei wenig Wind und mächtigen Cumuli ist das Steigen meist auf der Sonnenseite. </a:t>
            </a:r>
          </a:p>
          <a:p>
            <a:endParaRPr lang="de-DE" dirty="0">
              <a:solidFill>
                <a:schemeClr val="accent1"/>
              </a:solidFill>
            </a:endParaRPr>
          </a:p>
          <a:p>
            <a:pPr marL="0" indent="0">
              <a:buNone/>
            </a:pPr>
            <a:endParaRPr lang="de-DE" dirty="0">
              <a:solidFill>
                <a:schemeClr val="accent1"/>
              </a:solidFill>
            </a:endParaRPr>
          </a:p>
          <a:p>
            <a:pPr marL="0" indent="0">
              <a:buNone/>
            </a:pPr>
            <a:endParaRPr lang="de-DE" dirty="0">
              <a:solidFill>
                <a:schemeClr val="accent1"/>
              </a:solidFill>
            </a:endParaRPr>
          </a:p>
          <a:p>
            <a:r>
              <a:rPr lang="de-DE" dirty="0">
                <a:solidFill>
                  <a:schemeClr val="accent1"/>
                </a:solidFill>
              </a:rPr>
              <a:t>Wenn die Windgeschwindigkeit in der Nähe der Wolkenbasis mit der Höhe zunimmt, befindet sich das Steigen auf der Luvseite.</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7" name="Afbeelding 2">
            <a:extLst>
              <a:ext uri="{FF2B5EF4-FFF2-40B4-BE49-F238E27FC236}">
                <a16:creationId xmlns:a16="http://schemas.microsoft.com/office/drawing/2014/main" id="{41BD0C49-B351-3940-A91F-4C7173EB964E}"/>
              </a:ext>
            </a:extLst>
          </p:cNvPr>
          <p:cNvPicPr>
            <a:picLocks noChangeAspect="1"/>
          </p:cNvPicPr>
          <p:nvPr/>
        </p:nvPicPr>
        <p:blipFill>
          <a:blip r:embed="rId3"/>
          <a:stretch>
            <a:fillRect/>
          </a:stretch>
        </p:blipFill>
        <p:spPr>
          <a:xfrm>
            <a:off x="182473" y="904253"/>
            <a:ext cx="2343712" cy="2031760"/>
          </a:xfrm>
          <a:prstGeom prst="rect">
            <a:avLst/>
          </a:prstGeom>
        </p:spPr>
      </p:pic>
      <p:pic>
        <p:nvPicPr>
          <p:cNvPr id="8" name="Afbeelding 3">
            <a:extLst>
              <a:ext uri="{FF2B5EF4-FFF2-40B4-BE49-F238E27FC236}">
                <a16:creationId xmlns:a16="http://schemas.microsoft.com/office/drawing/2014/main" id="{956301E7-FAED-3243-91EA-2ECF01701322}"/>
              </a:ext>
            </a:extLst>
          </p:cNvPr>
          <p:cNvPicPr>
            <a:picLocks noChangeAspect="1"/>
          </p:cNvPicPr>
          <p:nvPr/>
        </p:nvPicPr>
        <p:blipFill>
          <a:blip r:embed="rId4"/>
          <a:stretch>
            <a:fillRect/>
          </a:stretch>
        </p:blipFill>
        <p:spPr>
          <a:xfrm>
            <a:off x="169773" y="2774388"/>
            <a:ext cx="2356412" cy="2356412"/>
          </a:xfrm>
          <a:prstGeom prst="rect">
            <a:avLst/>
          </a:prstGeom>
        </p:spPr>
      </p:pic>
    </p:spTree>
    <p:extLst>
      <p:ext uri="{BB962C8B-B14F-4D97-AF65-F5344CB8AC3E}">
        <p14:creationId xmlns:p14="http://schemas.microsoft.com/office/powerpoint/2010/main" val="37539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Tagesgang der Temperatur</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4826000" y="924910"/>
            <a:ext cx="7141372" cy="5475890"/>
          </a:xfrm>
        </p:spPr>
        <p:txBody>
          <a:bodyPr>
            <a:noAutofit/>
          </a:bodyPr>
          <a:lstStyle/>
          <a:p>
            <a:r>
              <a:rPr lang="de-DE" dirty="0">
                <a:solidFill>
                  <a:schemeClr val="accent1"/>
                </a:solidFill>
              </a:rPr>
              <a:t>Nachts strahlt die Erde Wärme ab. In wolkenlosen Nächten ist diese Strahlung am größten. Die Bodenoberfläche kühlt stark ab, und mit ihr die darüber liegende Luftschicht. </a:t>
            </a:r>
          </a:p>
          <a:p>
            <a:r>
              <a:rPr lang="de-DE" dirty="0">
                <a:solidFill>
                  <a:schemeClr val="accent1"/>
                </a:solidFill>
              </a:rPr>
              <a:t>Bei wenig oder keinem Wind bildet sich bis Sonnenaufgang über der Erdoberfläche eine kalte Luftschicht, die deutlich kälter ist als die Luft darüber. </a:t>
            </a:r>
          </a:p>
          <a:p>
            <a:r>
              <a:rPr lang="de-DE" dirty="0">
                <a:solidFill>
                  <a:schemeClr val="accent1"/>
                </a:solidFill>
              </a:rPr>
              <a:t>Wir nennen dies eine </a:t>
            </a:r>
            <a:r>
              <a:rPr lang="de-DE" b="1" dirty="0">
                <a:solidFill>
                  <a:schemeClr val="accent1"/>
                </a:solidFill>
              </a:rPr>
              <a:t>Bodeninversion</a:t>
            </a:r>
            <a:r>
              <a:rPr lang="de-DE" dirty="0">
                <a:solidFill>
                  <a:schemeClr val="accent1"/>
                </a:solidFill>
              </a:rPr>
              <a:t>. </a:t>
            </a:r>
          </a:p>
          <a:p>
            <a:endParaRPr lang="de-DE" dirty="0">
              <a:solidFill>
                <a:schemeClr val="accent1"/>
              </a:solidFill>
            </a:endParaRPr>
          </a:p>
          <a:p>
            <a:r>
              <a:rPr lang="de-DE" dirty="0">
                <a:solidFill>
                  <a:schemeClr val="accent1"/>
                </a:solidFill>
              </a:rPr>
              <a:t>Im Sommer steht die Sonne in Deutschland gegen 13:00 Uhr MESZ am höchsten, aber der Boden erwärmt sich durch die Strahlung noch bis 16:00 Uhr. </a:t>
            </a:r>
          </a:p>
          <a:p>
            <a:r>
              <a:rPr lang="de-DE" dirty="0">
                <a:solidFill>
                  <a:schemeClr val="accent1"/>
                </a:solidFill>
              </a:rPr>
              <a:t>Um 16:00 Uhr ist die </a:t>
            </a:r>
            <a:r>
              <a:rPr lang="de-DE" b="1" dirty="0">
                <a:solidFill>
                  <a:schemeClr val="accent1"/>
                </a:solidFill>
              </a:rPr>
              <a:t>Bodentemperatur</a:t>
            </a:r>
            <a:r>
              <a:rPr lang="de-DE" dirty="0">
                <a:solidFill>
                  <a:schemeClr val="accent1"/>
                </a:solidFill>
              </a:rPr>
              <a:t> am höchsten und daher ist die Thermik am Nachmittag zwischen 15:00 und 16:00 Uhr meist am stärksten. </a:t>
            </a:r>
          </a:p>
          <a:p>
            <a:r>
              <a:rPr lang="de-DE" dirty="0">
                <a:solidFill>
                  <a:schemeClr val="accent1"/>
                </a:solidFill>
              </a:rPr>
              <a:t>Nach 16:00 Uhr ist die Ausstrahlung größer als die Einstrahlung und die Temperatur sinkt wieder. </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21</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12" name="Inhaltsplatzhalter 11">
            <a:extLst>
              <a:ext uri="{FF2B5EF4-FFF2-40B4-BE49-F238E27FC236}">
                <a16:creationId xmlns:a16="http://schemas.microsoft.com/office/drawing/2014/main" id="{CEC005D1-FFD6-3F48-8896-1EADEADD70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1300" y="924911"/>
            <a:ext cx="3029912" cy="3075589"/>
          </a:xfrm>
        </p:spPr>
      </p:pic>
      <p:sp>
        <p:nvSpPr>
          <p:cNvPr id="13" name="Inhaltsplatzhalter 3">
            <a:extLst>
              <a:ext uri="{FF2B5EF4-FFF2-40B4-BE49-F238E27FC236}">
                <a16:creationId xmlns:a16="http://schemas.microsoft.com/office/drawing/2014/main" id="{3A2D3996-79C3-3746-B4C7-5D01F94D3A47}"/>
              </a:ext>
            </a:extLst>
          </p:cNvPr>
          <p:cNvSpPr txBox="1">
            <a:spLocks/>
          </p:cNvSpPr>
          <p:nvPr/>
        </p:nvSpPr>
        <p:spPr>
          <a:xfrm>
            <a:off x="228600" y="888641"/>
            <a:ext cx="5795172" cy="5475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pic>
        <p:nvPicPr>
          <p:cNvPr id="15" name="Grafik 14">
            <a:extLst>
              <a:ext uri="{FF2B5EF4-FFF2-40B4-BE49-F238E27FC236}">
                <a16:creationId xmlns:a16="http://schemas.microsoft.com/office/drawing/2014/main" id="{4223E7B9-DD2D-0346-90F7-DFDB6D197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4000499"/>
            <a:ext cx="4020611" cy="2475405"/>
          </a:xfrm>
          <a:prstGeom prst="rect">
            <a:avLst/>
          </a:prstGeom>
        </p:spPr>
      </p:pic>
    </p:spTree>
    <p:extLst>
      <p:ext uri="{BB962C8B-B14F-4D97-AF65-F5344CB8AC3E}">
        <p14:creationId xmlns:p14="http://schemas.microsoft.com/office/powerpoint/2010/main" val="37925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82C6E1D1-8888-204E-9E6D-D3473FF89ACA}"/>
              </a:ext>
            </a:extLst>
          </p:cNvPr>
          <p:cNvSpPr>
            <a:spLocks noGrp="1"/>
          </p:cNvSpPr>
          <p:nvPr>
            <p:ph sz="half" idx="1"/>
          </p:nvPr>
        </p:nvSpPr>
        <p:spPr/>
        <p:txBody>
          <a:bodyPr/>
          <a:lstStyle/>
          <a:p>
            <a:endParaRPr lang="de-DE" dirty="0"/>
          </a:p>
        </p:txBody>
      </p:sp>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Blauthermik, Ausbreitung, Überentwicklung</a:t>
            </a:r>
          </a:p>
        </p:txBody>
      </p:sp>
      <p:sp>
        <p:nvSpPr>
          <p:cNvPr id="4" name="Inhaltsplatzhalter 3">
            <a:extLst>
              <a:ext uri="{FF2B5EF4-FFF2-40B4-BE49-F238E27FC236}">
                <a16:creationId xmlns:a16="http://schemas.microsoft.com/office/drawing/2014/main" id="{269C3E05-BA39-A746-BF5F-E98FCD0D1177}"/>
              </a:ext>
            </a:extLst>
          </p:cNvPr>
          <p:cNvSpPr>
            <a:spLocks noGrp="1"/>
          </p:cNvSpPr>
          <p:nvPr>
            <p:ph sz="half" idx="2"/>
          </p:nvPr>
        </p:nvSpPr>
        <p:spPr>
          <a:xfrm>
            <a:off x="5613400" y="924910"/>
            <a:ext cx="6353972" cy="5475890"/>
          </a:xfrm>
        </p:spPr>
        <p:txBody>
          <a:bodyPr>
            <a:normAutofit/>
          </a:bodyPr>
          <a:lstStyle/>
          <a:p>
            <a:r>
              <a:rPr lang="de-DE" dirty="0">
                <a:solidFill>
                  <a:schemeClr val="accent1"/>
                </a:solidFill>
              </a:rPr>
              <a:t>Erreicht die Thermik nicht das Kondensationsniveau, spricht man von </a:t>
            </a:r>
            <a:r>
              <a:rPr lang="de-DE" b="1" dirty="0">
                <a:solidFill>
                  <a:schemeClr val="accent1"/>
                </a:solidFill>
              </a:rPr>
              <a:t>Blauthermik</a:t>
            </a:r>
            <a:r>
              <a:rPr lang="de-DE" dirty="0">
                <a:solidFill>
                  <a:schemeClr val="accent1"/>
                </a:solidFill>
              </a:rPr>
              <a:t>.</a:t>
            </a:r>
            <a:endParaRPr lang="de-DE" b="1" dirty="0">
              <a:solidFill>
                <a:schemeClr val="accent1"/>
              </a:solidFill>
            </a:endParaRPr>
          </a:p>
          <a:p>
            <a:endParaRPr lang="de-DE" dirty="0">
              <a:solidFill>
                <a:schemeClr val="accent1"/>
              </a:solidFill>
            </a:endParaRPr>
          </a:p>
          <a:p>
            <a:r>
              <a:rPr lang="de-DE" dirty="0">
                <a:solidFill>
                  <a:schemeClr val="accent1"/>
                </a:solidFill>
              </a:rPr>
              <a:t>Wenn die Luft im Cumuluswolkenniveau relativ trocken ist, lösen sich alte Wolken schnell auf. Ist die Umgebungsluft feucht, lösen sich die Cumuluswolken langsamer auf, als sich weitere bilden, und laufen oftmals auseinander: Dieser Effekt wird als </a:t>
            </a:r>
            <a:r>
              <a:rPr lang="de-DE" b="1" dirty="0">
                <a:solidFill>
                  <a:schemeClr val="accent1"/>
                </a:solidFill>
              </a:rPr>
              <a:t>Ausbreitung</a:t>
            </a:r>
            <a:r>
              <a:rPr lang="de-DE" dirty="0">
                <a:solidFill>
                  <a:schemeClr val="accent1"/>
                </a:solidFill>
              </a:rPr>
              <a:t> bezeichnet.  Es “macht dicht"...</a:t>
            </a:r>
          </a:p>
          <a:p>
            <a:endParaRPr lang="de-DE" dirty="0">
              <a:solidFill>
                <a:schemeClr val="accent1"/>
              </a:solidFill>
            </a:endParaRPr>
          </a:p>
          <a:p>
            <a:r>
              <a:rPr lang="de-DE" dirty="0">
                <a:solidFill>
                  <a:schemeClr val="accent1"/>
                </a:solidFill>
              </a:rPr>
              <a:t>Als „</a:t>
            </a:r>
            <a:r>
              <a:rPr lang="de-DE" b="1" dirty="0">
                <a:solidFill>
                  <a:schemeClr val="accent1"/>
                </a:solidFill>
              </a:rPr>
              <a:t>Überentwicklung</a:t>
            </a:r>
            <a:r>
              <a:rPr lang="de-DE" dirty="0">
                <a:solidFill>
                  <a:schemeClr val="accent1"/>
                </a:solidFill>
              </a:rPr>
              <a:t>“ bezeichnet man den Übergang einer Cumuluswolke in eine Schauer- und Gewitterwolke (Cumulonimbus). Es bilden sich verstärkt hochreichende Quellwolken mit begrenzter Schauertätigkeit.</a:t>
            </a:r>
          </a:p>
          <a:p>
            <a:endParaRPr lang="de-DE" dirty="0">
              <a:solidFill>
                <a:schemeClr val="accent1"/>
              </a:solidFill>
            </a:endParaRP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22</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p:txBody>
      </p:sp>
      <p:pic>
        <p:nvPicPr>
          <p:cNvPr id="8" name="Afbeelding 3">
            <a:extLst>
              <a:ext uri="{FF2B5EF4-FFF2-40B4-BE49-F238E27FC236}">
                <a16:creationId xmlns:a16="http://schemas.microsoft.com/office/drawing/2014/main" id="{D81FE28D-059D-A049-9B09-FAF70079F504}"/>
              </a:ext>
            </a:extLst>
          </p:cNvPr>
          <p:cNvPicPr>
            <a:picLocks noChangeAspect="1"/>
          </p:cNvPicPr>
          <p:nvPr/>
        </p:nvPicPr>
        <p:blipFill>
          <a:blip r:embed="rId2"/>
          <a:stretch>
            <a:fillRect/>
          </a:stretch>
        </p:blipFill>
        <p:spPr>
          <a:xfrm>
            <a:off x="189186" y="924910"/>
            <a:ext cx="5134772" cy="3851080"/>
          </a:xfrm>
          <a:prstGeom prst="rect">
            <a:avLst/>
          </a:prstGeom>
        </p:spPr>
      </p:pic>
    </p:spTree>
    <p:extLst>
      <p:ext uri="{BB962C8B-B14F-4D97-AF65-F5344CB8AC3E}">
        <p14:creationId xmlns:p14="http://schemas.microsoft.com/office/powerpoint/2010/main" val="25134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Wolkenstraßen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4899546" y="924910"/>
            <a:ext cx="7067826" cy="5475890"/>
          </a:xfrm>
        </p:spPr>
        <p:txBody>
          <a:bodyPr>
            <a:noAutofit/>
          </a:bodyPr>
          <a:lstStyle/>
          <a:p>
            <a:r>
              <a:rPr lang="de-DE" dirty="0">
                <a:solidFill>
                  <a:schemeClr val="accent1"/>
                </a:solidFill>
              </a:rPr>
              <a:t>Wolkenstraßen bilden sich in Windrichtung mit erheblichem Steigen darunter.</a:t>
            </a:r>
          </a:p>
          <a:p>
            <a:r>
              <a:rPr lang="de-DE" dirty="0">
                <a:solidFill>
                  <a:schemeClr val="accent1"/>
                </a:solidFill>
              </a:rPr>
              <a:t>Wolkenstraßen entstehen bei:</a:t>
            </a:r>
          </a:p>
          <a:p>
            <a:pPr marL="498475" lvl="1">
              <a:buFont typeface="Courier New" panose="02070309020205020404" pitchFamily="49" charset="0"/>
              <a:buChar char="o"/>
            </a:pPr>
            <a:r>
              <a:rPr lang="de-DE" dirty="0">
                <a:solidFill>
                  <a:schemeClr val="accent1"/>
                </a:solidFill>
              </a:rPr>
              <a:t>einer Inversion, die den Thermikraum nach oben begrenzt </a:t>
            </a:r>
          </a:p>
          <a:p>
            <a:pPr marL="498475" lvl="1">
              <a:buFont typeface="Courier New" panose="02070309020205020404" pitchFamily="49" charset="0"/>
              <a:buChar char="o"/>
            </a:pPr>
            <a:r>
              <a:rPr lang="de-DE" dirty="0">
                <a:solidFill>
                  <a:schemeClr val="accent1"/>
                </a:solidFill>
              </a:rPr>
              <a:t>einer Windgeschwindigkeit von mehr als 15 km/h</a:t>
            </a:r>
          </a:p>
          <a:p>
            <a:pPr marL="498475" lvl="1">
              <a:buFont typeface="Courier New" panose="02070309020205020404" pitchFamily="49" charset="0"/>
              <a:buChar char="o"/>
            </a:pPr>
            <a:r>
              <a:rPr lang="de-DE" dirty="0">
                <a:solidFill>
                  <a:schemeClr val="accent1"/>
                </a:solidFill>
              </a:rPr>
              <a:t>zentralen (dynamischen Hochdruckgebieten: an deren Rand in Regionen mit geradlinig verlaufenden Isobaren und hohen Windgeschwindigkeiten (je höher die Inversion, desto höher muss die Windgeschwindigkeit sein)</a:t>
            </a:r>
          </a:p>
          <a:p>
            <a:pPr marL="498475" lvl="1">
              <a:buFont typeface="Courier New" panose="02070309020205020404" pitchFamily="49" charset="0"/>
              <a:buChar char="o"/>
            </a:pPr>
            <a:r>
              <a:rPr lang="de-DE" dirty="0">
                <a:solidFill>
                  <a:schemeClr val="accent1"/>
                </a:solidFill>
              </a:rPr>
              <a:t>Zwischenhochs (thermischen Hochdruckgebieten) und Hochdruckkeilen: an deren Rand mit stärker gekrümmten Isobaren und deutlicher Windrichtungsänderung (Windscherung) mit der Höhe im Thermikraum.</a:t>
            </a:r>
          </a:p>
          <a:p>
            <a:r>
              <a:rPr lang="de-DE" dirty="0">
                <a:solidFill>
                  <a:schemeClr val="accent1"/>
                </a:solidFill>
              </a:rPr>
              <a:t>Diese Bedingungen findet man häufig auf der Rückseite einer Kaltfront bei höheren Windgeschwindigkeiten.</a:t>
            </a:r>
          </a:p>
          <a:p>
            <a:r>
              <a:rPr lang="de-DE" dirty="0">
                <a:solidFill>
                  <a:schemeClr val="accent1"/>
                </a:solidFill>
              </a:rPr>
              <a:t>Der Abstand zwischen den Straßen beträgt etwa das 2½-fache der thermischen Höhe. </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3.3 Thermodynamik</a:t>
            </a:r>
          </a:p>
        </p:txBody>
      </p:sp>
      <p:sp>
        <p:nvSpPr>
          <p:cNvPr id="7" name="Inhaltsplatzhalter 6">
            <a:extLst>
              <a:ext uri="{FF2B5EF4-FFF2-40B4-BE49-F238E27FC236}">
                <a16:creationId xmlns:a16="http://schemas.microsoft.com/office/drawing/2014/main" id="{6501BB4D-4C31-4940-86C1-9CEC924988F8}"/>
              </a:ext>
            </a:extLst>
          </p:cNvPr>
          <p:cNvSpPr>
            <a:spLocks noGrp="1"/>
          </p:cNvSpPr>
          <p:nvPr>
            <p:ph sz="half" idx="1"/>
          </p:nvPr>
        </p:nvSpPr>
        <p:spPr>
          <a:xfrm>
            <a:off x="189186" y="924910"/>
            <a:ext cx="4840014" cy="5475890"/>
          </a:xfrm>
        </p:spPr>
        <p:txBody>
          <a:bodyPr/>
          <a:lstStyle/>
          <a:p>
            <a:endParaRPr lang="de-DE" dirty="0"/>
          </a:p>
        </p:txBody>
      </p:sp>
      <p:pic>
        <p:nvPicPr>
          <p:cNvPr id="9" name="Afbeelding 3">
            <a:extLst>
              <a:ext uri="{FF2B5EF4-FFF2-40B4-BE49-F238E27FC236}">
                <a16:creationId xmlns:a16="http://schemas.microsoft.com/office/drawing/2014/main" id="{CCC08B73-2DAC-4744-B325-FD90AD1F68B4}"/>
              </a:ext>
            </a:extLst>
          </p:cNvPr>
          <p:cNvPicPr>
            <a:picLocks noChangeAspect="1"/>
          </p:cNvPicPr>
          <p:nvPr/>
        </p:nvPicPr>
        <p:blipFill>
          <a:blip r:embed="rId2"/>
          <a:stretch>
            <a:fillRect/>
          </a:stretch>
        </p:blipFill>
        <p:spPr>
          <a:xfrm>
            <a:off x="189188" y="4979043"/>
            <a:ext cx="4289562" cy="1698233"/>
          </a:xfrm>
          <a:prstGeom prst="rect">
            <a:avLst/>
          </a:prstGeom>
        </p:spPr>
      </p:pic>
      <p:pic>
        <p:nvPicPr>
          <p:cNvPr id="10" name="Afbeelding 11">
            <a:extLst>
              <a:ext uri="{FF2B5EF4-FFF2-40B4-BE49-F238E27FC236}">
                <a16:creationId xmlns:a16="http://schemas.microsoft.com/office/drawing/2014/main" id="{43382FE6-8466-A948-BC8E-D863A8E7BAF8}"/>
              </a:ext>
            </a:extLst>
          </p:cNvPr>
          <p:cNvPicPr>
            <a:picLocks noChangeAspect="1"/>
          </p:cNvPicPr>
          <p:nvPr/>
        </p:nvPicPr>
        <p:blipFill>
          <a:blip r:embed="rId3"/>
          <a:stretch>
            <a:fillRect/>
          </a:stretch>
        </p:blipFill>
        <p:spPr>
          <a:xfrm>
            <a:off x="189186" y="924910"/>
            <a:ext cx="4289562" cy="2857920"/>
          </a:xfrm>
          <a:prstGeom prst="rect">
            <a:avLst/>
          </a:prstGeom>
        </p:spPr>
      </p:pic>
      <p:pic>
        <p:nvPicPr>
          <p:cNvPr id="11" name="Afbeelding 12">
            <a:extLst>
              <a:ext uri="{FF2B5EF4-FFF2-40B4-BE49-F238E27FC236}">
                <a16:creationId xmlns:a16="http://schemas.microsoft.com/office/drawing/2014/main" id="{FC116370-2CD8-1B41-B240-80A18E81CDF1}"/>
              </a:ext>
            </a:extLst>
          </p:cNvPr>
          <p:cNvPicPr>
            <a:picLocks noChangeAspect="1"/>
          </p:cNvPicPr>
          <p:nvPr/>
        </p:nvPicPr>
        <p:blipFill>
          <a:blip r:embed="rId4"/>
          <a:stretch>
            <a:fillRect/>
          </a:stretch>
        </p:blipFill>
        <p:spPr>
          <a:xfrm>
            <a:off x="189187" y="3207183"/>
            <a:ext cx="4289562" cy="1619100"/>
          </a:xfrm>
          <a:prstGeom prst="rect">
            <a:avLst/>
          </a:prstGeom>
        </p:spPr>
      </p:pic>
    </p:spTree>
    <p:extLst>
      <p:ext uri="{BB962C8B-B14F-4D97-AF65-F5344CB8AC3E}">
        <p14:creationId xmlns:p14="http://schemas.microsoft.com/office/powerpoint/2010/main" val="238974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A3EE-C782-5347-9649-661450CBE2F5}"/>
              </a:ext>
            </a:extLst>
          </p:cNvPr>
          <p:cNvSpPr>
            <a:spLocks noGrp="1"/>
          </p:cNvSpPr>
          <p:nvPr>
            <p:ph type="title"/>
          </p:nvPr>
        </p:nvSpPr>
        <p:spPr/>
        <p:txBody>
          <a:bodyPr>
            <a:normAutofit fontScale="90000"/>
          </a:bodyPr>
          <a:lstStyle/>
          <a:p>
            <a:r>
              <a:rPr lang="de-DE" dirty="0"/>
              <a:t>Adiabatische Prozesse in den Bergen</a:t>
            </a:r>
          </a:p>
        </p:txBody>
      </p:sp>
      <p:sp>
        <p:nvSpPr>
          <p:cNvPr id="3" name="Inhaltsplatzhalter 2">
            <a:extLst>
              <a:ext uri="{FF2B5EF4-FFF2-40B4-BE49-F238E27FC236}">
                <a16:creationId xmlns:a16="http://schemas.microsoft.com/office/drawing/2014/main" id="{9F288959-BAD8-A64F-A738-CC0C11ECE8D4}"/>
              </a:ext>
            </a:extLst>
          </p:cNvPr>
          <p:cNvSpPr>
            <a:spLocks noGrp="1"/>
          </p:cNvSpPr>
          <p:nvPr>
            <p:ph sz="half" idx="1"/>
          </p:nvPr>
        </p:nvSpPr>
        <p:spPr>
          <a:xfrm>
            <a:off x="189186" y="5257800"/>
            <a:ext cx="11778186" cy="1206500"/>
          </a:xfrm>
        </p:spPr>
        <p:txBody>
          <a:bodyPr>
            <a:noAutofit/>
          </a:bodyPr>
          <a:lstStyle/>
          <a:p>
            <a:pPr marL="0" indent="0">
              <a:buNone/>
            </a:pPr>
            <a:r>
              <a:rPr lang="de-DE" dirty="0">
                <a:solidFill>
                  <a:schemeClr val="accent1"/>
                </a:solidFill>
              </a:rPr>
              <a:t>Im Gebirge gibt es Hänge, an denen die Sonne am frühen Morgen oder am späten Nachmittag </a:t>
            </a:r>
            <a:r>
              <a:rPr lang="de-DE" b="1" dirty="0">
                <a:solidFill>
                  <a:schemeClr val="accent1"/>
                </a:solidFill>
              </a:rPr>
              <a:t>in einem Winkel von 90° auf den Hang </a:t>
            </a:r>
            <a:r>
              <a:rPr lang="de-DE" dirty="0">
                <a:solidFill>
                  <a:schemeClr val="accent1"/>
                </a:solidFill>
              </a:rPr>
              <a:t>scheint. </a:t>
            </a:r>
          </a:p>
          <a:p>
            <a:pPr marL="0" indent="0">
              <a:buNone/>
            </a:pPr>
            <a:r>
              <a:rPr lang="de-DE" dirty="0">
                <a:solidFill>
                  <a:schemeClr val="accent1"/>
                </a:solidFill>
              </a:rPr>
              <a:t>Deshalb ist der Verlauf der Thermik im Gebirge anders als im Flachland.</a:t>
            </a:r>
          </a:p>
        </p:txBody>
      </p:sp>
      <p:sp>
        <p:nvSpPr>
          <p:cNvPr id="5" name="Foliennummernplatzhalter 4">
            <a:extLst>
              <a:ext uri="{FF2B5EF4-FFF2-40B4-BE49-F238E27FC236}">
                <a16:creationId xmlns:a16="http://schemas.microsoft.com/office/drawing/2014/main" id="{0B28896F-EFF6-6F4F-9A27-CE0F3C17DF57}"/>
              </a:ext>
            </a:extLst>
          </p:cNvPr>
          <p:cNvSpPr>
            <a:spLocks noGrp="1"/>
          </p:cNvSpPr>
          <p:nvPr>
            <p:ph type="sldNum" sz="quarter" idx="12"/>
          </p:nvPr>
        </p:nvSpPr>
        <p:spPr/>
        <p:txBody>
          <a:bodyPr/>
          <a:lstStyle/>
          <a:p>
            <a:fld id="{1BAF13B1-D0BA-4A19-B609-64C08BFDA19E}" type="slidenum">
              <a:rPr lang="de-DE" smtClean="0"/>
              <a:pPr/>
              <a:t>24</a:t>
            </a:fld>
            <a:endParaRPr lang="de-DE" dirty="0"/>
          </a:p>
        </p:txBody>
      </p:sp>
      <p:sp>
        <p:nvSpPr>
          <p:cNvPr id="6" name="Textplatzhalter 5">
            <a:extLst>
              <a:ext uri="{FF2B5EF4-FFF2-40B4-BE49-F238E27FC236}">
                <a16:creationId xmlns:a16="http://schemas.microsoft.com/office/drawing/2014/main" id="{0593CFB8-24A0-1C41-AF17-88B3135E617D}"/>
              </a:ext>
            </a:extLst>
          </p:cNvPr>
          <p:cNvSpPr>
            <a:spLocks noGrp="1"/>
          </p:cNvSpPr>
          <p:nvPr>
            <p:ph type="body" sz="quarter" idx="13"/>
          </p:nvPr>
        </p:nvSpPr>
        <p:spPr/>
        <p:txBody>
          <a:bodyPr/>
          <a:lstStyle/>
          <a:p>
            <a:r>
              <a:rPr lang="de-DE" dirty="0"/>
              <a:t>3.3 Thermodynamik</a:t>
            </a:r>
          </a:p>
          <a:p>
            <a:endParaRPr lang="de-DE" dirty="0"/>
          </a:p>
        </p:txBody>
      </p:sp>
      <p:pic>
        <p:nvPicPr>
          <p:cNvPr id="9" name="Grafik 8">
            <a:extLst>
              <a:ext uri="{FF2B5EF4-FFF2-40B4-BE49-F238E27FC236}">
                <a16:creationId xmlns:a16="http://schemas.microsoft.com/office/drawing/2014/main" id="{CD3EB426-9AA3-794F-AD75-C5B163924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99" y="939840"/>
            <a:ext cx="6959600" cy="4064000"/>
          </a:xfrm>
          <a:prstGeom prst="rect">
            <a:avLst/>
          </a:prstGeom>
        </p:spPr>
      </p:pic>
    </p:spTree>
    <p:extLst>
      <p:ext uri="{BB962C8B-B14F-4D97-AF65-F5344CB8AC3E}">
        <p14:creationId xmlns:p14="http://schemas.microsoft.com/office/powerpoint/2010/main" val="421514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a:bodyPr>
          <a:lstStyle/>
          <a:p>
            <a:r>
              <a:rPr lang="de-DE" dirty="0"/>
              <a:t>3.3 Thermodynamik</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lstStyle/>
          <a:p>
            <a:r>
              <a:rPr lang="en-US" dirty="0">
                <a:solidFill>
                  <a:srgbClr val="044C96"/>
                </a:solidFill>
              </a:rPr>
              <a:t>Thermodynamics</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Tree>
    <p:extLst>
      <p:ext uri="{BB962C8B-B14F-4D97-AF65-F5344CB8AC3E}">
        <p14:creationId xmlns:p14="http://schemas.microsoft.com/office/powerpoint/2010/main" val="2879534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p:txBody>
          <a:bodyPr>
            <a:normAutofit fontScale="90000"/>
          </a:bodyPr>
          <a:lstStyle/>
          <a:p>
            <a:r>
              <a:rPr lang="de-DE" dirty="0"/>
              <a:t>Thermodynamik: 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p:txBody>
          <a:bodyPr>
            <a:normAutofit/>
          </a:bodyPr>
          <a:lstStyle/>
          <a:p>
            <a:pPr marL="541338" indent="-541338">
              <a:lnSpc>
                <a:spcPct val="100000"/>
              </a:lnSpc>
              <a:buNone/>
            </a:pPr>
            <a:r>
              <a:rPr lang="de-DE" sz="1900" b="1" dirty="0"/>
              <a:t>3.3	Thermodynamik</a:t>
            </a:r>
            <a:br>
              <a:rPr lang="de-DE" sz="1600" b="1" dirty="0"/>
            </a:br>
            <a:r>
              <a:rPr lang="de-DE" sz="1600" b="1" dirty="0"/>
              <a:t>     </a:t>
            </a:r>
            <a:r>
              <a:rPr lang="en-US" sz="1600" i="1" dirty="0">
                <a:solidFill>
                  <a:srgbClr val="044C96"/>
                </a:solidFill>
              </a:rPr>
              <a:t>Thermodynamics </a:t>
            </a:r>
          </a:p>
          <a:p>
            <a:pPr marL="541338" indent="-541338">
              <a:lnSpc>
                <a:spcPct val="100000"/>
              </a:lnSpc>
              <a:buNone/>
            </a:pPr>
            <a:endParaRPr lang="en-US" sz="1600" i="1" dirty="0">
              <a:solidFill>
                <a:srgbClr val="044C96"/>
              </a:solidFill>
            </a:endParaRPr>
          </a:p>
          <a:p>
            <a:pPr marL="0" lvl="0" indent="0">
              <a:spcBef>
                <a:spcPts val="400"/>
              </a:spcBef>
              <a:buNone/>
            </a:pPr>
            <a:r>
              <a:rPr lang="de-DE" sz="1700" b="1" dirty="0">
                <a:solidFill>
                  <a:srgbClr val="A5A5A5"/>
                </a:solidFill>
              </a:rPr>
              <a:t>3.3.1 Luftfeuchtigkeit (</a:t>
            </a:r>
            <a:r>
              <a:rPr lang="de-DE" sz="1700" b="1" dirty="0">
                <a:solidFill>
                  <a:srgbClr val="A5A5A5"/>
                </a:solidFill>
                <a:sym typeface="Wingdings" pitchFamily="2" charset="2"/>
              </a:rPr>
              <a:t> 3.1.4)</a:t>
            </a:r>
            <a:endParaRPr lang="de-DE" sz="1700" b="1" dirty="0">
              <a:solidFill>
                <a:srgbClr val="A5A5A5"/>
              </a:solidFill>
            </a:endParaRPr>
          </a:p>
          <a:p>
            <a:pPr lvl="0">
              <a:spcBef>
                <a:spcPts val="400"/>
              </a:spcBef>
            </a:pPr>
            <a:r>
              <a:rPr lang="de-DE" sz="1600" dirty="0">
                <a:solidFill>
                  <a:srgbClr val="A5A5A5"/>
                </a:solidFill>
              </a:rPr>
              <a:t>Wasserdampf in der Atmosphäre</a:t>
            </a:r>
          </a:p>
          <a:p>
            <a:pPr lvl="0">
              <a:spcBef>
                <a:spcPts val="400"/>
              </a:spcBef>
            </a:pPr>
            <a:r>
              <a:rPr lang="de-DE" sz="1600" dirty="0">
                <a:solidFill>
                  <a:srgbClr val="A5A5A5"/>
                </a:solidFill>
              </a:rPr>
              <a:t>Feuchtegrößen: Mischungsverhältnis, Taupunkt, Spread, Absolute und relative Luftfeuchtigkeit</a:t>
            </a:r>
          </a:p>
          <a:p>
            <a:pPr lvl="0">
              <a:spcBef>
                <a:spcPts val="400"/>
              </a:spcBef>
            </a:pPr>
            <a:endParaRPr lang="de-DE" sz="1600" dirty="0"/>
          </a:p>
          <a:p>
            <a:pPr marL="0" indent="0">
              <a:spcBef>
                <a:spcPts val="400"/>
              </a:spcBef>
              <a:buNone/>
            </a:pPr>
            <a:r>
              <a:rPr lang="de-DE" sz="1700" b="1" dirty="0"/>
              <a:t>3.3.2 Änderung des Aggregatzustands</a:t>
            </a:r>
          </a:p>
          <a:p>
            <a:pPr lvl="0">
              <a:spcBef>
                <a:spcPts val="400"/>
              </a:spcBef>
            </a:pPr>
            <a:r>
              <a:rPr lang="de-DE" sz="1600" dirty="0"/>
              <a:t>Kondensation, Verdunstung, Sublimation, Gefrieren und Schmelzen, latente Wärme</a:t>
            </a:r>
          </a:p>
          <a:p>
            <a:pPr lvl="0">
              <a:spcBef>
                <a:spcPts val="400"/>
              </a:spcBef>
            </a:pPr>
            <a:endParaRPr lang="de-DE" sz="1600" dirty="0"/>
          </a:p>
          <a:p>
            <a:pPr marL="0" indent="0">
              <a:spcBef>
                <a:spcPts val="400"/>
              </a:spcBef>
              <a:buNone/>
            </a:pPr>
            <a:r>
              <a:rPr lang="de-DE" sz="1700" b="1" dirty="0"/>
              <a:t>3.3.3 Adiabatische Prozesse</a:t>
            </a:r>
          </a:p>
          <a:p>
            <a:pPr lvl="0">
              <a:spcBef>
                <a:spcPts val="400"/>
              </a:spcBef>
            </a:pPr>
            <a:r>
              <a:rPr lang="de-DE" sz="1600" dirty="0"/>
              <a:t>Adiabatische Prozesse, Stabilität der Atmosphäre</a:t>
            </a:r>
          </a:p>
          <a:p>
            <a:pPr marL="806450" indent="4763">
              <a:lnSpc>
                <a:spcPct val="100000"/>
              </a:lnSpc>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p:txBody>
          <a:bodyPr>
            <a:normAutofit/>
          </a:bodyPr>
          <a:lstStyle/>
          <a:p>
            <a:pPr marL="0" indent="0">
              <a:buNone/>
            </a:pPr>
            <a:r>
              <a:rPr lang="de-DE" sz="1900" b="1" dirty="0"/>
              <a:t> </a:t>
            </a: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4</a:t>
            </a:fld>
            <a:endParaRPr lang="de-DE" dirty="0"/>
          </a:p>
        </p:txBody>
      </p:sp>
      <p:sp>
        <p:nvSpPr>
          <p:cNvPr id="6" name="Textplatzhalter 5">
            <a:extLst>
              <a:ext uri="{FF2B5EF4-FFF2-40B4-BE49-F238E27FC236}">
                <a16:creationId xmlns:a16="http://schemas.microsoft.com/office/drawing/2014/main" id="{71E7FE21-824D-ED41-5DED-DDB0DEF90BD2}"/>
              </a:ext>
            </a:extLst>
          </p:cNvPr>
          <p:cNvSpPr>
            <a:spLocks noGrp="1"/>
          </p:cNvSpPr>
          <p:nvPr>
            <p:ph type="body" sz="quarter" idx="13"/>
          </p:nvPr>
        </p:nvSpPr>
        <p:spPr>
          <a:xfrm>
            <a:off x="1519800" y="6616660"/>
            <a:ext cx="9000000" cy="288000"/>
          </a:xfrm>
        </p:spPr>
        <p:txBody>
          <a:bodyPr/>
          <a:lstStyle/>
          <a:p>
            <a:r>
              <a:rPr lang="de-DE" dirty="0"/>
              <a:t>3.3 Thermodynamik</a:t>
            </a:r>
          </a:p>
        </p:txBody>
      </p:sp>
    </p:spTree>
    <p:extLst>
      <p:ext uri="{BB962C8B-B14F-4D97-AF65-F5344CB8AC3E}">
        <p14:creationId xmlns:p14="http://schemas.microsoft.com/office/powerpoint/2010/main" val="2377936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Themen der Thermodynamik</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pPr marL="0" indent="0">
              <a:buNone/>
            </a:pPr>
            <a:endParaRPr lang="de-DE" dirty="0"/>
          </a:p>
          <a:p>
            <a:pPr marL="0" indent="0">
              <a:buNone/>
            </a:pPr>
            <a:endParaRPr lang="de-DE" dirty="0"/>
          </a:p>
          <a:p>
            <a:pPr marL="0" indent="0">
              <a:buNone/>
            </a:pPr>
            <a:r>
              <a:rPr lang="de-DE" dirty="0"/>
              <a:t>Dieses Kapitel ist unterteilt in: </a:t>
            </a:r>
          </a:p>
          <a:p>
            <a:pPr marL="457200" indent="-457200">
              <a:buFont typeface="+mj-lt"/>
              <a:buAutoNum type="arabicPeriod"/>
            </a:pPr>
            <a:r>
              <a:rPr lang="de-DE" dirty="0"/>
              <a:t>Änderung des Aggregatzustands</a:t>
            </a:r>
          </a:p>
          <a:p>
            <a:pPr marL="457200" indent="-457200">
              <a:buFont typeface="+mj-lt"/>
              <a:buAutoNum type="arabicPeriod"/>
            </a:pPr>
            <a:r>
              <a:rPr lang="de-DE" dirty="0"/>
              <a:t>Grundbegriffe der Thermodynamik</a:t>
            </a:r>
          </a:p>
          <a:p>
            <a:pPr marL="457200" indent="-457200">
              <a:buFont typeface="+mj-lt"/>
              <a:buAutoNum type="arabicPeriod"/>
            </a:pPr>
            <a:r>
              <a:rPr lang="de-DE" dirty="0"/>
              <a:t>Adiabatische Prozesse</a:t>
            </a:r>
          </a:p>
          <a:p>
            <a:pPr marL="457200" indent="-457200">
              <a:buFont typeface="+mj-lt"/>
              <a:buAutoNum type="arabicPeriod"/>
            </a:pPr>
            <a:r>
              <a:rPr lang="de-DE" dirty="0"/>
              <a:t>Stabilität der Schichtung</a:t>
            </a:r>
          </a:p>
          <a:p>
            <a:pPr marL="457200" indent="-457200">
              <a:buFont typeface="+mj-lt"/>
              <a:buAutoNum type="arabicPeriod"/>
            </a:pPr>
            <a:r>
              <a:rPr lang="de-DE" dirty="0">
                <a:solidFill>
                  <a:schemeClr val="accent1"/>
                </a:solidFill>
              </a:rPr>
              <a:t>Thermik und Thermikentstehung</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3.3 Thermodynamik</a:t>
            </a:r>
          </a:p>
        </p:txBody>
      </p:sp>
      <p:pic>
        <p:nvPicPr>
          <p:cNvPr id="7" name="Afbeelding 11">
            <a:extLst>
              <a:ext uri="{FF2B5EF4-FFF2-40B4-BE49-F238E27FC236}">
                <a16:creationId xmlns:a16="http://schemas.microsoft.com/office/drawing/2014/main" id="{1A15E9A3-8171-9A42-9358-5524049C99B4}"/>
              </a:ext>
            </a:extLst>
          </p:cNvPr>
          <p:cNvPicPr>
            <a:picLocks noGrp="1" noChangeAspect="1"/>
          </p:cNvPicPr>
          <p:nvPr>
            <p:ph sz="half" idx="1"/>
          </p:nvPr>
        </p:nvPicPr>
        <p:blipFill>
          <a:blip r:embed="rId2"/>
          <a:stretch>
            <a:fillRect/>
          </a:stretch>
        </p:blipFill>
        <p:spPr>
          <a:xfrm>
            <a:off x="713178" y="925513"/>
            <a:ext cx="4782356" cy="5475287"/>
          </a:xfrm>
          <a:prstGeom prst="rect">
            <a:avLst/>
          </a:prstGeom>
        </p:spPr>
      </p:pic>
    </p:spTree>
    <p:extLst>
      <p:ext uri="{BB962C8B-B14F-4D97-AF65-F5344CB8AC3E}">
        <p14:creationId xmlns:p14="http://schemas.microsoft.com/office/powerpoint/2010/main" val="281845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3.3 Thermodynamik - Energielehre</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6" y="924910"/>
            <a:ext cx="5830614" cy="3797215"/>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3.3 Thermodynamik</a:t>
            </a:r>
          </a:p>
        </p:txBody>
      </p:sp>
      <p:sp>
        <p:nvSpPr>
          <p:cNvPr id="8" name="Textfeld 7">
            <a:extLst>
              <a:ext uri="{FF2B5EF4-FFF2-40B4-BE49-F238E27FC236}">
                <a16:creationId xmlns:a16="http://schemas.microsoft.com/office/drawing/2014/main" id="{82B1FD1F-53C1-1D41-97F9-7CF1D71101C2}"/>
              </a:ext>
            </a:extLst>
          </p:cNvPr>
          <p:cNvSpPr txBox="1"/>
          <p:nvPr/>
        </p:nvSpPr>
        <p:spPr>
          <a:xfrm>
            <a:off x="189186" y="5308978"/>
            <a:ext cx="11778186" cy="1107996"/>
          </a:xfrm>
          <a:prstGeom prst="rect">
            <a:avLst/>
          </a:prstGeom>
          <a:noFill/>
        </p:spPr>
        <p:txBody>
          <a:bodyPr wrap="square" rtlCol="0">
            <a:spAutoFit/>
          </a:bodyPr>
          <a:lstStyle/>
          <a:p>
            <a:r>
              <a:rPr lang="de-DE" sz="2200" dirty="0"/>
              <a:t>Die Thermodynamik befasst sich als Energielehre mit dem Zustand eines Systems in Bezug auf Druck, Temperatur und Dichte sowie der Änderung des Zustands durch „thermodynamische Prozesse“. </a:t>
            </a:r>
          </a:p>
          <a:p>
            <a:r>
              <a:rPr lang="de-DE" sz="2200" dirty="0"/>
              <a:t>Hierbei spielt das Wasser in der Luft in seinen verschiedenen Aggregatzuständen eine wichtige Rolle.</a:t>
            </a:r>
          </a:p>
        </p:txBody>
      </p:sp>
      <p:pic>
        <p:nvPicPr>
          <p:cNvPr id="10" name="Afbeelding 2">
            <a:extLst>
              <a:ext uri="{FF2B5EF4-FFF2-40B4-BE49-F238E27FC236}">
                <a16:creationId xmlns:a16="http://schemas.microsoft.com/office/drawing/2014/main" id="{F557E14E-48FC-E242-9ECA-73498987ED16}"/>
              </a:ext>
            </a:extLst>
          </p:cNvPr>
          <p:cNvPicPr>
            <a:picLocks noChangeAspect="1"/>
          </p:cNvPicPr>
          <p:nvPr/>
        </p:nvPicPr>
        <p:blipFill>
          <a:blip r:embed="rId2"/>
          <a:stretch>
            <a:fillRect/>
          </a:stretch>
        </p:blipFill>
        <p:spPr>
          <a:xfrm>
            <a:off x="2374468" y="919737"/>
            <a:ext cx="7451926" cy="4269954"/>
          </a:xfrm>
          <a:prstGeom prst="rect">
            <a:avLst/>
          </a:prstGeom>
        </p:spPr>
      </p:pic>
    </p:spTree>
    <p:extLst>
      <p:ext uri="{BB962C8B-B14F-4D97-AF65-F5344CB8AC3E}">
        <p14:creationId xmlns:p14="http://schemas.microsoft.com/office/powerpoint/2010/main" val="873392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3.3.1 Änderung des Aggregatzustands</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lnSpcReduction="10000"/>
          </a:bodyPr>
          <a:lstStyle/>
          <a:p>
            <a:r>
              <a:rPr lang="de-DE" b="1" dirty="0"/>
              <a:t>Aggregatzustand</a:t>
            </a:r>
            <a:r>
              <a:rPr lang="de-DE" dirty="0"/>
              <a:t>: Erscheinungsform, in der sich ein Stoff befindet (fest, flüssig oder gasförmig)</a:t>
            </a:r>
          </a:p>
          <a:p>
            <a:r>
              <a:rPr lang="de-DE" dirty="0"/>
              <a:t>Änderungen des Aggregatzustands:</a:t>
            </a:r>
          </a:p>
          <a:p>
            <a:pPr lvl="1"/>
            <a:r>
              <a:rPr lang="de-DE" b="1" dirty="0"/>
              <a:t>Schmelzen</a:t>
            </a:r>
            <a:r>
              <a:rPr lang="de-DE" dirty="0"/>
              <a:t>: fest zu flüssig </a:t>
            </a:r>
          </a:p>
          <a:p>
            <a:pPr lvl="1"/>
            <a:r>
              <a:rPr lang="de-DE" b="1" dirty="0"/>
              <a:t>Verdunsten</a:t>
            </a:r>
            <a:r>
              <a:rPr lang="de-DE" dirty="0"/>
              <a:t>: flüssig zu gasförmig</a:t>
            </a:r>
          </a:p>
          <a:p>
            <a:pPr lvl="1"/>
            <a:r>
              <a:rPr lang="de-DE" b="1" dirty="0"/>
              <a:t>Kondensieren</a:t>
            </a:r>
            <a:r>
              <a:rPr lang="de-DE" dirty="0"/>
              <a:t>: gasförmig zu flüssig</a:t>
            </a:r>
          </a:p>
          <a:p>
            <a:pPr lvl="1"/>
            <a:r>
              <a:rPr lang="de-DE" b="1" dirty="0"/>
              <a:t>Gefrieren</a:t>
            </a:r>
            <a:r>
              <a:rPr lang="de-DE" dirty="0"/>
              <a:t>: flüssig zu fest</a:t>
            </a:r>
          </a:p>
          <a:p>
            <a:pPr lvl="1"/>
            <a:r>
              <a:rPr lang="de-DE" b="1" dirty="0"/>
              <a:t>Sublimieren</a:t>
            </a:r>
            <a:r>
              <a:rPr lang="de-DE" dirty="0"/>
              <a:t>: fest zu gasförmig</a:t>
            </a:r>
          </a:p>
          <a:p>
            <a:pPr lvl="1"/>
            <a:r>
              <a:rPr lang="de-DE" b="1" dirty="0" err="1"/>
              <a:t>Resublimieren</a:t>
            </a:r>
            <a:r>
              <a:rPr lang="de-DE" dirty="0"/>
              <a:t>: gasförmig zu fest</a:t>
            </a:r>
            <a:br>
              <a:rPr lang="de-DE" dirty="0"/>
            </a:br>
            <a:endParaRPr lang="de-DE" dirty="0"/>
          </a:p>
          <a:p>
            <a:r>
              <a:rPr lang="de-DE" b="1" dirty="0"/>
              <a:t>Latente Wärme</a:t>
            </a:r>
            <a:r>
              <a:rPr lang="de-DE" dirty="0"/>
              <a:t>: In einen Stoff gespeicherte Energie („potentielle Energie“), die dem Stoff zum Schmelzen oder zum Verdampfen zur Überwindung der Anziehungskräfte zwischen den Teilchen zugeführt wurde. Beim Kondensieren wird die entsprechende latente Wärme wieder freigesetzt.</a:t>
            </a:r>
          </a:p>
          <a:p>
            <a:pPr marL="0" indent="0">
              <a:buNone/>
            </a:pPr>
            <a:endParaRPr lang="de-DE" dirty="0"/>
          </a:p>
          <a:p>
            <a:pPr marL="0" indent="0">
              <a:buNone/>
            </a:pPr>
            <a:endParaRPr lang="de-DE" dirty="0"/>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3.3 Thermodynamik</a:t>
            </a:r>
          </a:p>
        </p:txBody>
      </p:sp>
      <p:pic>
        <p:nvPicPr>
          <p:cNvPr id="14" name="Inhaltsplatzhalter 13">
            <a:extLst>
              <a:ext uri="{FF2B5EF4-FFF2-40B4-BE49-F238E27FC236}">
                <a16:creationId xmlns:a16="http://schemas.microsoft.com/office/drawing/2014/main" id="{E2F1BA07-DA1D-D74F-88FE-DE364F5724A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1028" y="915107"/>
            <a:ext cx="5728772" cy="5475287"/>
          </a:xfrm>
        </p:spPr>
      </p:pic>
    </p:spTree>
    <p:extLst>
      <p:ext uri="{BB962C8B-B14F-4D97-AF65-F5344CB8AC3E}">
        <p14:creationId xmlns:p14="http://schemas.microsoft.com/office/powerpoint/2010/main" val="84038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3.3.2 Grundbegriffe der Thermodynamik </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5" y="924910"/>
            <a:ext cx="11831047" cy="5462242"/>
          </a:xfrm>
        </p:spPr>
        <p:txBody>
          <a:bodyPr>
            <a:normAutofit/>
          </a:bodyPr>
          <a:lstStyle/>
          <a:p>
            <a:r>
              <a:rPr lang="de-DE" b="1" dirty="0"/>
              <a:t>Geschlossenes System: </a:t>
            </a:r>
            <a:r>
              <a:rPr lang="de-DE" dirty="0"/>
              <a:t>isoliertes Volumen eines Stoffes, in dem sich Druck, Volumen und Temperatur in einem Gleichgewichtszustand befinden. </a:t>
            </a:r>
            <a:r>
              <a:rPr lang="de-DE" i="1" dirty="0"/>
              <a:t>Wenn sich einer der Parameter in dem System ändert, verändern sich auch die anderen Parameter </a:t>
            </a:r>
            <a:r>
              <a:rPr lang="de-DE" dirty="0"/>
              <a:t>(Allgemeine Gasgleichung: P*V/T=</a:t>
            </a:r>
            <a:r>
              <a:rPr lang="de-DE" dirty="0" err="1"/>
              <a:t>konst</a:t>
            </a:r>
            <a:r>
              <a:rPr lang="de-DE" dirty="0"/>
              <a:t>).</a:t>
            </a:r>
          </a:p>
          <a:p>
            <a:r>
              <a:rPr lang="de-DE" dirty="0"/>
              <a:t>„</a:t>
            </a:r>
            <a:r>
              <a:rPr lang="de-DE" b="1" dirty="0"/>
              <a:t>Thermodynamische Prozesse</a:t>
            </a:r>
            <a:r>
              <a:rPr lang="de-DE" dirty="0"/>
              <a:t>“</a:t>
            </a:r>
            <a:r>
              <a:rPr lang="de-DE" b="1" dirty="0"/>
              <a:t>:</a:t>
            </a:r>
            <a:r>
              <a:rPr lang="de-DE" dirty="0"/>
              <a:t>  Prozesse, bei denen sich ein System mit seiner Umgebung (oder 2 Systeme untereinander) wechselseitig beeinflussen. Die Beeinflussung erfolgt dabei durch Übertragung von Energie. </a:t>
            </a:r>
          </a:p>
          <a:p>
            <a:r>
              <a:rPr lang="de-DE" u="sng" dirty="0"/>
              <a:t>Beispiel:</a:t>
            </a:r>
            <a:r>
              <a:rPr lang="de-DE" dirty="0"/>
              <a:t> </a:t>
            </a:r>
            <a:br>
              <a:rPr lang="de-DE" dirty="0"/>
            </a:br>
            <a:r>
              <a:rPr lang="de-DE" i="1" dirty="0"/>
              <a:t>geschlossenes System „Luftpumpe“:</a:t>
            </a:r>
            <a:br>
              <a:rPr lang="de-DE" i="1" dirty="0"/>
            </a:br>
            <a:r>
              <a:rPr lang="de-DE" dirty="0"/>
              <a:t>Wird der Luftauslass zugehalten, verkleinern wir das Luftvolumen in der Luftpumpe, indem wir mechanische Kraft auf den Kolben der Pumpe ausüben. Dadurch erhöht sich sowohl der Druck als auch die Temperatur (die „kinetische Energie“ der Gasmoleküle) in dem System. </a:t>
            </a:r>
          </a:p>
          <a:p>
            <a:endParaRPr lang="de-DE" dirty="0"/>
          </a:p>
          <a:p>
            <a:endParaRPr lang="de-DE" dirty="0"/>
          </a:p>
          <a:p>
            <a:endParaRPr lang="de-DE" dirty="0"/>
          </a:p>
          <a:p>
            <a:pPr marL="0" indent="0">
              <a:buNone/>
            </a:pPr>
            <a:r>
              <a:rPr lang="de-DE" dirty="0"/>
              <a:t>                                             „</a:t>
            </a:r>
            <a:r>
              <a:rPr lang="de-DE" i="1" dirty="0"/>
              <a:t>Luftpumpeneffekt</a:t>
            </a:r>
            <a:r>
              <a:rPr lang="de-DE" dirty="0"/>
              <a:t>“</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3.3 Thermodynamik</a:t>
            </a:r>
          </a:p>
        </p:txBody>
      </p:sp>
      <p:pic>
        <p:nvPicPr>
          <p:cNvPr id="13" name="Grafik 12">
            <a:extLst>
              <a:ext uri="{FF2B5EF4-FFF2-40B4-BE49-F238E27FC236}">
                <a16:creationId xmlns:a16="http://schemas.microsoft.com/office/drawing/2014/main" id="{77477EDA-9620-3244-B22F-5EDF56E21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880" y="4699069"/>
            <a:ext cx="5043890" cy="1110138"/>
          </a:xfrm>
          <a:prstGeom prst="rect">
            <a:avLst/>
          </a:prstGeom>
        </p:spPr>
      </p:pic>
    </p:spTree>
    <p:extLst>
      <p:ext uri="{BB962C8B-B14F-4D97-AF65-F5344CB8AC3E}">
        <p14:creationId xmlns:p14="http://schemas.microsoft.com/office/powerpoint/2010/main" val="34477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3.3.2 Grundbegriffe der Thermodynamik (2)</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p:txBody>
          <a:bodyPr>
            <a:normAutofit/>
          </a:bodyPr>
          <a:lstStyle/>
          <a:p>
            <a:endParaRPr lang="de-DE" dirty="0"/>
          </a:p>
          <a:p>
            <a:endParaRPr lang="de-DE"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lnSpcReduction="10000"/>
          </a:bodyPr>
          <a:lstStyle/>
          <a:p>
            <a:pPr marL="0" indent="0">
              <a:buNone/>
            </a:pPr>
            <a:r>
              <a:rPr lang="de-DE" i="1" dirty="0"/>
              <a:t>Beispiel „aufsteigendes Thermikpaket“:</a:t>
            </a:r>
          </a:p>
          <a:p>
            <a:r>
              <a:rPr lang="de-DE" dirty="0"/>
              <a:t>Der Boden („Umgebung“) erwärmt lokal ein Luftpaket, das sich daraufhin ausdehnt („</a:t>
            </a:r>
            <a:r>
              <a:rPr lang="de-DE" b="1" dirty="0"/>
              <a:t>offenes System</a:t>
            </a:r>
            <a:r>
              <a:rPr lang="de-DE" dirty="0"/>
              <a:t>“); die Luftdichte nimmt ab. </a:t>
            </a:r>
            <a:br>
              <a:rPr lang="de-DE" dirty="0"/>
            </a:br>
            <a:r>
              <a:rPr lang="de-DE" dirty="0"/>
              <a:t>(</a:t>
            </a:r>
            <a:r>
              <a:rPr lang="de-DE" b="1" dirty="0" err="1"/>
              <a:t>Diabatischer</a:t>
            </a:r>
            <a:r>
              <a:rPr lang="de-DE" b="1" dirty="0"/>
              <a:t> Prozess</a:t>
            </a:r>
            <a:r>
              <a:rPr lang="de-DE" dirty="0"/>
              <a:t>, mit Wechselwirkung mit der Umgebung!)</a:t>
            </a:r>
          </a:p>
          <a:p>
            <a:r>
              <a:rPr lang="de-DE" dirty="0"/>
              <a:t>Das Luftpaket mit geringerer Dichte als die Umgebung verhält sich wie ein „</a:t>
            </a:r>
            <a:r>
              <a:rPr lang="de-DE" b="1" dirty="0"/>
              <a:t>geschlossenes System</a:t>
            </a:r>
            <a:r>
              <a:rPr lang="de-DE" dirty="0"/>
              <a:t>“: es steigt auf und gelangt in eine Umgebung mit geringerem Druck. Dabei dehnt es sich aus und kühlt sich ab. (</a:t>
            </a:r>
            <a:r>
              <a:rPr lang="de-DE" b="1" dirty="0"/>
              <a:t>Adiabatischer Prozess</a:t>
            </a:r>
            <a:r>
              <a:rPr lang="de-DE" dirty="0"/>
              <a:t>, ohne Wechselwirkung mit der Umgebung) </a:t>
            </a:r>
          </a:p>
          <a:p>
            <a:r>
              <a:rPr lang="de-DE" dirty="0"/>
              <a:t>Kühlt sich die aufsteigende Luft bis zur Sättigung des Wasserdampfs ab, kondensiert der Wasserdampf, es bildet sich eine Wolke. Dabei wird latente Wärme frei.</a:t>
            </a:r>
          </a:p>
          <a:p>
            <a:endParaRPr lang="de-DE" dirty="0"/>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3.3 Thermodynamik</a:t>
            </a:r>
          </a:p>
        </p:txBody>
      </p:sp>
      <p:pic>
        <p:nvPicPr>
          <p:cNvPr id="8" name="Grafik 7">
            <a:extLst>
              <a:ext uri="{FF2B5EF4-FFF2-40B4-BE49-F238E27FC236}">
                <a16:creationId xmlns:a16="http://schemas.microsoft.com/office/drawing/2014/main" id="{C689E658-6E51-EA4A-A6C4-023D75440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39" y="1050878"/>
            <a:ext cx="4425534" cy="5342742"/>
          </a:xfrm>
          <a:prstGeom prst="rect">
            <a:avLst/>
          </a:prstGeom>
        </p:spPr>
      </p:pic>
    </p:spTree>
    <p:extLst>
      <p:ext uri="{BB962C8B-B14F-4D97-AF65-F5344CB8AC3E}">
        <p14:creationId xmlns:p14="http://schemas.microsoft.com/office/powerpoint/2010/main" val="30469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1932</Words>
  <Application>Microsoft Macintosh PowerPoint</Application>
  <PresentationFormat>Breitbild</PresentationFormat>
  <Paragraphs>299</Paragraphs>
  <Slides>24</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Arial</vt:lpstr>
      <vt:lpstr>Arial Rounded MT Bold</vt:lpstr>
      <vt:lpstr>Calibri</vt:lpstr>
      <vt:lpstr>Calibri Light</vt:lpstr>
      <vt:lpstr>Courier New</vt:lpstr>
      <vt:lpstr>Times New Roman</vt:lpstr>
      <vt:lpstr>Office</vt:lpstr>
      <vt:lpstr>PowerPoint-Präsentation</vt:lpstr>
      <vt:lpstr>Meteorologie: Gliederung (SFCL)</vt:lpstr>
      <vt:lpstr>3.3 Thermodynamik</vt:lpstr>
      <vt:lpstr>Thermodynamik: Gliederung (SFCL)</vt:lpstr>
      <vt:lpstr>Themen der Thermodynamik</vt:lpstr>
      <vt:lpstr>3.3 Thermodynamik - Energielehre</vt:lpstr>
      <vt:lpstr>3.3.1 Änderung des Aggregatzustands</vt:lpstr>
      <vt:lpstr>3.3.2 Grundbegriffe der Thermodynamik </vt:lpstr>
      <vt:lpstr>3.3.2 Grundbegriffe der Thermodynamik (2)</vt:lpstr>
      <vt:lpstr>3.3.3 Adiabatische Prozesse</vt:lpstr>
      <vt:lpstr>Schichtungsgradient</vt:lpstr>
      <vt:lpstr>3.3.4 Stabilität der Schichtung</vt:lpstr>
      <vt:lpstr>3.3.4 Stabilität der Schichtung (2)</vt:lpstr>
      <vt:lpstr>Veränderung der Schichtung durch Strahlung 1</vt:lpstr>
      <vt:lpstr>Veränderung der Schichtung durch Strahlung 2</vt:lpstr>
      <vt:lpstr>Überadiabatische Schicht</vt:lpstr>
      <vt:lpstr>3.3.5 Thermik und Thermikentstehung</vt:lpstr>
      <vt:lpstr>Lebenslauf eines thermischen Aufwinds</vt:lpstr>
      <vt:lpstr>Lebenslauf einer Cumuluswolke</vt:lpstr>
      <vt:lpstr>Stelle des besten Steigens unter Cumuli</vt:lpstr>
      <vt:lpstr>Tagesgang der Temperatur</vt:lpstr>
      <vt:lpstr>Blauthermik, Ausbreitung, Überentwicklung</vt:lpstr>
      <vt:lpstr>Wolkenstraßen</vt:lpstr>
      <vt:lpstr>Adiabatische Prozesse in den Bergen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Hansen</dc:creator>
  <cp:lastModifiedBy>Detlef Müller</cp:lastModifiedBy>
  <cp:revision>189</cp:revision>
  <dcterms:created xsi:type="dcterms:W3CDTF">2021-05-15T14:36:40Z</dcterms:created>
  <dcterms:modified xsi:type="dcterms:W3CDTF">2023-01-05T15:27:57Z</dcterms:modified>
</cp:coreProperties>
</file>