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3" r:id="rId4"/>
    <p:sldId id="273" r:id="rId5"/>
    <p:sldId id="274" r:id="rId6"/>
    <p:sldId id="278" r:id="rId7"/>
    <p:sldId id="262" r:id="rId8"/>
    <p:sldId id="266" r:id="rId9"/>
    <p:sldId id="275" r:id="rId10"/>
    <p:sldId id="268" r:id="rId11"/>
    <p:sldId id="264" r:id="rId12"/>
    <p:sldId id="269" r:id="rId13"/>
    <p:sldId id="270" r:id="rId14"/>
    <p:sldId id="276" r:id="rId15"/>
    <p:sldId id="267" r:id="rId16"/>
    <p:sldId id="271" r:id="rId17"/>
    <p:sldId id="272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4C96"/>
    <a:srgbClr val="4472C4"/>
    <a:srgbClr val="2B88D9"/>
    <a:srgbClr val="C9DFF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39" autoAdjust="0"/>
    <p:restoredTop sz="92762" autoAdjust="0"/>
  </p:normalViewPr>
  <p:slideViewPr>
    <p:cSldViewPr snapToGrid="0">
      <p:cViewPr varScale="1">
        <p:scale>
          <a:sx n="77" d="100"/>
          <a:sy n="77" d="100"/>
        </p:scale>
        <p:origin x="20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F5E03-4EE1-4ED0-B9A7-3081538AD9C8}" type="datetimeFigureOut">
              <a:rPr lang="de-DE" smtClean="0"/>
              <a:t>23.12.22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DA0A4-27B6-4433-A0BE-39B4CD8272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23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3C0C7-BC27-4C73-9D06-A8FBD2EE5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791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4F34E1-7A66-4BD2-8530-4D461B598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1422"/>
            <a:ext cx="9144000" cy="165576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rgbClr val="044C9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84FEBA-76BC-4FEC-AC82-40121E35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16BF7EA-9E69-43AA-AA25-8E4952411D72}"/>
              </a:ext>
            </a:extLst>
          </p:cNvPr>
          <p:cNvSpPr/>
          <p:nvPr userDrawn="1"/>
        </p:nvSpPr>
        <p:spPr>
          <a:xfrm>
            <a:off x="0" y="-8027"/>
            <a:ext cx="12192000" cy="1219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42946C2-1299-46A5-9EF2-19DADE93A95F}"/>
              </a:ext>
            </a:extLst>
          </p:cNvPr>
          <p:cNvSpPr/>
          <p:nvPr userDrawn="1"/>
        </p:nvSpPr>
        <p:spPr>
          <a:xfrm>
            <a:off x="192088" y="188913"/>
            <a:ext cx="11828145" cy="1219412"/>
          </a:xfrm>
          <a:prstGeom prst="roundRect">
            <a:avLst/>
          </a:prstGeom>
          <a:ln>
            <a:noFill/>
          </a:ln>
          <a:effectLst>
            <a:reflection blurRad="6350" stA="50000" endA="300" endPos="13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Segelflugtheorie SFCL</a:t>
            </a:r>
          </a:p>
          <a:p>
            <a:pPr algn="ctr"/>
            <a:r>
              <a:rPr lang="de-DE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Meteorologie</a:t>
            </a:r>
          </a:p>
        </p:txBody>
      </p:sp>
    </p:spTree>
    <p:extLst>
      <p:ext uri="{BB962C8B-B14F-4D97-AF65-F5344CB8AC3E}">
        <p14:creationId xmlns:p14="http://schemas.microsoft.com/office/powerpoint/2010/main" val="310702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614A9-D9D8-4B52-9BD8-B78FCFA3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7902858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7DD4E1-2953-4AC8-B770-ADE67159F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840E5EF-6E5E-4B22-9D47-1B013A4A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169B5081-F331-4EBA-AA89-677FF7D5E9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736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CAC94-4567-49FD-88EC-FF50A030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7902858" cy="504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D349CE-4E41-4A5C-B20C-6C8079955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24910"/>
            <a:ext cx="5830614" cy="54758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DD609C-C2D7-41F1-87A8-229808926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24910"/>
            <a:ext cx="5795172" cy="54758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B36124C-7041-40A4-96B0-3B932BE0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83C9599-7AFB-41CC-A829-793E0ACC68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6613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B1D07-A317-40DC-904D-FFA9D2BF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4" y="132512"/>
            <a:ext cx="7921331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9C07EC-0A56-42F7-93B4-F3E5FF83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E9F8195F-514F-4121-87E1-5951ACAD0C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1185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ABCD65A-2C65-4ECB-B843-BEFA8C03EA4D}"/>
              </a:ext>
            </a:extLst>
          </p:cNvPr>
          <p:cNvSpPr/>
          <p:nvPr userDrawn="1"/>
        </p:nvSpPr>
        <p:spPr>
          <a:xfrm>
            <a:off x="0" y="6593274"/>
            <a:ext cx="12192000" cy="28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45C07F7-2E6A-4BCF-8A84-662E62A5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86842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6C3B32-9CDA-4DE4-A6FA-6084A993A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676" y="892788"/>
            <a:ext cx="11788696" cy="555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2A6F148-36B9-4688-A75C-51562723EDD4}"/>
              </a:ext>
            </a:extLst>
          </p:cNvPr>
          <p:cNvSpPr txBox="1"/>
          <p:nvPr userDrawn="1"/>
        </p:nvSpPr>
        <p:spPr>
          <a:xfrm>
            <a:off x="306815" y="6596219"/>
            <a:ext cx="1296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© BUKO Segelflug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9989FB3-161B-4989-8896-3B0586CB16CC}"/>
              </a:ext>
            </a:extLst>
          </p:cNvPr>
          <p:cNvCxnSpPr>
            <a:cxnSpLocks/>
          </p:cNvCxnSpPr>
          <p:nvPr userDrawn="1"/>
        </p:nvCxnSpPr>
        <p:spPr>
          <a:xfrm>
            <a:off x="0" y="6593274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0BCAD85F-347B-4CB1-A19C-9322E36E3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78"/>
          <a:stretch/>
        </p:blipFill>
        <p:spPr>
          <a:xfrm>
            <a:off x="91049" y="15929"/>
            <a:ext cx="863766" cy="696169"/>
          </a:xfrm>
          <a:prstGeom prst="rect">
            <a:avLst/>
          </a:prstGeom>
        </p:spPr>
      </p:pic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2F4365EF-E401-4AD6-9A42-F6FBA3A45F79}"/>
              </a:ext>
            </a:extLst>
          </p:cNvPr>
          <p:cNvSpPr/>
          <p:nvPr userDrawn="1"/>
        </p:nvSpPr>
        <p:spPr>
          <a:xfrm>
            <a:off x="8857673" y="103352"/>
            <a:ext cx="1277718" cy="50400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MET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3CFB5E0-5E15-488C-9576-0F223EAD510D}"/>
              </a:ext>
            </a:extLst>
          </p:cNvPr>
          <p:cNvSpPr/>
          <p:nvPr userDrawn="1"/>
        </p:nvSpPr>
        <p:spPr>
          <a:xfrm>
            <a:off x="10276774" y="103352"/>
            <a:ext cx="1915226" cy="50400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Segelflugtheorie SFCL</a:t>
            </a:r>
          </a:p>
          <a:p>
            <a:pPr algn="l"/>
            <a:r>
              <a:rPr lang="de-D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Meteorologie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DB51A1B0-2D75-497E-B002-E6BAD5BFE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702BE076-1037-4FB3-A5DA-6C5FD657D0C3}"/>
              </a:ext>
            </a:extLst>
          </p:cNvPr>
          <p:cNvCxnSpPr>
            <a:cxnSpLocks/>
          </p:cNvCxnSpPr>
          <p:nvPr userDrawn="1"/>
        </p:nvCxnSpPr>
        <p:spPr>
          <a:xfrm>
            <a:off x="0" y="710131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>
            <a:extLst>
              <a:ext uri="{FF2B5EF4-FFF2-40B4-BE49-F238E27FC236}">
                <a16:creationId xmlns:a16="http://schemas.microsoft.com/office/drawing/2014/main" id="{C486E684-9E51-4D4C-9F4D-4215507024FF}"/>
              </a:ext>
            </a:extLst>
          </p:cNvPr>
          <p:cNvSpPr/>
          <p:nvPr userDrawn="1"/>
        </p:nvSpPr>
        <p:spPr>
          <a:xfrm>
            <a:off x="11967372" y="103351"/>
            <a:ext cx="224628" cy="504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215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B88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nl.wikipedia.org/wiki/Bestand:TreesInTheFog.jp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hyperlink" Target="http://nl.wikipedia.org/wiki/Bestand:Mist_noordwijkerhout1a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Bestand:TreesInTheFog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884A4F68-ED5A-4FF4-8D2A-D2E64660729D}"/>
              </a:ext>
            </a:extLst>
          </p:cNvPr>
          <p:cNvSpPr/>
          <p:nvPr/>
        </p:nvSpPr>
        <p:spPr>
          <a:xfrm>
            <a:off x="192088" y="188913"/>
            <a:ext cx="11828145" cy="1219412"/>
          </a:xfrm>
          <a:prstGeom prst="roundRect">
            <a:avLst/>
          </a:prstGeom>
          <a:ln>
            <a:noFill/>
          </a:ln>
          <a:effectLst>
            <a:reflection blurRad="6350" stA="50000" endA="300" endPos="13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Segelflugtheorie SFCL</a:t>
            </a:r>
          </a:p>
          <a:p>
            <a:pPr algn="ctr"/>
            <a:r>
              <a:rPr lang="de-DE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Meteorologie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9486641D-FD6D-4834-B209-3534F1D283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61"/>
          <a:stretch/>
        </p:blipFill>
        <p:spPr>
          <a:xfrm>
            <a:off x="3607299" y="1973866"/>
            <a:ext cx="5266568" cy="4332784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239DEF-2EBC-47CA-A8AD-CCF7B738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t>1</a:t>
            </a:fld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A754A21-1E1E-441C-91DA-BE1673E04CF5}"/>
              </a:ext>
            </a:extLst>
          </p:cNvPr>
          <p:cNvSpPr txBox="1"/>
          <p:nvPr/>
        </p:nvSpPr>
        <p:spPr>
          <a:xfrm>
            <a:off x="5178405" y="1408325"/>
            <a:ext cx="2124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44C96"/>
                </a:solidFill>
              </a:rPr>
              <a:t>METEOROLOGY</a:t>
            </a:r>
            <a:endParaRPr lang="de-DE" sz="2400" i="1" dirty="0">
              <a:solidFill>
                <a:srgbClr val="044C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08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Wolkengattungen der Familie „ Mittelhohe Wolken“</a:t>
            </a:r>
          </a:p>
        </p:txBody>
      </p:sp>
      <p:pic>
        <p:nvPicPr>
          <p:cNvPr id="8" name="Inhaltsplatzhalter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CDD78574-C116-4042-BDFF-FE967A82F0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27" y="924910"/>
            <a:ext cx="3511429" cy="2649828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b="1" dirty="0" err="1"/>
              <a:t>Altocumulus</a:t>
            </a:r>
            <a:r>
              <a:rPr lang="de-DE" dirty="0"/>
              <a:t>, </a:t>
            </a:r>
            <a:r>
              <a:rPr lang="de-DE" dirty="0">
                <a:solidFill>
                  <a:srgbClr val="FF0000"/>
                </a:solidFill>
              </a:rPr>
              <a:t>grobe Schäfchenwolken</a:t>
            </a:r>
            <a:r>
              <a:rPr lang="de-DE" dirty="0"/>
              <a:t>, ähnlich wie </a:t>
            </a:r>
            <a:r>
              <a:rPr lang="de-DE" dirty="0" err="1"/>
              <a:t>Cirrocumulus</a:t>
            </a:r>
            <a:r>
              <a:rPr lang="de-DE" dirty="0"/>
              <a:t>, aber niedriger und gröber.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b="1" dirty="0"/>
              <a:t>Altostratus</a:t>
            </a:r>
            <a:r>
              <a:rPr lang="de-DE" dirty="0"/>
              <a:t>, ein </a:t>
            </a:r>
            <a:r>
              <a:rPr lang="de-DE" dirty="0">
                <a:solidFill>
                  <a:srgbClr val="FF0000"/>
                </a:solidFill>
              </a:rPr>
              <a:t>grauer Schleier</a:t>
            </a:r>
            <a:r>
              <a:rPr lang="de-DE" dirty="0"/>
              <a:t>, Vorbote schlechten Wetters, die Sonne ist gerade noch zu sehen, wird aber zunehmend unschärfer.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3.4 Wolken </a:t>
            </a:r>
            <a:r>
              <a:rPr lang="de-DE"/>
              <a:t>und Nebel</a:t>
            </a:r>
            <a:endParaRPr lang="de-DE" dirty="0"/>
          </a:p>
        </p:txBody>
      </p:sp>
      <p:pic>
        <p:nvPicPr>
          <p:cNvPr id="10" name="Grafik 9" descr="Ein Bild, das Text, Nachthimmel enthält.&#10;&#10;Automatisch generierte Beschreibung">
            <a:extLst>
              <a:ext uri="{FF2B5EF4-FFF2-40B4-BE49-F238E27FC236}">
                <a16:creationId xmlns:a16="http://schemas.microsoft.com/office/drawing/2014/main" id="{EFBEB1EF-D3BF-E448-AE88-D9FF27A3C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27" y="3783484"/>
            <a:ext cx="3511429" cy="261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7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Wolkengattungen der Familie „Hohe Wolken“</a:t>
            </a:r>
          </a:p>
        </p:txBody>
      </p:sp>
      <p:pic>
        <p:nvPicPr>
          <p:cNvPr id="9" name="Inhaltsplatzhalter 8" descr="Ein Bild, das draußen, Natur, blau, Wolke enthält.&#10;&#10;Automatisch generierte Beschreibung">
            <a:extLst>
              <a:ext uri="{FF2B5EF4-FFF2-40B4-BE49-F238E27FC236}">
                <a16:creationId xmlns:a16="http://schemas.microsoft.com/office/drawing/2014/main" id="{93211C48-4481-E24F-A657-6FBF507D38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28" y="924910"/>
            <a:ext cx="2848772" cy="2190442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b="1" dirty="0" err="1"/>
              <a:t>Cirruswolken</a:t>
            </a:r>
            <a:r>
              <a:rPr lang="de-DE" dirty="0"/>
              <a:t> bestehen vollständig aus Eis.</a:t>
            </a:r>
            <a:br>
              <a:rPr lang="de-DE" dirty="0"/>
            </a:br>
            <a:r>
              <a:rPr lang="de-DE" dirty="0"/>
              <a:t>‘</a:t>
            </a:r>
            <a:r>
              <a:rPr lang="de-DE" dirty="0">
                <a:solidFill>
                  <a:srgbClr val="FF0000"/>
                </a:solidFill>
              </a:rPr>
              <a:t>Federwolken</a:t>
            </a:r>
            <a:r>
              <a:rPr lang="de-DE" dirty="0"/>
              <a:t>‘, oft ein Vorbote einer Störung.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b="1" dirty="0" err="1"/>
              <a:t>Cirrocumulus</a:t>
            </a:r>
            <a:r>
              <a:rPr lang="de-DE" dirty="0"/>
              <a:t>, ‘</a:t>
            </a:r>
            <a:r>
              <a:rPr lang="de-DE" dirty="0">
                <a:solidFill>
                  <a:srgbClr val="FF0000"/>
                </a:solidFill>
              </a:rPr>
              <a:t>feine Schäfchenwolken</a:t>
            </a:r>
            <a:r>
              <a:rPr lang="de-DE" dirty="0"/>
              <a:t>’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b="1" dirty="0" err="1"/>
              <a:t>Cirrostratus</a:t>
            </a:r>
            <a:r>
              <a:rPr lang="de-DE" dirty="0"/>
              <a:t>, </a:t>
            </a:r>
            <a:r>
              <a:rPr lang="de-DE" dirty="0">
                <a:solidFill>
                  <a:srgbClr val="FF0000"/>
                </a:solidFill>
              </a:rPr>
              <a:t>gleichmäßiger Schleier</a:t>
            </a:r>
            <a:r>
              <a:rPr lang="de-DE" dirty="0"/>
              <a:t>, erzeugt manchmal einen Halo (Kreis) um die Sonne. Kündigt eine Wärmefront an.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3.4 Wolken </a:t>
            </a:r>
            <a:r>
              <a:rPr lang="de-DE"/>
              <a:t>und Nebel</a:t>
            </a:r>
            <a:endParaRPr lang="de-DE" dirty="0"/>
          </a:p>
        </p:txBody>
      </p:sp>
      <p:pic>
        <p:nvPicPr>
          <p:cNvPr id="11" name="Grafik 10" descr="Ein Bild, das Text, draußen, Schild enthält.&#10;&#10;Automatisch generierte Beschreibung">
            <a:extLst>
              <a:ext uri="{FF2B5EF4-FFF2-40B4-BE49-F238E27FC236}">
                <a16:creationId xmlns:a16="http://schemas.microsoft.com/office/drawing/2014/main" id="{D0A4F963-62DF-0D4E-BC8C-75DC91732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79" y="2550985"/>
            <a:ext cx="2848772" cy="2166503"/>
          </a:xfrm>
          <a:prstGeom prst="rect">
            <a:avLst/>
          </a:prstGeom>
        </p:spPr>
      </p:pic>
      <p:pic>
        <p:nvPicPr>
          <p:cNvPr id="13" name="Grafik 12" descr="Ein Bild, das Text, Natur, Wolke, Nachthimmel enthält.&#10;&#10;Automatisch generierte Beschreibung">
            <a:extLst>
              <a:ext uri="{FF2B5EF4-FFF2-40B4-BE49-F238E27FC236}">
                <a16:creationId xmlns:a16="http://schemas.microsoft.com/office/drawing/2014/main" id="{37C82698-5B4E-FD4D-BE37-4CE13C167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28" y="4089400"/>
            <a:ext cx="2848772" cy="217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43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Wolkengattungen der Familie „Tiefe Wolken“</a:t>
            </a:r>
          </a:p>
        </p:txBody>
      </p:sp>
      <p:pic>
        <p:nvPicPr>
          <p:cNvPr id="8" name="Inhaltsplatzhalter 7" descr="Ein Bild, das Text, draußen, Himmel, Baum enthält.&#10;&#10;Automatisch generierte Beschreibung">
            <a:extLst>
              <a:ext uri="{FF2B5EF4-FFF2-40B4-BE49-F238E27FC236}">
                <a16:creationId xmlns:a16="http://schemas.microsoft.com/office/drawing/2014/main" id="{41C9432D-C859-714B-8216-29BF93BA19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27" y="895347"/>
            <a:ext cx="2816875" cy="218550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Stratus</a:t>
            </a:r>
            <a:r>
              <a:rPr lang="de-DE" dirty="0"/>
              <a:t>, </a:t>
            </a:r>
            <a:r>
              <a:rPr lang="de-DE" dirty="0">
                <a:solidFill>
                  <a:srgbClr val="FF0000"/>
                </a:solidFill>
              </a:rPr>
              <a:t>gleichmäßiges Grau in geringer Höhe</a:t>
            </a:r>
            <a:r>
              <a:rPr lang="de-DE" dirty="0"/>
              <a:t>. Sieht aus wie Nebel, berührt aber nicht den Boden.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Stratocumulus</a:t>
            </a:r>
            <a:r>
              <a:rPr lang="de-DE" dirty="0"/>
              <a:t>, </a:t>
            </a:r>
            <a:r>
              <a:rPr lang="de-DE" dirty="0">
                <a:solidFill>
                  <a:srgbClr val="FF0000"/>
                </a:solidFill>
              </a:rPr>
              <a:t>graue Wolken</a:t>
            </a:r>
            <a:r>
              <a:rPr lang="de-DE" dirty="0"/>
              <a:t>, die manchmal Lücken zeigen.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Cumulus</a:t>
            </a:r>
            <a:r>
              <a:rPr lang="de-DE" dirty="0"/>
              <a:t>; </a:t>
            </a:r>
            <a:r>
              <a:rPr lang="de-DE" dirty="0">
                <a:solidFill>
                  <a:srgbClr val="FF0000"/>
                </a:solidFill>
              </a:rPr>
              <a:t>Haufenwolken</a:t>
            </a:r>
            <a:r>
              <a:rPr lang="de-DE" dirty="0"/>
              <a:t> (Blumenkohlwolken), scharf umrissen mit vertikaler Struktur.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3.4 Wolken </a:t>
            </a:r>
            <a:r>
              <a:rPr lang="de-DE"/>
              <a:t>und Nebel</a:t>
            </a:r>
            <a:endParaRPr lang="de-DE" dirty="0"/>
          </a:p>
        </p:txBody>
      </p:sp>
      <p:pic>
        <p:nvPicPr>
          <p:cNvPr id="10" name="Grafik 9" descr="Ein Bild, das Text, Natur, Himmel, draußen enthält.&#10;&#10;Automatisch generierte Beschreibung">
            <a:extLst>
              <a:ext uri="{FF2B5EF4-FFF2-40B4-BE49-F238E27FC236}">
                <a16:creationId xmlns:a16="http://schemas.microsoft.com/office/drawing/2014/main" id="{BD247F6C-9E06-D145-9271-8FCA41D1C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955" y="2544453"/>
            <a:ext cx="2816877" cy="2160673"/>
          </a:xfrm>
          <a:prstGeom prst="rect">
            <a:avLst/>
          </a:prstGeom>
        </p:spPr>
      </p:pic>
      <p:pic>
        <p:nvPicPr>
          <p:cNvPr id="19" name="Grafik 18" descr="Ein Bild, das Himmel, draußen, Wolken, bewölkt enthält.&#10;&#10;Automatisch generierte Beschreibung">
            <a:extLst>
              <a:ext uri="{FF2B5EF4-FFF2-40B4-BE49-F238E27FC236}">
                <a16:creationId xmlns:a16="http://schemas.microsoft.com/office/drawing/2014/main" id="{0730239B-C92B-F64D-889F-3ACEA60DF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27" y="4421874"/>
            <a:ext cx="2810559" cy="197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66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Familie „Wolken mit großer Vertikalerstreckung“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b="1" dirty="0" err="1"/>
              <a:t>Cumulonimbus</a:t>
            </a:r>
            <a:r>
              <a:rPr lang="de-DE" dirty="0"/>
              <a:t>; (</a:t>
            </a:r>
            <a:r>
              <a:rPr lang="de-DE" dirty="0" err="1"/>
              <a:t>Cb</a:t>
            </a:r>
            <a:r>
              <a:rPr lang="de-DE" dirty="0"/>
              <a:t>) </a:t>
            </a:r>
            <a:r>
              <a:rPr lang="de-DE" dirty="0">
                <a:solidFill>
                  <a:srgbClr val="FF0000"/>
                </a:solidFill>
              </a:rPr>
              <a:t>Gewitterwolken</a:t>
            </a:r>
            <a:r>
              <a:rPr lang="de-DE" dirty="0"/>
              <a:t>, mächtige, hochreichende Haufenwolken mit schauerartigem Niederschlag. An der Spitze bildet sich oft ein Amboss. Kann Hagel, kurzen Starkregen und </a:t>
            </a:r>
            <a:r>
              <a:rPr lang="de-DE" dirty="0">
                <a:solidFill>
                  <a:srgbClr val="FF0000"/>
                </a:solidFill>
              </a:rPr>
              <a:t>Gewitter</a:t>
            </a:r>
            <a:r>
              <a:rPr lang="de-DE" dirty="0"/>
              <a:t> bringen.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b="1" dirty="0"/>
              <a:t>Nimbostratus</a:t>
            </a:r>
            <a:r>
              <a:rPr lang="de-DE" dirty="0"/>
              <a:t> (</a:t>
            </a:r>
            <a:r>
              <a:rPr lang="de-DE" dirty="0" err="1"/>
              <a:t>nimbus</a:t>
            </a:r>
            <a:r>
              <a:rPr lang="de-DE" dirty="0"/>
              <a:t> ist lateinisch und bedeutet Regenwolke), Wolke mit gleichmäßigem Niederschlag (‘</a:t>
            </a:r>
            <a:r>
              <a:rPr lang="de-DE" dirty="0">
                <a:solidFill>
                  <a:srgbClr val="FF0000"/>
                </a:solidFill>
              </a:rPr>
              <a:t>Landregen</a:t>
            </a:r>
            <a:r>
              <a:rPr lang="de-DE" dirty="0"/>
              <a:t>‘). Nimbostratus dehnt sich über das mittlere und niedrige Wolkenstockwerk aus.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3.4 Wolken </a:t>
            </a:r>
            <a:r>
              <a:rPr lang="de-DE"/>
              <a:t>und Nebel</a:t>
            </a:r>
            <a:endParaRPr lang="de-DE" dirty="0"/>
          </a:p>
        </p:txBody>
      </p:sp>
      <p:pic>
        <p:nvPicPr>
          <p:cNvPr id="10" name="Grafik 9" descr="Ein Bild, das Text, bewölkt, Wolken, Tag enthält.&#10;&#10;Automatisch generierte Beschreibung">
            <a:extLst>
              <a:ext uri="{FF2B5EF4-FFF2-40B4-BE49-F238E27FC236}">
                <a16:creationId xmlns:a16="http://schemas.microsoft.com/office/drawing/2014/main" id="{C314EFCD-FC0B-724F-9F1B-491591CA0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9" y="3717607"/>
            <a:ext cx="3515908" cy="2683193"/>
          </a:xfrm>
          <a:prstGeom prst="rect">
            <a:avLst/>
          </a:prstGeom>
        </p:spPr>
      </p:pic>
      <p:pic>
        <p:nvPicPr>
          <p:cNvPr id="26" name="Inhaltsplatzhalter 25" descr="Ein Bild, das Text, Himmel, draußen, Wolken enthält.&#10;&#10;Automatisch generierte Beschreibung">
            <a:extLst>
              <a:ext uri="{FF2B5EF4-FFF2-40B4-BE49-F238E27FC236}">
                <a16:creationId xmlns:a16="http://schemas.microsoft.com/office/drawing/2014/main" id="{B959219E-A4FE-0645-963D-8ADCF78C98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8" y="924909"/>
            <a:ext cx="3515907" cy="2694673"/>
          </a:xfrm>
        </p:spPr>
      </p:pic>
    </p:spTree>
    <p:extLst>
      <p:ext uri="{BB962C8B-B14F-4D97-AF65-F5344CB8AC3E}">
        <p14:creationId xmlns:p14="http://schemas.microsoft.com/office/powerpoint/2010/main" val="2735401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Wolkenklassifikation und Wolkenarten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b="1" dirty="0">
              <a:solidFill>
                <a:srgbClr val="044C96"/>
              </a:solidFill>
            </a:endParaRPr>
          </a:p>
          <a:p>
            <a:pPr marL="0" indent="0">
              <a:buNone/>
            </a:pPr>
            <a:r>
              <a:rPr lang="de-DE" b="1" dirty="0">
                <a:solidFill>
                  <a:srgbClr val="044C96"/>
                </a:solidFill>
              </a:rPr>
              <a:t>Unterarten</a:t>
            </a:r>
            <a:r>
              <a:rPr lang="de-DE" dirty="0">
                <a:solidFill>
                  <a:srgbClr val="044C96"/>
                </a:solidFill>
              </a:rPr>
              <a:t> kennzeichnen die Anordnung bzw. den Grad der Lichtdurchlässigkeit von Wolken</a:t>
            </a:r>
          </a:p>
          <a:p>
            <a:pPr>
              <a:spcBef>
                <a:spcPts val="400"/>
              </a:spcBef>
            </a:pPr>
            <a:r>
              <a:rPr lang="de-DE" dirty="0">
                <a:solidFill>
                  <a:srgbClr val="044C96"/>
                </a:solidFill>
              </a:rPr>
              <a:t>9 Unterarten</a:t>
            </a:r>
          </a:p>
          <a:p>
            <a:pPr>
              <a:spcBef>
                <a:spcPts val="400"/>
              </a:spcBef>
            </a:pPr>
            <a:r>
              <a:rPr lang="de-DE" dirty="0">
                <a:solidFill>
                  <a:srgbClr val="044C96"/>
                </a:solidFill>
              </a:rPr>
              <a:t>Beispiel: </a:t>
            </a:r>
            <a:r>
              <a:rPr lang="de-DE" i="1" dirty="0" err="1">
                <a:solidFill>
                  <a:srgbClr val="044C96"/>
                </a:solidFill>
              </a:rPr>
              <a:t>radiatus</a:t>
            </a:r>
            <a:r>
              <a:rPr lang="de-DE" dirty="0">
                <a:solidFill>
                  <a:srgbClr val="044C96"/>
                </a:solidFill>
              </a:rPr>
              <a:t> („Wolkenstraßen“)</a:t>
            </a:r>
          </a:p>
          <a:p>
            <a:pPr marL="0" indent="0">
              <a:buNone/>
            </a:pPr>
            <a:br>
              <a:rPr lang="de-DE" dirty="0">
                <a:solidFill>
                  <a:srgbClr val="044C96"/>
                </a:solidFill>
              </a:rPr>
            </a:br>
            <a:endParaRPr lang="de-DE" b="1" dirty="0">
              <a:solidFill>
                <a:srgbClr val="044C96"/>
              </a:solidFill>
            </a:endParaRPr>
          </a:p>
          <a:p>
            <a:pPr marL="0" indent="0">
              <a:buNone/>
            </a:pPr>
            <a:r>
              <a:rPr lang="de-DE" b="1" dirty="0">
                <a:solidFill>
                  <a:srgbClr val="044C96"/>
                </a:solidFill>
              </a:rPr>
              <a:t>Sonderformen und Begleitwolken</a:t>
            </a:r>
            <a:endParaRPr lang="de-DE" dirty="0">
              <a:solidFill>
                <a:srgbClr val="044C96"/>
              </a:solidFill>
            </a:endParaRPr>
          </a:p>
          <a:p>
            <a:pPr>
              <a:spcBef>
                <a:spcPts val="400"/>
              </a:spcBef>
            </a:pPr>
            <a:r>
              <a:rPr lang="de-DE" dirty="0">
                <a:solidFill>
                  <a:srgbClr val="044C96"/>
                </a:solidFill>
              </a:rPr>
              <a:t>6 Sonderformen </a:t>
            </a:r>
          </a:p>
          <a:p>
            <a:pPr>
              <a:spcBef>
                <a:spcPts val="400"/>
              </a:spcBef>
            </a:pPr>
            <a:r>
              <a:rPr lang="de-DE" dirty="0">
                <a:solidFill>
                  <a:srgbClr val="044C96"/>
                </a:solidFill>
              </a:rPr>
              <a:t>3 Begleitwolken</a:t>
            </a:r>
          </a:p>
          <a:p>
            <a:pPr>
              <a:spcBef>
                <a:spcPts val="400"/>
              </a:spcBef>
            </a:pPr>
            <a:r>
              <a:rPr lang="de-DE" dirty="0">
                <a:solidFill>
                  <a:srgbClr val="044C96"/>
                </a:solidFill>
              </a:rPr>
              <a:t>Beispiel „Sonderformen“: </a:t>
            </a:r>
            <a:r>
              <a:rPr lang="de-DE" dirty="0" err="1">
                <a:solidFill>
                  <a:srgbClr val="044C96"/>
                </a:solidFill>
              </a:rPr>
              <a:t>virga</a:t>
            </a:r>
            <a:r>
              <a:rPr lang="de-DE" dirty="0">
                <a:solidFill>
                  <a:srgbClr val="044C96"/>
                </a:solidFill>
              </a:rPr>
              <a:t> („Fallstreifen“), </a:t>
            </a:r>
            <a:r>
              <a:rPr lang="de-DE" i="1" dirty="0" err="1">
                <a:solidFill>
                  <a:srgbClr val="044C96"/>
                </a:solidFill>
              </a:rPr>
              <a:t>mamma</a:t>
            </a:r>
            <a:r>
              <a:rPr lang="de-DE" dirty="0">
                <a:solidFill>
                  <a:srgbClr val="044C96"/>
                </a:solidFill>
              </a:rPr>
              <a:t> (hängende Wolkenbeulen unter Wolken)</a:t>
            </a:r>
          </a:p>
          <a:p>
            <a:pPr>
              <a:spcBef>
                <a:spcPts val="400"/>
              </a:spcBef>
            </a:pPr>
            <a:r>
              <a:rPr lang="de-DE" dirty="0">
                <a:solidFill>
                  <a:srgbClr val="044C96"/>
                </a:solidFill>
              </a:rPr>
              <a:t>Beispiel „Begleitwolken“: </a:t>
            </a:r>
            <a:r>
              <a:rPr lang="de-DE" i="1" dirty="0" err="1">
                <a:solidFill>
                  <a:srgbClr val="044C96"/>
                </a:solidFill>
              </a:rPr>
              <a:t>pileus</a:t>
            </a:r>
            <a:r>
              <a:rPr lang="de-DE" dirty="0">
                <a:solidFill>
                  <a:srgbClr val="044C96"/>
                </a:solidFill>
              </a:rPr>
              <a:t> (Kappe über dem Wolkengipfel)</a:t>
            </a:r>
          </a:p>
          <a:p>
            <a:endParaRPr lang="de-DE" dirty="0">
              <a:solidFill>
                <a:srgbClr val="044C96"/>
              </a:solidFill>
            </a:endParaRPr>
          </a:p>
          <a:p>
            <a:endParaRPr lang="de-DE" dirty="0">
              <a:solidFill>
                <a:srgbClr val="044C96"/>
              </a:solidFill>
            </a:endParaRPr>
          </a:p>
          <a:p>
            <a:endParaRPr lang="de-DE" dirty="0">
              <a:solidFill>
                <a:srgbClr val="044C96"/>
              </a:solidFill>
            </a:endParaRPr>
          </a:p>
          <a:p>
            <a:endParaRPr lang="de-DE" dirty="0">
              <a:solidFill>
                <a:srgbClr val="044C96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3.4 Wolken </a:t>
            </a:r>
            <a:r>
              <a:rPr lang="de-DE"/>
              <a:t>und Nebel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370130C-30F1-C87B-A386-5AC545BCB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24910"/>
            <a:ext cx="5830614" cy="54758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b="1" dirty="0">
                <a:solidFill>
                  <a:srgbClr val="044C96"/>
                </a:solidFill>
              </a:rPr>
              <a:t>WMO-Wolkenklassifikation:</a:t>
            </a:r>
          </a:p>
          <a:p>
            <a:pPr marL="0" indent="0">
              <a:buNone/>
            </a:pPr>
            <a:r>
              <a:rPr lang="de-DE" dirty="0">
                <a:solidFill>
                  <a:srgbClr val="044C96"/>
                </a:solidFill>
              </a:rPr>
              <a:t>Neben Wolkenfamilien (4) und Wolkengattungen (10) definiert die WMO-Wolkenklassifikation noch </a:t>
            </a:r>
          </a:p>
          <a:p>
            <a:pPr>
              <a:spcBef>
                <a:spcPts val="400"/>
              </a:spcBef>
            </a:pPr>
            <a:r>
              <a:rPr lang="de-DE" dirty="0">
                <a:solidFill>
                  <a:srgbClr val="044C96"/>
                </a:solidFill>
              </a:rPr>
              <a:t>14 Wolkenarten</a:t>
            </a:r>
          </a:p>
          <a:p>
            <a:pPr>
              <a:spcBef>
                <a:spcPts val="400"/>
              </a:spcBef>
            </a:pPr>
            <a:r>
              <a:rPr lang="de-DE" dirty="0">
                <a:solidFill>
                  <a:srgbClr val="044C96"/>
                </a:solidFill>
              </a:rPr>
              <a:t>  9 Unterarten</a:t>
            </a:r>
          </a:p>
          <a:p>
            <a:pPr>
              <a:spcBef>
                <a:spcPts val="400"/>
              </a:spcBef>
            </a:pPr>
            <a:r>
              <a:rPr lang="de-DE" dirty="0">
                <a:solidFill>
                  <a:srgbClr val="044C96"/>
                </a:solidFill>
              </a:rPr>
              <a:t>  9 Sonderformen und Begleitwolken</a:t>
            </a:r>
            <a:br>
              <a:rPr lang="de-DE" dirty="0">
                <a:solidFill>
                  <a:srgbClr val="044C96"/>
                </a:solidFill>
              </a:rPr>
            </a:br>
            <a:r>
              <a:rPr lang="de-DE" sz="1050" dirty="0">
                <a:solidFill>
                  <a:srgbClr val="044C96"/>
                </a:solidFill>
              </a:rPr>
              <a:t>  </a:t>
            </a:r>
          </a:p>
          <a:p>
            <a:pPr marL="0" indent="0">
              <a:buNone/>
            </a:pPr>
            <a:r>
              <a:rPr lang="de-DE" b="1" dirty="0">
                <a:solidFill>
                  <a:srgbClr val="044C96"/>
                </a:solidFill>
              </a:rPr>
              <a:t>Wolkenarten</a:t>
            </a:r>
            <a:r>
              <a:rPr lang="de-DE" dirty="0">
                <a:solidFill>
                  <a:srgbClr val="044C96"/>
                </a:solidFill>
              </a:rPr>
              <a:t> unterteilen Wolkengattungen weiter nach ihrem inneren Aufbau und ihrer Gestalt. </a:t>
            </a:r>
          </a:p>
          <a:p>
            <a:r>
              <a:rPr lang="de-DE" dirty="0">
                <a:solidFill>
                  <a:srgbClr val="044C96"/>
                </a:solidFill>
              </a:rPr>
              <a:t>14 Wolkenarten: </a:t>
            </a:r>
            <a:r>
              <a:rPr lang="de-DE" i="1" dirty="0" err="1">
                <a:solidFill>
                  <a:srgbClr val="044C96"/>
                </a:solidFill>
              </a:rPr>
              <a:t>calvus</a:t>
            </a:r>
            <a:r>
              <a:rPr lang="de-DE" i="1" dirty="0">
                <a:solidFill>
                  <a:srgbClr val="044C96"/>
                </a:solidFill>
              </a:rPr>
              <a:t>, </a:t>
            </a:r>
            <a:r>
              <a:rPr lang="de-DE" i="1" dirty="0" err="1">
                <a:solidFill>
                  <a:srgbClr val="044C96"/>
                </a:solidFill>
              </a:rPr>
              <a:t>capillatus</a:t>
            </a:r>
            <a:r>
              <a:rPr lang="de-DE" i="1" dirty="0">
                <a:solidFill>
                  <a:srgbClr val="044C96"/>
                </a:solidFill>
              </a:rPr>
              <a:t>, </a:t>
            </a:r>
            <a:r>
              <a:rPr lang="de-DE" i="1" dirty="0" err="1">
                <a:solidFill>
                  <a:srgbClr val="044C96"/>
                </a:solidFill>
              </a:rPr>
              <a:t>castellanus</a:t>
            </a:r>
            <a:r>
              <a:rPr lang="de-DE" i="1" dirty="0">
                <a:solidFill>
                  <a:srgbClr val="044C96"/>
                </a:solidFill>
              </a:rPr>
              <a:t>, </a:t>
            </a:r>
            <a:r>
              <a:rPr lang="de-DE" i="1" dirty="0" err="1">
                <a:solidFill>
                  <a:srgbClr val="044C96"/>
                </a:solidFill>
              </a:rPr>
              <a:t>congestus</a:t>
            </a:r>
            <a:r>
              <a:rPr lang="de-DE" i="1" dirty="0">
                <a:solidFill>
                  <a:srgbClr val="044C96"/>
                </a:solidFill>
              </a:rPr>
              <a:t>, </a:t>
            </a:r>
            <a:r>
              <a:rPr lang="de-DE" i="1" dirty="0" err="1">
                <a:solidFill>
                  <a:srgbClr val="044C96"/>
                </a:solidFill>
              </a:rPr>
              <a:t>fibratus</a:t>
            </a:r>
            <a:r>
              <a:rPr lang="de-DE" i="1" dirty="0">
                <a:solidFill>
                  <a:srgbClr val="044C96"/>
                </a:solidFill>
              </a:rPr>
              <a:t>, </a:t>
            </a:r>
            <a:r>
              <a:rPr lang="de-DE" i="1" dirty="0" err="1">
                <a:solidFill>
                  <a:srgbClr val="044C96"/>
                </a:solidFill>
              </a:rPr>
              <a:t>floccus</a:t>
            </a:r>
            <a:r>
              <a:rPr lang="de-DE" i="1" dirty="0">
                <a:solidFill>
                  <a:srgbClr val="044C96"/>
                </a:solidFill>
              </a:rPr>
              <a:t>, </a:t>
            </a:r>
            <a:r>
              <a:rPr lang="de-DE" i="1" dirty="0" err="1">
                <a:solidFill>
                  <a:srgbClr val="044C96"/>
                </a:solidFill>
              </a:rPr>
              <a:t>fractus</a:t>
            </a:r>
            <a:r>
              <a:rPr lang="de-DE" i="1" dirty="0">
                <a:solidFill>
                  <a:srgbClr val="044C96"/>
                </a:solidFill>
              </a:rPr>
              <a:t>, </a:t>
            </a:r>
            <a:r>
              <a:rPr lang="de-DE" i="1" dirty="0" err="1">
                <a:solidFill>
                  <a:srgbClr val="044C96"/>
                </a:solidFill>
              </a:rPr>
              <a:t>fumilis</a:t>
            </a:r>
            <a:r>
              <a:rPr lang="de-DE" i="1" dirty="0">
                <a:solidFill>
                  <a:srgbClr val="044C96"/>
                </a:solidFill>
              </a:rPr>
              <a:t>, </a:t>
            </a:r>
            <a:r>
              <a:rPr lang="de-DE" i="1" dirty="0" err="1">
                <a:solidFill>
                  <a:srgbClr val="044C96"/>
                </a:solidFill>
              </a:rPr>
              <a:t>lenticularis</a:t>
            </a:r>
            <a:r>
              <a:rPr lang="de-DE" i="1" dirty="0">
                <a:solidFill>
                  <a:srgbClr val="044C96"/>
                </a:solidFill>
              </a:rPr>
              <a:t>, </a:t>
            </a:r>
            <a:r>
              <a:rPr lang="de-DE" i="1" dirty="0" err="1">
                <a:solidFill>
                  <a:srgbClr val="044C96"/>
                </a:solidFill>
              </a:rPr>
              <a:t>mediocris</a:t>
            </a:r>
            <a:r>
              <a:rPr lang="de-DE" i="1" dirty="0">
                <a:solidFill>
                  <a:srgbClr val="044C96"/>
                </a:solidFill>
              </a:rPr>
              <a:t>, </a:t>
            </a:r>
            <a:r>
              <a:rPr lang="de-DE" i="1" dirty="0" err="1">
                <a:solidFill>
                  <a:srgbClr val="044C96"/>
                </a:solidFill>
              </a:rPr>
              <a:t>nebulosus</a:t>
            </a:r>
            <a:r>
              <a:rPr lang="de-DE" i="1" dirty="0">
                <a:solidFill>
                  <a:srgbClr val="044C96"/>
                </a:solidFill>
              </a:rPr>
              <a:t>, </a:t>
            </a:r>
            <a:r>
              <a:rPr lang="de-DE" i="1" dirty="0" err="1">
                <a:solidFill>
                  <a:srgbClr val="044C96"/>
                </a:solidFill>
              </a:rPr>
              <a:t>spissatus</a:t>
            </a:r>
            <a:r>
              <a:rPr lang="de-DE" i="1" dirty="0">
                <a:solidFill>
                  <a:srgbClr val="044C96"/>
                </a:solidFill>
              </a:rPr>
              <a:t>, </a:t>
            </a:r>
            <a:r>
              <a:rPr lang="de-DE" i="1" dirty="0" err="1">
                <a:solidFill>
                  <a:srgbClr val="044C96"/>
                </a:solidFill>
              </a:rPr>
              <a:t>stratiformis</a:t>
            </a:r>
            <a:r>
              <a:rPr lang="de-DE" i="1" dirty="0">
                <a:solidFill>
                  <a:srgbClr val="044C96"/>
                </a:solidFill>
              </a:rPr>
              <a:t>, </a:t>
            </a:r>
            <a:r>
              <a:rPr lang="de-DE" i="1" dirty="0" err="1">
                <a:solidFill>
                  <a:srgbClr val="044C96"/>
                </a:solidFill>
              </a:rPr>
              <a:t>uncinus</a:t>
            </a:r>
            <a:endParaRPr lang="de-DE" i="1" dirty="0">
              <a:solidFill>
                <a:srgbClr val="044C96"/>
              </a:solidFill>
            </a:endParaRPr>
          </a:p>
          <a:p>
            <a:r>
              <a:rPr lang="de-DE" dirty="0">
                <a:solidFill>
                  <a:srgbClr val="044C96"/>
                </a:solidFill>
              </a:rPr>
              <a:t>Beispiel: </a:t>
            </a:r>
            <a:r>
              <a:rPr lang="de-DE" i="1" dirty="0" err="1">
                <a:solidFill>
                  <a:srgbClr val="044C96"/>
                </a:solidFill>
              </a:rPr>
              <a:t>congestus</a:t>
            </a:r>
            <a:r>
              <a:rPr lang="de-DE" dirty="0">
                <a:solidFill>
                  <a:srgbClr val="044C96"/>
                </a:solidFill>
              </a:rPr>
              <a:t> oder </a:t>
            </a:r>
            <a:r>
              <a:rPr lang="de-DE" i="1" dirty="0" err="1">
                <a:solidFill>
                  <a:srgbClr val="044C96"/>
                </a:solidFill>
              </a:rPr>
              <a:t>humilis</a:t>
            </a:r>
            <a:r>
              <a:rPr lang="de-DE" dirty="0">
                <a:solidFill>
                  <a:srgbClr val="044C96"/>
                </a:solidFill>
              </a:rPr>
              <a:t> bei Cumuli</a:t>
            </a:r>
          </a:p>
        </p:txBody>
      </p:sp>
    </p:spTree>
    <p:extLst>
      <p:ext uri="{BB962C8B-B14F-4D97-AF65-F5344CB8AC3E}">
        <p14:creationId xmlns:p14="http://schemas.microsoft.com/office/powerpoint/2010/main" val="2497395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b="1" dirty="0"/>
              <a:t>Bedeckungsgrad</a:t>
            </a:r>
            <a:r>
              <a:rPr lang="de-DE" dirty="0"/>
              <a:t>: das Ausmaß der Bewölkung des Himmels. </a:t>
            </a:r>
          </a:p>
          <a:p>
            <a:endParaRPr lang="de-DE" dirty="0"/>
          </a:p>
          <a:p>
            <a:r>
              <a:rPr lang="de-DE" dirty="0"/>
              <a:t>Um den Bedeckungsgrad abzuschätzen, betrachte nur ein Stück des Himmels direkt über Dir. Dabei nur bis </a:t>
            </a:r>
            <a:r>
              <a:rPr lang="de-DE" dirty="0">
                <a:solidFill>
                  <a:srgbClr val="FF0000"/>
                </a:solidFill>
              </a:rPr>
              <a:t>maximal 45° </a:t>
            </a:r>
            <a:r>
              <a:rPr lang="de-DE" dirty="0"/>
              <a:t>nach links und rechts schauen.</a:t>
            </a:r>
            <a:br>
              <a:rPr lang="de-DE" dirty="0"/>
            </a:br>
            <a:endParaRPr lang="de-DE" dirty="0"/>
          </a:p>
          <a:p>
            <a:r>
              <a:rPr lang="de-DE" dirty="0"/>
              <a:t>0/8 ist wolkenlos, 8/8 ist vollständig bewölkt / bedeckt.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Bedeckungsgrad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C1D5C6A4-A7D5-A646-8A97-82AF2BD4B5D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98728834"/>
              </p:ext>
            </p:extLst>
          </p:nvPr>
        </p:nvGraphicFramePr>
        <p:xfrm>
          <a:off x="6455390" y="4503760"/>
          <a:ext cx="5547696" cy="1770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8233">
                  <a:extLst>
                    <a:ext uri="{9D8B030D-6E8A-4147-A177-3AD203B41FA5}">
                      <a16:colId xmlns:a16="http://schemas.microsoft.com/office/drawing/2014/main" val="1529195892"/>
                    </a:ext>
                  </a:extLst>
                </a:gridCol>
                <a:gridCol w="1747432">
                  <a:extLst>
                    <a:ext uri="{9D8B030D-6E8A-4147-A177-3AD203B41FA5}">
                      <a16:colId xmlns:a16="http://schemas.microsoft.com/office/drawing/2014/main" val="414349678"/>
                    </a:ext>
                  </a:extLst>
                </a:gridCol>
                <a:gridCol w="2272031">
                  <a:extLst>
                    <a:ext uri="{9D8B030D-6E8A-4147-A177-3AD203B41FA5}">
                      <a16:colId xmlns:a16="http://schemas.microsoft.com/office/drawing/2014/main" val="2740875358"/>
                    </a:ext>
                  </a:extLst>
                </a:gridCol>
              </a:tblGrid>
              <a:tr h="295481">
                <a:tc>
                  <a:txBody>
                    <a:bodyPr/>
                    <a:lstStyle/>
                    <a:p>
                      <a:r>
                        <a:rPr lang="de-DE" sz="2200" kern="100" dirty="0">
                          <a:effectLst/>
                        </a:rPr>
                        <a:t>CLR</a:t>
                      </a:r>
                      <a:endParaRPr lang="de-DE" sz="2200" kern="1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9456" marR="9456" marT="9456" marB="9456" anchor="ctr"/>
                </a:tc>
                <a:tc>
                  <a:txBody>
                    <a:bodyPr/>
                    <a:lstStyle/>
                    <a:p>
                      <a:r>
                        <a:rPr lang="de-DE" sz="2200" kern="100" dirty="0" err="1">
                          <a:effectLst/>
                        </a:rPr>
                        <a:t>sky</a:t>
                      </a:r>
                      <a:r>
                        <a:rPr lang="de-DE" sz="2200" kern="100" dirty="0">
                          <a:effectLst/>
                        </a:rPr>
                        <a:t> </a:t>
                      </a:r>
                      <a:r>
                        <a:rPr lang="de-DE" sz="2200" kern="100" dirty="0" err="1">
                          <a:effectLst/>
                        </a:rPr>
                        <a:t>clear</a:t>
                      </a:r>
                      <a:endParaRPr lang="de-DE" sz="2200" kern="1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9456" marR="9456" marT="9456" marB="9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 dirty="0">
                          <a:effectLst/>
                        </a:rPr>
                        <a:t>wolkenlos</a:t>
                      </a:r>
                      <a:endParaRPr lang="de-DE" sz="2200" kern="1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9456" marR="9456" marT="9456" marB="9456" anchor="ctr"/>
                </a:tc>
                <a:extLst>
                  <a:ext uri="{0D108BD9-81ED-4DB2-BD59-A6C34878D82A}">
                    <a16:rowId xmlns:a16="http://schemas.microsoft.com/office/drawing/2014/main" val="3938204660"/>
                  </a:ext>
                </a:extLst>
              </a:tr>
              <a:tr h="192262">
                <a:tc>
                  <a:txBody>
                    <a:bodyPr/>
                    <a:lstStyle/>
                    <a:p>
                      <a:r>
                        <a:rPr lang="de-DE" sz="2200" kern="100">
                          <a:effectLst/>
                        </a:rPr>
                        <a:t>FEW</a:t>
                      </a:r>
                      <a:endParaRPr lang="de-DE" sz="2200" kern="100">
                        <a:solidFill>
                          <a:srgbClr val="00000A"/>
                        </a:solidFill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9456" marR="9456" marT="9456" marB="9456" anchor="ctr"/>
                </a:tc>
                <a:tc>
                  <a:txBody>
                    <a:bodyPr/>
                    <a:lstStyle/>
                    <a:p>
                      <a:r>
                        <a:rPr lang="de-DE" sz="2200" kern="100">
                          <a:effectLst/>
                        </a:rPr>
                        <a:t>few</a:t>
                      </a:r>
                      <a:endParaRPr lang="de-DE" sz="2200" kern="100">
                        <a:solidFill>
                          <a:srgbClr val="00000A"/>
                        </a:solidFill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9456" marR="9456" marT="9456" marB="9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1/8 - 2/8</a:t>
                      </a:r>
                      <a:endParaRPr lang="de-DE" sz="2200" kern="100">
                        <a:solidFill>
                          <a:srgbClr val="00000A"/>
                        </a:solidFill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9456" marR="9456" marT="9456" marB="9456" anchor="ctr"/>
                </a:tc>
                <a:extLst>
                  <a:ext uri="{0D108BD9-81ED-4DB2-BD59-A6C34878D82A}">
                    <a16:rowId xmlns:a16="http://schemas.microsoft.com/office/drawing/2014/main" val="1740758877"/>
                  </a:ext>
                </a:extLst>
              </a:tr>
              <a:tr h="192262">
                <a:tc>
                  <a:txBody>
                    <a:bodyPr/>
                    <a:lstStyle/>
                    <a:p>
                      <a:r>
                        <a:rPr lang="de-DE" sz="2200" kern="100">
                          <a:effectLst/>
                        </a:rPr>
                        <a:t>SCT</a:t>
                      </a:r>
                      <a:endParaRPr lang="de-DE" sz="2200" kern="100">
                        <a:solidFill>
                          <a:srgbClr val="00000A"/>
                        </a:solidFill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9456" marR="9456" marT="9456" marB="9456" anchor="ctr"/>
                </a:tc>
                <a:tc>
                  <a:txBody>
                    <a:bodyPr/>
                    <a:lstStyle/>
                    <a:p>
                      <a:r>
                        <a:rPr lang="de-DE" sz="2200" kern="100">
                          <a:effectLst/>
                        </a:rPr>
                        <a:t>scattered</a:t>
                      </a:r>
                      <a:endParaRPr lang="de-DE" sz="2200" kern="100">
                        <a:solidFill>
                          <a:srgbClr val="00000A"/>
                        </a:solidFill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9456" marR="9456" marT="9456" marB="9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3/8 - 4/8</a:t>
                      </a:r>
                      <a:endParaRPr lang="de-DE" sz="2200" kern="100">
                        <a:solidFill>
                          <a:srgbClr val="00000A"/>
                        </a:solidFill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9456" marR="9456" marT="9456" marB="9456" anchor="ctr"/>
                </a:tc>
                <a:extLst>
                  <a:ext uri="{0D108BD9-81ED-4DB2-BD59-A6C34878D82A}">
                    <a16:rowId xmlns:a16="http://schemas.microsoft.com/office/drawing/2014/main" val="2635389801"/>
                  </a:ext>
                </a:extLst>
              </a:tr>
              <a:tr h="192262">
                <a:tc>
                  <a:txBody>
                    <a:bodyPr/>
                    <a:lstStyle/>
                    <a:p>
                      <a:r>
                        <a:rPr lang="de-DE" sz="2200" kern="100">
                          <a:effectLst/>
                        </a:rPr>
                        <a:t>BKN</a:t>
                      </a:r>
                      <a:endParaRPr lang="de-DE" sz="2200" kern="100">
                        <a:solidFill>
                          <a:srgbClr val="00000A"/>
                        </a:solidFill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9456" marR="9456" marT="9456" marB="9456" anchor="ctr"/>
                </a:tc>
                <a:tc>
                  <a:txBody>
                    <a:bodyPr/>
                    <a:lstStyle/>
                    <a:p>
                      <a:r>
                        <a:rPr lang="de-DE" sz="2200" kern="100">
                          <a:effectLst/>
                        </a:rPr>
                        <a:t>broken</a:t>
                      </a:r>
                      <a:endParaRPr lang="de-DE" sz="2200" kern="100">
                        <a:solidFill>
                          <a:srgbClr val="00000A"/>
                        </a:solidFill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9456" marR="9456" marT="9456" marB="9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5/8 - 7/8</a:t>
                      </a:r>
                      <a:endParaRPr lang="de-DE" sz="2200" kern="100">
                        <a:solidFill>
                          <a:srgbClr val="00000A"/>
                        </a:solidFill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9456" marR="9456" marT="9456" marB="9456" anchor="ctr"/>
                </a:tc>
                <a:extLst>
                  <a:ext uri="{0D108BD9-81ED-4DB2-BD59-A6C34878D82A}">
                    <a16:rowId xmlns:a16="http://schemas.microsoft.com/office/drawing/2014/main" val="2531558610"/>
                  </a:ext>
                </a:extLst>
              </a:tr>
              <a:tr h="192262">
                <a:tc>
                  <a:txBody>
                    <a:bodyPr/>
                    <a:lstStyle/>
                    <a:p>
                      <a:r>
                        <a:rPr lang="de-DE" sz="2200" kern="100">
                          <a:effectLst/>
                        </a:rPr>
                        <a:t>OVC</a:t>
                      </a:r>
                      <a:endParaRPr lang="de-DE" sz="2200" kern="100">
                        <a:solidFill>
                          <a:srgbClr val="00000A"/>
                        </a:solidFill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9456" marR="9456" marT="9456" marB="9456" anchor="ctr"/>
                </a:tc>
                <a:tc>
                  <a:txBody>
                    <a:bodyPr/>
                    <a:lstStyle/>
                    <a:p>
                      <a:r>
                        <a:rPr lang="de-DE" sz="2200" kern="100">
                          <a:effectLst/>
                        </a:rPr>
                        <a:t>overcast</a:t>
                      </a:r>
                      <a:endParaRPr lang="de-DE" sz="2200" kern="100">
                        <a:solidFill>
                          <a:srgbClr val="00000A"/>
                        </a:solidFill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9456" marR="9456" marT="9456" marB="9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 dirty="0">
                          <a:effectLst/>
                        </a:rPr>
                        <a:t>8/8</a:t>
                      </a:r>
                      <a:endParaRPr lang="de-DE" sz="2200" kern="1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9456" marR="9456" marT="9456" marB="9456" anchor="ctr"/>
                </a:tc>
                <a:extLst>
                  <a:ext uri="{0D108BD9-81ED-4DB2-BD59-A6C34878D82A}">
                    <a16:rowId xmlns:a16="http://schemas.microsoft.com/office/drawing/2014/main" val="1914017651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3.4 Wolken </a:t>
            </a:r>
            <a:r>
              <a:rPr lang="de-DE"/>
              <a:t>und Nebel</a:t>
            </a:r>
            <a:endParaRPr lang="de-DE" dirty="0"/>
          </a:p>
        </p:txBody>
      </p:sp>
      <p:pic>
        <p:nvPicPr>
          <p:cNvPr id="9" name="Afbeelding 2">
            <a:extLst>
              <a:ext uri="{FF2B5EF4-FFF2-40B4-BE49-F238E27FC236}">
                <a16:creationId xmlns:a16="http://schemas.microsoft.com/office/drawing/2014/main" id="{07E610B6-783F-7142-BBA7-41CAE04B9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44" y="835384"/>
            <a:ext cx="3956921" cy="2809413"/>
          </a:xfrm>
          <a:prstGeom prst="rect">
            <a:avLst/>
          </a:prstGeom>
        </p:spPr>
      </p:pic>
      <p:pic>
        <p:nvPicPr>
          <p:cNvPr id="10" name="Bild1">
            <a:extLst>
              <a:ext uri="{FF2B5EF4-FFF2-40B4-BE49-F238E27FC236}">
                <a16:creationId xmlns:a16="http://schemas.microsoft.com/office/drawing/2014/main" id="{E5EAA830-738F-644D-959F-A5D6E5133A6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32943" y="3773843"/>
            <a:ext cx="3956921" cy="262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85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Nebel und Dunst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D91192-5D50-49E4-B1FC-E421C191A2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Nebel</a:t>
            </a:r>
            <a:r>
              <a:rPr lang="de-DE" dirty="0"/>
              <a:t>: Sichtweite &lt; 1000 m</a:t>
            </a:r>
          </a:p>
          <a:p>
            <a:r>
              <a:rPr lang="de-DE" b="1" dirty="0"/>
              <a:t>Dunst</a:t>
            </a:r>
            <a:r>
              <a:rPr lang="de-DE" dirty="0"/>
              <a:t>: eingeschränkte Sicht, aber &gt; 1000 m </a:t>
            </a:r>
          </a:p>
          <a:p>
            <a:r>
              <a:rPr lang="de-DE" b="1" dirty="0"/>
              <a:t>Trockener Dunst</a:t>
            </a:r>
            <a:r>
              <a:rPr lang="de-DE" dirty="0"/>
              <a:t>: Eingeschränkte Sicht aufgrund von Rauch und Staubpartikeln.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Nachts strahlt die Erde Wärme aus, kühlt sich ab und somit kühlt sich auch die untere Luftschicht ab.</a:t>
            </a:r>
          </a:p>
          <a:p>
            <a:r>
              <a:rPr lang="de-DE" dirty="0"/>
              <a:t>Nebel entsteht durch Abkühlung feuchter Luft oder durch Vermischung kalter Luft mit feuchter Luft.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3.4 Wolken </a:t>
            </a:r>
            <a:r>
              <a:rPr lang="de-DE"/>
              <a:t>und Nebel</a:t>
            </a:r>
            <a:endParaRPr lang="de-DE" dirty="0"/>
          </a:p>
        </p:txBody>
      </p:sp>
      <p:pic>
        <p:nvPicPr>
          <p:cNvPr id="7" name="Picture 12">
            <a:hlinkClick r:id="rId2"/>
            <a:extLst>
              <a:ext uri="{FF2B5EF4-FFF2-40B4-BE49-F238E27FC236}">
                <a16:creationId xmlns:a16="http://schemas.microsoft.com/office/drawing/2014/main" id="{243A4987-BE65-5F41-9F30-C1DA0A6DC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16" y="898810"/>
            <a:ext cx="4031229" cy="309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>
            <a:hlinkClick r:id="rId4"/>
            <a:extLst>
              <a:ext uri="{FF2B5EF4-FFF2-40B4-BE49-F238E27FC236}">
                <a16:creationId xmlns:a16="http://schemas.microsoft.com/office/drawing/2014/main" id="{104C29CA-8046-374F-8C56-7986F9F97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16" y="4128653"/>
            <a:ext cx="4031229" cy="227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54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Nebelarten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D91192-5D50-49E4-B1FC-E421C191A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24910"/>
            <a:ext cx="5830614" cy="5475890"/>
          </a:xfrm>
        </p:spPr>
        <p:txBody>
          <a:bodyPr>
            <a:noAutofit/>
          </a:bodyPr>
          <a:lstStyle/>
          <a:p>
            <a:r>
              <a:rPr lang="de-DE" b="1" dirty="0"/>
              <a:t>Strahlungsnebel</a:t>
            </a:r>
            <a:r>
              <a:rPr lang="de-DE" dirty="0"/>
              <a:t> tritt in klaren Nächten auf. Der Erdboden kühlt sich durch Ausstrahlung ab und damit auch die darüber liegende Luft. Wird der Taupunkt erreicht, bildet sich </a:t>
            </a:r>
            <a:r>
              <a:rPr lang="de-DE" dirty="0">
                <a:solidFill>
                  <a:srgbClr val="FF0000"/>
                </a:solidFill>
              </a:rPr>
              <a:t>Bodennebel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/>
              <a:t>(ist in Mitteleuropa die häufigste </a:t>
            </a:r>
            <a:r>
              <a:rPr lang="de-DE" dirty="0" err="1"/>
              <a:t>Nebelart</a:t>
            </a:r>
            <a:r>
              <a:rPr lang="de-DE" dirty="0"/>
              <a:t>)</a:t>
            </a:r>
          </a:p>
          <a:p>
            <a:r>
              <a:rPr lang="de-DE" dirty="0"/>
              <a:t>Bei </a:t>
            </a:r>
            <a:r>
              <a:rPr lang="de-DE" b="1" dirty="0"/>
              <a:t>Advektionsnebel</a:t>
            </a:r>
            <a:r>
              <a:rPr lang="de-DE" dirty="0"/>
              <a:t> strömt warme, feuchte Luft über eine kalte Oberfläche. Die Luft kühlt sich ab, Wasserdampf kondensiert und es bildet sich Nebel.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>
                <a:solidFill>
                  <a:srgbClr val="FF0000"/>
                </a:solidFill>
              </a:rPr>
              <a:t>Seenebel</a:t>
            </a:r>
            <a:r>
              <a:rPr lang="de-DE" dirty="0"/>
              <a:t> ist eine Form des Advektionsnebels)</a:t>
            </a:r>
          </a:p>
          <a:p>
            <a:r>
              <a:rPr lang="de-DE" b="1" dirty="0"/>
              <a:t>Mischungsnebel </a:t>
            </a:r>
            <a:r>
              <a:rPr lang="de-DE" dirty="0"/>
              <a:t>entsteht, wenn sich warme feuchte, nicht gesättigte Luft mit kalter, feuchter Luft mischt, und es dabei zur Sättigung kommen (Luftfeuchte 100%) kommt. Diese </a:t>
            </a:r>
            <a:r>
              <a:rPr lang="de-DE" dirty="0" err="1"/>
              <a:t>Nebelart</a:t>
            </a:r>
            <a:r>
              <a:rPr lang="de-DE" dirty="0"/>
              <a:t> ist </a:t>
            </a:r>
            <a:r>
              <a:rPr lang="de-DE" b="1" dirty="0"/>
              <a:t>unabhängig</a:t>
            </a:r>
            <a:r>
              <a:rPr lang="de-DE" dirty="0"/>
              <a:t> von der Temperatur des Untergrunds.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de-DE" b="1" dirty="0"/>
              <a:t>Frontalnebel</a:t>
            </a:r>
            <a:r>
              <a:rPr lang="de-DE" dirty="0"/>
              <a:t> ist Nebel als Folge von Regen. Nach einem Regenschauer steigt die Luftfeuchtigkeit manchmal so stark an, dass sich Nebel bildet.</a:t>
            </a:r>
          </a:p>
          <a:p>
            <a:r>
              <a:rPr lang="de-DE" b="1" dirty="0"/>
              <a:t>Orographischer Nebel</a:t>
            </a:r>
            <a:r>
              <a:rPr lang="de-DE" dirty="0"/>
              <a:t> bildet sich, wenn der Wind gegen einen Berg bläst und die Luft gezwungen wird aufzusteigen. Wird durch adiabatische Abkühlung 100% relative Feuchte erreicht, bilden sich im Luv des Berges </a:t>
            </a:r>
            <a:r>
              <a:rPr lang="de-DE" dirty="0">
                <a:solidFill>
                  <a:srgbClr val="FF0000"/>
                </a:solidFill>
              </a:rPr>
              <a:t>Wolken</a:t>
            </a:r>
            <a:r>
              <a:rPr lang="de-DE" dirty="0"/>
              <a:t> bzw. Nebel. </a:t>
            </a:r>
          </a:p>
          <a:p>
            <a:r>
              <a:rPr lang="de-DE" b="1" dirty="0"/>
              <a:t>Hochnebel </a:t>
            </a:r>
            <a:r>
              <a:rPr lang="de-DE" dirty="0"/>
              <a:t>entsteht in den Vormittagsstunden oft aus Strahlungsnebel, wenn durch Zunahme des Windes auf 5-7kt die bodennahe Schicht durchmischt wird und der Taupunkt dabei sinkt / die Luft trockener wird.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3.4 Wolken </a:t>
            </a:r>
            <a:r>
              <a:rPr lang="de-DE"/>
              <a:t>und Nebel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775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AC422-73B0-4880-8217-243373E43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Meteorologie: Gliederung (SFCL)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6C87F1-7C08-4959-A7EC-85DEC81366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41338" indent="-541338">
              <a:lnSpc>
                <a:spcPct val="100000"/>
              </a:lnSpc>
              <a:buNone/>
            </a:pPr>
            <a:r>
              <a:rPr lang="de-DE" sz="2400" dirty="0"/>
              <a:t>3.1	Die Atmosphäre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rgbClr val="044C96"/>
                </a:solidFill>
              </a:rPr>
              <a:t>The atmosphere 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400" dirty="0"/>
              <a:t>3.2	Windsysteme 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rgbClr val="044C96"/>
                </a:solidFill>
              </a:rPr>
              <a:t>Wind </a:t>
            </a:r>
            <a:endParaRPr lang="de-DE" sz="2000" i="1" dirty="0">
              <a:solidFill>
                <a:srgbClr val="044C96"/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400" dirty="0"/>
              <a:t>3.3	Thermodynamik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rgbClr val="044C96"/>
                </a:solidFill>
              </a:rPr>
              <a:t>Thermodynamics </a:t>
            </a:r>
            <a:endParaRPr lang="de-DE" sz="2000" i="1" dirty="0">
              <a:solidFill>
                <a:srgbClr val="044C96"/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400" dirty="0"/>
              <a:t>3.4	Wolken und Nebel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rgbClr val="044C96"/>
                </a:solidFill>
              </a:rPr>
              <a:t>Clouds and fog </a:t>
            </a:r>
            <a:endParaRPr lang="de-DE" sz="2000" i="1" dirty="0">
              <a:solidFill>
                <a:srgbClr val="044C96"/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400" dirty="0"/>
              <a:t>3.5	 Niederschlag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rgbClr val="044C96"/>
                </a:solidFill>
              </a:rPr>
              <a:t>Precipitation </a:t>
            </a:r>
            <a:endParaRPr lang="de-DE" sz="2000" i="1" dirty="0">
              <a:solidFill>
                <a:srgbClr val="044C96"/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400" dirty="0"/>
              <a:t>3.6	Luftmassen und Fronten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rgbClr val="044C96"/>
                </a:solidFill>
              </a:rPr>
              <a:t>Air masses and fronts </a:t>
            </a:r>
            <a:endParaRPr lang="de-DE" sz="2000" i="1" dirty="0">
              <a:solidFill>
                <a:srgbClr val="044C96"/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400" dirty="0"/>
              <a:t>3.7	Hoch- und Tiefdrucksysteme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rgbClr val="044C96"/>
                </a:solidFill>
              </a:rPr>
              <a:t>Pressure systems </a:t>
            </a:r>
          </a:p>
          <a:p>
            <a:pPr marL="541338" indent="-541338">
              <a:buNone/>
            </a:pPr>
            <a:r>
              <a:rPr lang="de-DE" sz="2400" dirty="0"/>
              <a:t>3.8	Klimatologie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de-DE" sz="2000" i="1" dirty="0" err="1">
                <a:solidFill>
                  <a:srgbClr val="044C96"/>
                </a:solidFill>
              </a:rPr>
              <a:t>Climatology</a:t>
            </a:r>
            <a:endParaRPr lang="de-DE" sz="2000" i="1" dirty="0">
              <a:solidFill>
                <a:srgbClr val="044C96"/>
              </a:solidFill>
            </a:endParaRP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endParaRPr lang="de-DE" sz="2000" i="1" dirty="0">
              <a:solidFill>
                <a:srgbClr val="044C96"/>
              </a:solidFill>
            </a:endParaRP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endParaRPr lang="de-DE" sz="2000" i="1" dirty="0">
              <a:solidFill>
                <a:srgbClr val="044C96"/>
              </a:solidFill>
            </a:endParaRP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endParaRPr lang="de-DE" sz="2000" i="1" dirty="0">
              <a:solidFill>
                <a:srgbClr val="044C96"/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16F40A-8AD2-4F07-8A23-28333DA8DE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41338" indent="-541338">
              <a:buNone/>
            </a:pPr>
            <a:r>
              <a:rPr lang="de-DE" sz="2000" dirty="0"/>
              <a:t>3.9 	Wetterbedingte Gefahren für die Luftfahrt</a:t>
            </a:r>
            <a:endParaRPr lang="en-US" sz="2000" dirty="0"/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700" i="1" dirty="0">
                <a:solidFill>
                  <a:srgbClr val="044C96"/>
                </a:solidFill>
              </a:rPr>
              <a:t>Flight hazards </a:t>
            </a:r>
            <a:endParaRPr lang="de-DE" sz="1700" i="1" dirty="0">
              <a:solidFill>
                <a:srgbClr val="044C96"/>
              </a:solidFill>
            </a:endParaRPr>
          </a:p>
          <a:p>
            <a:pPr marL="541338" indent="-541338">
              <a:buNone/>
            </a:pPr>
            <a:r>
              <a:rPr lang="de-DE" sz="2000" dirty="0"/>
              <a:t>3.10	Flugwetterinformationen 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700" i="1" dirty="0">
                <a:solidFill>
                  <a:srgbClr val="044C96"/>
                </a:solidFill>
              </a:rPr>
              <a:t>Meteorological information</a:t>
            </a:r>
            <a:endParaRPr lang="de-DE" sz="1700" i="1" dirty="0">
              <a:solidFill>
                <a:srgbClr val="044C96"/>
              </a:solidFill>
            </a:endParaRPr>
          </a:p>
          <a:p>
            <a:pPr marL="541338" indent="-541338">
              <a:buNone/>
            </a:pPr>
            <a:r>
              <a:rPr lang="de-DE" sz="2000" dirty="0"/>
              <a:t>  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de-DE" sz="1700" i="1" dirty="0">
                <a:solidFill>
                  <a:srgbClr val="044C96"/>
                </a:solidFill>
              </a:rPr>
              <a:t> </a:t>
            </a:r>
          </a:p>
          <a:p>
            <a:pPr marL="541338" indent="-541338">
              <a:buNone/>
            </a:pPr>
            <a:r>
              <a:rPr lang="de-DE" sz="2000" dirty="0"/>
              <a:t> 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700" i="1" dirty="0">
                <a:solidFill>
                  <a:srgbClr val="044C96"/>
                </a:solidFill>
              </a:rPr>
              <a:t> </a:t>
            </a:r>
            <a:endParaRPr lang="de-DE" sz="1700" i="1" dirty="0">
              <a:solidFill>
                <a:srgbClr val="044C96"/>
              </a:solidFill>
            </a:endParaRPr>
          </a:p>
          <a:p>
            <a:pPr marL="541338" indent="-541338">
              <a:buNone/>
            </a:pPr>
            <a:endParaRPr lang="de-DE" sz="2000" dirty="0"/>
          </a:p>
          <a:p>
            <a:pPr marL="541338" indent="-541338">
              <a:buNone/>
            </a:pPr>
            <a:r>
              <a:rPr lang="de-DE" sz="2000" dirty="0"/>
              <a:t> 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endParaRPr lang="de-DE" sz="1700" i="1" dirty="0">
              <a:solidFill>
                <a:srgbClr val="044C96"/>
              </a:solidFill>
            </a:endParaRPr>
          </a:p>
          <a:p>
            <a:pPr marL="541338" indent="-541338">
              <a:buNone/>
            </a:pPr>
            <a:endParaRPr lang="de-DE" sz="2000" dirty="0"/>
          </a:p>
          <a:p>
            <a:pPr marL="541338" indent="-541338">
              <a:buNone/>
            </a:pPr>
            <a:r>
              <a:rPr lang="de-DE" sz="2000" dirty="0"/>
              <a:t>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74E809-361D-4737-B52C-E6563C29B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C8C6FC9D-8C2D-CF4C-84AB-190563B2C803}"/>
              </a:ext>
            </a:extLst>
          </p:cNvPr>
          <p:cNvSpPr/>
          <p:nvPr/>
        </p:nvSpPr>
        <p:spPr>
          <a:xfrm>
            <a:off x="189186" y="2961571"/>
            <a:ext cx="4532939" cy="696036"/>
          </a:xfrm>
          <a:prstGeom prst="roundRect">
            <a:avLst/>
          </a:prstGeom>
          <a:solidFill>
            <a:schemeClr val="accent1">
              <a:alpha val="3404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903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02C7A8-7EE1-445E-B18B-B0B44B0295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3.4 Wolken und Nebel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147B01-30C8-421C-BD17-8AC69CBE5D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44C96"/>
                </a:solidFill>
              </a:rPr>
              <a:t>Clouds and fog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18B720-1CFD-4B73-A56F-433DC892E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953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AC422-73B0-4880-8217-243373E43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Wolken </a:t>
            </a:r>
            <a:r>
              <a:rPr lang="de-DE"/>
              <a:t>und Nebel: </a:t>
            </a:r>
            <a:r>
              <a:rPr lang="de-DE" dirty="0"/>
              <a:t>Gliederung (SFCL)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6C87F1-7C08-4959-A7EC-85DEC81366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1338" lvl="0" indent="-541338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900" b="1" dirty="0">
                <a:solidFill>
                  <a:prstClr val="black"/>
                </a:solidFill>
              </a:rPr>
              <a:t>3.4	Wolken und Nebel</a:t>
            </a:r>
            <a:br>
              <a:rPr lang="de-DE" sz="1900" b="1" dirty="0">
                <a:solidFill>
                  <a:prstClr val="black"/>
                </a:solidFill>
              </a:rPr>
            </a:br>
            <a:r>
              <a:rPr lang="de-DE" sz="1900" b="1" dirty="0">
                <a:solidFill>
                  <a:prstClr val="black"/>
                </a:solidFill>
              </a:rPr>
              <a:t>     </a:t>
            </a:r>
            <a:r>
              <a:rPr lang="en-US" sz="1600" i="1" dirty="0">
                <a:solidFill>
                  <a:srgbClr val="044C96"/>
                </a:solidFill>
              </a:rPr>
              <a:t>Clouds and fog </a:t>
            </a:r>
          </a:p>
          <a:p>
            <a:pPr marL="541338" lvl="0" indent="-541338">
              <a:lnSpc>
                <a:spcPct val="100000"/>
              </a:lnSpc>
              <a:buNone/>
            </a:pPr>
            <a:endParaRPr lang="en-US" sz="1600" i="1" dirty="0">
              <a:solidFill>
                <a:srgbClr val="044C96"/>
              </a:solidFill>
            </a:endParaRPr>
          </a:p>
          <a:p>
            <a:pPr marL="0" lvl="0" indent="0">
              <a:spcBef>
                <a:spcPts val="400"/>
              </a:spcBef>
              <a:buNone/>
            </a:pPr>
            <a:r>
              <a:rPr lang="de-DE" sz="1700" b="1" dirty="0">
                <a:solidFill>
                  <a:prstClr val="black"/>
                </a:solidFill>
              </a:rPr>
              <a:t>3.4.1 Wolkenbildung und Klassifizierung</a:t>
            </a:r>
          </a:p>
          <a:p>
            <a:pPr lvl="0">
              <a:spcBef>
                <a:spcPts val="400"/>
              </a:spcBef>
            </a:pPr>
            <a:r>
              <a:rPr lang="de-DE" sz="1600" dirty="0">
                <a:solidFill>
                  <a:prstClr val="black"/>
                </a:solidFill>
              </a:rPr>
              <a:t>Abkühlung durch Ausdehnung und durch Advektion</a:t>
            </a:r>
          </a:p>
          <a:p>
            <a:pPr lvl="0">
              <a:spcBef>
                <a:spcPts val="400"/>
              </a:spcBef>
            </a:pPr>
            <a:r>
              <a:rPr lang="de-DE" sz="1600" dirty="0">
                <a:solidFill>
                  <a:prstClr val="black"/>
                </a:solidFill>
              </a:rPr>
              <a:t>Wolkenarten und Wolkenklassifizierung</a:t>
            </a:r>
          </a:p>
          <a:p>
            <a:pPr lvl="0">
              <a:spcBef>
                <a:spcPts val="400"/>
              </a:spcBef>
            </a:pPr>
            <a:r>
              <a:rPr lang="de-DE" sz="1600" dirty="0">
                <a:solidFill>
                  <a:prstClr val="black"/>
                </a:solidFill>
              </a:rPr>
              <a:t>Einfluss von Inversionen auf die Wolkenentwicklung</a:t>
            </a:r>
          </a:p>
          <a:p>
            <a:pPr lvl="0">
              <a:spcBef>
                <a:spcPts val="400"/>
              </a:spcBef>
            </a:pPr>
            <a:endParaRPr lang="de-DE" sz="1600" dirty="0">
              <a:solidFill>
                <a:prstClr val="black"/>
              </a:solidFill>
            </a:endParaRPr>
          </a:p>
          <a:p>
            <a:pPr marL="0" lvl="0" indent="0">
              <a:spcBef>
                <a:spcPts val="400"/>
              </a:spcBef>
              <a:buNone/>
            </a:pPr>
            <a:r>
              <a:rPr lang="de-DE" sz="1700" b="1" dirty="0">
                <a:solidFill>
                  <a:prstClr val="black"/>
                </a:solidFill>
              </a:rPr>
              <a:t>3.4.2 Nebel und Dunst</a:t>
            </a:r>
          </a:p>
          <a:p>
            <a:pPr lvl="0">
              <a:spcBef>
                <a:spcPts val="400"/>
              </a:spcBef>
            </a:pPr>
            <a:r>
              <a:rPr lang="de-DE" sz="1600" dirty="0">
                <a:solidFill>
                  <a:prstClr val="black"/>
                </a:solidFill>
              </a:rPr>
              <a:t>Allgemeine Aspekte (Voraussetzung, Auflösung)</a:t>
            </a:r>
          </a:p>
          <a:p>
            <a:pPr lvl="0">
              <a:spcBef>
                <a:spcPts val="400"/>
              </a:spcBef>
            </a:pPr>
            <a:r>
              <a:rPr lang="de-DE" sz="1600" dirty="0">
                <a:solidFill>
                  <a:prstClr val="black"/>
                </a:solidFill>
              </a:rPr>
              <a:t>Strahlungsnebel</a:t>
            </a:r>
          </a:p>
          <a:p>
            <a:pPr lvl="0">
              <a:spcBef>
                <a:spcPts val="400"/>
              </a:spcBef>
            </a:pPr>
            <a:r>
              <a:rPr lang="de-DE" sz="1600" dirty="0">
                <a:solidFill>
                  <a:prstClr val="black"/>
                </a:solidFill>
              </a:rPr>
              <a:t>Advektionsnebel</a:t>
            </a:r>
          </a:p>
          <a:p>
            <a:pPr lvl="0">
              <a:spcBef>
                <a:spcPts val="400"/>
              </a:spcBef>
            </a:pPr>
            <a:r>
              <a:rPr lang="de-DE" sz="1600" dirty="0">
                <a:solidFill>
                  <a:prstClr val="black"/>
                </a:solidFill>
              </a:rPr>
              <a:t>Verdunstungsnebel</a:t>
            </a:r>
          </a:p>
          <a:p>
            <a:pPr lvl="0">
              <a:spcBef>
                <a:spcPts val="400"/>
              </a:spcBef>
            </a:pPr>
            <a:r>
              <a:rPr lang="de-DE" sz="1600" dirty="0">
                <a:solidFill>
                  <a:prstClr val="black"/>
                </a:solidFill>
              </a:rPr>
              <a:t>Mischungsnebel</a:t>
            </a:r>
          </a:p>
          <a:p>
            <a:pPr lvl="0">
              <a:spcBef>
                <a:spcPts val="400"/>
              </a:spcBef>
            </a:pPr>
            <a:r>
              <a:rPr lang="de-DE" sz="1600" dirty="0">
                <a:solidFill>
                  <a:prstClr val="black"/>
                </a:solidFill>
              </a:rPr>
              <a:t>Frontalnebel</a:t>
            </a:r>
          </a:p>
          <a:p>
            <a:pPr lvl="0">
              <a:spcBef>
                <a:spcPts val="400"/>
              </a:spcBef>
            </a:pPr>
            <a:r>
              <a:rPr lang="de-DE" sz="1600" dirty="0">
                <a:solidFill>
                  <a:prstClr val="black"/>
                </a:solidFill>
              </a:rPr>
              <a:t>Orographischer Nebel (Wolken im Gebirge)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endParaRPr lang="de-DE" sz="2000" i="1" dirty="0">
              <a:solidFill>
                <a:srgbClr val="044C96"/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16F40A-8AD2-4F07-8A23-28333DA8DE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800" dirty="0"/>
          </a:p>
          <a:p>
            <a:pPr marL="541338" indent="-541338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900" b="1" dirty="0"/>
              <a:t> </a:t>
            </a:r>
            <a:endParaRPr lang="de-DE" sz="1600" dirty="0"/>
          </a:p>
          <a:p>
            <a:pPr marL="0" indent="0">
              <a:buNone/>
            </a:pPr>
            <a:endParaRPr lang="de-DE" sz="1900" b="1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74E809-361D-4737-B52C-E6563C29B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1E7FE21-824D-ED41-5DED-DDB0DEF90B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/>
          <a:lstStyle/>
          <a:p>
            <a:r>
              <a:rPr lang="de-DE"/>
              <a:t>3.4 Wolken </a:t>
            </a:r>
            <a:r>
              <a:rPr lang="de-DE" dirty="0"/>
              <a:t>und Nebel</a:t>
            </a:r>
          </a:p>
        </p:txBody>
      </p:sp>
    </p:spTree>
    <p:extLst>
      <p:ext uri="{BB962C8B-B14F-4D97-AF65-F5344CB8AC3E}">
        <p14:creationId xmlns:p14="http://schemas.microsoft.com/office/powerpoint/2010/main" val="237793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Wolken und Nebel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D91192-5D50-49E4-B1FC-E421C191A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24910"/>
            <a:ext cx="5830614" cy="5475890"/>
          </a:xfrm>
        </p:spPr>
        <p:txBody>
          <a:bodyPr>
            <a:noAutofit/>
          </a:bodyPr>
          <a:lstStyle/>
          <a:p>
            <a:r>
              <a:rPr lang="de-DE" b="1" dirty="0"/>
              <a:t>Wolken</a:t>
            </a:r>
            <a:r>
              <a:rPr lang="de-DE" dirty="0"/>
              <a:t> sind eine Ansammlung in der Luft schwebender sehr feinen Wassertröpfchen </a:t>
            </a:r>
            <a:r>
              <a:rPr lang="de-DE" dirty="0">
                <a:solidFill>
                  <a:schemeClr val="accent1"/>
                </a:solidFill>
              </a:rPr>
              <a:t>(Wassertropfen mit 5 bis 10 </a:t>
            </a:r>
            <a:r>
              <a:rPr lang="el-GR" dirty="0">
                <a:solidFill>
                  <a:schemeClr val="accent1"/>
                </a:solidFill>
              </a:rPr>
              <a:t>μ</a:t>
            </a:r>
            <a:r>
              <a:rPr lang="de-DE" dirty="0">
                <a:solidFill>
                  <a:schemeClr val="accent1"/>
                </a:solidFill>
              </a:rPr>
              <a:t>m Durchmesser)   </a:t>
            </a:r>
            <a:r>
              <a:rPr lang="de-DE" dirty="0"/>
              <a:t>oder aus Eiskristallen oder beiden gleichzeitig in der Atmosphäre. Wolken bilden sich beim Unterschreiten der Taupunkt-Temperatur. </a:t>
            </a:r>
            <a:br>
              <a:rPr lang="de-DE" dirty="0"/>
            </a:br>
            <a:r>
              <a:rPr lang="de-DE" dirty="0"/>
              <a:t>Je nach Höhe und herrschender Temperatur bilden sich entweder Eiskristalle an </a:t>
            </a:r>
            <a:r>
              <a:rPr lang="de-DE" dirty="0" err="1"/>
              <a:t>Kristallisa-tionskeimen</a:t>
            </a:r>
            <a:r>
              <a:rPr lang="de-DE" dirty="0"/>
              <a:t> durch  Resublimation oder Wolkentröpfchen mit Hilfe von Kondensations-keimen durch Kondensation.</a:t>
            </a:r>
          </a:p>
          <a:p>
            <a:pPr marL="0" indent="0">
              <a:buNone/>
            </a:pPr>
            <a:endParaRPr lang="de-DE" b="1" dirty="0"/>
          </a:p>
          <a:p>
            <a:pPr>
              <a:spcAft>
                <a:spcPts val="0"/>
              </a:spcAft>
            </a:pPr>
            <a:r>
              <a:rPr lang="de-DE" b="1" dirty="0"/>
              <a:t>Nebel</a:t>
            </a:r>
            <a:r>
              <a:rPr lang="de-DE" dirty="0"/>
              <a:t> ist eine Schichtwolke (Stratus) mit Bodenkontakt oder Bodennähe und einer horizontalen Sichtweite kleiner als 1 km.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3.4 Wolken </a:t>
            </a:r>
            <a:r>
              <a:rPr lang="de-DE"/>
              <a:t>und Nebel</a:t>
            </a:r>
            <a:endParaRPr lang="de-DE" dirty="0"/>
          </a:p>
        </p:txBody>
      </p:sp>
      <p:pic>
        <p:nvPicPr>
          <p:cNvPr id="7" name="Inhaltsplatzhalter 25" descr="Ein Bild, das Text, Himmel, draußen, Wolken enthält.&#10;&#10;Automatisch generierte Beschreibung">
            <a:extLst>
              <a:ext uri="{FF2B5EF4-FFF2-40B4-BE49-F238E27FC236}">
                <a16:creationId xmlns:a16="http://schemas.microsoft.com/office/drawing/2014/main" id="{845FE89E-356F-CAFA-DC8A-82ED8E16D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24910"/>
            <a:ext cx="3240109" cy="2483295"/>
          </a:xfrm>
          <a:prstGeom prst="rect">
            <a:avLst/>
          </a:prstGeom>
        </p:spPr>
      </p:pic>
      <p:pic>
        <p:nvPicPr>
          <p:cNvPr id="8" name="Picture 12">
            <a:hlinkClick r:id="rId3"/>
            <a:extLst>
              <a:ext uri="{FF2B5EF4-FFF2-40B4-BE49-F238E27FC236}">
                <a16:creationId xmlns:a16="http://schemas.microsoft.com/office/drawing/2014/main" id="{7331CD5D-DD4D-E89C-7378-39CFBE44143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499" y="3808806"/>
            <a:ext cx="3305323" cy="24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478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C5F3F9-09C3-2AC0-EE29-E5354F083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10 Wolkengattungen, 3 Wolkenstockwerke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9A61C2-2426-E91F-BED9-E8566F37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25295E7-A105-0C9C-D30A-1E77FFE83B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2F5211C3-E55C-B244-1E1B-1635C3881C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01022"/>
              </p:ext>
            </p:extLst>
          </p:nvPr>
        </p:nvGraphicFramePr>
        <p:xfrm>
          <a:off x="954816" y="1215392"/>
          <a:ext cx="9445824" cy="4819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3984">
                  <a:extLst>
                    <a:ext uri="{9D8B030D-6E8A-4147-A177-3AD203B41FA5}">
                      <a16:colId xmlns:a16="http://schemas.microsoft.com/office/drawing/2014/main" val="2142340175"/>
                    </a:ext>
                  </a:extLst>
                </a:gridCol>
                <a:gridCol w="837727">
                  <a:extLst>
                    <a:ext uri="{9D8B030D-6E8A-4147-A177-3AD203B41FA5}">
                      <a16:colId xmlns:a16="http://schemas.microsoft.com/office/drawing/2014/main" val="3688292984"/>
                    </a:ext>
                  </a:extLst>
                </a:gridCol>
                <a:gridCol w="591473">
                  <a:extLst>
                    <a:ext uri="{9D8B030D-6E8A-4147-A177-3AD203B41FA5}">
                      <a16:colId xmlns:a16="http://schemas.microsoft.com/office/drawing/2014/main" val="622694945"/>
                    </a:ext>
                  </a:extLst>
                </a:gridCol>
                <a:gridCol w="2557248">
                  <a:extLst>
                    <a:ext uri="{9D8B030D-6E8A-4147-A177-3AD203B41FA5}">
                      <a16:colId xmlns:a16="http://schemas.microsoft.com/office/drawing/2014/main" val="692162092"/>
                    </a:ext>
                  </a:extLst>
                </a:gridCol>
                <a:gridCol w="352796">
                  <a:extLst>
                    <a:ext uri="{9D8B030D-6E8A-4147-A177-3AD203B41FA5}">
                      <a16:colId xmlns:a16="http://schemas.microsoft.com/office/drawing/2014/main" val="4157747132"/>
                    </a:ext>
                  </a:extLst>
                </a:gridCol>
                <a:gridCol w="2892829">
                  <a:extLst>
                    <a:ext uri="{9D8B030D-6E8A-4147-A177-3AD203B41FA5}">
                      <a16:colId xmlns:a16="http://schemas.microsoft.com/office/drawing/2014/main" val="102644704"/>
                    </a:ext>
                  </a:extLst>
                </a:gridCol>
                <a:gridCol w="565265">
                  <a:extLst>
                    <a:ext uri="{9D8B030D-6E8A-4147-A177-3AD203B41FA5}">
                      <a16:colId xmlns:a16="http://schemas.microsoft.com/office/drawing/2014/main" val="2868413238"/>
                    </a:ext>
                  </a:extLst>
                </a:gridCol>
                <a:gridCol w="774502">
                  <a:extLst>
                    <a:ext uri="{9D8B030D-6E8A-4147-A177-3AD203B41FA5}">
                      <a16:colId xmlns:a16="http://schemas.microsoft.com/office/drawing/2014/main" val="1128787139"/>
                    </a:ext>
                  </a:extLst>
                </a:gridCol>
              </a:tblGrid>
              <a:tr h="815773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de-DE" sz="2200" b="0" i="0" u="none" strike="noStrike" dirty="0">
                          <a:solidFill>
                            <a:srgbClr val="044C96"/>
                          </a:solidFill>
                          <a:effectLst/>
                          <a:latin typeface="Calibri" panose="020F0502020204030204" pitchFamily="34" charset="0"/>
                        </a:rPr>
                        <a:t>Wolken-merkmale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2200" b="0" i="0" u="none" strike="noStrike" dirty="0">
                        <a:solidFill>
                          <a:srgbClr val="044C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Schichtwolken</a:t>
                      </a:r>
                    </a:p>
                    <a:p>
                      <a:pPr algn="ctr" fontAlgn="b"/>
                      <a:r>
                        <a:rPr lang="de-DE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de-DE" sz="2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Stratus</a:t>
                      </a:r>
                      <a:r>
                        <a:rPr lang="de-DE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Haufenwolken</a:t>
                      </a:r>
                    </a:p>
                    <a:p>
                      <a:pPr algn="ctr" fontAlgn="b"/>
                      <a:r>
                        <a:rPr lang="de-DE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de-DE" sz="2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Cumulus</a:t>
                      </a:r>
                      <a:r>
                        <a:rPr lang="de-DE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2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" anchor="ctr"/>
                </a:tc>
                <a:extLst>
                  <a:ext uri="{0D108BD9-81ED-4DB2-BD59-A6C34878D82A}">
                    <a16:rowId xmlns:a16="http://schemas.microsoft.com/office/drawing/2014/main" val="3083938337"/>
                  </a:ext>
                </a:extLst>
              </a:tr>
              <a:tr h="490866">
                <a:tc rowSpan="6">
                  <a:txBody>
                    <a:bodyPr/>
                    <a:lstStyle/>
                    <a:p>
                      <a:pPr algn="ctr" fontAlgn="b"/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Wolkenstockwerke</a:t>
                      </a:r>
                    </a:p>
                    <a:p>
                      <a:pPr algn="ctr" fontAlgn="b"/>
                      <a:r>
                        <a:rPr lang="de-D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de-DE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Wolkenfamilien</a:t>
                      </a:r>
                      <a:r>
                        <a:rPr lang="de-D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vert="vert270" anchor="ctr" anchorCtr="1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Hohe Wolken </a:t>
                      </a:r>
                    </a:p>
                    <a:p>
                      <a:pPr algn="ctr" fontAlgn="b"/>
                      <a:r>
                        <a:rPr lang="de-DE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de-DE" sz="2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Cirro</a:t>
                      </a:r>
                      <a:r>
                        <a:rPr lang="de-DE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vert="vert270" anchor="ctr"/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de-DE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Nimbo</a:t>
                      </a:r>
                      <a:r>
                        <a:rPr lang="de-DE" sz="2200" b="0" i="0" u="none" strike="noStrike" dirty="0">
                          <a:solidFill>
                            <a:srgbClr val="044C96"/>
                          </a:solidFill>
                          <a:effectLst/>
                          <a:latin typeface="Calibri" panose="020F0502020204030204" pitchFamily="34" charset="0"/>
                        </a:rPr>
                        <a:t>stratus</a:t>
                      </a:r>
                    </a:p>
                  </a:txBody>
                  <a:tcPr marL="9525" marR="9525" marT="9525" marB="0" vert="vert27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Cirrus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 dirty="0">
                          <a:solidFill>
                            <a:srgbClr val="044C96"/>
                          </a:solidFill>
                          <a:effectLst/>
                          <a:latin typeface="Calibri" panose="020F0502020204030204" pitchFamily="34" charset="0"/>
                        </a:rPr>
                        <a:t>Cumulo</a:t>
                      </a:r>
                      <a:r>
                        <a:rPr lang="de-DE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nimbus</a:t>
                      </a:r>
                    </a:p>
                  </a:txBody>
                  <a:tcPr marL="9525" marR="9525" marT="9525" marB="0" vert="vert" anchor="ctr"/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Wolken mit großer vertikaler Erstreckung </a:t>
                      </a:r>
                    </a:p>
                    <a:p>
                      <a:pPr algn="ctr" fontAlgn="b"/>
                      <a:r>
                        <a:rPr lang="de-DE" sz="2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de-DE" sz="2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Nimbo</a:t>
                      </a:r>
                      <a:r>
                        <a:rPr lang="de-DE" sz="2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vert="vert270" anchor="ctr"/>
                </a:tc>
                <a:extLst>
                  <a:ext uri="{0D108BD9-81ED-4DB2-BD59-A6C34878D82A}">
                    <a16:rowId xmlns:a16="http://schemas.microsoft.com/office/drawing/2014/main" val="39237894"/>
                  </a:ext>
                </a:extLst>
              </a:tr>
              <a:tr h="458678">
                <a:tc vMerge="1"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Cirro</a:t>
                      </a:r>
                      <a:r>
                        <a:rPr lang="de-DE" sz="2200" b="0" i="0" u="none" strike="noStrike" dirty="0">
                          <a:solidFill>
                            <a:srgbClr val="044C96"/>
                          </a:solidFill>
                          <a:effectLst/>
                          <a:latin typeface="Calibri" panose="020F0502020204030204" pitchFamily="34" charset="0"/>
                        </a:rPr>
                        <a:t>stratus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de-DE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Cirro</a:t>
                      </a:r>
                      <a:r>
                        <a:rPr lang="de-DE" sz="2200" b="0" i="0" u="none" strike="noStrike" dirty="0">
                          <a:solidFill>
                            <a:srgbClr val="044C96"/>
                          </a:solidFill>
                          <a:effectLst/>
                          <a:latin typeface="Calibri" panose="020F0502020204030204" pitchFamily="34" charset="0"/>
                        </a:rPr>
                        <a:t>cumulus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Cirro</a:t>
                      </a:r>
                      <a:r>
                        <a:rPr lang="de-DE" sz="2200" b="0" i="0" u="none" strike="noStrike">
                          <a:solidFill>
                            <a:srgbClr val="044C96"/>
                          </a:solidFill>
                          <a:effectLst/>
                          <a:latin typeface="Calibri" panose="020F0502020204030204" pitchFamily="34" charset="0"/>
                        </a:rPr>
                        <a:t>cumulus</a:t>
                      </a:r>
                      <a:endParaRPr lang="de-DE" sz="2200" b="0" i="0" u="none" strike="noStrike" dirty="0">
                        <a:solidFill>
                          <a:srgbClr val="044C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95423"/>
                  </a:ext>
                </a:extLst>
              </a:tr>
              <a:tr h="1719706">
                <a:tc vMerge="1"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Mittelhohe Wolken (2-7km)</a:t>
                      </a:r>
                    </a:p>
                    <a:p>
                      <a:pPr algn="ctr"/>
                      <a:r>
                        <a:rPr lang="de-DE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de-DE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  <a:r>
                        <a:rPr lang="de-DE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de-DE" sz="22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vert="vert27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de-DE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  <a:r>
                        <a:rPr lang="de-DE" sz="2200" b="0" i="0" u="none" strike="noStrike" dirty="0">
                          <a:solidFill>
                            <a:srgbClr val="044C96"/>
                          </a:solidFill>
                          <a:effectLst/>
                          <a:latin typeface="Calibri" panose="020F0502020204030204" pitchFamily="34" charset="0"/>
                        </a:rPr>
                        <a:t>stratus</a:t>
                      </a: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pPr algn="ctr" fontAlgn="b"/>
                      <a:r>
                        <a:rPr lang="de-DE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  <a:r>
                        <a:rPr lang="de-DE" sz="2200" b="0" i="0" u="none" strike="noStrike" dirty="0">
                          <a:solidFill>
                            <a:srgbClr val="044C96"/>
                          </a:solidFill>
                          <a:effectLst/>
                          <a:latin typeface="Calibri" panose="020F0502020204030204" pitchFamily="34" charset="0"/>
                        </a:rPr>
                        <a:t>cumulus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de-DE" sz="2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  <a:r>
                        <a:rPr lang="de-DE" sz="2200" b="0" i="0" u="none" strike="noStrike">
                          <a:solidFill>
                            <a:srgbClr val="044C96"/>
                          </a:solidFill>
                          <a:effectLst/>
                          <a:latin typeface="Calibri" panose="020F0502020204030204" pitchFamily="34" charset="0"/>
                        </a:rPr>
                        <a:t>cumulus</a:t>
                      </a:r>
                      <a:endParaRPr lang="de-DE" sz="2200" b="0" i="0" u="none" strike="noStrike" dirty="0">
                        <a:solidFill>
                          <a:srgbClr val="044C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74427"/>
                  </a:ext>
                </a:extLst>
              </a:tr>
              <a:tr h="49391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Niedrige Wolken</a:t>
                      </a:r>
                    </a:p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vert="vert27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133386"/>
                  </a:ext>
                </a:extLst>
              </a:tr>
              <a:tr h="418793">
                <a:tc vMerge="1"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 dirty="0">
                          <a:solidFill>
                            <a:srgbClr val="044C96"/>
                          </a:solidFill>
                          <a:effectLst/>
                          <a:latin typeface="Calibri" panose="020F0502020204030204" pitchFamily="34" charset="0"/>
                        </a:rPr>
                        <a:t>Stratus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 dirty="0">
                          <a:solidFill>
                            <a:srgbClr val="044C96"/>
                          </a:solidFill>
                          <a:effectLst/>
                          <a:latin typeface="Calibri" panose="020F0502020204030204" pitchFamily="34" charset="0"/>
                        </a:rPr>
                        <a:t>Cumulus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 dirty="0">
                          <a:solidFill>
                            <a:srgbClr val="044C96"/>
                          </a:solidFill>
                          <a:effectLst/>
                          <a:latin typeface="Calibri" panose="020F0502020204030204" pitchFamily="34" charset="0"/>
                        </a:rPr>
                        <a:t>Cumulus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590620"/>
                  </a:ext>
                </a:extLst>
              </a:tr>
              <a:tr h="421921">
                <a:tc vMerge="1"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Stratocumulus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791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776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Wolkenbildung und Klassifizierung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7107D893-319D-BE42-B5FF-84A4938426E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1146126"/>
              </p:ext>
            </p:extLst>
          </p:nvPr>
        </p:nvGraphicFramePr>
        <p:xfrm>
          <a:off x="189186" y="1432121"/>
          <a:ext cx="11778186" cy="43129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8671">
                  <a:extLst>
                    <a:ext uri="{9D8B030D-6E8A-4147-A177-3AD203B41FA5}">
                      <a16:colId xmlns:a16="http://schemas.microsoft.com/office/drawing/2014/main" val="2835036153"/>
                    </a:ext>
                  </a:extLst>
                </a:gridCol>
                <a:gridCol w="2224585">
                  <a:extLst>
                    <a:ext uri="{9D8B030D-6E8A-4147-A177-3AD203B41FA5}">
                      <a16:colId xmlns:a16="http://schemas.microsoft.com/office/drawing/2014/main" val="4094992198"/>
                    </a:ext>
                  </a:extLst>
                </a:gridCol>
                <a:gridCol w="2347415">
                  <a:extLst>
                    <a:ext uri="{9D8B030D-6E8A-4147-A177-3AD203B41FA5}">
                      <a16:colId xmlns:a16="http://schemas.microsoft.com/office/drawing/2014/main" val="670683028"/>
                    </a:ext>
                  </a:extLst>
                </a:gridCol>
                <a:gridCol w="1303128">
                  <a:extLst>
                    <a:ext uri="{9D8B030D-6E8A-4147-A177-3AD203B41FA5}">
                      <a16:colId xmlns:a16="http://schemas.microsoft.com/office/drawing/2014/main" val="198888990"/>
                    </a:ext>
                  </a:extLst>
                </a:gridCol>
                <a:gridCol w="132017">
                  <a:extLst>
                    <a:ext uri="{9D8B030D-6E8A-4147-A177-3AD203B41FA5}">
                      <a16:colId xmlns:a16="http://schemas.microsoft.com/office/drawing/2014/main" val="2860073211"/>
                    </a:ext>
                  </a:extLst>
                </a:gridCol>
                <a:gridCol w="1942558">
                  <a:extLst>
                    <a:ext uri="{9D8B030D-6E8A-4147-A177-3AD203B41FA5}">
                      <a16:colId xmlns:a16="http://schemas.microsoft.com/office/drawing/2014/main" val="3283993378"/>
                    </a:ext>
                  </a:extLst>
                </a:gridCol>
                <a:gridCol w="2229812">
                  <a:extLst>
                    <a:ext uri="{9D8B030D-6E8A-4147-A177-3AD203B41FA5}">
                      <a16:colId xmlns:a16="http://schemas.microsoft.com/office/drawing/2014/main" val="3632429620"/>
                    </a:ext>
                  </a:extLst>
                </a:gridCol>
              </a:tblGrid>
              <a:tr h="502947">
                <a:tc>
                  <a:txBody>
                    <a:bodyPr/>
                    <a:lstStyle/>
                    <a:p>
                      <a:pPr algn="just"/>
                      <a:r>
                        <a:rPr lang="de-DE" sz="2200" kern="100" dirty="0">
                          <a:effectLst/>
                        </a:rPr>
                        <a:t>Familie  </a:t>
                      </a: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 dirty="0">
                          <a:effectLst/>
                        </a:rPr>
                        <a:t>Wolkenerstreckung</a:t>
                      </a:r>
                      <a:endParaRPr lang="de-DE" sz="2200" kern="100" dirty="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r>
                        <a:rPr lang="de-DE" sz="2200" kern="100">
                          <a:effectLst/>
                        </a:rPr>
                        <a:t>   Gattung         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Abk.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de-DE" sz="2200" kern="100">
                          <a:effectLst/>
                        </a:rPr>
                        <a:t> 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Untergrenze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Obergrenze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extLst>
                  <a:ext uri="{0D108BD9-81ED-4DB2-BD59-A6C34878D82A}">
                    <a16:rowId xmlns:a16="http://schemas.microsoft.com/office/drawing/2014/main" val="907737075"/>
                  </a:ext>
                </a:extLst>
              </a:tr>
              <a:tr h="251474">
                <a:tc>
                  <a:txBody>
                    <a:bodyPr/>
                    <a:lstStyle/>
                    <a:p>
                      <a:r>
                        <a:rPr lang="de-DE" sz="2200" kern="100">
                          <a:effectLst/>
                        </a:rPr>
                        <a:t>hoch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  5km -13km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r>
                        <a:rPr lang="de-DE" sz="2200" kern="100">
                          <a:effectLst/>
                        </a:rPr>
                        <a:t> Cirrus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Ci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 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5 000m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13.000m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extLst>
                  <a:ext uri="{0D108BD9-81ED-4DB2-BD59-A6C34878D82A}">
                    <a16:rowId xmlns:a16="http://schemas.microsoft.com/office/drawing/2014/main" val="436162053"/>
                  </a:ext>
                </a:extLst>
              </a:tr>
              <a:tr h="251474">
                <a:tc>
                  <a:txBody>
                    <a:bodyPr/>
                    <a:lstStyle/>
                    <a:p>
                      <a:r>
                        <a:rPr lang="de-DE" sz="2200" kern="100">
                          <a:effectLst/>
                        </a:rPr>
                        <a:t> 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 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r>
                        <a:rPr lang="de-DE" sz="2200" kern="100">
                          <a:effectLst/>
                        </a:rPr>
                        <a:t> Cirrocumulus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Cc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 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 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 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extLst>
                  <a:ext uri="{0D108BD9-81ED-4DB2-BD59-A6C34878D82A}">
                    <a16:rowId xmlns:a16="http://schemas.microsoft.com/office/drawing/2014/main" val="1983264658"/>
                  </a:ext>
                </a:extLst>
              </a:tr>
              <a:tr h="251474">
                <a:tc>
                  <a:txBody>
                    <a:bodyPr/>
                    <a:lstStyle/>
                    <a:p>
                      <a:r>
                        <a:rPr lang="de-DE" sz="2200" kern="100">
                          <a:effectLst/>
                        </a:rPr>
                        <a:t> 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 dirty="0">
                          <a:effectLst/>
                        </a:rPr>
                        <a:t> </a:t>
                      </a:r>
                      <a:endParaRPr lang="de-DE" sz="2200" kern="100" dirty="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r>
                        <a:rPr lang="de-DE" sz="2200" kern="100">
                          <a:effectLst/>
                        </a:rPr>
                        <a:t> Cirrostratus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Cs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 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 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 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extLst>
                  <a:ext uri="{0D108BD9-81ED-4DB2-BD59-A6C34878D82A}">
                    <a16:rowId xmlns:a16="http://schemas.microsoft.com/office/drawing/2014/main" val="2746776252"/>
                  </a:ext>
                </a:extLst>
              </a:tr>
              <a:tr h="55844">
                <a:tc>
                  <a:txBody>
                    <a:bodyPr/>
                    <a:lstStyle/>
                    <a:p>
                      <a:r>
                        <a:rPr lang="de-DE" sz="1000" kern="100" dirty="0">
                          <a:effectLst/>
                        </a:rPr>
                        <a:t> </a:t>
                      </a:r>
                      <a:endParaRPr lang="de-DE" sz="1000" kern="100" dirty="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kern="100" dirty="0">
                          <a:effectLst/>
                        </a:rPr>
                        <a:t> </a:t>
                      </a:r>
                      <a:endParaRPr lang="de-DE" sz="1000" kern="100" dirty="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r>
                        <a:rPr lang="de-DE" sz="1000" kern="100" dirty="0">
                          <a:effectLst/>
                        </a:rPr>
                        <a:t> </a:t>
                      </a:r>
                      <a:endParaRPr lang="de-DE" sz="1000" kern="100" dirty="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kern="100" dirty="0">
                          <a:effectLst/>
                        </a:rPr>
                        <a:t> </a:t>
                      </a:r>
                      <a:endParaRPr lang="de-DE" sz="1000" kern="100" dirty="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kern="100" dirty="0">
                          <a:effectLst/>
                        </a:rPr>
                        <a:t> </a:t>
                      </a:r>
                      <a:endParaRPr lang="de-DE" sz="1000" kern="100" dirty="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kern="100" dirty="0">
                          <a:effectLst/>
                        </a:rPr>
                        <a:t> </a:t>
                      </a:r>
                      <a:endParaRPr lang="de-DE" sz="1000" kern="100" dirty="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kern="100" dirty="0">
                          <a:effectLst/>
                        </a:rPr>
                        <a:t> </a:t>
                      </a:r>
                      <a:endParaRPr lang="de-DE" sz="1000" kern="100" dirty="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extLst>
                  <a:ext uri="{0D108BD9-81ED-4DB2-BD59-A6C34878D82A}">
                    <a16:rowId xmlns:a16="http://schemas.microsoft.com/office/drawing/2014/main" val="434369177"/>
                  </a:ext>
                </a:extLst>
              </a:tr>
              <a:tr h="251474">
                <a:tc>
                  <a:txBody>
                    <a:bodyPr/>
                    <a:lstStyle/>
                    <a:p>
                      <a:r>
                        <a:rPr lang="de-DE" sz="2200" kern="100">
                          <a:effectLst/>
                        </a:rPr>
                        <a:t>mittelhoch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 dirty="0">
                          <a:effectLst/>
                        </a:rPr>
                        <a:t>  2km - 7km</a:t>
                      </a:r>
                      <a:endParaRPr lang="de-DE" sz="2200" kern="100" dirty="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r>
                        <a:rPr lang="de-DE" sz="2200" kern="100">
                          <a:effectLst/>
                        </a:rPr>
                        <a:t> Altocumulus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Ac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 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 dirty="0">
                          <a:effectLst/>
                        </a:rPr>
                        <a:t>2 000m</a:t>
                      </a:r>
                      <a:endParaRPr lang="de-DE" sz="2200" kern="100" dirty="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 dirty="0">
                          <a:effectLst/>
                        </a:rPr>
                        <a:t>7.000m</a:t>
                      </a:r>
                      <a:endParaRPr lang="de-DE" sz="2200" kern="100" dirty="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extLst>
                  <a:ext uri="{0D108BD9-81ED-4DB2-BD59-A6C34878D82A}">
                    <a16:rowId xmlns:a16="http://schemas.microsoft.com/office/drawing/2014/main" val="4192098758"/>
                  </a:ext>
                </a:extLst>
              </a:tr>
              <a:tr h="251474">
                <a:tc>
                  <a:txBody>
                    <a:bodyPr/>
                    <a:lstStyle/>
                    <a:p>
                      <a:r>
                        <a:rPr lang="de-DE" sz="2200" kern="100">
                          <a:effectLst/>
                        </a:rPr>
                        <a:t> 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 dirty="0">
                          <a:effectLst/>
                        </a:rPr>
                        <a:t> </a:t>
                      </a:r>
                      <a:endParaRPr lang="de-DE" sz="2200" kern="100" dirty="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r>
                        <a:rPr lang="de-DE" sz="2200" kern="100">
                          <a:effectLst/>
                        </a:rPr>
                        <a:t> Altostratus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As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 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 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 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extLst>
                  <a:ext uri="{0D108BD9-81ED-4DB2-BD59-A6C34878D82A}">
                    <a16:rowId xmlns:a16="http://schemas.microsoft.com/office/drawing/2014/main" val="1354639521"/>
                  </a:ext>
                </a:extLst>
              </a:tr>
              <a:tr h="43861">
                <a:tc>
                  <a:txBody>
                    <a:bodyPr/>
                    <a:lstStyle/>
                    <a:p>
                      <a:r>
                        <a:rPr lang="de-DE" sz="1000" kern="100" dirty="0">
                          <a:effectLst/>
                        </a:rPr>
                        <a:t> </a:t>
                      </a:r>
                      <a:endParaRPr lang="de-DE" sz="1000" kern="100" dirty="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kern="100" dirty="0">
                          <a:effectLst/>
                        </a:rPr>
                        <a:t> </a:t>
                      </a:r>
                      <a:endParaRPr lang="de-DE" sz="1000" kern="100" dirty="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r>
                        <a:rPr lang="de-DE" sz="1000" kern="100" dirty="0">
                          <a:effectLst/>
                        </a:rPr>
                        <a:t> </a:t>
                      </a:r>
                      <a:endParaRPr lang="de-DE" sz="1000" kern="100" dirty="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kern="100" dirty="0">
                          <a:effectLst/>
                        </a:rPr>
                        <a:t> </a:t>
                      </a:r>
                      <a:endParaRPr lang="de-DE" sz="1000" kern="100" dirty="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kern="100" dirty="0">
                          <a:effectLst/>
                        </a:rPr>
                        <a:t> </a:t>
                      </a:r>
                      <a:endParaRPr lang="de-DE" sz="1000" kern="100" dirty="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kern="100" dirty="0">
                          <a:effectLst/>
                        </a:rPr>
                        <a:t> </a:t>
                      </a:r>
                      <a:endParaRPr lang="de-DE" sz="1000" kern="100" dirty="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kern="100" dirty="0">
                          <a:effectLst/>
                        </a:rPr>
                        <a:t> </a:t>
                      </a:r>
                      <a:endParaRPr lang="de-DE" sz="1000" kern="100" dirty="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extLst>
                  <a:ext uri="{0D108BD9-81ED-4DB2-BD59-A6C34878D82A}">
                    <a16:rowId xmlns:a16="http://schemas.microsoft.com/office/drawing/2014/main" val="1162392165"/>
                  </a:ext>
                </a:extLst>
              </a:tr>
              <a:tr h="251474">
                <a:tc>
                  <a:txBody>
                    <a:bodyPr/>
                    <a:lstStyle/>
                    <a:p>
                      <a:r>
                        <a:rPr lang="de-DE" sz="2200" kern="100">
                          <a:effectLst/>
                        </a:rPr>
                        <a:t>tief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 dirty="0">
                          <a:effectLst/>
                        </a:rPr>
                        <a:t>    0 – 2km</a:t>
                      </a:r>
                      <a:endParaRPr lang="de-DE" sz="2200" kern="100" dirty="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r>
                        <a:rPr lang="de-DE" sz="2200" kern="100" dirty="0">
                          <a:effectLst/>
                        </a:rPr>
                        <a:t> Stratocumulus</a:t>
                      </a:r>
                      <a:endParaRPr lang="de-DE" sz="2200" kern="100" dirty="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Sc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 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0m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2.000m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extLst>
                  <a:ext uri="{0D108BD9-81ED-4DB2-BD59-A6C34878D82A}">
                    <a16:rowId xmlns:a16="http://schemas.microsoft.com/office/drawing/2014/main" val="2556324326"/>
                  </a:ext>
                </a:extLst>
              </a:tr>
              <a:tr h="251474">
                <a:tc>
                  <a:txBody>
                    <a:bodyPr/>
                    <a:lstStyle/>
                    <a:p>
                      <a:r>
                        <a:rPr lang="de-DE" sz="2200" kern="100">
                          <a:effectLst/>
                        </a:rPr>
                        <a:t> 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 dirty="0">
                          <a:effectLst/>
                        </a:rPr>
                        <a:t> </a:t>
                      </a:r>
                      <a:endParaRPr lang="de-DE" sz="2200" kern="100" dirty="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r>
                        <a:rPr lang="de-DE" sz="2200" kern="100">
                          <a:effectLst/>
                        </a:rPr>
                        <a:t> Stratus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St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 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 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 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extLst>
                  <a:ext uri="{0D108BD9-81ED-4DB2-BD59-A6C34878D82A}">
                    <a16:rowId xmlns:a16="http://schemas.microsoft.com/office/drawing/2014/main" val="619350364"/>
                  </a:ext>
                </a:extLst>
              </a:tr>
              <a:tr h="251474">
                <a:tc>
                  <a:txBody>
                    <a:bodyPr/>
                    <a:lstStyle/>
                    <a:p>
                      <a:r>
                        <a:rPr lang="de-DE" sz="2200" kern="100">
                          <a:effectLst/>
                        </a:rPr>
                        <a:t> 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 dirty="0">
                          <a:effectLst/>
                        </a:rPr>
                        <a:t> </a:t>
                      </a:r>
                      <a:endParaRPr lang="de-DE" sz="2200" kern="100" dirty="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r>
                        <a:rPr lang="de-DE" sz="2200" kern="100">
                          <a:effectLst/>
                        </a:rPr>
                        <a:t> Cumulus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Cu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 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300 m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2.000m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extLst>
                  <a:ext uri="{0D108BD9-81ED-4DB2-BD59-A6C34878D82A}">
                    <a16:rowId xmlns:a16="http://schemas.microsoft.com/office/drawing/2014/main" val="1815618132"/>
                  </a:ext>
                </a:extLst>
              </a:tr>
              <a:tr h="113919">
                <a:tc>
                  <a:txBody>
                    <a:bodyPr/>
                    <a:lstStyle/>
                    <a:p>
                      <a:r>
                        <a:rPr lang="de-DE" sz="1000" kern="100" dirty="0">
                          <a:effectLst/>
                        </a:rPr>
                        <a:t> </a:t>
                      </a:r>
                      <a:endParaRPr lang="de-DE" sz="1000" kern="100" dirty="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kern="100" dirty="0">
                          <a:effectLst/>
                        </a:rPr>
                        <a:t> </a:t>
                      </a:r>
                      <a:endParaRPr lang="de-DE" sz="1000" kern="100" dirty="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r>
                        <a:rPr lang="de-DE" sz="1000" kern="100">
                          <a:effectLst/>
                        </a:rPr>
                        <a:t> </a:t>
                      </a:r>
                      <a:endParaRPr lang="de-DE" sz="10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kern="100" dirty="0">
                          <a:effectLst/>
                        </a:rPr>
                        <a:t> </a:t>
                      </a:r>
                      <a:endParaRPr lang="de-DE" sz="1000" kern="100" dirty="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kern="100">
                          <a:effectLst/>
                        </a:rPr>
                        <a:t> </a:t>
                      </a:r>
                      <a:endParaRPr lang="de-DE" sz="10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kern="100" dirty="0">
                          <a:effectLst/>
                        </a:rPr>
                        <a:t> </a:t>
                      </a:r>
                      <a:endParaRPr lang="de-DE" sz="1000" kern="100" dirty="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kern="100" dirty="0">
                          <a:effectLst/>
                        </a:rPr>
                        <a:t> </a:t>
                      </a:r>
                      <a:endParaRPr lang="de-DE" sz="1000" kern="100" dirty="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extLst>
                  <a:ext uri="{0D108BD9-81ED-4DB2-BD59-A6C34878D82A}">
                    <a16:rowId xmlns:a16="http://schemas.microsoft.com/office/drawing/2014/main" val="4164876994"/>
                  </a:ext>
                </a:extLst>
              </a:tr>
              <a:tr h="251474">
                <a:tc>
                  <a:txBody>
                    <a:bodyPr/>
                    <a:lstStyle/>
                    <a:p>
                      <a:r>
                        <a:rPr lang="de-DE" sz="2200" kern="100">
                          <a:effectLst/>
                        </a:rPr>
                        <a:t>vertikal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 dirty="0">
                          <a:effectLst/>
                        </a:rPr>
                        <a:t>300m – 13km</a:t>
                      </a:r>
                      <a:endParaRPr lang="de-DE" sz="2200" kern="100" dirty="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r>
                        <a:rPr lang="de-DE" sz="2200" kern="100">
                          <a:effectLst/>
                        </a:rPr>
                        <a:t>Cumulonimbus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Cb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 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300 m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 dirty="0">
                          <a:effectLst/>
                        </a:rPr>
                        <a:t>13.000m</a:t>
                      </a:r>
                      <a:endParaRPr lang="de-DE" sz="2200" kern="100" dirty="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extLst>
                  <a:ext uri="{0D108BD9-81ED-4DB2-BD59-A6C34878D82A}">
                    <a16:rowId xmlns:a16="http://schemas.microsoft.com/office/drawing/2014/main" val="3194296699"/>
                  </a:ext>
                </a:extLst>
              </a:tr>
              <a:tr h="251474">
                <a:tc>
                  <a:txBody>
                    <a:bodyPr/>
                    <a:lstStyle/>
                    <a:p>
                      <a:r>
                        <a:rPr lang="de-DE" sz="2200" kern="100">
                          <a:effectLst/>
                        </a:rPr>
                        <a:t> 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 dirty="0">
                          <a:effectLst/>
                        </a:rPr>
                        <a:t> </a:t>
                      </a:r>
                      <a:endParaRPr lang="de-DE" sz="2200" kern="100" dirty="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r>
                        <a:rPr lang="de-DE" sz="2200" kern="100">
                          <a:effectLst/>
                        </a:rPr>
                        <a:t> Nimbostratus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Ns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 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>
                          <a:effectLst/>
                        </a:rPr>
                        <a:t>300 m</a:t>
                      </a:r>
                      <a:endParaRPr lang="de-DE" sz="2200" kern="10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kern="100" dirty="0">
                          <a:effectLst/>
                        </a:rPr>
                        <a:t>  7.000m</a:t>
                      </a:r>
                      <a:endParaRPr lang="de-DE" sz="2200" kern="100" dirty="0">
                        <a:effectLst/>
                        <a:latin typeface="Liberation Serif"/>
                        <a:ea typeface="Noto Serif CJK SC"/>
                        <a:cs typeface="Lohit Devanagari"/>
                      </a:endParaRPr>
                    </a:p>
                  </a:txBody>
                  <a:tcPr marL="3153" marR="3153" marT="0" marB="0"/>
                </a:tc>
                <a:extLst>
                  <a:ext uri="{0D108BD9-81ED-4DB2-BD59-A6C34878D82A}">
                    <a16:rowId xmlns:a16="http://schemas.microsoft.com/office/drawing/2014/main" val="1646373352"/>
                  </a:ext>
                </a:extLst>
              </a:tr>
            </a:tbl>
          </a:graphicData>
        </a:graphic>
      </p:graphicFrame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9186" y="5933090"/>
            <a:ext cx="11778186" cy="467709"/>
          </a:xfrm>
        </p:spPr>
        <p:txBody>
          <a:bodyPr>
            <a:normAutofit/>
          </a:bodyPr>
          <a:lstStyle/>
          <a:p>
            <a:r>
              <a:rPr lang="de-DE" dirty="0"/>
              <a:t>Die </a:t>
            </a:r>
            <a:r>
              <a:rPr lang="de-DE" dirty="0">
                <a:solidFill>
                  <a:srgbClr val="FF0000"/>
                </a:solidFill>
              </a:rPr>
              <a:t>Familien </a:t>
            </a:r>
            <a:r>
              <a:rPr lang="de-DE" dirty="0"/>
              <a:t>werden nach der Höhe und die </a:t>
            </a:r>
            <a:r>
              <a:rPr lang="de-DE" dirty="0">
                <a:solidFill>
                  <a:srgbClr val="FF0000"/>
                </a:solidFill>
              </a:rPr>
              <a:t>Gattungen </a:t>
            </a:r>
            <a:r>
              <a:rPr lang="de-DE" dirty="0"/>
              <a:t>nach der Form klassifiziert.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3.4 Wolken </a:t>
            </a:r>
            <a:r>
              <a:rPr lang="de-DE"/>
              <a:t>und Nebel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EECF15-DA78-0641-8FCD-0F443C16FFD3}"/>
              </a:ext>
            </a:extLst>
          </p:cNvPr>
          <p:cNvSpPr txBox="1"/>
          <p:nvPr/>
        </p:nvSpPr>
        <p:spPr>
          <a:xfrm>
            <a:off x="189186" y="805713"/>
            <a:ext cx="1177818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sz="2200" b="1" dirty="0"/>
              <a:t>Wolken werden </a:t>
            </a:r>
            <a:r>
              <a:rPr lang="nl-NL" sz="2200" b="1" dirty="0" err="1"/>
              <a:t>gemäß</a:t>
            </a:r>
            <a:r>
              <a:rPr lang="nl-NL" sz="2200" b="1" dirty="0"/>
              <a:t> WMO-</a:t>
            </a:r>
            <a:r>
              <a:rPr lang="nl-NL" sz="2200" b="1" dirty="0" err="1"/>
              <a:t>Wolkenklassifikation</a:t>
            </a:r>
            <a:r>
              <a:rPr lang="nl-NL" sz="2200" b="1" dirty="0"/>
              <a:t> in 4 </a:t>
            </a:r>
            <a:r>
              <a:rPr lang="nl-NL" sz="2200" b="1" dirty="0" err="1"/>
              <a:t>Familien</a:t>
            </a:r>
            <a:r>
              <a:rPr lang="nl-NL" sz="2200" b="1" dirty="0"/>
              <a:t> </a:t>
            </a:r>
            <a:r>
              <a:rPr lang="nl-NL" sz="2200" b="1" dirty="0" err="1"/>
              <a:t>und</a:t>
            </a:r>
            <a:r>
              <a:rPr lang="nl-NL" sz="2200" b="1" dirty="0"/>
              <a:t> 10 </a:t>
            </a:r>
            <a:r>
              <a:rPr lang="nl-NL" sz="2200" b="1" dirty="0" err="1"/>
              <a:t>Gattungen</a:t>
            </a:r>
            <a:r>
              <a:rPr lang="nl-NL" sz="2200" b="1" dirty="0"/>
              <a:t> </a:t>
            </a:r>
            <a:r>
              <a:rPr lang="nl-NL" sz="2200" b="1" dirty="0" err="1"/>
              <a:t>unterteilt</a:t>
            </a:r>
            <a:r>
              <a:rPr lang="nl-NL" sz="2200" b="1" dirty="0"/>
              <a:t>: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818452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Wolkengattungen und -arten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012" y="5896798"/>
            <a:ext cx="11735359" cy="504001"/>
          </a:xfrm>
        </p:spPr>
        <p:txBody>
          <a:bodyPr/>
          <a:lstStyle/>
          <a:p>
            <a:pPr algn="ctr"/>
            <a:r>
              <a:rPr lang="de-DE" dirty="0"/>
              <a:t>Wolkenarten: Cumulus = haufenartig; Stratus = schichtartig und Cirrus = hakenförmig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3.4 Wolken </a:t>
            </a:r>
            <a:r>
              <a:rPr lang="de-DE"/>
              <a:t>und Nebel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9AFB6BD-4B9F-AD41-A934-1E4E6E25D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203" y="817182"/>
            <a:ext cx="7636900" cy="500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58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Merkmale der Wolken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de-DE" sz="2800" b="1" dirty="0" err="1"/>
              <a:t>Cumulusförmige</a:t>
            </a:r>
            <a:r>
              <a:rPr lang="de-DE" sz="2800" b="1" dirty="0"/>
              <a:t> Wolken: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de-DE" sz="2400" dirty="0"/>
              <a:t>VERTIKALE Orientierung, treten horizontal meist isoliert auf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de-DE" sz="2400" dirty="0"/>
              <a:t>Die Wolken der instabilen Schichtung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</a:pPr>
            <a:r>
              <a:rPr lang="de-DE" sz="2400" dirty="0"/>
              <a:t>Entstehung konvektiv bedingt</a:t>
            </a:r>
            <a:br>
              <a:rPr lang="de-DE" sz="1800" dirty="0"/>
            </a:br>
            <a:r>
              <a:rPr lang="de-DE" sz="900" dirty="0"/>
              <a:t>  </a:t>
            </a:r>
          </a:p>
          <a:p>
            <a:pPr marL="0" indent="0">
              <a:buNone/>
            </a:pPr>
            <a:r>
              <a:rPr lang="de-DE" sz="2800" b="1" dirty="0"/>
              <a:t>Stratusförmige Wolken: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</a:pPr>
            <a:r>
              <a:rPr lang="de-DE" sz="2400" dirty="0"/>
              <a:t>HORIZONTALE Orientierung. Schichtförmig, meist große horizontale und oft geringe vertikale Ausdehnung </a:t>
            </a:r>
          </a:p>
          <a:p>
            <a:pPr>
              <a:lnSpc>
                <a:spcPct val="120000"/>
              </a:lnSpc>
              <a:spcBef>
                <a:spcPts val="400"/>
              </a:spcBef>
              <a:tabLst>
                <a:tab pos="269875" algn="l"/>
              </a:tabLst>
            </a:pPr>
            <a:r>
              <a:rPr lang="de-DE" sz="2400" dirty="0"/>
              <a:t>Die Wolken der stabilen Schichtung</a:t>
            </a:r>
          </a:p>
          <a:p>
            <a:pPr>
              <a:lnSpc>
                <a:spcPct val="120000"/>
              </a:lnSpc>
              <a:spcBef>
                <a:spcPts val="400"/>
              </a:spcBef>
              <a:tabLst>
                <a:tab pos="269875" algn="l"/>
              </a:tabLst>
            </a:pPr>
            <a:r>
              <a:rPr lang="de-DE" sz="2400" dirty="0"/>
              <a:t>Entstehung durch ERZWUNGENE, relativ großräumige Hebung</a:t>
            </a:r>
            <a:br>
              <a:rPr lang="de-DE" sz="1800" dirty="0"/>
            </a:br>
            <a:r>
              <a:rPr lang="de-DE" sz="900" dirty="0"/>
              <a:t>   </a:t>
            </a:r>
            <a:endParaRPr lang="de-DE" sz="900" b="1" dirty="0"/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  <a:tabLst>
                <a:tab pos="269875" algn="l"/>
              </a:tabLst>
            </a:pPr>
            <a:r>
              <a:rPr lang="de-DE" sz="2800" b="1" dirty="0"/>
              <a:t>Mischform (Stratocumulus):</a:t>
            </a:r>
          </a:p>
          <a:p>
            <a:pPr marL="228600" lvl="1">
              <a:lnSpc>
                <a:spcPct val="120000"/>
              </a:lnSpc>
              <a:spcBef>
                <a:spcPts val="400"/>
              </a:spcBef>
            </a:pPr>
            <a:r>
              <a:rPr lang="de-DE" sz="2500" dirty="0"/>
              <a:t>Bilden sich an einer Inversion </a:t>
            </a:r>
          </a:p>
          <a:p>
            <a:pPr marL="228600" lvl="1">
              <a:lnSpc>
                <a:spcPct val="120000"/>
              </a:lnSpc>
              <a:spcBef>
                <a:spcPts val="400"/>
              </a:spcBef>
            </a:pPr>
            <a:r>
              <a:rPr lang="de-DE" sz="2500" dirty="0"/>
              <a:t>Ursache ist  i.d.R. die WINDSCHERUNG an einer Inversion.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  <a:tabLst>
                <a:tab pos="269875" algn="l"/>
              </a:tabLst>
            </a:pPr>
            <a:endParaRPr lang="de-DE" sz="1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3.4 Wolken </a:t>
            </a:r>
            <a:r>
              <a:rPr lang="de-DE"/>
              <a:t>und Nebel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B51BD71-4E10-FC17-B8CD-D11317F0F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24910"/>
            <a:ext cx="5830614" cy="5475890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8" name="Grafik 7" descr="Ein Bild, das Himmel, draußen, Wolken, bewölkt enthält.&#10;&#10;Automatisch generierte Beschreibung">
            <a:extLst>
              <a:ext uri="{FF2B5EF4-FFF2-40B4-BE49-F238E27FC236}">
                <a16:creationId xmlns:a16="http://schemas.microsoft.com/office/drawing/2014/main" id="{6FCF940C-1254-9F66-687A-3DAA7C287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" y="924910"/>
            <a:ext cx="2889769" cy="2034697"/>
          </a:xfrm>
          <a:prstGeom prst="rect">
            <a:avLst/>
          </a:prstGeom>
        </p:spPr>
      </p:pic>
      <p:pic>
        <p:nvPicPr>
          <p:cNvPr id="10" name="Inhaltsplatzhalter 7" descr="Ein Bild, das Text, draußen, Himmel, Baum enthält.&#10;&#10;Automatisch generierte Beschreibung">
            <a:extLst>
              <a:ext uri="{FF2B5EF4-FFF2-40B4-BE49-F238E27FC236}">
                <a16:creationId xmlns:a16="http://schemas.microsoft.com/office/drawing/2014/main" id="{C3F7184B-C010-2E94-A710-F68324953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354" y="2301911"/>
            <a:ext cx="2800957" cy="2173156"/>
          </a:xfrm>
          <a:prstGeom prst="rect">
            <a:avLst/>
          </a:prstGeom>
        </p:spPr>
      </p:pic>
      <p:pic>
        <p:nvPicPr>
          <p:cNvPr id="12" name="Grafik 11" descr="Ein Bild, das Text, Natur, Himmel, draußen enthält.&#10;&#10;Automatisch generierte Beschreibung">
            <a:extLst>
              <a:ext uri="{FF2B5EF4-FFF2-40B4-BE49-F238E27FC236}">
                <a16:creationId xmlns:a16="http://schemas.microsoft.com/office/drawing/2014/main" id="{65AD69A3-EA3A-E5A5-EFED-F7F3E2619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5" y="4154891"/>
            <a:ext cx="2927999" cy="224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98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1291</Words>
  <Application>Microsoft Macintosh PowerPoint</Application>
  <PresentationFormat>Breitbild</PresentationFormat>
  <Paragraphs>323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Liberation Serif</vt:lpstr>
      <vt:lpstr>Office</vt:lpstr>
      <vt:lpstr>PowerPoint-Präsentation</vt:lpstr>
      <vt:lpstr>Meteorologie: Gliederung (SFCL)</vt:lpstr>
      <vt:lpstr>3.4 Wolken und Nebel</vt:lpstr>
      <vt:lpstr>Wolken und Nebel: Gliederung (SFCL)</vt:lpstr>
      <vt:lpstr>Wolken und Nebel</vt:lpstr>
      <vt:lpstr>10 Wolkengattungen, 3 Wolkenstockwerke</vt:lpstr>
      <vt:lpstr>Wolkenbildung und Klassifizierung</vt:lpstr>
      <vt:lpstr>Wolkengattungen und -arten</vt:lpstr>
      <vt:lpstr>Merkmale der Wolken</vt:lpstr>
      <vt:lpstr>Wolkengattungen der Familie „ Mittelhohe Wolken“</vt:lpstr>
      <vt:lpstr>Wolkengattungen der Familie „Hohe Wolken“</vt:lpstr>
      <vt:lpstr>Wolkengattungen der Familie „Tiefe Wolken“</vt:lpstr>
      <vt:lpstr>Familie „Wolken mit großer Vertikalerstreckung“</vt:lpstr>
      <vt:lpstr>Wolkenklassifikation und Wolkenarten</vt:lpstr>
      <vt:lpstr>Bedeckungsgrad</vt:lpstr>
      <vt:lpstr>Nebel und Dunst</vt:lpstr>
      <vt:lpstr>Nebelarten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Hansen</dc:creator>
  <cp:lastModifiedBy>Detlef Müller</cp:lastModifiedBy>
  <cp:revision>78</cp:revision>
  <dcterms:created xsi:type="dcterms:W3CDTF">2021-05-15T14:36:40Z</dcterms:created>
  <dcterms:modified xsi:type="dcterms:W3CDTF">2022-12-23T18:23:00Z</dcterms:modified>
</cp:coreProperties>
</file>