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63" r:id="rId4"/>
    <p:sldId id="265" r:id="rId5"/>
    <p:sldId id="266" r:id="rId6"/>
    <p:sldId id="262" r:id="rId7"/>
    <p:sldId id="264" r:id="rId8"/>
    <p:sldId id="267"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044C96"/>
    <a:srgbClr val="2B88D9"/>
    <a:srgbClr val="C9DFF2"/>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63" autoAdjust="0"/>
    <p:restoredTop sz="94262" autoAdjust="0"/>
  </p:normalViewPr>
  <p:slideViewPr>
    <p:cSldViewPr snapToGrid="0">
      <p:cViewPr varScale="1">
        <p:scale>
          <a:sx n="94" d="100"/>
          <a:sy n="94" d="100"/>
        </p:scale>
        <p:origin x="46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F5E03-4EE1-4ED0-B9A7-3081538AD9C8}" type="datetimeFigureOut">
              <a:rPr lang="de-DE" smtClean="0"/>
              <a:t>23.12.22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FDA0A4-27B6-4433-A0BE-39B4CD827268}" type="slidenum">
              <a:rPr lang="de-DE" smtClean="0"/>
              <a:t>‹Nr.›</a:t>
            </a:fld>
            <a:endParaRPr lang="de-DE"/>
          </a:p>
        </p:txBody>
      </p:sp>
    </p:spTree>
    <p:extLst>
      <p:ext uri="{BB962C8B-B14F-4D97-AF65-F5344CB8AC3E}">
        <p14:creationId xmlns:p14="http://schemas.microsoft.com/office/powerpoint/2010/main" val="4234230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13C0C7-BC27-4C73-9D06-A8FBD2EE5699}"/>
              </a:ext>
            </a:extLst>
          </p:cNvPr>
          <p:cNvSpPr>
            <a:spLocks noGrp="1"/>
          </p:cNvSpPr>
          <p:nvPr>
            <p:ph type="ctrTitle"/>
          </p:nvPr>
        </p:nvSpPr>
        <p:spPr>
          <a:xfrm>
            <a:off x="1524000" y="1737915"/>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B4F34E1-7A66-4BD2-8530-4D461B598393}"/>
              </a:ext>
            </a:extLst>
          </p:cNvPr>
          <p:cNvSpPr>
            <a:spLocks noGrp="1"/>
          </p:cNvSpPr>
          <p:nvPr>
            <p:ph type="subTitle" idx="1"/>
          </p:nvPr>
        </p:nvSpPr>
        <p:spPr>
          <a:xfrm>
            <a:off x="1524000" y="4271422"/>
            <a:ext cx="9144000" cy="1655762"/>
          </a:xfrm>
        </p:spPr>
        <p:txBody>
          <a:bodyPr/>
          <a:lstStyle>
            <a:lvl1pPr marL="0" indent="0" algn="ctr">
              <a:buNone/>
              <a:defRPr sz="2400" i="1">
                <a:solidFill>
                  <a:srgbClr val="044C9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6" name="Foliennummernplatzhalter 5">
            <a:extLst>
              <a:ext uri="{FF2B5EF4-FFF2-40B4-BE49-F238E27FC236}">
                <a16:creationId xmlns:a16="http://schemas.microsoft.com/office/drawing/2014/main" id="{1084FEBA-76BC-4FEC-AC82-40121E35D3BE}"/>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7" name="Rechteck 6">
            <a:extLst>
              <a:ext uri="{FF2B5EF4-FFF2-40B4-BE49-F238E27FC236}">
                <a16:creationId xmlns:a16="http://schemas.microsoft.com/office/drawing/2014/main" id="{A16BF7EA-9E69-43AA-AA25-8E4952411D72}"/>
              </a:ext>
            </a:extLst>
          </p:cNvPr>
          <p:cNvSpPr/>
          <p:nvPr userDrawn="1"/>
        </p:nvSpPr>
        <p:spPr>
          <a:xfrm>
            <a:off x="0" y="-8027"/>
            <a:ext cx="12192000" cy="12194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abgerundete Ecken 7">
            <a:extLst>
              <a:ext uri="{FF2B5EF4-FFF2-40B4-BE49-F238E27FC236}">
                <a16:creationId xmlns:a16="http://schemas.microsoft.com/office/drawing/2014/main" id="{542946C2-1299-46A5-9EF2-19DADE93A95F}"/>
              </a:ext>
            </a:extLst>
          </p:cNvPr>
          <p:cNvSpPr/>
          <p:nvPr userDrawn="1"/>
        </p:nvSpPr>
        <p:spPr>
          <a:xfrm>
            <a:off x="192088" y="188913"/>
            <a:ext cx="11828145" cy="1219412"/>
          </a:xfrm>
          <a:prstGeom prst="roundRect">
            <a:avLst/>
          </a:prstGeom>
          <a:ln>
            <a:noFill/>
          </a:ln>
          <a:effectLst>
            <a:reflection blurRad="6350" stA="50000" endA="300" endPos="13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Segelflugtheorie SFCL</a:t>
            </a:r>
          </a:p>
          <a:p>
            <a:pPr algn="ctr"/>
            <a:r>
              <a:rPr lang="de-DE" sz="40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Meteorologie</a:t>
            </a:r>
          </a:p>
        </p:txBody>
      </p:sp>
    </p:spTree>
    <p:extLst>
      <p:ext uri="{BB962C8B-B14F-4D97-AF65-F5344CB8AC3E}">
        <p14:creationId xmlns:p14="http://schemas.microsoft.com/office/powerpoint/2010/main" val="3107028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614A9-D9D8-4B52-9BD8-B78FCFA3EA68}"/>
              </a:ext>
            </a:extLst>
          </p:cNvPr>
          <p:cNvSpPr>
            <a:spLocks noGrp="1"/>
          </p:cNvSpPr>
          <p:nvPr>
            <p:ph type="title"/>
          </p:nvPr>
        </p:nvSpPr>
        <p:spPr>
          <a:xfrm>
            <a:off x="954815" y="132512"/>
            <a:ext cx="7902858" cy="504000"/>
          </a:xfrm>
        </p:spPr>
        <p:txBody>
          <a:bodyPr/>
          <a:lstStyle/>
          <a:p>
            <a:r>
              <a:rPr lang="de-DE"/>
              <a:t>Mastertitelformat bearbeiten</a:t>
            </a:r>
          </a:p>
        </p:txBody>
      </p:sp>
      <p:sp>
        <p:nvSpPr>
          <p:cNvPr id="3" name="Inhaltsplatzhalter 2">
            <a:extLst>
              <a:ext uri="{FF2B5EF4-FFF2-40B4-BE49-F238E27FC236}">
                <a16:creationId xmlns:a16="http://schemas.microsoft.com/office/drawing/2014/main" id="{227DD4E1-2953-4AC8-B770-ADE67159F800}"/>
              </a:ext>
            </a:extLst>
          </p:cNvPr>
          <p:cNvSpPr>
            <a:spLocks noGrp="1"/>
          </p:cNvSpPr>
          <p:nvPr>
            <p:ph idx="1"/>
          </p:nvPr>
        </p:nvSpPr>
        <p:spPr/>
        <p:txBody>
          <a:bodyPr/>
          <a:lstStyle/>
          <a:p>
            <a:pPr lvl="0"/>
            <a:r>
              <a:rPr lang="de-DE" dirty="0"/>
              <a:t>Mastertextformat bearbeiten</a:t>
            </a:r>
          </a:p>
          <a:p>
            <a:pPr lvl="1"/>
            <a:r>
              <a:rPr lang="de-DE" dirty="0"/>
              <a:t>Zweite Ebene</a:t>
            </a:r>
          </a:p>
        </p:txBody>
      </p:sp>
      <p:sp>
        <p:nvSpPr>
          <p:cNvPr id="7" name="Foliennummernplatzhalter 5">
            <a:extLst>
              <a:ext uri="{FF2B5EF4-FFF2-40B4-BE49-F238E27FC236}">
                <a16:creationId xmlns:a16="http://schemas.microsoft.com/office/drawing/2014/main" id="{2840E5EF-6E5E-4B22-9D47-1B013A4A7511}"/>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10" name="Textplatzhalter 12">
            <a:extLst>
              <a:ext uri="{FF2B5EF4-FFF2-40B4-BE49-F238E27FC236}">
                <a16:creationId xmlns:a16="http://schemas.microsoft.com/office/drawing/2014/main" id="{169B5081-F331-4EBA-AA89-677FF7D5E987}"/>
              </a:ext>
            </a:extLst>
          </p:cNvPr>
          <p:cNvSpPr>
            <a:spLocks noGrp="1"/>
          </p:cNvSpPr>
          <p:nvPr>
            <p:ph type="body" sz="quarter" idx="13"/>
          </p:nvPr>
        </p:nvSpPr>
        <p:spPr>
          <a:xfrm>
            <a:off x="1519800" y="6616660"/>
            <a:ext cx="9000000" cy="288000"/>
          </a:xfrm>
        </p:spPr>
        <p:txBody>
          <a:bodyPr>
            <a:noAutofit/>
          </a:bodyPr>
          <a:lstStyle>
            <a:lvl1pPr marL="0" indent="0" algn="ctr">
              <a:buNone/>
              <a:defRPr sz="1200">
                <a:solidFill>
                  <a:schemeClr val="bg1"/>
                </a:solidFill>
                <a:effectLst>
                  <a:outerShdw blurRad="50800" dist="38100" dir="2700000" algn="tl" rotWithShape="0">
                    <a:prstClr val="black">
                      <a:alpha val="40000"/>
                    </a:prstClr>
                  </a:outerShdw>
                </a:effectLst>
              </a:defRPr>
            </a:lvl1pPr>
          </a:lstStyle>
          <a:p>
            <a:pPr lvl="0"/>
            <a:r>
              <a:rPr lang="de-DE" dirty="0"/>
              <a:t>Mastertextformat bearbeiten</a:t>
            </a:r>
          </a:p>
        </p:txBody>
      </p:sp>
    </p:spTree>
    <p:extLst>
      <p:ext uri="{BB962C8B-B14F-4D97-AF65-F5344CB8AC3E}">
        <p14:creationId xmlns:p14="http://schemas.microsoft.com/office/powerpoint/2010/main" val="2367364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7CAC94-4567-49FD-88EC-FF50A030EA30}"/>
              </a:ext>
            </a:extLst>
          </p:cNvPr>
          <p:cNvSpPr>
            <a:spLocks noGrp="1"/>
          </p:cNvSpPr>
          <p:nvPr>
            <p:ph type="title"/>
          </p:nvPr>
        </p:nvSpPr>
        <p:spPr>
          <a:xfrm>
            <a:off x="954815" y="132512"/>
            <a:ext cx="7902858" cy="504000"/>
          </a:xfrm>
        </p:spPr>
        <p:txBody>
          <a:bodyPr/>
          <a:lstStyle/>
          <a:p>
            <a:r>
              <a:rPr lang="de-DE" dirty="0"/>
              <a:t>Mastertitelformat bearbeiten</a:t>
            </a:r>
          </a:p>
        </p:txBody>
      </p:sp>
      <p:sp>
        <p:nvSpPr>
          <p:cNvPr id="3" name="Inhaltsplatzhalter 2">
            <a:extLst>
              <a:ext uri="{FF2B5EF4-FFF2-40B4-BE49-F238E27FC236}">
                <a16:creationId xmlns:a16="http://schemas.microsoft.com/office/drawing/2014/main" id="{FBD349CE-4E41-4A5C-B20C-6C807995535F}"/>
              </a:ext>
            </a:extLst>
          </p:cNvPr>
          <p:cNvSpPr>
            <a:spLocks noGrp="1"/>
          </p:cNvSpPr>
          <p:nvPr>
            <p:ph sz="half" idx="1"/>
          </p:nvPr>
        </p:nvSpPr>
        <p:spPr>
          <a:xfrm>
            <a:off x="189186" y="924910"/>
            <a:ext cx="5830614" cy="5475890"/>
          </a:xfrm>
        </p:spPr>
        <p:txBody>
          <a:bodyPr/>
          <a:lstStyle/>
          <a:p>
            <a:pPr lvl="0"/>
            <a:r>
              <a:rPr lang="de-DE" dirty="0"/>
              <a:t>Mastertextformat bearbeiten</a:t>
            </a:r>
          </a:p>
          <a:p>
            <a:pPr lvl="1"/>
            <a:r>
              <a:rPr lang="de-DE" dirty="0"/>
              <a:t>Zweite Ebene</a:t>
            </a:r>
          </a:p>
        </p:txBody>
      </p:sp>
      <p:sp>
        <p:nvSpPr>
          <p:cNvPr id="4" name="Inhaltsplatzhalter 3">
            <a:extLst>
              <a:ext uri="{FF2B5EF4-FFF2-40B4-BE49-F238E27FC236}">
                <a16:creationId xmlns:a16="http://schemas.microsoft.com/office/drawing/2014/main" id="{47DD609C-C2D7-41F1-87A8-229808926120}"/>
              </a:ext>
            </a:extLst>
          </p:cNvPr>
          <p:cNvSpPr>
            <a:spLocks noGrp="1"/>
          </p:cNvSpPr>
          <p:nvPr>
            <p:ph sz="half" idx="2"/>
          </p:nvPr>
        </p:nvSpPr>
        <p:spPr>
          <a:xfrm>
            <a:off x="6172200" y="924910"/>
            <a:ext cx="5795172" cy="5475890"/>
          </a:xfrm>
        </p:spPr>
        <p:txBody>
          <a:bodyPr/>
          <a:lstStyle/>
          <a:p>
            <a:pPr lvl="0"/>
            <a:r>
              <a:rPr lang="de-DE" dirty="0"/>
              <a:t>Mastertextformat bearbeiten</a:t>
            </a:r>
          </a:p>
          <a:p>
            <a:pPr lvl="1"/>
            <a:r>
              <a:rPr lang="de-DE" dirty="0"/>
              <a:t>Zweite Ebene</a:t>
            </a:r>
          </a:p>
        </p:txBody>
      </p:sp>
      <p:sp>
        <p:nvSpPr>
          <p:cNvPr id="9" name="Foliennummernplatzhalter 5">
            <a:extLst>
              <a:ext uri="{FF2B5EF4-FFF2-40B4-BE49-F238E27FC236}">
                <a16:creationId xmlns:a16="http://schemas.microsoft.com/office/drawing/2014/main" id="{DB36124C-7041-40A4-96B0-3B932BE0E093}"/>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13" name="Textplatzhalter 12">
            <a:extLst>
              <a:ext uri="{FF2B5EF4-FFF2-40B4-BE49-F238E27FC236}">
                <a16:creationId xmlns:a16="http://schemas.microsoft.com/office/drawing/2014/main" id="{483C9599-7AFB-41CC-A829-793E0ACC6845}"/>
              </a:ext>
            </a:extLst>
          </p:cNvPr>
          <p:cNvSpPr>
            <a:spLocks noGrp="1"/>
          </p:cNvSpPr>
          <p:nvPr>
            <p:ph type="body" sz="quarter" idx="13"/>
          </p:nvPr>
        </p:nvSpPr>
        <p:spPr>
          <a:xfrm>
            <a:off x="1519800" y="6616660"/>
            <a:ext cx="9000000" cy="288000"/>
          </a:xfrm>
        </p:spPr>
        <p:txBody>
          <a:bodyPr>
            <a:noAutofit/>
          </a:bodyPr>
          <a:lstStyle>
            <a:lvl1pPr marL="0" indent="0" algn="ctr">
              <a:buNone/>
              <a:defRPr sz="1200">
                <a:solidFill>
                  <a:schemeClr val="bg1"/>
                </a:solidFill>
                <a:effectLst>
                  <a:outerShdw blurRad="50800" dist="38100" dir="2700000" algn="tl" rotWithShape="0">
                    <a:prstClr val="black">
                      <a:alpha val="40000"/>
                    </a:prstClr>
                  </a:outerShdw>
                </a:effectLst>
              </a:defRPr>
            </a:lvl1pPr>
          </a:lstStyle>
          <a:p>
            <a:pPr lvl="0"/>
            <a:r>
              <a:rPr lang="de-DE" dirty="0"/>
              <a:t>Mastertextformat bearbeiten</a:t>
            </a:r>
          </a:p>
        </p:txBody>
      </p:sp>
    </p:spTree>
    <p:extLst>
      <p:ext uri="{BB962C8B-B14F-4D97-AF65-F5344CB8AC3E}">
        <p14:creationId xmlns:p14="http://schemas.microsoft.com/office/powerpoint/2010/main" val="866130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5B1D07-A317-40DC-904D-FFA9D2BF9D75}"/>
              </a:ext>
            </a:extLst>
          </p:cNvPr>
          <p:cNvSpPr>
            <a:spLocks noGrp="1"/>
          </p:cNvSpPr>
          <p:nvPr>
            <p:ph type="title"/>
          </p:nvPr>
        </p:nvSpPr>
        <p:spPr>
          <a:xfrm>
            <a:off x="954814" y="132512"/>
            <a:ext cx="7921331" cy="504000"/>
          </a:xfrm>
        </p:spPr>
        <p:txBody>
          <a:bodyPr/>
          <a:lstStyle/>
          <a:p>
            <a:r>
              <a:rPr lang="de-DE"/>
              <a:t>Mastertitelformat bearbeiten</a:t>
            </a:r>
          </a:p>
        </p:txBody>
      </p:sp>
      <p:sp>
        <p:nvSpPr>
          <p:cNvPr id="6" name="Foliennummernplatzhalter 5">
            <a:extLst>
              <a:ext uri="{FF2B5EF4-FFF2-40B4-BE49-F238E27FC236}">
                <a16:creationId xmlns:a16="http://schemas.microsoft.com/office/drawing/2014/main" id="{449C07EC-0A56-42F7-93B4-F3E5FF83610D}"/>
              </a:ext>
            </a:extLst>
          </p:cNvPr>
          <p:cNvSpPr>
            <a:spLocks noGrp="1"/>
          </p:cNvSpPr>
          <p:nvPr>
            <p:ph type="sldNum" sz="quarter" idx="12"/>
          </p:nvPr>
        </p:nvSpPr>
        <p:spPr>
          <a:xfrm>
            <a:off x="11480233" y="6570000"/>
            <a:ext cx="540000" cy="288000"/>
          </a:xfrm>
          <a:prstGeom prst="rect">
            <a:avLst/>
          </a:prstGeom>
        </p:spPr>
        <p:txBody>
          <a:bodyPr/>
          <a:lstStyle>
            <a:lvl1pPr>
              <a:defRPr sz="1200"/>
            </a:lvl1pPr>
          </a:lstStyle>
          <a:p>
            <a:fld id="{1BAF13B1-D0BA-4A19-B609-64C08BFDA19E}" type="slidenum">
              <a:rPr lang="de-DE" smtClean="0"/>
              <a:pPr/>
              <a:t>‹Nr.›</a:t>
            </a:fld>
            <a:endParaRPr lang="de-DE" dirty="0"/>
          </a:p>
        </p:txBody>
      </p:sp>
      <p:sp>
        <p:nvSpPr>
          <p:cNvPr id="8" name="Textplatzhalter 12">
            <a:extLst>
              <a:ext uri="{FF2B5EF4-FFF2-40B4-BE49-F238E27FC236}">
                <a16:creationId xmlns:a16="http://schemas.microsoft.com/office/drawing/2014/main" id="{E9F8195F-514F-4121-87E1-5951ACAD0C23}"/>
              </a:ext>
            </a:extLst>
          </p:cNvPr>
          <p:cNvSpPr>
            <a:spLocks noGrp="1"/>
          </p:cNvSpPr>
          <p:nvPr>
            <p:ph type="body" sz="quarter" idx="13"/>
          </p:nvPr>
        </p:nvSpPr>
        <p:spPr>
          <a:xfrm>
            <a:off x="1519800" y="6616660"/>
            <a:ext cx="9000000" cy="288000"/>
          </a:xfrm>
        </p:spPr>
        <p:txBody>
          <a:bodyPr>
            <a:noAutofit/>
          </a:bodyPr>
          <a:lstStyle>
            <a:lvl1pPr marL="0" indent="0" algn="ctr">
              <a:buNone/>
              <a:defRPr sz="1200">
                <a:solidFill>
                  <a:schemeClr val="bg1"/>
                </a:solidFill>
                <a:effectLst>
                  <a:outerShdw blurRad="50800" dist="38100" dir="2700000" algn="tl" rotWithShape="0">
                    <a:prstClr val="black">
                      <a:alpha val="40000"/>
                    </a:prstClr>
                  </a:outerShdw>
                </a:effectLst>
              </a:defRPr>
            </a:lvl1pPr>
          </a:lstStyle>
          <a:p>
            <a:pPr lvl="0"/>
            <a:r>
              <a:rPr lang="de-DE" dirty="0"/>
              <a:t>Mastertextformat bearbeiten</a:t>
            </a:r>
          </a:p>
        </p:txBody>
      </p:sp>
    </p:spTree>
    <p:extLst>
      <p:ext uri="{BB962C8B-B14F-4D97-AF65-F5344CB8AC3E}">
        <p14:creationId xmlns:p14="http://schemas.microsoft.com/office/powerpoint/2010/main" val="32118596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4ABCD65A-2C65-4ECB-B843-BEFA8C03EA4D}"/>
              </a:ext>
            </a:extLst>
          </p:cNvPr>
          <p:cNvSpPr/>
          <p:nvPr userDrawn="1"/>
        </p:nvSpPr>
        <p:spPr>
          <a:xfrm>
            <a:off x="0" y="6593274"/>
            <a:ext cx="12192000" cy="288000"/>
          </a:xfrm>
          <a:prstGeom prst="rect">
            <a:avLst/>
          </a:prstGeom>
          <a:solidFill>
            <a:srgbClr val="4472C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845C07F7-2E6A-4BCF-8A84-662E62A5E6A4}"/>
              </a:ext>
            </a:extLst>
          </p:cNvPr>
          <p:cNvSpPr>
            <a:spLocks noGrp="1"/>
          </p:cNvSpPr>
          <p:nvPr>
            <p:ph type="title"/>
          </p:nvPr>
        </p:nvSpPr>
        <p:spPr>
          <a:xfrm>
            <a:off x="954815" y="132512"/>
            <a:ext cx="6586842" cy="504000"/>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BA6C3B32-9CDA-4DE4-A6FA-6084A993A8F6}"/>
              </a:ext>
            </a:extLst>
          </p:cNvPr>
          <p:cNvSpPr>
            <a:spLocks noGrp="1"/>
          </p:cNvSpPr>
          <p:nvPr>
            <p:ph type="body" idx="1"/>
          </p:nvPr>
        </p:nvSpPr>
        <p:spPr>
          <a:xfrm>
            <a:off x="178676" y="892788"/>
            <a:ext cx="11788696" cy="5551331"/>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p:txBody>
      </p:sp>
      <p:sp>
        <p:nvSpPr>
          <p:cNvPr id="7" name="Textfeld 6">
            <a:extLst>
              <a:ext uri="{FF2B5EF4-FFF2-40B4-BE49-F238E27FC236}">
                <a16:creationId xmlns:a16="http://schemas.microsoft.com/office/drawing/2014/main" id="{B2A6F148-36B9-4688-A75C-51562723EDD4}"/>
              </a:ext>
            </a:extLst>
          </p:cNvPr>
          <p:cNvSpPr txBox="1"/>
          <p:nvPr userDrawn="1"/>
        </p:nvSpPr>
        <p:spPr>
          <a:xfrm>
            <a:off x="306815" y="6596219"/>
            <a:ext cx="1296000" cy="288000"/>
          </a:xfrm>
          <a:prstGeom prst="rect">
            <a:avLst/>
          </a:prstGeom>
          <a:noFill/>
        </p:spPr>
        <p:txBody>
          <a:bodyPr wrap="square" rtlCol="0">
            <a:spAutoFit/>
          </a:bodyPr>
          <a:lstStyle/>
          <a:p>
            <a:r>
              <a:rPr lang="de-DE" sz="1200" dirty="0">
                <a:solidFill>
                  <a:schemeClr val="bg1"/>
                </a:solidFill>
                <a:effectLst>
                  <a:outerShdw blurRad="50800" dist="38100" dir="2700000" algn="tl" rotWithShape="0">
                    <a:prstClr val="black">
                      <a:alpha val="40000"/>
                    </a:prstClr>
                  </a:outerShdw>
                </a:effectLst>
              </a:rPr>
              <a:t>© BUKO Segelflug</a:t>
            </a:r>
          </a:p>
        </p:txBody>
      </p:sp>
      <p:cxnSp>
        <p:nvCxnSpPr>
          <p:cNvPr id="9" name="Gerader Verbinder 8">
            <a:extLst>
              <a:ext uri="{FF2B5EF4-FFF2-40B4-BE49-F238E27FC236}">
                <a16:creationId xmlns:a16="http://schemas.microsoft.com/office/drawing/2014/main" id="{A9989FB3-161B-4989-8896-3B0586CB16CC}"/>
              </a:ext>
            </a:extLst>
          </p:cNvPr>
          <p:cNvCxnSpPr>
            <a:cxnSpLocks/>
          </p:cNvCxnSpPr>
          <p:nvPr userDrawn="1"/>
        </p:nvCxnSpPr>
        <p:spPr>
          <a:xfrm>
            <a:off x="0" y="6593274"/>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Grafik 9" descr="Ein Bild, das Text enthält.&#10;&#10;Automatisch generierte Beschreibung">
            <a:extLst>
              <a:ext uri="{FF2B5EF4-FFF2-40B4-BE49-F238E27FC236}">
                <a16:creationId xmlns:a16="http://schemas.microsoft.com/office/drawing/2014/main" id="{0BCAD85F-347B-4CB1-A19C-9322E36E3FF4}"/>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r="61478"/>
          <a:stretch/>
        </p:blipFill>
        <p:spPr>
          <a:xfrm>
            <a:off x="91049" y="15929"/>
            <a:ext cx="863766" cy="696169"/>
          </a:xfrm>
          <a:prstGeom prst="rect">
            <a:avLst/>
          </a:prstGeom>
        </p:spPr>
      </p:pic>
      <p:sp>
        <p:nvSpPr>
          <p:cNvPr id="12" name="Rechteck: abgerundete Ecken 11">
            <a:extLst>
              <a:ext uri="{FF2B5EF4-FFF2-40B4-BE49-F238E27FC236}">
                <a16:creationId xmlns:a16="http://schemas.microsoft.com/office/drawing/2014/main" id="{2F4365EF-E401-4AD6-9A42-F6FBA3A45F79}"/>
              </a:ext>
            </a:extLst>
          </p:cNvPr>
          <p:cNvSpPr/>
          <p:nvPr userDrawn="1"/>
        </p:nvSpPr>
        <p:spPr>
          <a:xfrm>
            <a:off x="8857673" y="103352"/>
            <a:ext cx="1277718" cy="504000"/>
          </a:xfrm>
          <a:prstGeom prst="round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800" dirty="0">
                <a:effectLst>
                  <a:outerShdw blurRad="50800" dist="38100" dir="2700000" algn="tl" rotWithShape="0">
                    <a:prstClr val="black">
                      <a:alpha val="40000"/>
                    </a:prstClr>
                  </a:outerShdw>
                </a:effectLst>
                <a:latin typeface="Arial Rounded MT Bold" panose="020F0704030504030204" pitchFamily="34" charset="0"/>
              </a:rPr>
              <a:t>MET</a:t>
            </a:r>
          </a:p>
        </p:txBody>
      </p:sp>
      <p:sp>
        <p:nvSpPr>
          <p:cNvPr id="13" name="Rechteck: abgerundete Ecken 12">
            <a:extLst>
              <a:ext uri="{FF2B5EF4-FFF2-40B4-BE49-F238E27FC236}">
                <a16:creationId xmlns:a16="http://schemas.microsoft.com/office/drawing/2014/main" id="{D3CFB5E0-5E15-488C-9576-0F223EAD510D}"/>
              </a:ext>
            </a:extLst>
          </p:cNvPr>
          <p:cNvSpPr/>
          <p:nvPr userDrawn="1"/>
        </p:nvSpPr>
        <p:spPr>
          <a:xfrm>
            <a:off x="10276774" y="103352"/>
            <a:ext cx="1915226" cy="504000"/>
          </a:xfrm>
          <a:prstGeom prst="round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de-DE" sz="1400" dirty="0">
                <a:effectLst>
                  <a:outerShdw blurRad="50800" dist="38100" dir="2700000" algn="tl" rotWithShape="0">
                    <a:prstClr val="black">
                      <a:alpha val="40000"/>
                    </a:prstClr>
                  </a:outerShdw>
                </a:effectLst>
              </a:rPr>
              <a:t>Segelflugtheorie SFCL</a:t>
            </a:r>
          </a:p>
          <a:p>
            <a:pPr algn="l"/>
            <a:r>
              <a:rPr lang="de-DE" sz="1400" dirty="0">
                <a:effectLst>
                  <a:outerShdw blurRad="50800" dist="38100" dir="2700000" algn="tl" rotWithShape="0">
                    <a:prstClr val="black">
                      <a:alpha val="40000"/>
                    </a:prstClr>
                  </a:outerShdw>
                </a:effectLst>
                <a:latin typeface="Arial Rounded MT Bold" panose="020F0704030504030204" pitchFamily="34" charset="0"/>
              </a:rPr>
              <a:t>Meteorologie</a:t>
            </a:r>
          </a:p>
        </p:txBody>
      </p:sp>
      <p:sp>
        <p:nvSpPr>
          <p:cNvPr id="14" name="Foliennummernplatzhalter 5">
            <a:extLst>
              <a:ext uri="{FF2B5EF4-FFF2-40B4-BE49-F238E27FC236}">
                <a16:creationId xmlns:a16="http://schemas.microsoft.com/office/drawing/2014/main" id="{DB51A1B0-2D75-497E-B002-E6BAD5BFE045}"/>
              </a:ext>
            </a:extLst>
          </p:cNvPr>
          <p:cNvSpPr>
            <a:spLocks noGrp="1"/>
          </p:cNvSpPr>
          <p:nvPr>
            <p:ph type="sldNum" sz="quarter" idx="4"/>
          </p:nvPr>
        </p:nvSpPr>
        <p:spPr>
          <a:xfrm>
            <a:off x="11480233" y="6570000"/>
            <a:ext cx="540000" cy="288000"/>
          </a:xfrm>
          <a:prstGeom prst="rect">
            <a:avLst/>
          </a:prstGeom>
        </p:spPr>
        <p:txBody>
          <a:bodyPr/>
          <a:lstStyle>
            <a:lvl1pPr>
              <a:defRPr sz="1200">
                <a:solidFill>
                  <a:schemeClr val="bg1"/>
                </a:solidFill>
                <a:effectLst>
                  <a:outerShdw blurRad="50800" dist="38100" dir="2700000" algn="tl" rotWithShape="0">
                    <a:prstClr val="black">
                      <a:alpha val="40000"/>
                    </a:prstClr>
                  </a:outerShdw>
                </a:effectLst>
              </a:defRPr>
            </a:lvl1pPr>
          </a:lstStyle>
          <a:p>
            <a:fld id="{1BAF13B1-D0BA-4A19-B609-64C08BFDA19E}" type="slidenum">
              <a:rPr lang="de-DE" smtClean="0"/>
              <a:pPr/>
              <a:t>‹Nr.›</a:t>
            </a:fld>
            <a:endParaRPr lang="de-DE" dirty="0"/>
          </a:p>
        </p:txBody>
      </p:sp>
      <p:cxnSp>
        <p:nvCxnSpPr>
          <p:cNvPr id="15" name="Gerader Verbinder 14">
            <a:extLst>
              <a:ext uri="{FF2B5EF4-FFF2-40B4-BE49-F238E27FC236}">
                <a16:creationId xmlns:a16="http://schemas.microsoft.com/office/drawing/2014/main" id="{702BE076-1037-4FB3-A5DA-6C5FD657D0C3}"/>
              </a:ext>
            </a:extLst>
          </p:cNvPr>
          <p:cNvCxnSpPr>
            <a:cxnSpLocks/>
          </p:cNvCxnSpPr>
          <p:nvPr userDrawn="1"/>
        </p:nvCxnSpPr>
        <p:spPr>
          <a:xfrm>
            <a:off x="0" y="710131"/>
            <a:ext cx="12192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Rechteck 3">
            <a:extLst>
              <a:ext uri="{FF2B5EF4-FFF2-40B4-BE49-F238E27FC236}">
                <a16:creationId xmlns:a16="http://schemas.microsoft.com/office/drawing/2014/main" id="{C486E684-9E51-4D4C-9F4D-4215507024FF}"/>
              </a:ext>
            </a:extLst>
          </p:cNvPr>
          <p:cNvSpPr/>
          <p:nvPr userDrawn="1"/>
        </p:nvSpPr>
        <p:spPr>
          <a:xfrm>
            <a:off x="11967372" y="103351"/>
            <a:ext cx="224628" cy="504000"/>
          </a:xfrm>
          <a:prstGeom prst="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02154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Lst>
  <p:hf hdr="0" ftr="0" dt="0"/>
  <p:txStyles>
    <p:titleStyle>
      <a:lvl1pPr algn="ctr" defTabSz="914400" rtl="0" eaLnBrk="1" latinLnBrk="0" hangingPunct="1">
        <a:lnSpc>
          <a:spcPct val="90000"/>
        </a:lnSpc>
        <a:spcBef>
          <a:spcPct val="0"/>
        </a:spcBef>
        <a:buNone/>
        <a:defRPr sz="3600" kern="1200">
          <a:solidFill>
            <a:srgbClr val="2B88D9"/>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abgerundete Ecken 4">
            <a:extLst>
              <a:ext uri="{FF2B5EF4-FFF2-40B4-BE49-F238E27FC236}">
                <a16:creationId xmlns:a16="http://schemas.microsoft.com/office/drawing/2014/main" id="{884A4F68-ED5A-4FF4-8D2A-D2E64660729D}"/>
              </a:ext>
            </a:extLst>
          </p:cNvPr>
          <p:cNvSpPr/>
          <p:nvPr/>
        </p:nvSpPr>
        <p:spPr>
          <a:xfrm>
            <a:off x="192088" y="188913"/>
            <a:ext cx="11828145" cy="1219412"/>
          </a:xfrm>
          <a:prstGeom prst="roundRect">
            <a:avLst/>
          </a:prstGeom>
          <a:ln>
            <a:noFill/>
          </a:ln>
          <a:effectLst>
            <a:reflection blurRad="6350" stA="50000" endA="300" endPos="13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Segelflugtheorie SFCL</a:t>
            </a:r>
          </a:p>
          <a:p>
            <a:pPr algn="ctr"/>
            <a:r>
              <a:rPr lang="de-DE" sz="4000" b="1" dirty="0">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Meteorologie</a:t>
            </a:r>
          </a:p>
        </p:txBody>
      </p:sp>
      <p:pic>
        <p:nvPicPr>
          <p:cNvPr id="6" name="Grafik 5" descr="Ein Bild, das Text enthält.&#10;&#10;Automatisch generierte Beschreibung">
            <a:extLst>
              <a:ext uri="{FF2B5EF4-FFF2-40B4-BE49-F238E27FC236}">
                <a16:creationId xmlns:a16="http://schemas.microsoft.com/office/drawing/2014/main" id="{9486641D-FD6D-4834-B209-3534F1D283A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62261"/>
          <a:stretch/>
        </p:blipFill>
        <p:spPr>
          <a:xfrm>
            <a:off x="3607299" y="1973866"/>
            <a:ext cx="5266568" cy="4332784"/>
          </a:xfrm>
          <a:prstGeom prst="rect">
            <a:avLst/>
          </a:prstGeom>
        </p:spPr>
      </p:pic>
      <p:sp>
        <p:nvSpPr>
          <p:cNvPr id="7" name="Foliennummernplatzhalter 6">
            <a:extLst>
              <a:ext uri="{FF2B5EF4-FFF2-40B4-BE49-F238E27FC236}">
                <a16:creationId xmlns:a16="http://schemas.microsoft.com/office/drawing/2014/main" id="{84239DEF-2EBC-47CA-A8AD-CCF7B7385CF4}"/>
              </a:ext>
            </a:extLst>
          </p:cNvPr>
          <p:cNvSpPr>
            <a:spLocks noGrp="1"/>
          </p:cNvSpPr>
          <p:nvPr>
            <p:ph type="sldNum" sz="quarter" idx="12"/>
          </p:nvPr>
        </p:nvSpPr>
        <p:spPr/>
        <p:txBody>
          <a:bodyPr/>
          <a:lstStyle/>
          <a:p>
            <a:fld id="{1BAF13B1-D0BA-4A19-B609-64C08BFDA19E}" type="slidenum">
              <a:rPr lang="de-DE" smtClean="0"/>
              <a:t>1</a:t>
            </a:fld>
            <a:endParaRPr lang="de-DE"/>
          </a:p>
        </p:txBody>
      </p:sp>
      <p:sp>
        <p:nvSpPr>
          <p:cNvPr id="2" name="Textfeld 1">
            <a:extLst>
              <a:ext uri="{FF2B5EF4-FFF2-40B4-BE49-F238E27FC236}">
                <a16:creationId xmlns:a16="http://schemas.microsoft.com/office/drawing/2014/main" id="{CA754A21-1E1E-441C-91DA-BE1673E04CF5}"/>
              </a:ext>
            </a:extLst>
          </p:cNvPr>
          <p:cNvSpPr txBox="1"/>
          <p:nvPr/>
        </p:nvSpPr>
        <p:spPr>
          <a:xfrm>
            <a:off x="5178405" y="1408325"/>
            <a:ext cx="2124364" cy="461665"/>
          </a:xfrm>
          <a:prstGeom prst="rect">
            <a:avLst/>
          </a:prstGeom>
          <a:noFill/>
        </p:spPr>
        <p:txBody>
          <a:bodyPr wrap="none" rtlCol="0">
            <a:spAutoFit/>
          </a:bodyPr>
          <a:lstStyle/>
          <a:p>
            <a:pPr algn="ctr"/>
            <a:r>
              <a:rPr lang="en-US" sz="2400" i="1" dirty="0">
                <a:solidFill>
                  <a:srgbClr val="044C96"/>
                </a:solidFill>
              </a:rPr>
              <a:t>METEOROLOGY</a:t>
            </a:r>
            <a:endParaRPr lang="de-DE" sz="2400" i="1" dirty="0">
              <a:solidFill>
                <a:srgbClr val="044C96"/>
              </a:solidFill>
            </a:endParaRPr>
          </a:p>
        </p:txBody>
      </p:sp>
    </p:spTree>
    <p:extLst>
      <p:ext uri="{BB962C8B-B14F-4D97-AF65-F5344CB8AC3E}">
        <p14:creationId xmlns:p14="http://schemas.microsoft.com/office/powerpoint/2010/main" val="1667208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2AC422-73B0-4880-8217-243373E43EB1}"/>
              </a:ext>
            </a:extLst>
          </p:cNvPr>
          <p:cNvSpPr>
            <a:spLocks noGrp="1"/>
          </p:cNvSpPr>
          <p:nvPr>
            <p:ph type="title"/>
          </p:nvPr>
        </p:nvSpPr>
        <p:spPr/>
        <p:txBody>
          <a:bodyPr>
            <a:normAutofit fontScale="90000"/>
          </a:bodyPr>
          <a:lstStyle/>
          <a:p>
            <a:r>
              <a:rPr lang="de-DE" dirty="0"/>
              <a:t>Meteorologie: Gliederung (SFCL)</a:t>
            </a:r>
          </a:p>
        </p:txBody>
      </p:sp>
      <p:sp>
        <p:nvSpPr>
          <p:cNvPr id="3" name="Inhaltsplatzhalter 2">
            <a:extLst>
              <a:ext uri="{FF2B5EF4-FFF2-40B4-BE49-F238E27FC236}">
                <a16:creationId xmlns:a16="http://schemas.microsoft.com/office/drawing/2014/main" id="{816C87F1-7C08-4959-A7EC-85DEC81366CE}"/>
              </a:ext>
            </a:extLst>
          </p:cNvPr>
          <p:cNvSpPr>
            <a:spLocks noGrp="1"/>
          </p:cNvSpPr>
          <p:nvPr>
            <p:ph sz="half" idx="1"/>
          </p:nvPr>
        </p:nvSpPr>
        <p:spPr/>
        <p:txBody>
          <a:bodyPr>
            <a:normAutofit fontScale="85000" lnSpcReduction="20000"/>
          </a:bodyPr>
          <a:lstStyle/>
          <a:p>
            <a:pPr marL="541338" indent="-541338">
              <a:lnSpc>
                <a:spcPct val="100000"/>
              </a:lnSpc>
              <a:buNone/>
            </a:pPr>
            <a:r>
              <a:rPr lang="de-DE" sz="2400" dirty="0"/>
              <a:t>3.1	Die Atmosphäre</a:t>
            </a:r>
          </a:p>
          <a:p>
            <a:pPr marL="806450" indent="4763">
              <a:lnSpc>
                <a:spcPct val="100000"/>
              </a:lnSpc>
              <a:spcBef>
                <a:spcPts val="300"/>
              </a:spcBef>
              <a:spcAft>
                <a:spcPts val="600"/>
              </a:spcAft>
              <a:buNone/>
            </a:pPr>
            <a:r>
              <a:rPr lang="en-US" sz="2000" i="1" dirty="0">
                <a:solidFill>
                  <a:srgbClr val="044C96"/>
                </a:solidFill>
              </a:rPr>
              <a:t>The atmosphere </a:t>
            </a:r>
          </a:p>
          <a:p>
            <a:pPr marL="541338" indent="-541338">
              <a:lnSpc>
                <a:spcPct val="100000"/>
              </a:lnSpc>
              <a:buNone/>
            </a:pPr>
            <a:r>
              <a:rPr lang="de-DE" sz="2400" dirty="0"/>
              <a:t>3.2	Windsysteme </a:t>
            </a:r>
          </a:p>
          <a:p>
            <a:pPr marL="806450" indent="4763">
              <a:lnSpc>
                <a:spcPct val="100000"/>
              </a:lnSpc>
              <a:spcBef>
                <a:spcPts val="300"/>
              </a:spcBef>
              <a:spcAft>
                <a:spcPts val="600"/>
              </a:spcAft>
              <a:buNone/>
            </a:pPr>
            <a:r>
              <a:rPr lang="en-US" sz="2000" i="1" dirty="0">
                <a:solidFill>
                  <a:srgbClr val="044C96"/>
                </a:solidFill>
              </a:rPr>
              <a:t>Wind </a:t>
            </a:r>
            <a:endParaRPr lang="de-DE" sz="2000" i="1" dirty="0">
              <a:solidFill>
                <a:srgbClr val="044C96"/>
              </a:solidFill>
            </a:endParaRPr>
          </a:p>
          <a:p>
            <a:pPr marL="541338" indent="-541338">
              <a:lnSpc>
                <a:spcPct val="100000"/>
              </a:lnSpc>
              <a:buNone/>
            </a:pPr>
            <a:r>
              <a:rPr lang="de-DE" sz="2400" dirty="0"/>
              <a:t>3.3	Thermodynamik</a:t>
            </a:r>
          </a:p>
          <a:p>
            <a:pPr marL="806450" indent="4763">
              <a:lnSpc>
                <a:spcPct val="100000"/>
              </a:lnSpc>
              <a:spcBef>
                <a:spcPts val="300"/>
              </a:spcBef>
              <a:spcAft>
                <a:spcPts val="600"/>
              </a:spcAft>
              <a:buNone/>
            </a:pPr>
            <a:r>
              <a:rPr lang="en-US" sz="2000" i="1" dirty="0">
                <a:solidFill>
                  <a:srgbClr val="044C96"/>
                </a:solidFill>
              </a:rPr>
              <a:t>Thermodynamics </a:t>
            </a:r>
            <a:endParaRPr lang="de-DE" sz="2000" i="1" dirty="0">
              <a:solidFill>
                <a:srgbClr val="044C96"/>
              </a:solidFill>
            </a:endParaRPr>
          </a:p>
          <a:p>
            <a:pPr marL="541338" indent="-541338">
              <a:lnSpc>
                <a:spcPct val="100000"/>
              </a:lnSpc>
              <a:buNone/>
            </a:pPr>
            <a:r>
              <a:rPr lang="de-DE" sz="2400" dirty="0"/>
              <a:t>3.4	Wolken und Nebel</a:t>
            </a:r>
          </a:p>
          <a:p>
            <a:pPr marL="806450" indent="4763">
              <a:lnSpc>
                <a:spcPct val="100000"/>
              </a:lnSpc>
              <a:spcBef>
                <a:spcPts val="300"/>
              </a:spcBef>
              <a:spcAft>
                <a:spcPts val="600"/>
              </a:spcAft>
              <a:buNone/>
            </a:pPr>
            <a:r>
              <a:rPr lang="en-US" sz="2000" i="1" dirty="0">
                <a:solidFill>
                  <a:srgbClr val="044C96"/>
                </a:solidFill>
              </a:rPr>
              <a:t>Clouds and fog </a:t>
            </a:r>
            <a:endParaRPr lang="de-DE" sz="2000" i="1" dirty="0">
              <a:solidFill>
                <a:srgbClr val="044C96"/>
              </a:solidFill>
            </a:endParaRPr>
          </a:p>
          <a:p>
            <a:pPr marL="541338" indent="-541338">
              <a:lnSpc>
                <a:spcPct val="100000"/>
              </a:lnSpc>
              <a:buNone/>
            </a:pPr>
            <a:r>
              <a:rPr lang="de-DE" sz="2400" dirty="0"/>
              <a:t>3.5	 Niederschlag</a:t>
            </a:r>
          </a:p>
          <a:p>
            <a:pPr marL="806450" indent="4763">
              <a:lnSpc>
                <a:spcPct val="100000"/>
              </a:lnSpc>
              <a:spcBef>
                <a:spcPts val="300"/>
              </a:spcBef>
              <a:spcAft>
                <a:spcPts val="600"/>
              </a:spcAft>
              <a:buNone/>
            </a:pPr>
            <a:r>
              <a:rPr lang="en-US" sz="2000" i="1" dirty="0">
                <a:solidFill>
                  <a:srgbClr val="044C96"/>
                </a:solidFill>
              </a:rPr>
              <a:t>Precipitation </a:t>
            </a:r>
            <a:endParaRPr lang="de-DE" sz="2000" i="1" dirty="0">
              <a:solidFill>
                <a:srgbClr val="044C96"/>
              </a:solidFill>
            </a:endParaRPr>
          </a:p>
          <a:p>
            <a:pPr marL="541338" indent="-541338">
              <a:lnSpc>
                <a:spcPct val="100000"/>
              </a:lnSpc>
              <a:buNone/>
            </a:pPr>
            <a:r>
              <a:rPr lang="de-DE" sz="2400" dirty="0"/>
              <a:t>3.6	Luftmassen und Fronten</a:t>
            </a:r>
          </a:p>
          <a:p>
            <a:pPr marL="806450" indent="4763">
              <a:lnSpc>
                <a:spcPct val="100000"/>
              </a:lnSpc>
              <a:spcBef>
                <a:spcPts val="300"/>
              </a:spcBef>
              <a:spcAft>
                <a:spcPts val="600"/>
              </a:spcAft>
              <a:buNone/>
            </a:pPr>
            <a:r>
              <a:rPr lang="en-US" sz="2000" i="1" dirty="0">
                <a:solidFill>
                  <a:srgbClr val="044C96"/>
                </a:solidFill>
              </a:rPr>
              <a:t>Air masses and fronts </a:t>
            </a:r>
            <a:endParaRPr lang="de-DE" sz="2000" i="1" dirty="0">
              <a:solidFill>
                <a:srgbClr val="044C96"/>
              </a:solidFill>
            </a:endParaRPr>
          </a:p>
          <a:p>
            <a:pPr marL="541338" indent="-541338">
              <a:lnSpc>
                <a:spcPct val="100000"/>
              </a:lnSpc>
              <a:buNone/>
            </a:pPr>
            <a:r>
              <a:rPr lang="de-DE" sz="2400" dirty="0"/>
              <a:t>3.7	Hoch- und Tiefdrucksysteme</a:t>
            </a:r>
          </a:p>
          <a:p>
            <a:pPr marL="806450" indent="4763">
              <a:lnSpc>
                <a:spcPct val="100000"/>
              </a:lnSpc>
              <a:spcBef>
                <a:spcPts val="300"/>
              </a:spcBef>
              <a:spcAft>
                <a:spcPts val="600"/>
              </a:spcAft>
              <a:buNone/>
            </a:pPr>
            <a:r>
              <a:rPr lang="en-US" sz="2000" i="1" dirty="0">
                <a:solidFill>
                  <a:srgbClr val="044C96"/>
                </a:solidFill>
              </a:rPr>
              <a:t>Pressure systems </a:t>
            </a:r>
          </a:p>
          <a:p>
            <a:pPr marL="541338" indent="-541338">
              <a:buNone/>
            </a:pPr>
            <a:r>
              <a:rPr lang="de-DE" sz="2400" dirty="0"/>
              <a:t>3.8	Klimatologie</a:t>
            </a:r>
          </a:p>
          <a:p>
            <a:pPr marL="806450" indent="4763">
              <a:spcBef>
                <a:spcPts val="300"/>
              </a:spcBef>
              <a:spcAft>
                <a:spcPts val="600"/>
              </a:spcAft>
              <a:buNone/>
            </a:pPr>
            <a:r>
              <a:rPr lang="de-DE" sz="2000" i="1" dirty="0" err="1">
                <a:solidFill>
                  <a:srgbClr val="044C96"/>
                </a:solidFill>
              </a:rPr>
              <a:t>Climatology</a:t>
            </a:r>
            <a:endParaRPr lang="de-DE" sz="2000" i="1" dirty="0">
              <a:solidFill>
                <a:srgbClr val="044C96"/>
              </a:solidFill>
            </a:endParaRPr>
          </a:p>
          <a:p>
            <a:pPr marL="806450" indent="4763">
              <a:lnSpc>
                <a:spcPct val="100000"/>
              </a:lnSpc>
              <a:spcBef>
                <a:spcPts val="300"/>
              </a:spcBef>
              <a:spcAft>
                <a:spcPts val="600"/>
              </a:spcAft>
              <a:buNone/>
            </a:pPr>
            <a:endParaRPr lang="de-DE" sz="2000" i="1" dirty="0">
              <a:solidFill>
                <a:srgbClr val="044C96"/>
              </a:solidFill>
            </a:endParaRPr>
          </a:p>
          <a:p>
            <a:pPr marL="806450" indent="4763">
              <a:lnSpc>
                <a:spcPct val="100000"/>
              </a:lnSpc>
              <a:spcBef>
                <a:spcPts val="300"/>
              </a:spcBef>
              <a:spcAft>
                <a:spcPts val="600"/>
              </a:spcAft>
              <a:buNone/>
            </a:pPr>
            <a:endParaRPr lang="de-DE" sz="2000" i="1" dirty="0">
              <a:solidFill>
                <a:srgbClr val="044C96"/>
              </a:solidFill>
            </a:endParaRPr>
          </a:p>
          <a:p>
            <a:pPr marL="806450" indent="4763">
              <a:lnSpc>
                <a:spcPct val="100000"/>
              </a:lnSpc>
              <a:spcBef>
                <a:spcPts val="300"/>
              </a:spcBef>
              <a:spcAft>
                <a:spcPts val="600"/>
              </a:spcAft>
              <a:buNone/>
            </a:pPr>
            <a:endParaRPr lang="de-DE" sz="2000" i="1" dirty="0">
              <a:solidFill>
                <a:srgbClr val="044C96"/>
              </a:solidFill>
            </a:endParaRPr>
          </a:p>
        </p:txBody>
      </p:sp>
      <p:sp>
        <p:nvSpPr>
          <p:cNvPr id="4" name="Inhaltsplatzhalter 3">
            <a:extLst>
              <a:ext uri="{FF2B5EF4-FFF2-40B4-BE49-F238E27FC236}">
                <a16:creationId xmlns:a16="http://schemas.microsoft.com/office/drawing/2014/main" id="{8616F40A-8AD2-4F07-8A23-28333DA8DE5A}"/>
              </a:ext>
            </a:extLst>
          </p:cNvPr>
          <p:cNvSpPr>
            <a:spLocks noGrp="1"/>
          </p:cNvSpPr>
          <p:nvPr>
            <p:ph sz="half" idx="2"/>
          </p:nvPr>
        </p:nvSpPr>
        <p:spPr/>
        <p:txBody>
          <a:bodyPr>
            <a:normAutofit/>
          </a:bodyPr>
          <a:lstStyle/>
          <a:p>
            <a:pPr marL="541338" indent="-541338">
              <a:buNone/>
            </a:pPr>
            <a:r>
              <a:rPr lang="de-DE" sz="2000" dirty="0"/>
              <a:t>3.9 	Wetterbedingte Gefahren für die Luftfahrt</a:t>
            </a:r>
            <a:endParaRPr lang="en-US" sz="2000" dirty="0"/>
          </a:p>
          <a:p>
            <a:pPr marL="806450" indent="4763">
              <a:spcBef>
                <a:spcPts val="300"/>
              </a:spcBef>
              <a:spcAft>
                <a:spcPts val="600"/>
              </a:spcAft>
              <a:buNone/>
            </a:pPr>
            <a:r>
              <a:rPr lang="en-US" sz="1700" i="1" dirty="0">
                <a:solidFill>
                  <a:srgbClr val="044C96"/>
                </a:solidFill>
              </a:rPr>
              <a:t>Flight hazards </a:t>
            </a:r>
            <a:endParaRPr lang="de-DE" sz="1700" i="1" dirty="0">
              <a:solidFill>
                <a:srgbClr val="044C96"/>
              </a:solidFill>
            </a:endParaRPr>
          </a:p>
          <a:p>
            <a:pPr marL="541338" indent="-541338">
              <a:buNone/>
            </a:pPr>
            <a:r>
              <a:rPr lang="de-DE" sz="2000" dirty="0"/>
              <a:t>3.10	Flugwetterinformationen </a:t>
            </a:r>
          </a:p>
          <a:p>
            <a:pPr marL="806450" indent="4763">
              <a:spcBef>
                <a:spcPts val="300"/>
              </a:spcBef>
              <a:spcAft>
                <a:spcPts val="600"/>
              </a:spcAft>
              <a:buNone/>
            </a:pPr>
            <a:r>
              <a:rPr lang="en-US" sz="1700" i="1" dirty="0">
                <a:solidFill>
                  <a:srgbClr val="044C96"/>
                </a:solidFill>
              </a:rPr>
              <a:t>Meteorological information</a:t>
            </a:r>
            <a:endParaRPr lang="de-DE" sz="1700" i="1" dirty="0">
              <a:solidFill>
                <a:srgbClr val="044C96"/>
              </a:solidFill>
            </a:endParaRPr>
          </a:p>
          <a:p>
            <a:pPr marL="541338" indent="-541338">
              <a:buNone/>
            </a:pPr>
            <a:r>
              <a:rPr lang="de-DE" sz="2000" dirty="0"/>
              <a:t>  </a:t>
            </a:r>
          </a:p>
          <a:p>
            <a:pPr marL="806450" indent="4763">
              <a:spcBef>
                <a:spcPts val="300"/>
              </a:spcBef>
              <a:spcAft>
                <a:spcPts val="600"/>
              </a:spcAft>
              <a:buNone/>
            </a:pPr>
            <a:r>
              <a:rPr lang="de-DE" sz="1700" i="1" dirty="0">
                <a:solidFill>
                  <a:srgbClr val="044C96"/>
                </a:solidFill>
              </a:rPr>
              <a:t> </a:t>
            </a:r>
          </a:p>
          <a:p>
            <a:pPr marL="541338" indent="-541338">
              <a:buNone/>
            </a:pPr>
            <a:r>
              <a:rPr lang="de-DE" sz="2000" dirty="0"/>
              <a:t> </a:t>
            </a:r>
          </a:p>
          <a:p>
            <a:pPr marL="806450" indent="4763">
              <a:spcBef>
                <a:spcPts val="300"/>
              </a:spcBef>
              <a:spcAft>
                <a:spcPts val="600"/>
              </a:spcAft>
              <a:buNone/>
            </a:pPr>
            <a:r>
              <a:rPr lang="en-US" sz="1700" i="1" dirty="0">
                <a:solidFill>
                  <a:srgbClr val="044C96"/>
                </a:solidFill>
              </a:rPr>
              <a:t> </a:t>
            </a:r>
            <a:endParaRPr lang="de-DE" sz="1700" i="1" dirty="0">
              <a:solidFill>
                <a:srgbClr val="044C96"/>
              </a:solidFill>
            </a:endParaRPr>
          </a:p>
          <a:p>
            <a:pPr marL="541338" indent="-541338">
              <a:buNone/>
            </a:pPr>
            <a:endParaRPr lang="de-DE" sz="2000" dirty="0"/>
          </a:p>
          <a:p>
            <a:pPr marL="541338" indent="-541338">
              <a:buNone/>
            </a:pPr>
            <a:r>
              <a:rPr lang="de-DE" sz="2000" dirty="0"/>
              <a:t> </a:t>
            </a:r>
          </a:p>
          <a:p>
            <a:pPr marL="806450" indent="4763">
              <a:spcBef>
                <a:spcPts val="300"/>
              </a:spcBef>
              <a:spcAft>
                <a:spcPts val="600"/>
              </a:spcAft>
              <a:buNone/>
            </a:pPr>
            <a:endParaRPr lang="de-DE" sz="1700" i="1" dirty="0">
              <a:solidFill>
                <a:srgbClr val="044C96"/>
              </a:solidFill>
            </a:endParaRPr>
          </a:p>
          <a:p>
            <a:pPr marL="541338" indent="-541338">
              <a:buNone/>
            </a:pPr>
            <a:endParaRPr lang="de-DE" sz="2000" dirty="0"/>
          </a:p>
          <a:p>
            <a:pPr marL="541338" indent="-541338">
              <a:buNone/>
            </a:pPr>
            <a:r>
              <a:rPr lang="de-DE" sz="2000" dirty="0"/>
              <a:t> </a:t>
            </a:r>
          </a:p>
        </p:txBody>
      </p:sp>
      <p:sp>
        <p:nvSpPr>
          <p:cNvPr id="5" name="Foliennummernplatzhalter 4">
            <a:extLst>
              <a:ext uri="{FF2B5EF4-FFF2-40B4-BE49-F238E27FC236}">
                <a16:creationId xmlns:a16="http://schemas.microsoft.com/office/drawing/2014/main" id="{8974E809-361D-4737-B52C-E6563C29B00B}"/>
              </a:ext>
            </a:extLst>
          </p:cNvPr>
          <p:cNvSpPr>
            <a:spLocks noGrp="1"/>
          </p:cNvSpPr>
          <p:nvPr>
            <p:ph type="sldNum" sz="quarter" idx="12"/>
          </p:nvPr>
        </p:nvSpPr>
        <p:spPr/>
        <p:txBody>
          <a:bodyPr/>
          <a:lstStyle/>
          <a:p>
            <a:fld id="{1BAF13B1-D0BA-4A19-B609-64C08BFDA19E}" type="slidenum">
              <a:rPr lang="de-DE" smtClean="0"/>
              <a:pPr/>
              <a:t>2</a:t>
            </a:fld>
            <a:endParaRPr lang="de-DE" dirty="0"/>
          </a:p>
        </p:txBody>
      </p:sp>
      <p:sp>
        <p:nvSpPr>
          <p:cNvPr id="6" name="Abgerundetes Rechteck 5">
            <a:extLst>
              <a:ext uri="{FF2B5EF4-FFF2-40B4-BE49-F238E27FC236}">
                <a16:creationId xmlns:a16="http://schemas.microsoft.com/office/drawing/2014/main" id="{C8C6FC9D-8C2D-CF4C-84AB-190563B2C803}"/>
              </a:ext>
            </a:extLst>
          </p:cNvPr>
          <p:cNvSpPr/>
          <p:nvPr/>
        </p:nvSpPr>
        <p:spPr>
          <a:xfrm>
            <a:off x="189186" y="3603018"/>
            <a:ext cx="4532939" cy="696036"/>
          </a:xfrm>
          <a:prstGeom prst="roundRect">
            <a:avLst/>
          </a:prstGeom>
          <a:solidFill>
            <a:schemeClr val="accent1">
              <a:alpha val="34049"/>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4790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02C7A8-7EE1-445E-B18B-B0B44B029576}"/>
              </a:ext>
            </a:extLst>
          </p:cNvPr>
          <p:cNvSpPr>
            <a:spLocks noGrp="1"/>
          </p:cNvSpPr>
          <p:nvPr>
            <p:ph type="ctrTitle"/>
          </p:nvPr>
        </p:nvSpPr>
        <p:spPr/>
        <p:txBody>
          <a:bodyPr>
            <a:normAutofit/>
          </a:bodyPr>
          <a:lstStyle/>
          <a:p>
            <a:r>
              <a:rPr lang="de-DE" dirty="0"/>
              <a:t>3.5 Niederschlag</a:t>
            </a:r>
          </a:p>
        </p:txBody>
      </p:sp>
      <p:sp>
        <p:nvSpPr>
          <p:cNvPr id="3" name="Untertitel 2">
            <a:extLst>
              <a:ext uri="{FF2B5EF4-FFF2-40B4-BE49-F238E27FC236}">
                <a16:creationId xmlns:a16="http://schemas.microsoft.com/office/drawing/2014/main" id="{C3147B01-30C8-421C-BD17-8AC69CBE5D79}"/>
              </a:ext>
            </a:extLst>
          </p:cNvPr>
          <p:cNvSpPr>
            <a:spLocks noGrp="1"/>
          </p:cNvSpPr>
          <p:nvPr>
            <p:ph type="subTitle" idx="1"/>
          </p:nvPr>
        </p:nvSpPr>
        <p:spPr/>
        <p:txBody>
          <a:bodyPr/>
          <a:lstStyle/>
          <a:p>
            <a:r>
              <a:rPr lang="en-US" dirty="0">
                <a:solidFill>
                  <a:srgbClr val="044C96"/>
                </a:solidFill>
              </a:rPr>
              <a:t>Precipitation</a:t>
            </a:r>
          </a:p>
        </p:txBody>
      </p:sp>
      <p:sp>
        <p:nvSpPr>
          <p:cNvPr id="4" name="Foliennummernplatzhalter 3">
            <a:extLst>
              <a:ext uri="{FF2B5EF4-FFF2-40B4-BE49-F238E27FC236}">
                <a16:creationId xmlns:a16="http://schemas.microsoft.com/office/drawing/2014/main" id="{4B18B720-1CFD-4B73-A56F-433DC892E596}"/>
              </a:ext>
            </a:extLst>
          </p:cNvPr>
          <p:cNvSpPr>
            <a:spLocks noGrp="1"/>
          </p:cNvSpPr>
          <p:nvPr>
            <p:ph type="sldNum" sz="quarter" idx="12"/>
          </p:nvPr>
        </p:nvSpPr>
        <p:spPr/>
        <p:txBody>
          <a:bodyPr/>
          <a:lstStyle/>
          <a:p>
            <a:fld id="{1BAF13B1-D0BA-4A19-B609-64C08BFDA19E}" type="slidenum">
              <a:rPr lang="de-DE" smtClean="0"/>
              <a:pPr/>
              <a:t>3</a:t>
            </a:fld>
            <a:endParaRPr lang="de-DE" dirty="0"/>
          </a:p>
        </p:txBody>
      </p:sp>
    </p:spTree>
    <p:extLst>
      <p:ext uri="{BB962C8B-B14F-4D97-AF65-F5344CB8AC3E}">
        <p14:creationId xmlns:p14="http://schemas.microsoft.com/office/powerpoint/2010/main" val="2879534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2AC422-73B0-4880-8217-243373E43EB1}"/>
              </a:ext>
            </a:extLst>
          </p:cNvPr>
          <p:cNvSpPr>
            <a:spLocks noGrp="1"/>
          </p:cNvSpPr>
          <p:nvPr>
            <p:ph type="title"/>
          </p:nvPr>
        </p:nvSpPr>
        <p:spPr/>
        <p:txBody>
          <a:bodyPr>
            <a:normAutofit fontScale="90000"/>
          </a:bodyPr>
          <a:lstStyle/>
          <a:p>
            <a:r>
              <a:rPr lang="de-DE" dirty="0"/>
              <a:t>Niederschlag: Gliederung (SFCL)</a:t>
            </a:r>
          </a:p>
        </p:txBody>
      </p:sp>
      <p:sp>
        <p:nvSpPr>
          <p:cNvPr id="3" name="Inhaltsplatzhalter 2">
            <a:extLst>
              <a:ext uri="{FF2B5EF4-FFF2-40B4-BE49-F238E27FC236}">
                <a16:creationId xmlns:a16="http://schemas.microsoft.com/office/drawing/2014/main" id="{816C87F1-7C08-4959-A7EC-85DEC81366CE}"/>
              </a:ext>
            </a:extLst>
          </p:cNvPr>
          <p:cNvSpPr>
            <a:spLocks noGrp="1"/>
          </p:cNvSpPr>
          <p:nvPr>
            <p:ph sz="half" idx="1"/>
          </p:nvPr>
        </p:nvSpPr>
        <p:spPr/>
        <p:txBody>
          <a:bodyPr>
            <a:normAutofit/>
          </a:bodyPr>
          <a:lstStyle/>
          <a:p>
            <a:pPr marL="541338" indent="-541338">
              <a:lnSpc>
                <a:spcPct val="100000"/>
              </a:lnSpc>
              <a:buNone/>
            </a:pPr>
            <a:r>
              <a:rPr lang="de-DE" sz="1900" b="1" dirty="0"/>
              <a:t>3.5	Niederschlag</a:t>
            </a:r>
            <a:br>
              <a:rPr lang="de-DE" sz="1600" b="1" dirty="0"/>
            </a:br>
            <a:r>
              <a:rPr lang="de-DE" sz="1600" b="1" dirty="0"/>
              <a:t>     </a:t>
            </a:r>
            <a:r>
              <a:rPr lang="en-US" sz="1600" i="1" dirty="0">
                <a:solidFill>
                  <a:srgbClr val="044C96"/>
                </a:solidFill>
              </a:rPr>
              <a:t>Precipitation </a:t>
            </a:r>
          </a:p>
          <a:p>
            <a:pPr marL="541338" indent="-541338">
              <a:lnSpc>
                <a:spcPct val="100000"/>
              </a:lnSpc>
              <a:buNone/>
            </a:pPr>
            <a:endParaRPr lang="en-US" sz="1600" i="1" dirty="0">
              <a:solidFill>
                <a:srgbClr val="044C96"/>
              </a:solidFill>
            </a:endParaRPr>
          </a:p>
          <a:p>
            <a:pPr marL="0" indent="0">
              <a:spcBef>
                <a:spcPts val="400"/>
              </a:spcBef>
              <a:buNone/>
            </a:pPr>
            <a:r>
              <a:rPr lang="de-DE" sz="1700" b="1" dirty="0"/>
              <a:t>3.5.1 Niederschlagsentstehung</a:t>
            </a:r>
          </a:p>
          <a:p>
            <a:pPr lvl="0">
              <a:spcBef>
                <a:spcPts val="400"/>
              </a:spcBef>
            </a:pPr>
            <a:r>
              <a:rPr lang="de-DE" sz="1600" dirty="0"/>
              <a:t>Entstehung von Niederschlag</a:t>
            </a:r>
          </a:p>
          <a:p>
            <a:pPr lvl="0">
              <a:spcBef>
                <a:spcPts val="400"/>
              </a:spcBef>
            </a:pPr>
            <a:endParaRPr lang="de-DE" sz="1600" b="1" dirty="0"/>
          </a:p>
          <a:p>
            <a:pPr marL="0" indent="0">
              <a:spcBef>
                <a:spcPts val="400"/>
              </a:spcBef>
              <a:buNone/>
            </a:pPr>
            <a:r>
              <a:rPr lang="de-DE" sz="1700" b="1" dirty="0"/>
              <a:t>3.5.2 Niederschlagsarten</a:t>
            </a:r>
          </a:p>
          <a:p>
            <a:pPr lvl="0">
              <a:spcBef>
                <a:spcPts val="400"/>
              </a:spcBef>
            </a:pPr>
            <a:r>
              <a:rPr lang="de-DE" sz="1600" dirty="0"/>
              <a:t>Niederschlagsarten, Beziehung zu Wolkentypen</a:t>
            </a:r>
          </a:p>
          <a:p>
            <a:pPr marL="806450" indent="4763">
              <a:lnSpc>
                <a:spcPct val="100000"/>
              </a:lnSpc>
              <a:spcBef>
                <a:spcPts val="300"/>
              </a:spcBef>
              <a:spcAft>
                <a:spcPts val="600"/>
              </a:spcAft>
              <a:buNone/>
            </a:pPr>
            <a:endParaRPr lang="de-DE" sz="2000" i="1" dirty="0">
              <a:solidFill>
                <a:srgbClr val="044C96"/>
              </a:solidFill>
            </a:endParaRPr>
          </a:p>
        </p:txBody>
      </p:sp>
      <p:sp>
        <p:nvSpPr>
          <p:cNvPr id="4" name="Inhaltsplatzhalter 3">
            <a:extLst>
              <a:ext uri="{FF2B5EF4-FFF2-40B4-BE49-F238E27FC236}">
                <a16:creationId xmlns:a16="http://schemas.microsoft.com/office/drawing/2014/main" id="{8616F40A-8AD2-4F07-8A23-28333DA8DE5A}"/>
              </a:ext>
            </a:extLst>
          </p:cNvPr>
          <p:cNvSpPr>
            <a:spLocks noGrp="1"/>
          </p:cNvSpPr>
          <p:nvPr>
            <p:ph sz="half" idx="2"/>
          </p:nvPr>
        </p:nvSpPr>
        <p:spPr/>
        <p:txBody>
          <a:bodyPr>
            <a:normAutofit/>
          </a:bodyPr>
          <a:lstStyle/>
          <a:p>
            <a:pPr marL="0" indent="0">
              <a:buNone/>
            </a:pPr>
            <a:endParaRPr lang="de-DE" sz="700" dirty="0"/>
          </a:p>
          <a:p>
            <a:pPr marL="541338" indent="-541338">
              <a:lnSpc>
                <a:spcPct val="100000"/>
              </a:lnSpc>
              <a:spcBef>
                <a:spcPts val="0"/>
              </a:spcBef>
              <a:buNone/>
            </a:pPr>
            <a:r>
              <a:rPr lang="de-DE" sz="1900" b="1" dirty="0"/>
              <a:t> </a:t>
            </a:r>
            <a:endParaRPr lang="de-DE" sz="1600" dirty="0"/>
          </a:p>
        </p:txBody>
      </p:sp>
      <p:sp>
        <p:nvSpPr>
          <p:cNvPr id="5" name="Foliennummernplatzhalter 4">
            <a:extLst>
              <a:ext uri="{FF2B5EF4-FFF2-40B4-BE49-F238E27FC236}">
                <a16:creationId xmlns:a16="http://schemas.microsoft.com/office/drawing/2014/main" id="{8974E809-361D-4737-B52C-E6563C29B00B}"/>
              </a:ext>
            </a:extLst>
          </p:cNvPr>
          <p:cNvSpPr>
            <a:spLocks noGrp="1"/>
          </p:cNvSpPr>
          <p:nvPr>
            <p:ph type="sldNum" sz="quarter" idx="12"/>
          </p:nvPr>
        </p:nvSpPr>
        <p:spPr/>
        <p:txBody>
          <a:bodyPr/>
          <a:lstStyle/>
          <a:p>
            <a:fld id="{1BAF13B1-D0BA-4A19-B609-64C08BFDA19E}" type="slidenum">
              <a:rPr lang="de-DE" smtClean="0"/>
              <a:pPr/>
              <a:t>4</a:t>
            </a:fld>
            <a:endParaRPr lang="de-DE" dirty="0"/>
          </a:p>
        </p:txBody>
      </p:sp>
      <p:sp>
        <p:nvSpPr>
          <p:cNvPr id="6" name="Textplatzhalter 5">
            <a:extLst>
              <a:ext uri="{FF2B5EF4-FFF2-40B4-BE49-F238E27FC236}">
                <a16:creationId xmlns:a16="http://schemas.microsoft.com/office/drawing/2014/main" id="{B39200F7-BFAA-AE22-036E-CD2CF5E7641A}"/>
              </a:ext>
            </a:extLst>
          </p:cNvPr>
          <p:cNvSpPr>
            <a:spLocks noGrp="1"/>
          </p:cNvSpPr>
          <p:nvPr>
            <p:ph type="body" sz="quarter" idx="13"/>
          </p:nvPr>
        </p:nvSpPr>
        <p:spPr>
          <a:xfrm>
            <a:off x="1519800" y="6616660"/>
            <a:ext cx="9000000" cy="288000"/>
          </a:xfrm>
        </p:spPr>
        <p:txBody>
          <a:bodyPr/>
          <a:lstStyle/>
          <a:p>
            <a:r>
              <a:rPr lang="de-DE"/>
              <a:t>3.5 Niederschlag</a:t>
            </a:r>
            <a:endParaRPr lang="de-DE" dirty="0"/>
          </a:p>
        </p:txBody>
      </p:sp>
    </p:spTree>
    <p:extLst>
      <p:ext uri="{BB962C8B-B14F-4D97-AF65-F5344CB8AC3E}">
        <p14:creationId xmlns:p14="http://schemas.microsoft.com/office/powerpoint/2010/main" val="1935807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9F563-CB47-5E8F-DDB9-EFE448ADCCF3}"/>
              </a:ext>
            </a:extLst>
          </p:cNvPr>
          <p:cNvSpPr>
            <a:spLocks noGrp="1"/>
          </p:cNvSpPr>
          <p:nvPr>
            <p:ph type="title"/>
          </p:nvPr>
        </p:nvSpPr>
        <p:spPr/>
        <p:txBody>
          <a:bodyPr>
            <a:normAutofit fontScale="90000"/>
          </a:bodyPr>
          <a:lstStyle/>
          <a:p>
            <a:r>
              <a:rPr lang="de-DE" sz="3600" dirty="0"/>
              <a:t>Niederschlagsentstehung</a:t>
            </a:r>
            <a:endParaRPr lang="de-DE" dirty="0"/>
          </a:p>
        </p:txBody>
      </p:sp>
      <p:sp>
        <p:nvSpPr>
          <p:cNvPr id="3" name="Inhaltsplatzhalter 2">
            <a:extLst>
              <a:ext uri="{FF2B5EF4-FFF2-40B4-BE49-F238E27FC236}">
                <a16:creationId xmlns:a16="http://schemas.microsoft.com/office/drawing/2014/main" id="{E4FE01C0-EE6E-1F91-6B39-38290C5D5D77}"/>
              </a:ext>
            </a:extLst>
          </p:cNvPr>
          <p:cNvSpPr>
            <a:spLocks noGrp="1"/>
          </p:cNvSpPr>
          <p:nvPr>
            <p:ph sz="half" idx="1"/>
          </p:nvPr>
        </p:nvSpPr>
        <p:spPr/>
        <p:txBody>
          <a:bodyPr>
            <a:noAutofit/>
          </a:bodyPr>
          <a:lstStyle/>
          <a:p>
            <a:r>
              <a:rPr lang="de-DE" b="1" i="0" u="none" strike="noStrike" dirty="0">
                <a:solidFill>
                  <a:srgbClr val="202122"/>
                </a:solidFill>
                <a:effectLst/>
              </a:rPr>
              <a:t>Ausgangspunkt jedes </a:t>
            </a:r>
            <a:r>
              <a:rPr lang="de-DE" i="0" u="none" strike="noStrike" dirty="0">
                <a:solidFill>
                  <a:srgbClr val="202122"/>
                </a:solidFill>
                <a:effectLst/>
              </a:rPr>
              <a:t>Regens sind Wolken</a:t>
            </a:r>
            <a:r>
              <a:rPr lang="de-DE" b="0" i="0" u="none" strike="noStrike" dirty="0">
                <a:solidFill>
                  <a:srgbClr val="202122"/>
                </a:solidFill>
                <a:effectLst/>
              </a:rPr>
              <a:t>, die aus feinen Eiskristallen oder Wolkentröpfchen (Wassertropfen mit 5 bis 10 </a:t>
            </a:r>
            <a:r>
              <a:rPr lang="el-GR" b="0" i="0" u="none" strike="noStrike" dirty="0">
                <a:solidFill>
                  <a:srgbClr val="202122"/>
                </a:solidFill>
                <a:effectLst/>
              </a:rPr>
              <a:t>μ</a:t>
            </a:r>
            <a:r>
              <a:rPr lang="de-DE" b="0" i="0" u="none" strike="noStrike" dirty="0">
                <a:solidFill>
                  <a:srgbClr val="202122"/>
                </a:solidFill>
                <a:effectLst/>
              </a:rPr>
              <a:t>m Durchmesser) bestehen, sowie Hebungsvorgängen. </a:t>
            </a:r>
          </a:p>
          <a:p>
            <a:r>
              <a:rPr lang="de-DE" b="0" i="0" u="none" strike="noStrike" dirty="0">
                <a:solidFill>
                  <a:srgbClr val="202122"/>
                </a:solidFill>
                <a:effectLst/>
              </a:rPr>
              <a:t>Eiskristalle bzw. Wolkentröpfchen können</a:t>
            </a:r>
            <a:r>
              <a:rPr lang="de-DE" dirty="0">
                <a:solidFill>
                  <a:srgbClr val="202122"/>
                </a:solidFill>
              </a:rPr>
              <a:t> -</a:t>
            </a:r>
            <a:r>
              <a:rPr lang="de-DE" b="0" i="0" u="none" strike="noStrike" dirty="0">
                <a:solidFill>
                  <a:srgbClr val="202122"/>
                </a:solidFill>
                <a:effectLst/>
              </a:rPr>
              <a:t> in Abhängigkeit von der Aufenthaltsdauer in der Wolke - weiteren Wasserdampf, andere Wolkentropfen oder auch Eiskristalle an sich binden und dadurch anwachsen. Wird das Gewicht der Tropfen so groß, dass sie weder durch die Luftreibung noch von den in einer Wolke vorherrschenden Luftströmungen (Aufwinden) „in Schwebe“ gehalten werden können, sinken sie aufgrund der Schwerkraft zu Boden und es entsteht der uns bekannte Regen. In der Regel haben die Regentropfen am Boden einen Durchmesser von 0,6 bis 3 mm.</a:t>
            </a:r>
            <a:endParaRPr lang="de-DE" dirty="0"/>
          </a:p>
        </p:txBody>
      </p:sp>
      <p:sp>
        <p:nvSpPr>
          <p:cNvPr id="4" name="Inhaltsplatzhalter 3">
            <a:extLst>
              <a:ext uri="{FF2B5EF4-FFF2-40B4-BE49-F238E27FC236}">
                <a16:creationId xmlns:a16="http://schemas.microsoft.com/office/drawing/2014/main" id="{8C0932EA-0A87-CA50-7E12-DB10A0AF262F}"/>
              </a:ext>
            </a:extLst>
          </p:cNvPr>
          <p:cNvSpPr>
            <a:spLocks noGrp="1"/>
          </p:cNvSpPr>
          <p:nvPr>
            <p:ph sz="half" idx="2"/>
          </p:nvPr>
        </p:nvSpPr>
        <p:spPr/>
        <p:txBody>
          <a:bodyPr>
            <a:noAutofit/>
          </a:bodyPr>
          <a:lstStyle/>
          <a:p>
            <a:r>
              <a:rPr lang="de-DE" b="1" dirty="0"/>
              <a:t>Tropfenwachstum in warmen Wolken:</a:t>
            </a:r>
            <a:br>
              <a:rPr lang="de-DE" dirty="0"/>
            </a:br>
            <a:r>
              <a:rPr lang="de-DE" dirty="0"/>
              <a:t>Bestehen Wolken nur aus (unterkühltem) flüssigem Wasser, erfolgt das Anwachsen von Wolkentröpfchen zu </a:t>
            </a:r>
            <a:r>
              <a:rPr lang="de-DE" dirty="0" err="1"/>
              <a:t>Regentröpfchen</a:t>
            </a:r>
            <a:r>
              <a:rPr lang="de-DE" dirty="0"/>
              <a:t> durch das Aufsammeln von Wasserdampf (</a:t>
            </a:r>
            <a:r>
              <a:rPr lang="de-DE" dirty="0" err="1"/>
              <a:t>Dampfdiffu-sion</a:t>
            </a:r>
            <a:r>
              <a:rPr lang="de-DE" dirty="0"/>
              <a:t>) sowie das Zusammenstoßen (Kollision) und nachfolgendes Zusammenfließen (Koaleszenz). Zu Kollisionen kommt es, weil große Tropfen schneller absinken als kleine.</a:t>
            </a:r>
          </a:p>
          <a:p>
            <a:pPr algn="l"/>
            <a:r>
              <a:rPr lang="de-DE" b="1" dirty="0"/>
              <a:t>Wachstum in kalten Wolken:</a:t>
            </a:r>
            <a:br>
              <a:rPr lang="de-DE" b="1" dirty="0"/>
            </a:br>
            <a:r>
              <a:rPr lang="de-DE" b="0" i="0" u="none" strike="noStrike" dirty="0">
                <a:solidFill>
                  <a:srgbClr val="202122"/>
                </a:solidFill>
                <a:effectLst/>
              </a:rPr>
              <a:t>Wenn Wolken ganz oder nur teilweise aus Eispartikeln bestehen</a:t>
            </a:r>
            <a:r>
              <a:rPr lang="de-DE" dirty="0"/>
              <a:t>, werden sie kalte Wolken genannt. Eiskristalle nehmen Feuchtigkeit effizienter auf als Wassertropfen,  wachsen durch Resublimation auf Kosten der Tropfen an. Die Niederschlagsbildung in kalten Wolken ist wesentlich effizienter als in warmen Wolken und ist außerhalb der Tropen die Regel.</a:t>
            </a:r>
          </a:p>
        </p:txBody>
      </p:sp>
      <p:sp>
        <p:nvSpPr>
          <p:cNvPr id="5" name="Foliennummernplatzhalter 4">
            <a:extLst>
              <a:ext uri="{FF2B5EF4-FFF2-40B4-BE49-F238E27FC236}">
                <a16:creationId xmlns:a16="http://schemas.microsoft.com/office/drawing/2014/main" id="{526644BF-14C8-07F6-D087-64C5E49C504F}"/>
              </a:ext>
            </a:extLst>
          </p:cNvPr>
          <p:cNvSpPr>
            <a:spLocks noGrp="1"/>
          </p:cNvSpPr>
          <p:nvPr>
            <p:ph type="sldNum" sz="quarter" idx="12"/>
          </p:nvPr>
        </p:nvSpPr>
        <p:spPr/>
        <p:txBody>
          <a:bodyPr/>
          <a:lstStyle/>
          <a:p>
            <a:fld id="{1BAF13B1-D0BA-4A19-B609-64C08BFDA19E}" type="slidenum">
              <a:rPr lang="de-DE" smtClean="0"/>
              <a:pPr/>
              <a:t>5</a:t>
            </a:fld>
            <a:endParaRPr lang="de-DE" dirty="0"/>
          </a:p>
        </p:txBody>
      </p:sp>
      <p:sp>
        <p:nvSpPr>
          <p:cNvPr id="6" name="Textplatzhalter 5">
            <a:extLst>
              <a:ext uri="{FF2B5EF4-FFF2-40B4-BE49-F238E27FC236}">
                <a16:creationId xmlns:a16="http://schemas.microsoft.com/office/drawing/2014/main" id="{7F685335-00AB-EAC2-629F-895A066729BF}"/>
              </a:ext>
            </a:extLst>
          </p:cNvPr>
          <p:cNvSpPr>
            <a:spLocks noGrp="1"/>
          </p:cNvSpPr>
          <p:nvPr>
            <p:ph type="body" sz="quarter" idx="13"/>
          </p:nvPr>
        </p:nvSpPr>
        <p:spPr/>
        <p:txBody>
          <a:bodyPr/>
          <a:lstStyle/>
          <a:p>
            <a:r>
              <a:rPr lang="de-DE" dirty="0"/>
              <a:t>3.5 Niederschlag</a:t>
            </a:r>
          </a:p>
          <a:p>
            <a:endParaRPr lang="de-DE" dirty="0"/>
          </a:p>
        </p:txBody>
      </p:sp>
    </p:spTree>
    <p:extLst>
      <p:ext uri="{BB962C8B-B14F-4D97-AF65-F5344CB8AC3E}">
        <p14:creationId xmlns:p14="http://schemas.microsoft.com/office/powerpoint/2010/main" val="2037897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Niederschlagsentstehung</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a:xfrm>
            <a:off x="189186" y="3687690"/>
            <a:ext cx="11778186" cy="2835318"/>
          </a:xfrm>
        </p:spPr>
        <p:txBody>
          <a:bodyPr>
            <a:noAutofit/>
          </a:bodyPr>
          <a:lstStyle/>
          <a:p>
            <a:pPr marL="457200" indent="-457200">
              <a:buFont typeface="+mj-lt"/>
              <a:buAutoNum type="arabicPeriod"/>
            </a:pPr>
            <a:r>
              <a:rPr lang="de-DE" dirty="0"/>
              <a:t>Es bildet sich eine Wolke, die nicht über die </a:t>
            </a:r>
            <a:r>
              <a:rPr lang="de-DE" dirty="0">
                <a:solidFill>
                  <a:srgbClr val="FF0000"/>
                </a:solidFill>
              </a:rPr>
              <a:t>Nullgrad-Grenze</a:t>
            </a:r>
            <a:r>
              <a:rPr lang="de-DE" dirty="0"/>
              <a:t> reicht  =&gt; kein Niederschlag.</a:t>
            </a:r>
          </a:p>
          <a:p>
            <a:pPr marL="457200" indent="-457200">
              <a:buFont typeface="+mj-lt"/>
              <a:buAutoNum type="arabicPeriod"/>
            </a:pPr>
            <a:r>
              <a:rPr lang="de-DE" dirty="0"/>
              <a:t>Die Wolke reicht über die </a:t>
            </a:r>
            <a:r>
              <a:rPr lang="de-DE" dirty="0">
                <a:solidFill>
                  <a:srgbClr val="FF0000"/>
                </a:solidFill>
              </a:rPr>
              <a:t>-12°C-Grenze </a:t>
            </a:r>
            <a:r>
              <a:rPr lang="de-DE" dirty="0"/>
              <a:t>hinaus =&gt; unterkühlte Wassertröpfchen stoßen zusammen und verklumpen, wärmere Wassertröpfchen verdampfen und lagern sich an kälteren an, die herunterfallen </a:t>
            </a:r>
            <a:r>
              <a:rPr lang="de-DE" dirty="0">
                <a:sym typeface="Wingdings" pitchFamily="2" charset="2"/>
              </a:rPr>
              <a:t></a:t>
            </a:r>
            <a:r>
              <a:rPr lang="de-DE" dirty="0"/>
              <a:t> Niederschlag</a:t>
            </a:r>
          </a:p>
          <a:p>
            <a:pPr marL="457200" indent="-457200">
              <a:buFont typeface="+mj-lt"/>
              <a:buAutoNum type="arabicPeriod"/>
            </a:pPr>
            <a:r>
              <a:rPr lang="de-DE" dirty="0"/>
              <a:t>Bei </a:t>
            </a:r>
            <a:r>
              <a:rPr lang="de-DE" dirty="0">
                <a:solidFill>
                  <a:srgbClr val="FF0000"/>
                </a:solidFill>
              </a:rPr>
              <a:t>-12°C bis -23°C </a:t>
            </a:r>
            <a:r>
              <a:rPr lang="de-DE" dirty="0"/>
              <a:t>bildet sich eine Mischwolke. Neben Wassertröpfchen bilden sich Eiskristalle, die sich zu Schnee entwickeln; der Schnee fällt, schmilzt unter der Wolke und fällt als Regen auf den Boden.</a:t>
            </a:r>
          </a:p>
          <a:p>
            <a:pPr marL="457200" indent="-457200">
              <a:buFont typeface="+mj-lt"/>
              <a:buAutoNum type="arabicPeriod"/>
            </a:pPr>
            <a:r>
              <a:rPr lang="de-DE" dirty="0"/>
              <a:t>In Wolken, die die über die </a:t>
            </a:r>
            <a:r>
              <a:rPr lang="de-DE" dirty="0">
                <a:solidFill>
                  <a:srgbClr val="FF0000"/>
                </a:solidFill>
              </a:rPr>
              <a:t>-23°C-Grenze </a:t>
            </a:r>
            <a:r>
              <a:rPr lang="de-DE" dirty="0"/>
              <a:t>hinaus reichen, werden nur Eiskristalle gebildet.</a:t>
            </a:r>
          </a:p>
          <a:p>
            <a:pPr marL="457200" indent="-457200">
              <a:buFont typeface="+mj-lt"/>
              <a:buAutoNum type="arabicPeriod"/>
            </a:pPr>
            <a:endParaRPr lang="de-DE" dirty="0"/>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6</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3.5 Niederschlag</a:t>
            </a:r>
          </a:p>
        </p:txBody>
      </p:sp>
      <p:pic>
        <p:nvPicPr>
          <p:cNvPr id="7" name="Bild2">
            <a:extLst>
              <a:ext uri="{FF2B5EF4-FFF2-40B4-BE49-F238E27FC236}">
                <a16:creationId xmlns:a16="http://schemas.microsoft.com/office/drawing/2014/main" id="{753B336F-363B-DA4E-A5C3-5DDD48CF32A9}"/>
              </a:ext>
            </a:extLst>
          </p:cNvPr>
          <p:cNvPicPr/>
          <p:nvPr/>
        </p:nvPicPr>
        <p:blipFill>
          <a:blip r:embed="rId2"/>
          <a:stretch>
            <a:fillRect/>
          </a:stretch>
        </p:blipFill>
        <p:spPr bwMode="auto">
          <a:xfrm>
            <a:off x="2361063" y="852372"/>
            <a:ext cx="6277972" cy="2835318"/>
          </a:xfrm>
          <a:prstGeom prst="rect">
            <a:avLst/>
          </a:prstGeom>
        </p:spPr>
      </p:pic>
    </p:spTree>
    <p:extLst>
      <p:ext uri="{BB962C8B-B14F-4D97-AF65-F5344CB8AC3E}">
        <p14:creationId xmlns:p14="http://schemas.microsoft.com/office/powerpoint/2010/main" val="2818452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FA322-B917-4B15-B9E1-8FF8BF74478D}"/>
              </a:ext>
            </a:extLst>
          </p:cNvPr>
          <p:cNvSpPr>
            <a:spLocks noGrp="1"/>
          </p:cNvSpPr>
          <p:nvPr>
            <p:ph type="title"/>
          </p:nvPr>
        </p:nvSpPr>
        <p:spPr/>
        <p:txBody>
          <a:bodyPr>
            <a:noAutofit/>
          </a:bodyPr>
          <a:lstStyle/>
          <a:p>
            <a:r>
              <a:rPr lang="de-DE" sz="2800" dirty="0"/>
              <a:t>Niederschlagsarten</a:t>
            </a:r>
          </a:p>
        </p:txBody>
      </p:sp>
      <p:sp>
        <p:nvSpPr>
          <p:cNvPr id="3" name="Inhaltsplatzhalter 2">
            <a:extLst>
              <a:ext uri="{FF2B5EF4-FFF2-40B4-BE49-F238E27FC236}">
                <a16:creationId xmlns:a16="http://schemas.microsoft.com/office/drawing/2014/main" id="{82D91192-5D50-49E4-B1FC-E421C191A2E5}"/>
              </a:ext>
            </a:extLst>
          </p:cNvPr>
          <p:cNvSpPr>
            <a:spLocks noGrp="1"/>
          </p:cNvSpPr>
          <p:nvPr>
            <p:ph sz="half" idx="1"/>
          </p:nvPr>
        </p:nvSpPr>
        <p:spPr>
          <a:xfrm>
            <a:off x="6864824" y="924910"/>
            <a:ext cx="5105414" cy="2721546"/>
          </a:xfrm>
        </p:spPr>
        <p:txBody>
          <a:bodyPr>
            <a:normAutofit/>
          </a:bodyPr>
          <a:lstStyle/>
          <a:p>
            <a:r>
              <a:rPr lang="de-DE" dirty="0"/>
              <a:t>Je nach Temperaturverteilung in der Luft kommt der Niederschlag in unterschiedlicher Form am Boden an. </a:t>
            </a:r>
          </a:p>
          <a:p>
            <a:r>
              <a:rPr lang="de-DE" dirty="0"/>
              <a:t>Links gelangt der in der Wolke entstandene Schnee auch als </a:t>
            </a:r>
            <a:r>
              <a:rPr lang="de-DE" dirty="0">
                <a:solidFill>
                  <a:srgbClr val="FF0000"/>
                </a:solidFill>
              </a:rPr>
              <a:t>Schnee</a:t>
            </a:r>
            <a:r>
              <a:rPr lang="de-DE" dirty="0"/>
              <a:t> bis zum Boden, rechts fällt Schnee aus der Wolke, schmilzt und fällt als </a:t>
            </a:r>
            <a:r>
              <a:rPr lang="de-DE" dirty="0">
                <a:solidFill>
                  <a:srgbClr val="FF0000"/>
                </a:solidFill>
              </a:rPr>
              <a:t>Regen</a:t>
            </a:r>
            <a:r>
              <a:rPr lang="de-DE" dirty="0"/>
              <a:t> auf den Boden. </a:t>
            </a:r>
          </a:p>
          <a:p>
            <a:endParaRPr lang="de-DE" dirty="0"/>
          </a:p>
          <a:p>
            <a:endParaRPr lang="de-DE" dirty="0"/>
          </a:p>
        </p:txBody>
      </p:sp>
      <p:sp>
        <p:nvSpPr>
          <p:cNvPr id="4" name="Inhaltsplatzhalter 3">
            <a:extLst>
              <a:ext uri="{FF2B5EF4-FFF2-40B4-BE49-F238E27FC236}">
                <a16:creationId xmlns:a16="http://schemas.microsoft.com/office/drawing/2014/main" id="{B503C617-C722-48CC-9D69-8C2471D59E22}"/>
              </a:ext>
            </a:extLst>
          </p:cNvPr>
          <p:cNvSpPr>
            <a:spLocks noGrp="1"/>
          </p:cNvSpPr>
          <p:nvPr>
            <p:ph sz="half" idx="2"/>
          </p:nvPr>
        </p:nvSpPr>
        <p:spPr>
          <a:xfrm>
            <a:off x="189186" y="4188666"/>
            <a:ext cx="11778186" cy="2381334"/>
          </a:xfrm>
        </p:spPr>
        <p:txBody>
          <a:bodyPr>
            <a:normAutofit lnSpcReduction="10000"/>
          </a:bodyPr>
          <a:lstStyle/>
          <a:p>
            <a:r>
              <a:rPr lang="de-DE" dirty="0"/>
              <a:t>Bei </a:t>
            </a:r>
            <a:r>
              <a:rPr lang="de-DE" b="1" dirty="0"/>
              <a:t>Graupel </a:t>
            </a:r>
            <a:r>
              <a:rPr lang="de-DE" dirty="0"/>
              <a:t>schmilzt der Schnee teilweise in der warmen Luft unterhalb der Wolke, gelangt in den unteren Hunderten von Metern in kalte Luft und gefriert dort wieder. </a:t>
            </a:r>
            <a:br>
              <a:rPr lang="de-DE" dirty="0"/>
            </a:br>
            <a:r>
              <a:rPr lang="de-DE" dirty="0"/>
              <a:t>Graupel entsteht in den kälteren Jahreszeiten (Herbst bis Frühjahr) auch aus Cumulus </a:t>
            </a:r>
            <a:r>
              <a:rPr lang="de-DE" dirty="0" err="1"/>
              <a:t>Congestus</a:t>
            </a:r>
            <a:r>
              <a:rPr lang="de-DE" dirty="0"/>
              <a:t>. </a:t>
            </a:r>
          </a:p>
          <a:p>
            <a:r>
              <a:rPr lang="de-DE" b="1" dirty="0"/>
              <a:t>Unterkühlter Regen </a:t>
            </a:r>
            <a:r>
              <a:rPr lang="de-DE" dirty="0"/>
              <a:t>gefriert, sobald die unterkühlten Wassertröpfchen auf den kalten Boden treffen. Glatteis kann auch entstehen, wenn Regen auf gefrorenen Boden fällt und dort gefriert.</a:t>
            </a:r>
          </a:p>
          <a:p>
            <a:r>
              <a:rPr lang="de-DE" b="1" dirty="0"/>
              <a:t>Hagel </a:t>
            </a:r>
            <a:r>
              <a:rPr lang="de-DE" dirty="0"/>
              <a:t>entsteht vorwiegend im Sommer in </a:t>
            </a:r>
            <a:r>
              <a:rPr lang="de-DE" dirty="0" err="1"/>
              <a:t>Cumulonimbus</a:t>
            </a:r>
            <a:r>
              <a:rPr lang="de-DE" dirty="0"/>
              <a:t>-Wolken, in denen die Wassertröpfchen durch die starken Auf- </a:t>
            </a:r>
            <a:r>
              <a:rPr lang="de-DE"/>
              <a:t>und Abwinde </a:t>
            </a:r>
            <a:r>
              <a:rPr lang="de-DE" dirty="0"/>
              <a:t>mehrmals nach unten und oben transportiert werden.</a:t>
            </a:r>
          </a:p>
          <a:p>
            <a:endParaRPr lang="de-DE" dirty="0"/>
          </a:p>
          <a:p>
            <a:endParaRPr lang="de-DE" dirty="0"/>
          </a:p>
        </p:txBody>
      </p:sp>
      <p:sp>
        <p:nvSpPr>
          <p:cNvPr id="5" name="Foliennummernplatzhalter 4">
            <a:extLst>
              <a:ext uri="{FF2B5EF4-FFF2-40B4-BE49-F238E27FC236}">
                <a16:creationId xmlns:a16="http://schemas.microsoft.com/office/drawing/2014/main" id="{C8E3A08C-0321-4E10-9A18-4764E9E36AEE}"/>
              </a:ext>
            </a:extLst>
          </p:cNvPr>
          <p:cNvSpPr>
            <a:spLocks noGrp="1"/>
          </p:cNvSpPr>
          <p:nvPr>
            <p:ph type="sldNum" sz="quarter" idx="12"/>
          </p:nvPr>
        </p:nvSpPr>
        <p:spPr/>
        <p:txBody>
          <a:bodyPr/>
          <a:lstStyle/>
          <a:p>
            <a:fld id="{1BAF13B1-D0BA-4A19-B609-64C08BFDA19E}" type="slidenum">
              <a:rPr lang="de-DE" smtClean="0"/>
              <a:pPr/>
              <a:t>7</a:t>
            </a:fld>
            <a:endParaRPr lang="de-DE" dirty="0"/>
          </a:p>
        </p:txBody>
      </p:sp>
      <p:sp>
        <p:nvSpPr>
          <p:cNvPr id="6" name="Textplatzhalter 5">
            <a:extLst>
              <a:ext uri="{FF2B5EF4-FFF2-40B4-BE49-F238E27FC236}">
                <a16:creationId xmlns:a16="http://schemas.microsoft.com/office/drawing/2014/main" id="{BB1F5A3E-80EF-4ED8-B13B-8F9C8D0778A9}"/>
              </a:ext>
            </a:extLst>
          </p:cNvPr>
          <p:cNvSpPr>
            <a:spLocks noGrp="1"/>
          </p:cNvSpPr>
          <p:nvPr>
            <p:ph type="body" sz="quarter" idx="13"/>
          </p:nvPr>
        </p:nvSpPr>
        <p:spPr/>
        <p:txBody>
          <a:bodyPr/>
          <a:lstStyle/>
          <a:p>
            <a:r>
              <a:rPr lang="de-DE" dirty="0"/>
              <a:t>3.5 Niederschlag</a:t>
            </a:r>
          </a:p>
        </p:txBody>
      </p:sp>
      <p:pic>
        <p:nvPicPr>
          <p:cNvPr id="7" name="Afbeelding 9">
            <a:extLst>
              <a:ext uri="{FF2B5EF4-FFF2-40B4-BE49-F238E27FC236}">
                <a16:creationId xmlns:a16="http://schemas.microsoft.com/office/drawing/2014/main" id="{8D3D3131-AABC-C64B-A0E4-E86A8A8125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922" y="852268"/>
            <a:ext cx="5213122" cy="3336398"/>
          </a:xfrm>
          <a:prstGeom prst="rect">
            <a:avLst/>
          </a:prstGeom>
        </p:spPr>
      </p:pic>
    </p:spTree>
    <p:extLst>
      <p:ext uri="{BB962C8B-B14F-4D97-AF65-F5344CB8AC3E}">
        <p14:creationId xmlns:p14="http://schemas.microsoft.com/office/powerpoint/2010/main" val="1426336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9F563-CB47-5E8F-DDB9-EFE448ADCCF3}"/>
              </a:ext>
            </a:extLst>
          </p:cNvPr>
          <p:cNvSpPr>
            <a:spLocks noGrp="1"/>
          </p:cNvSpPr>
          <p:nvPr>
            <p:ph type="title"/>
          </p:nvPr>
        </p:nvSpPr>
        <p:spPr/>
        <p:txBody>
          <a:bodyPr>
            <a:normAutofit fontScale="90000"/>
          </a:bodyPr>
          <a:lstStyle/>
          <a:p>
            <a:r>
              <a:rPr lang="de-DE" sz="3600" dirty="0"/>
              <a:t>Niederschlagsarten und -mengen</a:t>
            </a:r>
            <a:endParaRPr lang="de-DE" dirty="0"/>
          </a:p>
        </p:txBody>
      </p:sp>
      <p:sp>
        <p:nvSpPr>
          <p:cNvPr id="3" name="Inhaltsplatzhalter 2">
            <a:extLst>
              <a:ext uri="{FF2B5EF4-FFF2-40B4-BE49-F238E27FC236}">
                <a16:creationId xmlns:a16="http://schemas.microsoft.com/office/drawing/2014/main" id="{E4FE01C0-EE6E-1F91-6B39-38290C5D5D77}"/>
              </a:ext>
            </a:extLst>
          </p:cNvPr>
          <p:cNvSpPr>
            <a:spLocks noGrp="1"/>
          </p:cNvSpPr>
          <p:nvPr>
            <p:ph sz="half" idx="1"/>
          </p:nvPr>
        </p:nvSpPr>
        <p:spPr/>
        <p:txBody>
          <a:bodyPr>
            <a:noAutofit/>
          </a:bodyPr>
          <a:lstStyle/>
          <a:p>
            <a:r>
              <a:rPr lang="de-DE" b="1" i="0" u="none" strike="noStrike" dirty="0">
                <a:solidFill>
                  <a:srgbClr val="202122"/>
                </a:solidFill>
                <a:effectLst/>
              </a:rPr>
              <a:t>Niederschlagsarten und Wolkentypen</a:t>
            </a:r>
            <a:br>
              <a:rPr lang="de-DE" b="1" i="0" u="none" strike="noStrike" dirty="0">
                <a:solidFill>
                  <a:srgbClr val="202122"/>
                </a:solidFill>
                <a:effectLst/>
              </a:rPr>
            </a:br>
            <a:br>
              <a:rPr lang="de-DE" b="1" i="0" u="none" strike="noStrike" dirty="0">
                <a:solidFill>
                  <a:srgbClr val="202122"/>
                </a:solidFill>
                <a:effectLst/>
              </a:rPr>
            </a:br>
            <a:r>
              <a:rPr lang="de-DE" i="0" u="none" strike="noStrike" dirty="0">
                <a:solidFill>
                  <a:srgbClr val="202122"/>
                </a:solidFill>
                <a:effectLst/>
              </a:rPr>
              <a:t>Niederschlag entsteht infolge von Hebungsvorgängen. </a:t>
            </a:r>
            <a:br>
              <a:rPr lang="de-DE" i="0" u="none" strike="noStrike" dirty="0">
                <a:solidFill>
                  <a:srgbClr val="202122"/>
                </a:solidFill>
                <a:effectLst/>
              </a:rPr>
            </a:br>
            <a:r>
              <a:rPr lang="de-DE" i="0" u="none" strike="noStrike" dirty="0">
                <a:solidFill>
                  <a:srgbClr val="202122"/>
                </a:solidFill>
                <a:effectLst/>
              </a:rPr>
              <a:t>Zu unterscheiden sind</a:t>
            </a:r>
          </a:p>
          <a:p>
            <a:pPr lvl="1">
              <a:buFont typeface="Courier New" panose="02070309020205020404" pitchFamily="49" charset="0"/>
              <a:buChar char="o"/>
            </a:pPr>
            <a:r>
              <a:rPr lang="de-DE" sz="2200" b="1" i="0" u="none" strike="noStrike" dirty="0">
                <a:solidFill>
                  <a:srgbClr val="202122"/>
                </a:solidFill>
                <a:effectLst/>
              </a:rPr>
              <a:t>Konvektionsregen</a:t>
            </a:r>
            <a:r>
              <a:rPr lang="de-DE" sz="2200" i="0" u="none" strike="noStrike" dirty="0">
                <a:solidFill>
                  <a:srgbClr val="202122"/>
                </a:solidFill>
                <a:effectLst/>
              </a:rPr>
              <a:t>: relativ kurze, jedoch kräftige „</a:t>
            </a:r>
            <a:r>
              <a:rPr lang="de-DE" sz="2200" b="1" i="0" u="none" strike="noStrike" dirty="0">
                <a:solidFill>
                  <a:srgbClr val="202122"/>
                </a:solidFill>
                <a:effectLst/>
              </a:rPr>
              <a:t>Schauer</a:t>
            </a:r>
            <a:r>
              <a:rPr lang="de-DE" sz="2200" i="0" u="none" strike="noStrike" dirty="0">
                <a:solidFill>
                  <a:srgbClr val="202122"/>
                </a:solidFill>
                <a:effectLst/>
              </a:rPr>
              <a:t>“ aus hochreichender Quellbewölkung,</a:t>
            </a:r>
          </a:p>
          <a:p>
            <a:pPr lvl="1">
              <a:buFont typeface="Courier New" panose="02070309020205020404" pitchFamily="49" charset="0"/>
              <a:buChar char="o"/>
            </a:pPr>
            <a:r>
              <a:rPr lang="de-DE" sz="2200" b="1" i="0" u="none" strike="noStrike" dirty="0">
                <a:solidFill>
                  <a:srgbClr val="202122"/>
                </a:solidFill>
                <a:effectLst/>
              </a:rPr>
              <a:t>Frontalregen</a:t>
            </a:r>
            <a:r>
              <a:rPr lang="de-DE" sz="2200" i="0" u="none" strike="noStrike" dirty="0">
                <a:solidFill>
                  <a:srgbClr val="202122"/>
                </a:solidFill>
                <a:effectLst/>
              </a:rPr>
              <a:t>: langanhaltender, großflächiger Niederschlag aus Nimbostratus-Wolken (Dauerregen, „</a:t>
            </a:r>
            <a:r>
              <a:rPr lang="de-DE" sz="2200" b="1" i="0" u="none" strike="noStrike" dirty="0">
                <a:solidFill>
                  <a:srgbClr val="202122"/>
                </a:solidFill>
                <a:effectLst/>
              </a:rPr>
              <a:t>Landregen</a:t>
            </a:r>
            <a:r>
              <a:rPr lang="de-DE" sz="2200" i="0" u="none" strike="noStrike" dirty="0">
                <a:solidFill>
                  <a:srgbClr val="202122"/>
                </a:solidFill>
                <a:effectLst/>
              </a:rPr>
              <a:t>“), </a:t>
            </a:r>
          </a:p>
          <a:p>
            <a:pPr lvl="1">
              <a:buFont typeface="Courier New" panose="02070309020205020404" pitchFamily="49" charset="0"/>
              <a:buChar char="o"/>
            </a:pPr>
            <a:r>
              <a:rPr lang="de-DE" sz="2200" b="1" dirty="0">
                <a:solidFill>
                  <a:srgbClr val="202122"/>
                </a:solidFill>
              </a:rPr>
              <a:t>Steigungsregen</a:t>
            </a:r>
            <a:r>
              <a:rPr lang="de-DE" sz="2200" b="0" dirty="0">
                <a:solidFill>
                  <a:srgbClr val="202122"/>
                </a:solidFill>
              </a:rPr>
              <a:t>: Lokal/regional begrenzter, hebungsbedingter Niederschlag aus Stratus-Wolken im Luv von Berghängen („Monsunregen“).</a:t>
            </a:r>
            <a:r>
              <a:rPr lang="de-DE" sz="2200" b="0" i="0" u="none" strike="noStrike" dirty="0">
                <a:solidFill>
                  <a:srgbClr val="202122"/>
                </a:solidFill>
                <a:effectLst/>
              </a:rPr>
              <a:t> </a:t>
            </a:r>
          </a:p>
          <a:p>
            <a:endParaRPr lang="de-DE" dirty="0"/>
          </a:p>
        </p:txBody>
      </p:sp>
      <p:sp>
        <p:nvSpPr>
          <p:cNvPr id="4" name="Inhaltsplatzhalter 3">
            <a:extLst>
              <a:ext uri="{FF2B5EF4-FFF2-40B4-BE49-F238E27FC236}">
                <a16:creationId xmlns:a16="http://schemas.microsoft.com/office/drawing/2014/main" id="{8C0932EA-0A87-CA50-7E12-DB10A0AF262F}"/>
              </a:ext>
            </a:extLst>
          </p:cNvPr>
          <p:cNvSpPr>
            <a:spLocks noGrp="1"/>
          </p:cNvSpPr>
          <p:nvPr>
            <p:ph sz="half" idx="2"/>
          </p:nvPr>
        </p:nvSpPr>
        <p:spPr/>
        <p:txBody>
          <a:bodyPr>
            <a:noAutofit/>
          </a:bodyPr>
          <a:lstStyle/>
          <a:p>
            <a:r>
              <a:rPr lang="de-DE" b="1" dirty="0"/>
              <a:t>Definition von Niederschlagsmengen im </a:t>
            </a:r>
            <a:r>
              <a:rPr lang="de-DE" b="1"/>
              <a:t>zeitlichen Verlauf</a:t>
            </a:r>
            <a:endParaRPr lang="de-DE" b="1" dirty="0"/>
          </a:p>
          <a:p>
            <a:pPr lvl="1">
              <a:buFont typeface="Courier New" panose="02070309020205020404" pitchFamily="49" charset="0"/>
              <a:buChar char="o"/>
            </a:pPr>
            <a:r>
              <a:rPr lang="de-DE" sz="2200" b="1" dirty="0"/>
              <a:t>Regenschauer:</a:t>
            </a:r>
            <a:br>
              <a:rPr lang="de-DE" sz="2200" dirty="0"/>
            </a:br>
            <a:r>
              <a:rPr lang="de-DE" sz="2200" dirty="0"/>
              <a:t>Niederschlagsmenge </a:t>
            </a:r>
            <a:r>
              <a:rPr lang="de-DE" sz="2200" b="1" dirty="0"/>
              <a:t>in 10 Minuten</a:t>
            </a:r>
            <a:r>
              <a:rPr lang="de-DE" sz="2200" dirty="0"/>
              <a:t>:</a:t>
            </a:r>
            <a:br>
              <a:rPr lang="de-DE" sz="2200" dirty="0"/>
            </a:br>
            <a:r>
              <a:rPr lang="de-DE" sz="2200" dirty="0"/>
              <a:t>leicht:    0,1 – 0,4 mm</a:t>
            </a:r>
            <a:br>
              <a:rPr lang="de-DE" sz="2200" dirty="0"/>
            </a:br>
            <a:r>
              <a:rPr lang="de-DE" sz="2200" dirty="0"/>
              <a:t>mäßig:   0,4 – 2 mm</a:t>
            </a:r>
            <a:br>
              <a:rPr lang="de-DE" sz="2200" dirty="0"/>
            </a:br>
            <a:r>
              <a:rPr lang="de-DE" sz="2200" dirty="0"/>
              <a:t>stark:      2 – 8 mm</a:t>
            </a:r>
            <a:br>
              <a:rPr lang="de-DE" sz="2200" dirty="0"/>
            </a:br>
            <a:r>
              <a:rPr lang="de-DE" sz="2200" dirty="0"/>
              <a:t>sehr stark: ab 8 mm</a:t>
            </a:r>
          </a:p>
          <a:p>
            <a:pPr lvl="1">
              <a:buFont typeface="Courier New" panose="02070309020205020404" pitchFamily="49" charset="0"/>
              <a:buChar char="o"/>
            </a:pPr>
            <a:r>
              <a:rPr lang="de-DE" sz="2200" b="1" dirty="0"/>
              <a:t>Regen:</a:t>
            </a:r>
            <a:br>
              <a:rPr lang="de-DE" sz="2200" b="1" dirty="0"/>
            </a:br>
            <a:r>
              <a:rPr lang="de-DE" sz="2200" b="0" i="0" u="none" strike="noStrike" dirty="0">
                <a:solidFill>
                  <a:srgbClr val="202122"/>
                </a:solidFill>
                <a:effectLst/>
              </a:rPr>
              <a:t>Niederschlagsmenge </a:t>
            </a:r>
            <a:r>
              <a:rPr lang="de-DE" sz="2200" b="1" i="0" u="none" strike="noStrike" dirty="0">
                <a:solidFill>
                  <a:srgbClr val="202122"/>
                </a:solidFill>
                <a:effectLst/>
              </a:rPr>
              <a:t>in einer Stunde</a:t>
            </a:r>
            <a:r>
              <a:rPr lang="de-DE" sz="2200" b="0" i="0" u="none" strike="noStrike" dirty="0">
                <a:solidFill>
                  <a:srgbClr val="202122"/>
                </a:solidFill>
                <a:effectLst/>
              </a:rPr>
              <a:t>:</a:t>
            </a:r>
            <a:br>
              <a:rPr lang="de-DE" sz="2200" b="0" i="0" u="none" strike="noStrike" dirty="0">
                <a:solidFill>
                  <a:srgbClr val="202122"/>
                </a:solidFill>
                <a:effectLst/>
              </a:rPr>
            </a:br>
            <a:r>
              <a:rPr lang="de-DE" sz="2200" b="0" i="0" u="none" strike="noStrike" dirty="0">
                <a:solidFill>
                  <a:srgbClr val="202122"/>
                </a:solidFill>
                <a:effectLst/>
              </a:rPr>
              <a:t>leicht:     0,1 – 0,5 mm</a:t>
            </a:r>
            <a:br>
              <a:rPr lang="de-DE" sz="2200" b="0" i="0" u="none" strike="noStrike" dirty="0">
                <a:solidFill>
                  <a:srgbClr val="202122"/>
                </a:solidFill>
                <a:effectLst/>
              </a:rPr>
            </a:br>
            <a:r>
              <a:rPr lang="de-DE" sz="2200" b="0" i="0" u="none" strike="noStrike" dirty="0">
                <a:solidFill>
                  <a:srgbClr val="202122"/>
                </a:solidFill>
                <a:effectLst/>
              </a:rPr>
              <a:t>mäßig:    0,5 – 4 mm</a:t>
            </a:r>
            <a:br>
              <a:rPr lang="de-DE" sz="2200" b="0" i="0" u="none" strike="noStrike" dirty="0">
                <a:solidFill>
                  <a:srgbClr val="202122"/>
                </a:solidFill>
                <a:effectLst/>
              </a:rPr>
            </a:br>
            <a:r>
              <a:rPr lang="de-DE" sz="2200" b="0" i="0" u="none" strike="noStrike" dirty="0">
                <a:solidFill>
                  <a:srgbClr val="202122"/>
                </a:solidFill>
                <a:effectLst/>
              </a:rPr>
              <a:t>stark:    4 – 10 mm</a:t>
            </a:r>
            <a:endParaRPr lang="de-DE" sz="2200" dirty="0"/>
          </a:p>
        </p:txBody>
      </p:sp>
      <p:sp>
        <p:nvSpPr>
          <p:cNvPr id="5" name="Foliennummernplatzhalter 4">
            <a:extLst>
              <a:ext uri="{FF2B5EF4-FFF2-40B4-BE49-F238E27FC236}">
                <a16:creationId xmlns:a16="http://schemas.microsoft.com/office/drawing/2014/main" id="{526644BF-14C8-07F6-D087-64C5E49C504F}"/>
              </a:ext>
            </a:extLst>
          </p:cNvPr>
          <p:cNvSpPr>
            <a:spLocks noGrp="1"/>
          </p:cNvSpPr>
          <p:nvPr>
            <p:ph type="sldNum" sz="quarter" idx="12"/>
          </p:nvPr>
        </p:nvSpPr>
        <p:spPr/>
        <p:txBody>
          <a:bodyPr/>
          <a:lstStyle/>
          <a:p>
            <a:fld id="{1BAF13B1-D0BA-4A19-B609-64C08BFDA19E}" type="slidenum">
              <a:rPr lang="de-DE" smtClean="0"/>
              <a:pPr/>
              <a:t>8</a:t>
            </a:fld>
            <a:endParaRPr lang="de-DE" dirty="0"/>
          </a:p>
        </p:txBody>
      </p:sp>
      <p:sp>
        <p:nvSpPr>
          <p:cNvPr id="6" name="Textplatzhalter 5">
            <a:extLst>
              <a:ext uri="{FF2B5EF4-FFF2-40B4-BE49-F238E27FC236}">
                <a16:creationId xmlns:a16="http://schemas.microsoft.com/office/drawing/2014/main" id="{7F685335-00AB-EAC2-629F-895A066729BF}"/>
              </a:ext>
            </a:extLst>
          </p:cNvPr>
          <p:cNvSpPr>
            <a:spLocks noGrp="1"/>
          </p:cNvSpPr>
          <p:nvPr>
            <p:ph type="body" sz="quarter" idx="13"/>
          </p:nvPr>
        </p:nvSpPr>
        <p:spPr/>
        <p:txBody>
          <a:bodyPr/>
          <a:lstStyle/>
          <a:p>
            <a:r>
              <a:rPr lang="de-DE" dirty="0"/>
              <a:t>3.5 Niederschlag</a:t>
            </a:r>
          </a:p>
          <a:p>
            <a:endParaRPr lang="de-DE" dirty="0"/>
          </a:p>
        </p:txBody>
      </p:sp>
    </p:spTree>
    <p:extLst>
      <p:ext uri="{BB962C8B-B14F-4D97-AF65-F5344CB8AC3E}">
        <p14:creationId xmlns:p14="http://schemas.microsoft.com/office/powerpoint/2010/main" val="262926841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756</Words>
  <Application>Microsoft Macintosh PowerPoint</Application>
  <PresentationFormat>Breitbild</PresentationFormat>
  <Paragraphs>83</Paragraphs>
  <Slides>8</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8</vt:i4>
      </vt:variant>
    </vt:vector>
  </HeadingPairs>
  <TitlesOfParts>
    <vt:vector size="14" baseType="lpstr">
      <vt:lpstr>Arial</vt:lpstr>
      <vt:lpstr>Arial Rounded MT Bold</vt:lpstr>
      <vt:lpstr>Calibri</vt:lpstr>
      <vt:lpstr>Calibri Light</vt:lpstr>
      <vt:lpstr>Courier New</vt:lpstr>
      <vt:lpstr>Office</vt:lpstr>
      <vt:lpstr>PowerPoint-Präsentation</vt:lpstr>
      <vt:lpstr>Meteorologie: Gliederung (SFCL)</vt:lpstr>
      <vt:lpstr>3.5 Niederschlag</vt:lpstr>
      <vt:lpstr>Niederschlag: Gliederung (SFCL)</vt:lpstr>
      <vt:lpstr>Niederschlagsentstehung</vt:lpstr>
      <vt:lpstr>Niederschlagsentstehung</vt:lpstr>
      <vt:lpstr>Niederschlagsarten</vt:lpstr>
      <vt:lpstr>Niederschlagsarten und -mengen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Martin Hansen</dc:creator>
  <cp:lastModifiedBy>Detlef Müller</cp:lastModifiedBy>
  <cp:revision>53</cp:revision>
  <dcterms:created xsi:type="dcterms:W3CDTF">2021-05-15T14:36:40Z</dcterms:created>
  <dcterms:modified xsi:type="dcterms:W3CDTF">2022-12-23T18:25:56Z</dcterms:modified>
</cp:coreProperties>
</file>