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3" r:id="rId4"/>
    <p:sldId id="273" r:id="rId5"/>
    <p:sldId id="264" r:id="rId6"/>
    <p:sldId id="262" r:id="rId7"/>
    <p:sldId id="265" r:id="rId8"/>
    <p:sldId id="266" r:id="rId9"/>
    <p:sldId id="268" r:id="rId10"/>
    <p:sldId id="269" r:id="rId11"/>
    <p:sldId id="270" r:id="rId12"/>
    <p:sldId id="271" r:id="rId13"/>
    <p:sldId id="272" r:id="rId14"/>
    <p:sldId id="274" r:id="rId15"/>
    <p:sldId id="275"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44C96"/>
    <a:srgbClr val="2B88D9"/>
    <a:srgbClr val="C9DF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286" autoAdjust="0"/>
  </p:normalViewPr>
  <p:slideViewPr>
    <p:cSldViewPr snapToGrid="0">
      <p:cViewPr varScale="1">
        <p:scale>
          <a:sx n="88" d="100"/>
          <a:sy n="88" d="100"/>
        </p:scale>
        <p:origin x="422" y="72"/>
      </p:cViewPr>
      <p:guideLst>
        <p:guide orient="horz" pos="2160"/>
        <p:guide pos="3840"/>
      </p:guideLst>
    </p:cSldViewPr>
  </p:slideViewPr>
  <p:notesTextViewPr>
    <p:cViewPr>
      <p:scale>
        <a:sx n="3" d="2"/>
        <a:sy n="3" d="2"/>
      </p:scale>
      <p:origin x="0" y="-43"/>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F5E03-4EE1-4ED0-B9A7-3081538AD9C8}" type="datetimeFigureOut">
              <a:rPr lang="de-DE" smtClean="0"/>
              <a:t>05.04.2025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DA0A4-27B6-4433-A0BE-39B4CD827268}" type="slidenum">
              <a:rPr lang="de-DE" smtClean="0"/>
              <a:t>‹Nr.›</a:t>
            </a:fld>
            <a:endParaRPr lang="de-DE"/>
          </a:p>
        </p:txBody>
      </p:sp>
    </p:spTree>
    <p:extLst>
      <p:ext uri="{BB962C8B-B14F-4D97-AF65-F5344CB8AC3E}">
        <p14:creationId xmlns:p14="http://schemas.microsoft.com/office/powerpoint/2010/main" val="423423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Revision 1 vom 14.10.2024</a:t>
            </a:r>
          </a:p>
          <a:p>
            <a:r>
              <a:rPr lang="de-DE" dirty="0"/>
              <a:t>Erneuerung Folien 9 und 10 </a:t>
            </a:r>
          </a:p>
        </p:txBody>
      </p:sp>
      <p:sp>
        <p:nvSpPr>
          <p:cNvPr id="4" name="Foliennummernplatzhalter 3"/>
          <p:cNvSpPr>
            <a:spLocks noGrp="1"/>
          </p:cNvSpPr>
          <p:nvPr>
            <p:ph type="sldNum" sz="quarter" idx="5"/>
          </p:nvPr>
        </p:nvSpPr>
        <p:spPr/>
        <p:txBody>
          <a:bodyPr/>
          <a:lstStyle/>
          <a:p>
            <a:fld id="{E4FDA0A4-27B6-4433-A0BE-39B4CD827268}" type="slidenum">
              <a:rPr lang="de-DE" smtClean="0"/>
              <a:t>1</a:t>
            </a:fld>
            <a:endParaRPr lang="de-DE"/>
          </a:p>
        </p:txBody>
      </p:sp>
    </p:spTree>
    <p:extLst>
      <p:ext uri="{BB962C8B-B14F-4D97-AF65-F5344CB8AC3E}">
        <p14:creationId xmlns:p14="http://schemas.microsoft.com/office/powerpoint/2010/main" val="202992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FDA0A4-27B6-4433-A0BE-39B4CD827268}" type="slidenum">
              <a:rPr lang="de-DE" smtClean="0"/>
              <a:t>9</a:t>
            </a:fld>
            <a:endParaRPr lang="de-DE"/>
          </a:p>
        </p:txBody>
      </p:sp>
    </p:spTree>
    <p:extLst>
      <p:ext uri="{BB962C8B-B14F-4D97-AF65-F5344CB8AC3E}">
        <p14:creationId xmlns:p14="http://schemas.microsoft.com/office/powerpoint/2010/main" val="86919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FDA0A4-27B6-4433-A0BE-39B4CD827268}" type="slidenum">
              <a:rPr lang="de-DE" smtClean="0"/>
              <a:t>10</a:t>
            </a:fld>
            <a:endParaRPr lang="de-DE"/>
          </a:p>
        </p:txBody>
      </p:sp>
    </p:spTree>
    <p:extLst>
      <p:ext uri="{BB962C8B-B14F-4D97-AF65-F5344CB8AC3E}">
        <p14:creationId xmlns:p14="http://schemas.microsoft.com/office/powerpoint/2010/main" val="170690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FDA0A4-27B6-4433-A0BE-39B4CD827268}" type="slidenum">
              <a:rPr lang="de-DE" smtClean="0"/>
              <a:t>11</a:t>
            </a:fld>
            <a:endParaRPr lang="de-DE"/>
          </a:p>
        </p:txBody>
      </p:sp>
    </p:spTree>
    <p:extLst>
      <p:ext uri="{BB962C8B-B14F-4D97-AF65-F5344CB8AC3E}">
        <p14:creationId xmlns:p14="http://schemas.microsoft.com/office/powerpoint/2010/main" val="186244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FDA0A4-27B6-4433-A0BE-39B4CD827268}" type="slidenum">
              <a:rPr lang="de-DE" smtClean="0"/>
              <a:t>12</a:t>
            </a:fld>
            <a:endParaRPr lang="de-DE"/>
          </a:p>
        </p:txBody>
      </p:sp>
    </p:spTree>
    <p:extLst>
      <p:ext uri="{BB962C8B-B14F-4D97-AF65-F5344CB8AC3E}">
        <p14:creationId xmlns:p14="http://schemas.microsoft.com/office/powerpoint/2010/main" val="3130250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FDA0A4-27B6-4433-A0BE-39B4CD827268}" type="slidenum">
              <a:rPr lang="de-DE" smtClean="0"/>
              <a:t>13</a:t>
            </a:fld>
            <a:endParaRPr lang="de-DE"/>
          </a:p>
        </p:txBody>
      </p:sp>
    </p:spTree>
    <p:extLst>
      <p:ext uri="{BB962C8B-B14F-4D97-AF65-F5344CB8AC3E}">
        <p14:creationId xmlns:p14="http://schemas.microsoft.com/office/powerpoint/2010/main" val="218894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Meteorologie</a:t>
            </a:r>
          </a:p>
        </p:txBody>
      </p:sp>
    </p:spTree>
    <p:extLst>
      <p:ext uri="{BB962C8B-B14F-4D97-AF65-F5344CB8AC3E}">
        <p14:creationId xmlns:p14="http://schemas.microsoft.com/office/powerpoint/2010/main" val="310702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954815" y="132512"/>
            <a:ext cx="7902858"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236736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7902858"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86613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4" y="132512"/>
            <a:ext cx="7921331"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211859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86842"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8857673" y="103352"/>
            <a:ext cx="1277718"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MET</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10276774" y="103352"/>
            <a:ext cx="191522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Meteorologie</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215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de.wikipedia.org/wiki/Wetterkarte" TargetMode="External"/><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884A4F68-ED5A-4FF4-8D2A-D2E64660729D}"/>
              </a:ext>
            </a:extLst>
          </p:cNvPr>
          <p:cNvSpPr/>
          <p:nvPr/>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Meteorologie</a:t>
            </a:r>
          </a:p>
        </p:txBody>
      </p:sp>
      <p:pic>
        <p:nvPicPr>
          <p:cNvPr id="6" name="Grafik 5" descr="Ein Bild, das Text enthält.&#10;&#10;Automatisch generierte Beschreibung">
            <a:extLst>
              <a:ext uri="{FF2B5EF4-FFF2-40B4-BE49-F238E27FC236}">
                <a16:creationId xmlns:a16="http://schemas.microsoft.com/office/drawing/2014/main" id="{9486641D-FD6D-4834-B209-3534F1D283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261"/>
          <a:stretch/>
        </p:blipFill>
        <p:spPr>
          <a:xfrm>
            <a:off x="3607299" y="1973866"/>
            <a:ext cx="5266568" cy="4332784"/>
          </a:xfrm>
          <a:prstGeom prst="rect">
            <a:avLst/>
          </a:prstGeom>
        </p:spPr>
      </p:pic>
      <p:sp>
        <p:nvSpPr>
          <p:cNvPr id="7" name="Foliennummernplatzhalter 6">
            <a:extLst>
              <a:ext uri="{FF2B5EF4-FFF2-40B4-BE49-F238E27FC236}">
                <a16:creationId xmlns:a16="http://schemas.microsoft.com/office/drawing/2014/main" id="{84239DEF-2EBC-47CA-A8AD-CCF7B7385CF4}"/>
              </a:ext>
            </a:extLst>
          </p:cNvPr>
          <p:cNvSpPr>
            <a:spLocks noGrp="1"/>
          </p:cNvSpPr>
          <p:nvPr>
            <p:ph type="sldNum" sz="quarter" idx="12"/>
          </p:nvPr>
        </p:nvSpPr>
        <p:spPr/>
        <p:txBody>
          <a:bodyPr/>
          <a:lstStyle/>
          <a:p>
            <a:fld id="{1BAF13B1-D0BA-4A19-B609-64C08BFDA19E}" type="slidenum">
              <a:rPr lang="de-DE" smtClean="0"/>
              <a:t>1</a:t>
            </a:fld>
            <a:endParaRPr lang="de-DE"/>
          </a:p>
        </p:txBody>
      </p:sp>
      <p:sp>
        <p:nvSpPr>
          <p:cNvPr id="2" name="Textfeld 1">
            <a:extLst>
              <a:ext uri="{FF2B5EF4-FFF2-40B4-BE49-F238E27FC236}">
                <a16:creationId xmlns:a16="http://schemas.microsoft.com/office/drawing/2014/main" id="{CA754A21-1E1E-441C-91DA-BE1673E04CF5}"/>
              </a:ext>
            </a:extLst>
          </p:cNvPr>
          <p:cNvSpPr txBox="1"/>
          <p:nvPr/>
        </p:nvSpPr>
        <p:spPr>
          <a:xfrm>
            <a:off x="5178405" y="1408325"/>
            <a:ext cx="2124364" cy="461665"/>
          </a:xfrm>
          <a:prstGeom prst="rect">
            <a:avLst/>
          </a:prstGeom>
          <a:noFill/>
        </p:spPr>
        <p:txBody>
          <a:bodyPr wrap="none" rtlCol="0">
            <a:spAutoFit/>
          </a:bodyPr>
          <a:lstStyle/>
          <a:p>
            <a:pPr algn="ctr"/>
            <a:r>
              <a:rPr lang="en-US" sz="2400" i="1" dirty="0">
                <a:solidFill>
                  <a:srgbClr val="044C96"/>
                </a:solidFill>
              </a:rPr>
              <a:t>METEOROLOGY</a:t>
            </a:r>
            <a:endParaRPr lang="de-DE" sz="2400" i="1" dirty="0">
              <a:solidFill>
                <a:srgbClr val="044C96"/>
              </a:solidFill>
            </a:endParaRPr>
          </a:p>
        </p:txBody>
      </p:sp>
    </p:spTree>
    <p:extLst>
      <p:ext uri="{BB962C8B-B14F-4D97-AF65-F5344CB8AC3E}">
        <p14:creationId xmlns:p14="http://schemas.microsoft.com/office/powerpoint/2010/main" val="166720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3.6.2 Luftmassengrenzen und Fronten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10</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3.6 Luftmassen und Fronten</a:t>
            </a:r>
          </a:p>
        </p:txBody>
      </p:sp>
      <p:pic>
        <p:nvPicPr>
          <p:cNvPr id="8" name="Grafik 7" descr="Ein Bild, das Diagramm, Text, Reihe, Schrift enthält.&#10;&#10;Automatisch generierte Beschreibung">
            <a:extLst>
              <a:ext uri="{FF2B5EF4-FFF2-40B4-BE49-F238E27FC236}">
                <a16:creationId xmlns:a16="http://schemas.microsoft.com/office/drawing/2014/main" id="{334EAF39-D919-37AA-D187-CCEE31539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52" y="858619"/>
            <a:ext cx="8438921" cy="5535933"/>
          </a:xfrm>
          <a:prstGeom prst="rect">
            <a:avLst/>
          </a:prstGeom>
        </p:spPr>
      </p:pic>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523630" y="3138985"/>
            <a:ext cx="5496604" cy="3303108"/>
          </a:xfrm>
          <a:solidFill>
            <a:schemeClr val="bg1"/>
          </a:solidFill>
        </p:spPr>
        <p:txBody>
          <a:bodyPr>
            <a:normAutofit lnSpcReduction="10000"/>
          </a:bodyPr>
          <a:lstStyle/>
          <a:p>
            <a:pPr marL="0" indent="0">
              <a:buNone/>
            </a:pPr>
            <a:endParaRPr lang="de-DE" b="1" dirty="0">
              <a:solidFill>
                <a:srgbClr val="FF0000"/>
              </a:solidFill>
            </a:endParaRPr>
          </a:p>
          <a:p>
            <a:pPr marL="457200" indent="-457200">
              <a:buFont typeface="+mj-lt"/>
              <a:buAutoNum type="alphaLcPeriod" startAt="4"/>
            </a:pPr>
            <a:r>
              <a:rPr lang="de-DE" dirty="0"/>
              <a:t>Das Tiefdruckgebiet ist voll entwickelt (</a:t>
            </a:r>
            <a:r>
              <a:rPr lang="de-DE" b="1" dirty="0">
                <a:solidFill>
                  <a:srgbClr val="FF0000"/>
                </a:solidFill>
              </a:rPr>
              <a:t>„Idealzyklone“</a:t>
            </a:r>
            <a:r>
              <a:rPr lang="de-DE" dirty="0"/>
              <a:t>). </a:t>
            </a:r>
          </a:p>
          <a:p>
            <a:pPr marL="457200" lvl="1" indent="0">
              <a:buNone/>
            </a:pPr>
            <a:r>
              <a:rPr lang="de-DE" sz="2200" dirty="0"/>
              <a:t>Der Luftdruck ist weiter gefallen die Kaltfront beginnt, die Warmfront zu einzuholen. Das Gebiet zwischen der Warmfront und der Kaltfront, der "</a:t>
            </a:r>
            <a:r>
              <a:rPr lang="de-DE" sz="2200" b="1" dirty="0">
                <a:solidFill>
                  <a:srgbClr val="FF0000"/>
                </a:solidFill>
              </a:rPr>
              <a:t>Warmsektor</a:t>
            </a:r>
            <a:r>
              <a:rPr lang="de-DE" sz="2200" dirty="0"/>
              <a:t>", wird kleiner.</a:t>
            </a:r>
            <a:endParaRPr lang="de-DE" dirty="0"/>
          </a:p>
          <a:p>
            <a:pPr marL="457200" indent="-457200">
              <a:buFont typeface="+mj-lt"/>
              <a:buAutoNum type="alphaLcPeriod" startAt="4"/>
            </a:pPr>
            <a:r>
              <a:rPr lang="de-DE" dirty="0"/>
              <a:t>Die Kaltfront hat die Warmfront eingeholt. Eine </a:t>
            </a:r>
            <a:r>
              <a:rPr lang="de-DE" b="1" dirty="0">
                <a:solidFill>
                  <a:srgbClr val="FF0000"/>
                </a:solidFill>
              </a:rPr>
              <a:t>Okklusionsfront</a:t>
            </a:r>
            <a:r>
              <a:rPr lang="de-DE" dirty="0"/>
              <a:t> ist die Folge. </a:t>
            </a:r>
          </a:p>
          <a:p>
            <a:pPr marL="457200" indent="-457200">
              <a:buFont typeface="+mj-lt"/>
              <a:buAutoNum type="alphaLcPeriod" startAt="4"/>
            </a:pPr>
            <a:endParaRPr lang="de-DE" dirty="0"/>
          </a:p>
          <a:p>
            <a:pPr marL="457200" indent="-457200">
              <a:buFont typeface="+mj-lt"/>
              <a:buAutoNum type="alphaLcPeriod" startAt="4"/>
            </a:pPr>
            <a:endParaRPr lang="de-DE" dirty="0"/>
          </a:p>
        </p:txBody>
      </p:sp>
    </p:spTree>
    <p:extLst>
      <p:ext uri="{BB962C8B-B14F-4D97-AF65-F5344CB8AC3E}">
        <p14:creationId xmlns:p14="http://schemas.microsoft.com/office/powerpoint/2010/main" val="329512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3.6.2 Luftmassengrenzen und Fronten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11</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3.6 Luftmassen und Fronten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5328138" y="728664"/>
            <a:ext cx="6692096" cy="5672136"/>
          </a:xfrm>
        </p:spPr>
        <p:txBody>
          <a:bodyPr>
            <a:normAutofit fontScale="92500" lnSpcReduction="20000"/>
          </a:bodyPr>
          <a:lstStyle/>
          <a:p>
            <a:pPr marL="0" indent="0">
              <a:buNone/>
            </a:pPr>
            <a:endParaRPr lang="de-DE" b="1" dirty="0">
              <a:solidFill>
                <a:srgbClr val="FF0000"/>
              </a:solidFill>
            </a:endParaRPr>
          </a:p>
          <a:p>
            <a:r>
              <a:rPr lang="de-DE" sz="2400" dirty="0"/>
              <a:t>Bei einer </a:t>
            </a:r>
            <a:r>
              <a:rPr lang="de-DE" sz="2400" b="1" dirty="0">
                <a:solidFill>
                  <a:srgbClr val="FF0000"/>
                </a:solidFill>
              </a:rPr>
              <a:t>Warmfront</a:t>
            </a:r>
            <a:r>
              <a:rPr lang="de-DE" sz="2400" dirty="0"/>
              <a:t> schiebt sich warme Luft über die kalte, schwerere Luft</a:t>
            </a:r>
          </a:p>
          <a:p>
            <a:r>
              <a:rPr lang="de-DE" sz="2400" dirty="0"/>
              <a:t>Die warme (leichtere) Luft wird nach oben geschoben, kühlt ab und der Wasserdampf kondensiert. Dies geschieht sehr allmählich, und die Luft wird oft bis zu einer Höhe von 10 km angehoben.</a:t>
            </a:r>
          </a:p>
          <a:p>
            <a:r>
              <a:rPr lang="de-DE" sz="2400" dirty="0"/>
              <a:t>Die Front ist manchmal 600 bis 1000 km tief.</a:t>
            </a:r>
          </a:p>
          <a:p>
            <a:r>
              <a:rPr lang="de-DE" sz="2400" dirty="0"/>
              <a:t>Nacheinander ziehen folgende Wolken auf: </a:t>
            </a:r>
            <a:r>
              <a:rPr lang="de-DE" sz="2400" dirty="0" err="1"/>
              <a:t>Cirrus</a:t>
            </a:r>
            <a:r>
              <a:rPr lang="de-DE" sz="2400" dirty="0"/>
              <a:t>, </a:t>
            </a:r>
            <a:r>
              <a:rPr lang="de-DE" sz="2400" dirty="0" err="1"/>
              <a:t>Cirrostratus</a:t>
            </a:r>
            <a:r>
              <a:rPr lang="de-DE" sz="2400" dirty="0"/>
              <a:t>, </a:t>
            </a:r>
            <a:r>
              <a:rPr lang="de-DE" sz="2400" dirty="0" err="1"/>
              <a:t>Altocumulus</a:t>
            </a:r>
            <a:r>
              <a:rPr lang="de-DE" sz="2400" dirty="0"/>
              <a:t>, Altostratus, Nimbostratus und Stratus</a:t>
            </a:r>
          </a:p>
          <a:p>
            <a:r>
              <a:rPr lang="de-DE" sz="2400" dirty="0"/>
              <a:t>Die (Schicht-)Wolken verdichten sich, es gibt oft </a:t>
            </a:r>
            <a:r>
              <a:rPr lang="de-DE" sz="2400" b="1" dirty="0"/>
              <a:t>erst </a:t>
            </a:r>
            <a:r>
              <a:rPr lang="de-DE" sz="2400" dirty="0"/>
              <a:t>einen anhaltenden Nieselregen, </a:t>
            </a:r>
            <a:r>
              <a:rPr lang="de-DE" sz="2400" b="1" dirty="0"/>
              <a:t>dann längere Zeit gleichmäßigen Landregen, im Winter Schneefall.</a:t>
            </a:r>
          </a:p>
          <a:p>
            <a:r>
              <a:rPr lang="de-DE" sz="2400" dirty="0"/>
              <a:t>Nach dem Durchzug: </a:t>
            </a:r>
            <a:r>
              <a:rPr lang="de-DE" sz="2400" b="1" dirty="0"/>
              <a:t>Erst erfolgt ein Windsprung nach rechts, dann steigt die Temperatur und es folgt </a:t>
            </a:r>
            <a:r>
              <a:rPr lang="de-DE" sz="2400" dirty="0"/>
              <a:t>ein Gebiet mit feuchtwarmer Luft (Warmsektor) mit mäßiger Sicht  und oft gibt es Stratuswolken evtl. mit Nieselregen.</a:t>
            </a:r>
            <a:endParaRPr lang="en-GB" sz="2400" dirty="0"/>
          </a:p>
          <a:p>
            <a:pPr marL="0" indent="0">
              <a:buNone/>
            </a:pPr>
            <a:endParaRPr lang="de-DE" dirty="0"/>
          </a:p>
        </p:txBody>
      </p:sp>
      <p:pic>
        <p:nvPicPr>
          <p:cNvPr id="11" name="Afbeelding 4">
            <a:extLst>
              <a:ext uri="{FF2B5EF4-FFF2-40B4-BE49-F238E27FC236}">
                <a16:creationId xmlns:a16="http://schemas.microsoft.com/office/drawing/2014/main" id="{1147D178-D7F4-BE46-8238-EE0C77623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19" y="4345723"/>
            <a:ext cx="4805824" cy="19135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119" y="993857"/>
            <a:ext cx="4805824" cy="3351866"/>
          </a:xfrm>
          <a:prstGeom prst="rect">
            <a:avLst/>
          </a:prstGeom>
        </p:spPr>
      </p:pic>
    </p:spTree>
    <p:extLst>
      <p:ext uri="{BB962C8B-B14F-4D97-AF65-F5344CB8AC3E}">
        <p14:creationId xmlns:p14="http://schemas.microsoft.com/office/powerpoint/2010/main" val="375311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3.6.2 Luftmassengrenzen und Fronten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12</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3.6 Luftmassen und Fronten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5354514" y="728664"/>
            <a:ext cx="6665719" cy="5672136"/>
          </a:xfrm>
        </p:spPr>
        <p:txBody>
          <a:bodyPr>
            <a:normAutofit/>
          </a:bodyPr>
          <a:lstStyle/>
          <a:p>
            <a:pPr marL="0" indent="0">
              <a:buNone/>
            </a:pPr>
            <a:endParaRPr lang="de-DE" b="1" dirty="0">
              <a:solidFill>
                <a:srgbClr val="FF0000"/>
              </a:solidFill>
            </a:endParaRPr>
          </a:p>
          <a:p>
            <a:r>
              <a:rPr lang="de-DE" dirty="0"/>
              <a:t>Bei einer </a:t>
            </a:r>
            <a:r>
              <a:rPr lang="de-DE" b="1" dirty="0">
                <a:solidFill>
                  <a:srgbClr val="FF0000"/>
                </a:solidFill>
              </a:rPr>
              <a:t>Kaltfront</a:t>
            </a:r>
            <a:r>
              <a:rPr lang="de-DE" dirty="0"/>
              <a:t> schiebt sich die kalte (schwerere) Luft unter die warme Luft und drückt diese nach oben =&gt; </a:t>
            </a:r>
            <a:r>
              <a:rPr lang="en-GB" dirty="0" err="1"/>
              <a:t>Abkühlung</a:t>
            </a:r>
            <a:r>
              <a:rPr lang="en-GB" dirty="0"/>
              <a:t>, </a:t>
            </a:r>
            <a:r>
              <a:rPr lang="en-GB" dirty="0" err="1"/>
              <a:t>Labilisierung</a:t>
            </a:r>
            <a:r>
              <a:rPr lang="en-GB" dirty="0"/>
              <a:t> und </a:t>
            </a:r>
            <a:r>
              <a:rPr lang="en-GB" dirty="0" err="1"/>
              <a:t>Kondensation</a:t>
            </a:r>
            <a:endParaRPr lang="de-DE" dirty="0"/>
          </a:p>
          <a:p>
            <a:r>
              <a:rPr lang="de-DE" dirty="0"/>
              <a:t>Oft entstehen </a:t>
            </a:r>
            <a:r>
              <a:rPr lang="de-DE" dirty="0" err="1"/>
              <a:t>Cumulonimbuswolken</a:t>
            </a:r>
            <a:r>
              <a:rPr lang="de-DE" dirty="0"/>
              <a:t> (</a:t>
            </a:r>
            <a:r>
              <a:rPr lang="de-DE" dirty="0" err="1"/>
              <a:t>Cb</a:t>
            </a:r>
            <a:r>
              <a:rPr lang="de-DE" dirty="0"/>
              <a:t>) mit teils kräftigen Gewittern und Böen. </a:t>
            </a:r>
          </a:p>
          <a:p>
            <a:r>
              <a:rPr lang="de-DE" dirty="0"/>
              <a:t>Die Front ist meist nur 50 km tief</a:t>
            </a:r>
          </a:p>
          <a:p>
            <a:r>
              <a:rPr lang="de-DE" dirty="0"/>
              <a:t>Nach dem Frontdurchgang: </a:t>
            </a:r>
          </a:p>
          <a:p>
            <a:pPr lvl="1"/>
            <a:r>
              <a:rPr lang="de-DE" sz="2200" dirty="0"/>
              <a:t>Windsprung im Uhrzeigersinn</a:t>
            </a:r>
          </a:p>
          <a:p>
            <a:pPr lvl="1"/>
            <a:r>
              <a:rPr lang="de-DE" sz="2200" dirty="0"/>
              <a:t>Temperatur fällt</a:t>
            </a:r>
          </a:p>
          <a:p>
            <a:pPr lvl="1"/>
            <a:r>
              <a:rPr lang="de-DE" sz="2200" dirty="0"/>
              <a:t>Gute Sicht</a:t>
            </a:r>
          </a:p>
          <a:p>
            <a:pPr lvl="1"/>
            <a:r>
              <a:rPr lang="de-DE" sz="2200" dirty="0"/>
              <a:t>Nach Abklingen der Schauer gibt es häufig gute Segelflugbedingungen mit Cumuluswolken (Rückseitenwetter)</a:t>
            </a:r>
            <a:endParaRPr lang="de-DE" dirty="0"/>
          </a:p>
        </p:txBody>
      </p:sp>
      <p:pic>
        <p:nvPicPr>
          <p:cNvPr id="12" name="Afbeelding 5">
            <a:extLst>
              <a:ext uri="{FF2B5EF4-FFF2-40B4-BE49-F238E27FC236}">
                <a16:creationId xmlns:a16="http://schemas.microsoft.com/office/drawing/2014/main" id="{3A4A98EF-DC2D-504D-8BFC-F370322FE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50" y="4759331"/>
            <a:ext cx="4734757" cy="181066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849" y="632268"/>
            <a:ext cx="4734757" cy="4080403"/>
          </a:xfrm>
          <a:prstGeom prst="rect">
            <a:avLst/>
          </a:prstGeom>
        </p:spPr>
      </p:pic>
    </p:spTree>
    <p:extLst>
      <p:ext uri="{BB962C8B-B14F-4D97-AF65-F5344CB8AC3E}">
        <p14:creationId xmlns:p14="http://schemas.microsoft.com/office/powerpoint/2010/main" val="329890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3.6.2 Luftmassengrenzen und Fronten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13</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3.6 Luftmassen und Fronten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5354514" y="728664"/>
            <a:ext cx="6665719" cy="5672136"/>
          </a:xfrm>
        </p:spPr>
        <p:txBody>
          <a:bodyPr>
            <a:normAutofit/>
          </a:bodyPr>
          <a:lstStyle/>
          <a:p>
            <a:pPr marL="0" indent="0">
              <a:buNone/>
            </a:pPr>
            <a:r>
              <a:rPr lang="de-DE" dirty="0"/>
              <a:t>Als </a:t>
            </a:r>
            <a:r>
              <a:rPr lang="de-DE" b="1" dirty="0">
                <a:solidFill>
                  <a:srgbClr val="FF0000"/>
                </a:solidFill>
              </a:rPr>
              <a:t>Okklusion</a:t>
            </a:r>
            <a:r>
              <a:rPr lang="de-DE" dirty="0"/>
              <a:t> bezeichnet man in einem Tief die Vereinigung zweier Fronten.  Hier treten häufig die stärksten Niederschläge und Windgeschwindigkeiten auf</a:t>
            </a:r>
          </a:p>
          <a:p>
            <a:r>
              <a:rPr lang="en-GB" b="1" dirty="0" err="1"/>
              <a:t>Kaltfrontokklusion</a:t>
            </a:r>
            <a:endParaRPr lang="en-GB" b="1" dirty="0"/>
          </a:p>
          <a:p>
            <a:pPr lvl="1"/>
            <a:r>
              <a:rPr lang="de-DE" dirty="0"/>
              <a:t>die Luft hinter der Kaltfront kälter als die Luft vor der Warmfront.</a:t>
            </a:r>
          </a:p>
          <a:p>
            <a:pPr lvl="1"/>
            <a:r>
              <a:rPr lang="de-DE" dirty="0"/>
              <a:t>beide Luftmassen vor der Kaltfront werden angehoben</a:t>
            </a:r>
          </a:p>
          <a:p>
            <a:pPr lvl="1"/>
            <a:r>
              <a:rPr lang="de-DE" dirty="0"/>
              <a:t>Warmfront wird auf der Boden</a:t>
            </a:r>
            <a:r>
              <a:rPr lang="de-DE" dirty="0">
                <a:hlinkClick r:id="rId3" tooltip="Wetterkarte"/>
              </a:rPr>
              <a:t>wetterkarte</a:t>
            </a:r>
            <a:r>
              <a:rPr lang="de-DE" dirty="0"/>
              <a:t> „überrollt“ und bildet einen Knick zur Linie, die von Okklusion und Kaltfront gebildet wird</a:t>
            </a:r>
          </a:p>
          <a:p>
            <a:pPr lvl="1"/>
            <a:r>
              <a:rPr lang="de-DE" dirty="0"/>
              <a:t>Bevorzugt im Sommer</a:t>
            </a:r>
            <a:endParaRPr lang="en-GB" dirty="0"/>
          </a:p>
          <a:p>
            <a:r>
              <a:rPr lang="en-GB" b="1" dirty="0" err="1"/>
              <a:t>Warmfrontokklusion</a:t>
            </a:r>
            <a:endParaRPr lang="en-GB" b="1" dirty="0"/>
          </a:p>
          <a:p>
            <a:pPr lvl="1"/>
            <a:r>
              <a:rPr lang="de-DE" dirty="0"/>
              <a:t>Luft nach der Kaltfront wärmer ist als vor der Warmfront</a:t>
            </a:r>
          </a:p>
          <a:p>
            <a:pPr lvl="1"/>
            <a:r>
              <a:rPr lang="de-DE" dirty="0"/>
              <a:t>Diese gleitet beim Okklusionspunkt wie die Warmfront auf die kalte Luft auf</a:t>
            </a:r>
          </a:p>
          <a:p>
            <a:pPr lvl="1"/>
            <a:endParaRPr lang="en-GB" b="1" dirty="0"/>
          </a:p>
        </p:txBody>
      </p:sp>
      <p:pic>
        <p:nvPicPr>
          <p:cNvPr id="7" name="Picture 6"/>
          <p:cNvPicPr>
            <a:picLocks noChangeAspect="1"/>
          </p:cNvPicPr>
          <p:nvPr/>
        </p:nvPicPr>
        <p:blipFill>
          <a:blip r:embed="rId4"/>
          <a:stretch>
            <a:fillRect/>
          </a:stretch>
        </p:blipFill>
        <p:spPr>
          <a:xfrm>
            <a:off x="954815" y="813887"/>
            <a:ext cx="2260357" cy="1377827"/>
          </a:xfrm>
          <a:prstGeom prst="rect">
            <a:avLst/>
          </a:prstGeom>
        </p:spPr>
      </p:pic>
      <p:pic>
        <p:nvPicPr>
          <p:cNvPr id="8" name="Picture 7"/>
          <p:cNvPicPr>
            <a:picLocks noChangeAspect="1"/>
          </p:cNvPicPr>
          <p:nvPr/>
        </p:nvPicPr>
        <p:blipFill>
          <a:blip r:embed="rId5"/>
          <a:stretch>
            <a:fillRect/>
          </a:stretch>
        </p:blipFill>
        <p:spPr>
          <a:xfrm>
            <a:off x="124028" y="1923644"/>
            <a:ext cx="4679466" cy="1785397"/>
          </a:xfrm>
          <a:prstGeom prst="rect">
            <a:avLst/>
          </a:prstGeom>
        </p:spPr>
      </p:pic>
      <p:pic>
        <p:nvPicPr>
          <p:cNvPr id="9" name="Picture 8"/>
          <p:cNvPicPr>
            <a:picLocks noChangeAspect="1"/>
          </p:cNvPicPr>
          <p:nvPr/>
        </p:nvPicPr>
        <p:blipFill>
          <a:blip r:embed="rId6"/>
          <a:stretch>
            <a:fillRect/>
          </a:stretch>
        </p:blipFill>
        <p:spPr>
          <a:xfrm>
            <a:off x="954815" y="3773463"/>
            <a:ext cx="2260357" cy="1240647"/>
          </a:xfrm>
          <a:prstGeom prst="rect">
            <a:avLst/>
          </a:prstGeom>
        </p:spPr>
      </p:pic>
      <p:pic>
        <p:nvPicPr>
          <p:cNvPr id="10" name="Picture 9"/>
          <p:cNvPicPr>
            <a:picLocks noChangeAspect="1"/>
          </p:cNvPicPr>
          <p:nvPr/>
        </p:nvPicPr>
        <p:blipFill>
          <a:blip r:embed="rId7"/>
          <a:stretch>
            <a:fillRect/>
          </a:stretch>
        </p:blipFill>
        <p:spPr>
          <a:xfrm>
            <a:off x="124028" y="4879372"/>
            <a:ext cx="4679466" cy="1737287"/>
          </a:xfrm>
          <a:prstGeom prst="rect">
            <a:avLst/>
          </a:prstGeom>
        </p:spPr>
      </p:pic>
    </p:spTree>
    <p:extLst>
      <p:ext uri="{BB962C8B-B14F-4D97-AF65-F5344CB8AC3E}">
        <p14:creationId xmlns:p14="http://schemas.microsoft.com/office/powerpoint/2010/main" val="214276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BC5054-3433-704E-7C92-FA863B5DB592}"/>
              </a:ext>
            </a:extLst>
          </p:cNvPr>
          <p:cNvSpPr>
            <a:spLocks noGrp="1"/>
          </p:cNvSpPr>
          <p:nvPr>
            <p:ph type="title"/>
          </p:nvPr>
        </p:nvSpPr>
        <p:spPr/>
        <p:txBody>
          <a:bodyPr>
            <a:normAutofit/>
          </a:bodyPr>
          <a:lstStyle/>
          <a:p>
            <a:r>
              <a:rPr lang="de-DE" sz="2800" dirty="0"/>
              <a:t>3.6.2 Luftmassengrenzen und Fronten</a:t>
            </a:r>
          </a:p>
        </p:txBody>
      </p:sp>
      <p:sp>
        <p:nvSpPr>
          <p:cNvPr id="3" name="Inhaltsplatzhalter 2">
            <a:extLst>
              <a:ext uri="{FF2B5EF4-FFF2-40B4-BE49-F238E27FC236}">
                <a16:creationId xmlns:a16="http://schemas.microsoft.com/office/drawing/2014/main" id="{87F025B0-16CF-5CC9-198E-17969EB5DC32}"/>
              </a:ext>
            </a:extLst>
          </p:cNvPr>
          <p:cNvSpPr>
            <a:spLocks noGrp="1"/>
          </p:cNvSpPr>
          <p:nvPr>
            <p:ph sz="half" idx="1"/>
          </p:nvPr>
        </p:nvSpPr>
        <p:spPr/>
        <p:txBody>
          <a:bodyPr>
            <a:noAutofit/>
          </a:bodyPr>
          <a:lstStyle/>
          <a:p>
            <a:pPr marL="0" lvl="0" indent="0">
              <a:spcBef>
                <a:spcPts val="400"/>
              </a:spcBef>
              <a:buNone/>
            </a:pPr>
            <a:r>
              <a:rPr lang="de-DE" b="1" dirty="0">
                <a:solidFill>
                  <a:srgbClr val="FF0000"/>
                </a:solidFill>
              </a:rPr>
              <a:t>Stationäre Front</a:t>
            </a:r>
            <a:endParaRPr lang="de-DE" b="1" dirty="0">
              <a:solidFill>
                <a:srgbClr val="FF0000"/>
              </a:solidFill>
              <a:effectLst/>
            </a:endParaRPr>
          </a:p>
          <a:p>
            <a:pPr>
              <a:spcBef>
                <a:spcPts val="400"/>
              </a:spcBef>
            </a:pPr>
            <a:r>
              <a:rPr lang="de-DE" dirty="0">
                <a:effectLst/>
              </a:rPr>
              <a:t>Grenze zwischen zwei fast stationären Luft-massen (&lt;5 kt) ohne signifikante Temperatur-unterschiede und frontenparalleler Strömung.</a:t>
            </a:r>
          </a:p>
          <a:p>
            <a:pPr>
              <a:spcBef>
                <a:spcPts val="400"/>
              </a:spcBef>
            </a:pPr>
            <a:r>
              <a:rPr lang="de-DE" dirty="0">
                <a:effectLst/>
              </a:rPr>
              <a:t>Sie können mehrere Tage lang unbeweglich bleiben, dann sich entweder auflösen oder sich in eine Warm- oder eine Kaltfront, abhängig von einer Änderung des Flusses in der Höhe.</a:t>
            </a:r>
          </a:p>
          <a:p>
            <a:pPr>
              <a:spcBef>
                <a:spcPts val="400"/>
              </a:spcBef>
            </a:pPr>
            <a:r>
              <a:rPr lang="de-DE" dirty="0"/>
              <a:t>Wolken und Wetter:</a:t>
            </a:r>
            <a:br>
              <a:rPr lang="de-DE" dirty="0"/>
            </a:br>
            <a:r>
              <a:rPr lang="de-DE" b="0" i="0" u="none" strike="noStrike" dirty="0">
                <a:solidFill>
                  <a:srgbClr val="000000"/>
                </a:solidFill>
                <a:effectLst/>
              </a:rPr>
              <a:t>Bei genug Luftfeuchtigkeit Wolken und Niederschlag wie bei einer Warmfront: oft dicke Wolkenschichten, leichtem oder keinem Regen und keinem oder schwachem Wind.</a:t>
            </a:r>
            <a:br>
              <a:rPr lang="de-DE" b="0" i="0" u="none" strike="noStrike" dirty="0">
                <a:solidFill>
                  <a:srgbClr val="000000"/>
                </a:solidFill>
                <a:effectLst/>
              </a:rPr>
            </a:br>
            <a:endParaRPr lang="de-DE" b="0" i="0" u="none" strike="noStrike" dirty="0">
              <a:solidFill>
                <a:srgbClr val="000000"/>
              </a:solidFill>
              <a:effectLst/>
            </a:endParaRPr>
          </a:p>
        </p:txBody>
      </p:sp>
      <p:sp>
        <p:nvSpPr>
          <p:cNvPr id="4" name="Inhaltsplatzhalter 3">
            <a:extLst>
              <a:ext uri="{FF2B5EF4-FFF2-40B4-BE49-F238E27FC236}">
                <a16:creationId xmlns:a16="http://schemas.microsoft.com/office/drawing/2014/main" id="{C0ADFE70-BEB6-B3E2-C16A-115EB8EE24C3}"/>
              </a:ext>
            </a:extLst>
          </p:cNvPr>
          <p:cNvSpPr>
            <a:spLocks noGrp="1"/>
          </p:cNvSpPr>
          <p:nvPr>
            <p:ph sz="half" idx="2"/>
          </p:nvPr>
        </p:nvSpPr>
        <p:spPr/>
        <p:txBody>
          <a:bodyPr>
            <a:normAutofit/>
          </a:bodyPr>
          <a:lstStyle/>
          <a:p>
            <a:pPr marL="0" indent="0">
              <a:spcBef>
                <a:spcPts val="400"/>
              </a:spcBef>
              <a:buFont typeface="Arial" panose="020B0604020202020204" pitchFamily="34" charset="0"/>
              <a:buNone/>
            </a:pPr>
            <a:r>
              <a:rPr lang="de-DE" b="1" dirty="0">
                <a:solidFill>
                  <a:srgbClr val="FF0000"/>
                </a:solidFill>
              </a:rPr>
              <a:t>Bewegung von Fronten und Drucksystemen</a:t>
            </a:r>
          </a:p>
          <a:p>
            <a:pPr>
              <a:spcBef>
                <a:spcPts val="400"/>
              </a:spcBef>
            </a:pPr>
            <a:r>
              <a:rPr lang="de-DE" dirty="0"/>
              <a:t>Warm- und Kaltfront verlagern sich mit unterschiedlichen Geschwindigkeiten. Die Zuggeschwindigkeit der Warmfront beträgt etwa 60 bis 70% der Geschwindigkeit des </a:t>
            </a:r>
            <a:r>
              <a:rPr lang="de-DE" dirty="0" err="1"/>
              <a:t>Gradientwindes</a:t>
            </a:r>
            <a:r>
              <a:rPr lang="de-DE" dirty="0"/>
              <a:t>, die der Kaltfront dagegen 80 bis 90%. </a:t>
            </a:r>
          </a:p>
          <a:p>
            <a:pPr>
              <a:spcBef>
                <a:spcPts val="400"/>
              </a:spcBef>
            </a:pPr>
            <a:r>
              <a:rPr lang="de-DE" dirty="0"/>
              <a:t>Das Tiefdruckgebiet selbst zieht meist in die Richtung, in welche die Isobaren des Warmsektors laufen.</a:t>
            </a:r>
          </a:p>
          <a:p>
            <a:endParaRPr lang="de-DE" dirty="0"/>
          </a:p>
        </p:txBody>
      </p:sp>
      <p:sp>
        <p:nvSpPr>
          <p:cNvPr id="5" name="Foliennummernplatzhalter 4">
            <a:extLst>
              <a:ext uri="{FF2B5EF4-FFF2-40B4-BE49-F238E27FC236}">
                <a16:creationId xmlns:a16="http://schemas.microsoft.com/office/drawing/2014/main" id="{1CCE658A-A34C-40E7-64F5-A9F3DAD3CEB0}"/>
              </a:ext>
            </a:extLst>
          </p:cNvPr>
          <p:cNvSpPr>
            <a:spLocks noGrp="1"/>
          </p:cNvSpPr>
          <p:nvPr>
            <p:ph type="sldNum" sz="quarter" idx="12"/>
          </p:nvPr>
        </p:nvSpPr>
        <p:spPr/>
        <p:txBody>
          <a:bodyPr/>
          <a:lstStyle/>
          <a:p>
            <a:fld id="{1BAF13B1-D0BA-4A19-B609-64C08BFDA19E}" type="slidenum">
              <a:rPr lang="de-DE" smtClean="0"/>
              <a:pPr/>
              <a:t>14</a:t>
            </a:fld>
            <a:endParaRPr lang="de-DE" dirty="0"/>
          </a:p>
        </p:txBody>
      </p:sp>
      <p:sp>
        <p:nvSpPr>
          <p:cNvPr id="6" name="Textplatzhalter 5">
            <a:extLst>
              <a:ext uri="{FF2B5EF4-FFF2-40B4-BE49-F238E27FC236}">
                <a16:creationId xmlns:a16="http://schemas.microsoft.com/office/drawing/2014/main" id="{936EFC17-DBB8-1E5C-6966-84D12EAF7149}"/>
              </a:ext>
            </a:extLst>
          </p:cNvPr>
          <p:cNvSpPr>
            <a:spLocks noGrp="1"/>
          </p:cNvSpPr>
          <p:nvPr>
            <p:ph type="body" sz="quarter" idx="13"/>
          </p:nvPr>
        </p:nvSpPr>
        <p:spPr/>
        <p:txBody>
          <a:bodyPr/>
          <a:lstStyle/>
          <a:p>
            <a:r>
              <a:rPr lang="de-DE" dirty="0"/>
              <a:t>3.6 Luftmassen und Fronten</a:t>
            </a:r>
          </a:p>
          <a:p>
            <a:endParaRPr lang="de-DE" dirty="0"/>
          </a:p>
        </p:txBody>
      </p:sp>
    </p:spTree>
    <p:extLst>
      <p:ext uri="{BB962C8B-B14F-4D97-AF65-F5344CB8AC3E}">
        <p14:creationId xmlns:p14="http://schemas.microsoft.com/office/powerpoint/2010/main" val="2940099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BC5054-3433-704E-7C92-FA863B5DB592}"/>
              </a:ext>
            </a:extLst>
          </p:cNvPr>
          <p:cNvSpPr>
            <a:spLocks noGrp="1"/>
          </p:cNvSpPr>
          <p:nvPr>
            <p:ph type="title"/>
          </p:nvPr>
        </p:nvSpPr>
        <p:spPr/>
        <p:txBody>
          <a:bodyPr>
            <a:normAutofit/>
          </a:bodyPr>
          <a:lstStyle/>
          <a:p>
            <a:r>
              <a:rPr lang="de-DE" sz="2800" dirty="0"/>
              <a:t>3.6.2 Luftmassengrenzen und Fronten</a:t>
            </a:r>
          </a:p>
        </p:txBody>
      </p:sp>
      <p:sp>
        <p:nvSpPr>
          <p:cNvPr id="3" name="Inhaltsplatzhalter 2">
            <a:extLst>
              <a:ext uri="{FF2B5EF4-FFF2-40B4-BE49-F238E27FC236}">
                <a16:creationId xmlns:a16="http://schemas.microsoft.com/office/drawing/2014/main" id="{87F025B0-16CF-5CC9-198E-17969EB5DC32}"/>
              </a:ext>
            </a:extLst>
          </p:cNvPr>
          <p:cNvSpPr>
            <a:spLocks noGrp="1"/>
          </p:cNvSpPr>
          <p:nvPr>
            <p:ph sz="half" idx="1"/>
          </p:nvPr>
        </p:nvSpPr>
        <p:spPr>
          <a:xfrm>
            <a:off x="189186" y="924910"/>
            <a:ext cx="5392748" cy="5475890"/>
          </a:xfrm>
        </p:spPr>
        <p:txBody>
          <a:bodyPr>
            <a:noAutofit/>
          </a:bodyPr>
          <a:lstStyle/>
          <a:p>
            <a:pPr marL="0" lvl="0" indent="0">
              <a:spcBef>
                <a:spcPts val="400"/>
              </a:spcBef>
              <a:buNone/>
            </a:pPr>
            <a:r>
              <a:rPr lang="de-DE" b="1" dirty="0">
                <a:solidFill>
                  <a:srgbClr val="FF0000"/>
                </a:solidFill>
              </a:rPr>
              <a:t>Konvergenzlinien</a:t>
            </a:r>
            <a:endParaRPr lang="de-DE" b="1" dirty="0">
              <a:solidFill>
                <a:srgbClr val="FF0000"/>
              </a:solidFill>
              <a:effectLst/>
            </a:endParaRPr>
          </a:p>
          <a:p>
            <a:r>
              <a:rPr lang="de-DE" b="1" dirty="0">
                <a:effectLst/>
              </a:rPr>
              <a:t>Frontenähnliche Grenzlinie</a:t>
            </a:r>
            <a:r>
              <a:rPr lang="de-DE" b="1" dirty="0"/>
              <a:t> </a:t>
            </a:r>
            <a:r>
              <a:rPr lang="de-DE" dirty="0">
                <a:effectLst/>
              </a:rPr>
              <a:t>an  Bereichen zusammenfließender Luft in Bodennähe. </a:t>
            </a:r>
          </a:p>
          <a:p>
            <a:r>
              <a:rPr lang="de-DE" dirty="0">
                <a:effectLst/>
              </a:rPr>
              <a:t>Sie entstehen luftmassenintern z.B. </a:t>
            </a:r>
          </a:p>
          <a:p>
            <a:pPr lvl="1"/>
            <a:r>
              <a:rPr lang="de-DE" sz="2200" dirty="0">
                <a:effectLst/>
              </a:rPr>
              <a:t>innerhalb eines bodennahen "Gewittertiefs", welches sich oft in den Sommermonaten der gemäßigten Breiten bei Annäherung einer Kaltfront bildet </a:t>
            </a:r>
          </a:p>
          <a:p>
            <a:pPr lvl="1"/>
            <a:r>
              <a:rPr lang="de-DE" sz="2200" dirty="0"/>
              <a:t>i</a:t>
            </a:r>
            <a:r>
              <a:rPr lang="de-DE" sz="2200" dirty="0">
                <a:effectLst/>
              </a:rPr>
              <a:t>m Winterhalbjahr der gemäßigten Breiten nach Durchzug einer Kaltfront ("Schauerstaffeln“)</a:t>
            </a:r>
          </a:p>
          <a:p>
            <a:pPr lvl="1"/>
            <a:r>
              <a:rPr lang="de-DE" sz="2200" dirty="0"/>
              <a:t>lokal bei Land-Seewind-Zirkulation (“Kopf“ der Seewindes)</a:t>
            </a:r>
          </a:p>
          <a:p>
            <a:pPr lvl="1"/>
            <a:r>
              <a:rPr lang="de-DE" sz="2200" dirty="0"/>
              <a:t>lokal im Tagesverlauf über Höhenzügen.</a:t>
            </a:r>
          </a:p>
        </p:txBody>
      </p:sp>
      <p:sp>
        <p:nvSpPr>
          <p:cNvPr id="5" name="Foliennummernplatzhalter 4">
            <a:extLst>
              <a:ext uri="{FF2B5EF4-FFF2-40B4-BE49-F238E27FC236}">
                <a16:creationId xmlns:a16="http://schemas.microsoft.com/office/drawing/2014/main" id="{1CCE658A-A34C-40E7-64F5-A9F3DAD3CEB0}"/>
              </a:ext>
            </a:extLst>
          </p:cNvPr>
          <p:cNvSpPr>
            <a:spLocks noGrp="1"/>
          </p:cNvSpPr>
          <p:nvPr>
            <p:ph type="sldNum" sz="quarter" idx="12"/>
          </p:nvPr>
        </p:nvSpPr>
        <p:spPr/>
        <p:txBody>
          <a:bodyPr/>
          <a:lstStyle/>
          <a:p>
            <a:fld id="{1BAF13B1-D0BA-4A19-B609-64C08BFDA19E}" type="slidenum">
              <a:rPr lang="de-DE" smtClean="0"/>
              <a:pPr/>
              <a:t>15</a:t>
            </a:fld>
            <a:endParaRPr lang="de-DE" dirty="0"/>
          </a:p>
        </p:txBody>
      </p:sp>
      <p:sp>
        <p:nvSpPr>
          <p:cNvPr id="6" name="Textplatzhalter 5">
            <a:extLst>
              <a:ext uri="{FF2B5EF4-FFF2-40B4-BE49-F238E27FC236}">
                <a16:creationId xmlns:a16="http://schemas.microsoft.com/office/drawing/2014/main" id="{936EFC17-DBB8-1E5C-6966-84D12EAF7149}"/>
              </a:ext>
            </a:extLst>
          </p:cNvPr>
          <p:cNvSpPr>
            <a:spLocks noGrp="1"/>
          </p:cNvSpPr>
          <p:nvPr>
            <p:ph type="body" sz="quarter" idx="13"/>
          </p:nvPr>
        </p:nvSpPr>
        <p:spPr/>
        <p:txBody>
          <a:bodyPr/>
          <a:lstStyle/>
          <a:p>
            <a:r>
              <a:rPr lang="de-DE" dirty="0"/>
              <a:t>3.6 Luftmassen und Fronten</a:t>
            </a:r>
          </a:p>
          <a:p>
            <a:endParaRPr lang="de-DE" dirty="0"/>
          </a:p>
        </p:txBody>
      </p:sp>
      <p:pic>
        <p:nvPicPr>
          <p:cNvPr id="3074" name="Picture 2">
            <a:extLst>
              <a:ext uri="{FF2B5EF4-FFF2-40B4-BE49-F238E27FC236}">
                <a16:creationId xmlns:a16="http://schemas.microsoft.com/office/drawing/2014/main" id="{6CE2FC32-7025-6286-0FD4-36A454FD774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81934" y="2259334"/>
            <a:ext cx="6386229" cy="3594534"/>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25332D33-4006-9866-B323-E8D906DB3F1F}"/>
              </a:ext>
            </a:extLst>
          </p:cNvPr>
          <p:cNvSpPr txBox="1"/>
          <p:nvPr/>
        </p:nvSpPr>
        <p:spPr>
          <a:xfrm>
            <a:off x="6172201" y="5936778"/>
            <a:ext cx="5795962" cy="338554"/>
          </a:xfrm>
          <a:prstGeom prst="rect">
            <a:avLst/>
          </a:prstGeom>
          <a:noFill/>
        </p:spPr>
        <p:txBody>
          <a:bodyPr wrap="square" rtlCol="0">
            <a:spAutoFit/>
          </a:bodyPr>
          <a:lstStyle/>
          <a:p>
            <a:r>
              <a:rPr lang="de-DE" sz="1600" dirty="0"/>
              <a:t>Konvergenzlinie über der Schwäbischen Alb (LSR Aalen, 2020)</a:t>
            </a:r>
          </a:p>
        </p:txBody>
      </p:sp>
    </p:spTree>
    <p:extLst>
      <p:ext uri="{BB962C8B-B14F-4D97-AF65-F5344CB8AC3E}">
        <p14:creationId xmlns:p14="http://schemas.microsoft.com/office/powerpoint/2010/main" val="131838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p:txBody>
          <a:bodyPr>
            <a:normAutofit fontScale="90000"/>
          </a:bodyPr>
          <a:lstStyle/>
          <a:p>
            <a:r>
              <a:rPr lang="de-DE" dirty="0"/>
              <a:t>Meteorologie: Gliederung (SFCL)</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p:txBody>
          <a:bodyPr>
            <a:normAutofit fontScale="85000" lnSpcReduction="20000"/>
          </a:bodyPr>
          <a:lstStyle/>
          <a:p>
            <a:pPr marL="541338" indent="-541338">
              <a:lnSpc>
                <a:spcPct val="100000"/>
              </a:lnSpc>
              <a:buNone/>
            </a:pPr>
            <a:r>
              <a:rPr lang="de-DE" sz="2400" dirty="0"/>
              <a:t>3.1	Die Atmosphäre</a:t>
            </a:r>
          </a:p>
          <a:p>
            <a:pPr marL="806450" indent="4763">
              <a:lnSpc>
                <a:spcPct val="100000"/>
              </a:lnSpc>
              <a:spcBef>
                <a:spcPts val="300"/>
              </a:spcBef>
              <a:spcAft>
                <a:spcPts val="600"/>
              </a:spcAft>
              <a:buNone/>
            </a:pPr>
            <a:r>
              <a:rPr lang="en-US" sz="2000" i="1" dirty="0">
                <a:solidFill>
                  <a:srgbClr val="044C96"/>
                </a:solidFill>
              </a:rPr>
              <a:t>The atmosphere </a:t>
            </a:r>
          </a:p>
          <a:p>
            <a:pPr marL="541338" indent="-541338">
              <a:lnSpc>
                <a:spcPct val="100000"/>
              </a:lnSpc>
              <a:buNone/>
            </a:pPr>
            <a:r>
              <a:rPr lang="de-DE" sz="2400" dirty="0"/>
              <a:t>3.2	Windsysteme </a:t>
            </a:r>
          </a:p>
          <a:p>
            <a:pPr marL="806450" indent="4763">
              <a:lnSpc>
                <a:spcPct val="100000"/>
              </a:lnSpc>
              <a:spcBef>
                <a:spcPts val="300"/>
              </a:spcBef>
              <a:spcAft>
                <a:spcPts val="600"/>
              </a:spcAft>
              <a:buNone/>
            </a:pPr>
            <a:r>
              <a:rPr lang="en-US" sz="2000" i="1" dirty="0">
                <a:solidFill>
                  <a:srgbClr val="044C96"/>
                </a:solidFill>
              </a:rPr>
              <a:t>Wind </a:t>
            </a:r>
            <a:endParaRPr lang="de-DE" sz="2000" i="1" dirty="0">
              <a:solidFill>
                <a:srgbClr val="044C96"/>
              </a:solidFill>
            </a:endParaRPr>
          </a:p>
          <a:p>
            <a:pPr marL="541338" indent="-541338">
              <a:lnSpc>
                <a:spcPct val="100000"/>
              </a:lnSpc>
              <a:buNone/>
            </a:pPr>
            <a:r>
              <a:rPr lang="de-DE" sz="2400" dirty="0"/>
              <a:t>3.3	Thermodynamik</a:t>
            </a:r>
          </a:p>
          <a:p>
            <a:pPr marL="806450" indent="4763">
              <a:lnSpc>
                <a:spcPct val="100000"/>
              </a:lnSpc>
              <a:spcBef>
                <a:spcPts val="300"/>
              </a:spcBef>
              <a:spcAft>
                <a:spcPts val="600"/>
              </a:spcAft>
              <a:buNone/>
            </a:pPr>
            <a:r>
              <a:rPr lang="en-US" sz="2000" i="1" dirty="0">
                <a:solidFill>
                  <a:srgbClr val="044C96"/>
                </a:solidFill>
              </a:rPr>
              <a:t>Thermodynamics </a:t>
            </a:r>
            <a:endParaRPr lang="de-DE" sz="2000" i="1" dirty="0">
              <a:solidFill>
                <a:srgbClr val="044C96"/>
              </a:solidFill>
            </a:endParaRPr>
          </a:p>
          <a:p>
            <a:pPr marL="541338" indent="-541338">
              <a:lnSpc>
                <a:spcPct val="100000"/>
              </a:lnSpc>
              <a:buNone/>
            </a:pPr>
            <a:r>
              <a:rPr lang="de-DE" sz="2400" dirty="0"/>
              <a:t>3.4	Wolken und Nebel</a:t>
            </a:r>
          </a:p>
          <a:p>
            <a:pPr marL="806450" indent="4763">
              <a:lnSpc>
                <a:spcPct val="100000"/>
              </a:lnSpc>
              <a:spcBef>
                <a:spcPts val="300"/>
              </a:spcBef>
              <a:spcAft>
                <a:spcPts val="600"/>
              </a:spcAft>
              <a:buNone/>
            </a:pPr>
            <a:r>
              <a:rPr lang="en-US" sz="2000" i="1" dirty="0">
                <a:solidFill>
                  <a:srgbClr val="044C96"/>
                </a:solidFill>
              </a:rPr>
              <a:t>Clouds and fog </a:t>
            </a:r>
            <a:endParaRPr lang="de-DE" sz="2000" i="1" dirty="0">
              <a:solidFill>
                <a:srgbClr val="044C96"/>
              </a:solidFill>
            </a:endParaRPr>
          </a:p>
          <a:p>
            <a:pPr marL="541338" indent="-541338">
              <a:lnSpc>
                <a:spcPct val="100000"/>
              </a:lnSpc>
              <a:buNone/>
            </a:pPr>
            <a:r>
              <a:rPr lang="de-DE" sz="2400" dirty="0"/>
              <a:t>3.5	 Niederschlag</a:t>
            </a:r>
          </a:p>
          <a:p>
            <a:pPr marL="806450" indent="4763">
              <a:lnSpc>
                <a:spcPct val="100000"/>
              </a:lnSpc>
              <a:spcBef>
                <a:spcPts val="300"/>
              </a:spcBef>
              <a:spcAft>
                <a:spcPts val="600"/>
              </a:spcAft>
              <a:buNone/>
            </a:pPr>
            <a:r>
              <a:rPr lang="en-US" sz="2000" i="1" dirty="0">
                <a:solidFill>
                  <a:srgbClr val="044C96"/>
                </a:solidFill>
              </a:rPr>
              <a:t>Precipitation </a:t>
            </a:r>
            <a:endParaRPr lang="de-DE" sz="2000" i="1" dirty="0">
              <a:solidFill>
                <a:srgbClr val="044C96"/>
              </a:solidFill>
            </a:endParaRPr>
          </a:p>
          <a:p>
            <a:pPr marL="541338" indent="-541338">
              <a:lnSpc>
                <a:spcPct val="100000"/>
              </a:lnSpc>
              <a:buNone/>
            </a:pPr>
            <a:r>
              <a:rPr lang="de-DE" sz="2400" dirty="0"/>
              <a:t>3.6	Luftmassen und Fronten</a:t>
            </a:r>
          </a:p>
          <a:p>
            <a:pPr marL="806450" indent="4763">
              <a:lnSpc>
                <a:spcPct val="100000"/>
              </a:lnSpc>
              <a:spcBef>
                <a:spcPts val="300"/>
              </a:spcBef>
              <a:spcAft>
                <a:spcPts val="600"/>
              </a:spcAft>
              <a:buNone/>
            </a:pPr>
            <a:r>
              <a:rPr lang="en-US" sz="2000" i="1" dirty="0">
                <a:solidFill>
                  <a:srgbClr val="044C96"/>
                </a:solidFill>
              </a:rPr>
              <a:t>Air masses and fronts </a:t>
            </a:r>
            <a:endParaRPr lang="de-DE" sz="2000" i="1" dirty="0">
              <a:solidFill>
                <a:srgbClr val="044C96"/>
              </a:solidFill>
            </a:endParaRPr>
          </a:p>
          <a:p>
            <a:pPr marL="541338" indent="-541338">
              <a:lnSpc>
                <a:spcPct val="100000"/>
              </a:lnSpc>
              <a:buNone/>
            </a:pPr>
            <a:r>
              <a:rPr lang="de-DE" sz="2400" dirty="0"/>
              <a:t>3.7	Hoch- und Tiefdrucksysteme</a:t>
            </a:r>
          </a:p>
          <a:p>
            <a:pPr marL="806450" indent="4763">
              <a:lnSpc>
                <a:spcPct val="100000"/>
              </a:lnSpc>
              <a:spcBef>
                <a:spcPts val="300"/>
              </a:spcBef>
              <a:spcAft>
                <a:spcPts val="600"/>
              </a:spcAft>
              <a:buNone/>
            </a:pPr>
            <a:r>
              <a:rPr lang="en-US" sz="2000" i="1" dirty="0">
                <a:solidFill>
                  <a:srgbClr val="044C96"/>
                </a:solidFill>
              </a:rPr>
              <a:t>Pressure systems </a:t>
            </a:r>
          </a:p>
          <a:p>
            <a:pPr marL="541338" indent="-541338">
              <a:buNone/>
            </a:pPr>
            <a:r>
              <a:rPr lang="de-DE" sz="2400" dirty="0"/>
              <a:t>3.8	Klimatologie</a:t>
            </a:r>
          </a:p>
          <a:p>
            <a:pPr marL="806450" indent="4763">
              <a:spcBef>
                <a:spcPts val="300"/>
              </a:spcBef>
              <a:spcAft>
                <a:spcPts val="600"/>
              </a:spcAft>
              <a:buNone/>
            </a:pPr>
            <a:r>
              <a:rPr lang="de-DE" sz="2000" i="1" dirty="0" err="1">
                <a:solidFill>
                  <a:srgbClr val="044C96"/>
                </a:solidFill>
              </a:rPr>
              <a:t>Climatology</a:t>
            </a:r>
            <a:endParaRPr lang="de-DE" sz="2000" i="1" dirty="0">
              <a:solidFill>
                <a:srgbClr val="044C96"/>
              </a:solidFill>
            </a:endParaRPr>
          </a:p>
          <a:p>
            <a:pPr marL="806450" indent="4763">
              <a:lnSpc>
                <a:spcPct val="100000"/>
              </a:lnSpc>
              <a:spcBef>
                <a:spcPts val="300"/>
              </a:spcBef>
              <a:spcAft>
                <a:spcPts val="600"/>
              </a:spcAft>
              <a:buNone/>
            </a:pPr>
            <a:endParaRPr lang="de-DE" sz="2000" i="1" dirty="0">
              <a:solidFill>
                <a:srgbClr val="044C96"/>
              </a:solidFill>
            </a:endParaRPr>
          </a:p>
          <a:p>
            <a:pPr marL="806450" indent="4763">
              <a:lnSpc>
                <a:spcPct val="100000"/>
              </a:lnSpc>
              <a:spcBef>
                <a:spcPts val="300"/>
              </a:spcBef>
              <a:spcAft>
                <a:spcPts val="600"/>
              </a:spcAft>
              <a:buNone/>
            </a:pPr>
            <a:endParaRPr lang="de-DE" sz="2000" i="1" dirty="0">
              <a:solidFill>
                <a:srgbClr val="044C96"/>
              </a:solidFill>
            </a:endParaRPr>
          </a:p>
          <a:p>
            <a:pPr marL="806450" indent="4763">
              <a:lnSpc>
                <a:spcPct val="100000"/>
              </a:lnSpc>
              <a:spcBef>
                <a:spcPts val="300"/>
              </a:spcBef>
              <a:spcAft>
                <a:spcPts val="600"/>
              </a:spcAft>
              <a:buNone/>
            </a:pPr>
            <a:endParaRPr lang="de-DE" sz="2000" i="1" dirty="0">
              <a:solidFill>
                <a:srgbClr val="044C96"/>
              </a:solidFill>
            </a:endParaRP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p:txBody>
          <a:bodyPr>
            <a:normAutofit/>
          </a:bodyPr>
          <a:lstStyle/>
          <a:p>
            <a:pPr marL="541338" indent="-541338">
              <a:buNone/>
            </a:pPr>
            <a:r>
              <a:rPr lang="de-DE" sz="2000" dirty="0"/>
              <a:t>3.9 	Wetterbedingte Gefahren für die Luftfahrt</a:t>
            </a:r>
            <a:endParaRPr lang="en-US" sz="2000" dirty="0"/>
          </a:p>
          <a:p>
            <a:pPr marL="806450" indent="4763">
              <a:spcBef>
                <a:spcPts val="300"/>
              </a:spcBef>
              <a:spcAft>
                <a:spcPts val="600"/>
              </a:spcAft>
              <a:buNone/>
            </a:pPr>
            <a:r>
              <a:rPr lang="en-US" sz="1700" i="1" dirty="0">
                <a:solidFill>
                  <a:srgbClr val="044C96"/>
                </a:solidFill>
              </a:rPr>
              <a:t>Flight hazards </a:t>
            </a:r>
            <a:endParaRPr lang="de-DE" sz="1700" i="1" dirty="0">
              <a:solidFill>
                <a:srgbClr val="044C96"/>
              </a:solidFill>
            </a:endParaRPr>
          </a:p>
          <a:p>
            <a:pPr marL="541338" indent="-541338">
              <a:buNone/>
            </a:pPr>
            <a:r>
              <a:rPr lang="de-DE" sz="2000" dirty="0"/>
              <a:t>3.10	Flugwetterinformationen </a:t>
            </a:r>
          </a:p>
          <a:p>
            <a:pPr marL="806450" indent="4763">
              <a:spcBef>
                <a:spcPts val="300"/>
              </a:spcBef>
              <a:spcAft>
                <a:spcPts val="600"/>
              </a:spcAft>
              <a:buNone/>
            </a:pPr>
            <a:r>
              <a:rPr lang="en-US" sz="1700" i="1" dirty="0">
                <a:solidFill>
                  <a:srgbClr val="044C96"/>
                </a:solidFill>
              </a:rPr>
              <a:t>Meteorological information</a:t>
            </a:r>
            <a:endParaRPr lang="de-DE" sz="1700" i="1" dirty="0">
              <a:solidFill>
                <a:srgbClr val="044C96"/>
              </a:solidFill>
            </a:endParaRPr>
          </a:p>
          <a:p>
            <a:pPr marL="541338" indent="-541338">
              <a:buNone/>
            </a:pPr>
            <a:r>
              <a:rPr lang="de-DE" sz="2000" dirty="0"/>
              <a:t>  </a:t>
            </a:r>
          </a:p>
          <a:p>
            <a:pPr marL="806450" indent="4763">
              <a:spcBef>
                <a:spcPts val="300"/>
              </a:spcBef>
              <a:spcAft>
                <a:spcPts val="600"/>
              </a:spcAft>
              <a:buNone/>
            </a:pPr>
            <a:r>
              <a:rPr lang="de-DE" sz="1700" i="1" dirty="0">
                <a:solidFill>
                  <a:srgbClr val="044C96"/>
                </a:solidFill>
              </a:rPr>
              <a:t> </a:t>
            </a:r>
          </a:p>
          <a:p>
            <a:pPr marL="541338" indent="-541338">
              <a:buNone/>
            </a:pPr>
            <a:r>
              <a:rPr lang="de-DE" sz="2000" dirty="0"/>
              <a:t> </a:t>
            </a:r>
          </a:p>
          <a:p>
            <a:pPr marL="806450" indent="4763">
              <a:spcBef>
                <a:spcPts val="300"/>
              </a:spcBef>
              <a:spcAft>
                <a:spcPts val="600"/>
              </a:spcAft>
              <a:buNone/>
            </a:pPr>
            <a:r>
              <a:rPr lang="en-US" sz="1700" i="1" dirty="0">
                <a:solidFill>
                  <a:srgbClr val="044C96"/>
                </a:solidFill>
              </a:rPr>
              <a:t> </a:t>
            </a:r>
            <a:endParaRPr lang="de-DE" sz="1700" i="1" dirty="0">
              <a:solidFill>
                <a:srgbClr val="044C96"/>
              </a:solidFill>
            </a:endParaRPr>
          </a:p>
          <a:p>
            <a:pPr marL="541338" indent="-541338">
              <a:buNone/>
            </a:pPr>
            <a:endParaRPr lang="de-DE" sz="2000" dirty="0"/>
          </a:p>
          <a:p>
            <a:pPr marL="541338" indent="-541338">
              <a:buNone/>
            </a:pPr>
            <a:r>
              <a:rPr lang="de-DE" sz="2000" dirty="0"/>
              <a:t> </a:t>
            </a:r>
          </a:p>
          <a:p>
            <a:pPr marL="806450" indent="4763">
              <a:spcBef>
                <a:spcPts val="300"/>
              </a:spcBef>
              <a:spcAft>
                <a:spcPts val="600"/>
              </a:spcAft>
              <a:buNone/>
            </a:pPr>
            <a:endParaRPr lang="de-DE" sz="1700" i="1" dirty="0">
              <a:solidFill>
                <a:srgbClr val="044C96"/>
              </a:solidFill>
            </a:endParaRPr>
          </a:p>
          <a:p>
            <a:pPr marL="541338" indent="-541338">
              <a:buNone/>
            </a:pPr>
            <a:endParaRPr lang="de-DE" sz="2000" dirty="0"/>
          </a:p>
          <a:p>
            <a:pPr marL="541338" indent="-541338">
              <a:buNone/>
            </a:pPr>
            <a:r>
              <a:rPr lang="de-DE" sz="2000" dirty="0"/>
              <a:t> </a:t>
            </a:r>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2</a:t>
            </a:fld>
            <a:endParaRPr lang="de-DE" dirty="0"/>
          </a:p>
        </p:txBody>
      </p:sp>
      <p:sp>
        <p:nvSpPr>
          <p:cNvPr id="6" name="Abgerundetes Rechteck 5">
            <a:extLst>
              <a:ext uri="{FF2B5EF4-FFF2-40B4-BE49-F238E27FC236}">
                <a16:creationId xmlns:a16="http://schemas.microsoft.com/office/drawing/2014/main" id="{C8C6FC9D-8C2D-CF4C-84AB-190563B2C803}"/>
              </a:ext>
            </a:extLst>
          </p:cNvPr>
          <p:cNvSpPr/>
          <p:nvPr/>
        </p:nvSpPr>
        <p:spPr>
          <a:xfrm>
            <a:off x="189186" y="4339999"/>
            <a:ext cx="4532939" cy="696036"/>
          </a:xfrm>
          <a:prstGeom prst="roundRect">
            <a:avLst/>
          </a:prstGeom>
          <a:solidFill>
            <a:schemeClr val="accent1">
              <a:alpha val="3404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790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a:bodyPr>
          <a:lstStyle/>
          <a:p>
            <a:r>
              <a:rPr lang="de-DE" dirty="0"/>
              <a:t>3.6 Luftmassen und Fronten</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lstStyle/>
          <a:p>
            <a:r>
              <a:rPr lang="en-US" dirty="0">
                <a:solidFill>
                  <a:srgbClr val="044C96"/>
                </a:solidFill>
              </a:rPr>
              <a:t>Air masses and fronts</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3</a:t>
            </a:fld>
            <a:endParaRPr lang="de-DE" dirty="0"/>
          </a:p>
        </p:txBody>
      </p:sp>
    </p:spTree>
    <p:extLst>
      <p:ext uri="{BB962C8B-B14F-4D97-AF65-F5344CB8AC3E}">
        <p14:creationId xmlns:p14="http://schemas.microsoft.com/office/powerpoint/2010/main" val="287953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p:txBody>
          <a:bodyPr>
            <a:normAutofit fontScale="90000"/>
          </a:bodyPr>
          <a:lstStyle/>
          <a:p>
            <a:r>
              <a:rPr lang="de-DE" dirty="0"/>
              <a:t>Luftmassen und Fronten: Gliederung (SFCL)</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p:txBody>
          <a:bodyPr>
            <a:normAutofit/>
          </a:bodyPr>
          <a:lstStyle/>
          <a:p>
            <a:pPr marL="541338" lvl="0" indent="-541338">
              <a:lnSpc>
                <a:spcPct val="100000"/>
              </a:lnSpc>
              <a:spcBef>
                <a:spcPts val="0"/>
              </a:spcBef>
              <a:buNone/>
            </a:pPr>
            <a:r>
              <a:rPr lang="de-DE" sz="1900" b="1" dirty="0">
                <a:solidFill>
                  <a:prstClr val="black"/>
                </a:solidFill>
              </a:rPr>
              <a:t>3.6	Luftmassen und Fronten</a:t>
            </a:r>
            <a:br>
              <a:rPr lang="de-DE" sz="1800" b="1" dirty="0">
                <a:solidFill>
                  <a:prstClr val="black"/>
                </a:solidFill>
              </a:rPr>
            </a:br>
            <a:r>
              <a:rPr lang="de-DE" sz="1600" b="1" dirty="0">
                <a:solidFill>
                  <a:prstClr val="black"/>
                </a:solidFill>
              </a:rPr>
              <a:t>     </a:t>
            </a:r>
            <a:r>
              <a:rPr lang="en-US" sz="1600" i="1" dirty="0">
                <a:solidFill>
                  <a:srgbClr val="044C96"/>
                </a:solidFill>
              </a:rPr>
              <a:t>Air masses and fronts</a:t>
            </a:r>
          </a:p>
          <a:p>
            <a:pPr marL="541338" lvl="0" indent="-541338">
              <a:lnSpc>
                <a:spcPct val="100000"/>
              </a:lnSpc>
              <a:buNone/>
            </a:pPr>
            <a:endParaRPr lang="en-US" sz="1600" i="1" dirty="0">
              <a:solidFill>
                <a:srgbClr val="044C96"/>
              </a:solidFill>
            </a:endParaRPr>
          </a:p>
          <a:p>
            <a:pPr marL="0" lvl="0" indent="0">
              <a:spcBef>
                <a:spcPts val="400"/>
              </a:spcBef>
              <a:buNone/>
            </a:pPr>
            <a:r>
              <a:rPr lang="de-DE" sz="1700" b="1" dirty="0">
                <a:solidFill>
                  <a:prstClr val="black"/>
                </a:solidFill>
              </a:rPr>
              <a:t>3.6.1 Luftmassen</a:t>
            </a:r>
          </a:p>
          <a:p>
            <a:pPr lvl="0">
              <a:spcBef>
                <a:spcPts val="400"/>
              </a:spcBef>
            </a:pPr>
            <a:r>
              <a:rPr lang="de-DE" sz="1600" dirty="0">
                <a:solidFill>
                  <a:prstClr val="black"/>
                </a:solidFill>
              </a:rPr>
              <a:t>Beschreibung, Klassifizierung und Ursprungsgebiete von Luftmassen</a:t>
            </a:r>
          </a:p>
          <a:p>
            <a:pPr lvl="0">
              <a:spcBef>
                <a:spcPts val="400"/>
              </a:spcBef>
            </a:pPr>
            <a:r>
              <a:rPr lang="de-DE" sz="1600" dirty="0">
                <a:solidFill>
                  <a:prstClr val="black"/>
                </a:solidFill>
              </a:rPr>
              <a:t>Transformation der Luftmassen</a:t>
            </a:r>
          </a:p>
          <a:p>
            <a:pPr lvl="0">
              <a:spcBef>
                <a:spcPts val="400"/>
              </a:spcBef>
            </a:pPr>
            <a:endParaRPr lang="de-DE" sz="1600" dirty="0">
              <a:solidFill>
                <a:prstClr val="black"/>
              </a:solidFill>
            </a:endParaRPr>
          </a:p>
          <a:p>
            <a:pPr marL="0" lvl="0" indent="0">
              <a:spcBef>
                <a:spcPts val="400"/>
              </a:spcBef>
              <a:buNone/>
            </a:pPr>
            <a:r>
              <a:rPr lang="de-DE" sz="1700" b="1" dirty="0">
                <a:solidFill>
                  <a:prstClr val="black"/>
                </a:solidFill>
              </a:rPr>
              <a:t>3.6.2 Luftmassengrenzen und Fronten</a:t>
            </a:r>
          </a:p>
          <a:p>
            <a:pPr lvl="0">
              <a:spcBef>
                <a:spcPts val="400"/>
              </a:spcBef>
            </a:pPr>
            <a:r>
              <a:rPr lang="de-DE" sz="1600" dirty="0">
                <a:solidFill>
                  <a:prstClr val="black"/>
                </a:solidFill>
              </a:rPr>
              <a:t>Allgemeine Aspekte, Idealzyklone</a:t>
            </a:r>
          </a:p>
          <a:p>
            <a:pPr lvl="0">
              <a:spcBef>
                <a:spcPts val="400"/>
              </a:spcBef>
            </a:pPr>
            <a:r>
              <a:rPr lang="de-DE" sz="1600" dirty="0">
                <a:solidFill>
                  <a:prstClr val="black"/>
                </a:solidFill>
              </a:rPr>
              <a:t>Warmfront, zugehörige Wolken und Wetter</a:t>
            </a:r>
          </a:p>
          <a:p>
            <a:pPr lvl="0">
              <a:spcBef>
                <a:spcPts val="400"/>
              </a:spcBef>
            </a:pPr>
            <a:r>
              <a:rPr lang="de-DE" sz="1600" dirty="0">
                <a:solidFill>
                  <a:prstClr val="black"/>
                </a:solidFill>
              </a:rPr>
              <a:t>Kaltfront, zugehörige Wolken und Wetter</a:t>
            </a:r>
          </a:p>
          <a:p>
            <a:pPr lvl="0">
              <a:spcBef>
                <a:spcPts val="400"/>
              </a:spcBef>
            </a:pPr>
            <a:r>
              <a:rPr lang="de-DE" sz="1600" dirty="0">
                <a:solidFill>
                  <a:prstClr val="black"/>
                </a:solidFill>
              </a:rPr>
              <a:t>Warmsektor, zugehörige Wolken und Wetter</a:t>
            </a:r>
          </a:p>
          <a:p>
            <a:pPr lvl="0">
              <a:spcBef>
                <a:spcPts val="400"/>
              </a:spcBef>
            </a:pPr>
            <a:r>
              <a:rPr lang="de-DE" sz="1600" dirty="0">
                <a:solidFill>
                  <a:prstClr val="black"/>
                </a:solidFill>
              </a:rPr>
              <a:t>Wetter hinter der Kaltfront</a:t>
            </a:r>
          </a:p>
          <a:p>
            <a:pPr lvl="0">
              <a:spcBef>
                <a:spcPts val="400"/>
              </a:spcBef>
            </a:pPr>
            <a:r>
              <a:rPr lang="de-DE" sz="1600" dirty="0">
                <a:solidFill>
                  <a:prstClr val="black"/>
                </a:solidFill>
              </a:rPr>
              <a:t>Okklusionen, zugehörige Wolken und Wetter</a:t>
            </a:r>
          </a:p>
          <a:p>
            <a:pPr lvl="0">
              <a:spcBef>
                <a:spcPts val="400"/>
              </a:spcBef>
            </a:pPr>
            <a:r>
              <a:rPr lang="de-DE" sz="1600" dirty="0">
                <a:solidFill>
                  <a:prstClr val="black"/>
                </a:solidFill>
              </a:rPr>
              <a:t>Stationäre Front, zugehörige Wolken und Wetter</a:t>
            </a:r>
          </a:p>
          <a:p>
            <a:pPr lvl="0">
              <a:spcBef>
                <a:spcPts val="400"/>
              </a:spcBef>
            </a:pPr>
            <a:r>
              <a:rPr lang="de-DE" sz="1600" dirty="0">
                <a:solidFill>
                  <a:prstClr val="black"/>
                </a:solidFill>
              </a:rPr>
              <a:t>Bewegung von Fronten und Drucksystemen, Lebenszyklus</a:t>
            </a:r>
            <a:endParaRPr lang="de-DE" sz="2000" i="1" dirty="0">
              <a:solidFill>
                <a:srgbClr val="044C96"/>
              </a:solidFill>
            </a:endParaRP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p:txBody>
          <a:bodyPr>
            <a:normAutofit/>
          </a:bodyPr>
          <a:lstStyle/>
          <a:p>
            <a:pPr marL="0" indent="0">
              <a:buNone/>
            </a:pPr>
            <a:endParaRPr lang="de-DE" sz="700" dirty="0"/>
          </a:p>
          <a:p>
            <a:pPr marL="541338" indent="-541338">
              <a:lnSpc>
                <a:spcPct val="100000"/>
              </a:lnSpc>
              <a:spcBef>
                <a:spcPts val="0"/>
              </a:spcBef>
              <a:buNone/>
            </a:pPr>
            <a:r>
              <a:rPr lang="de-DE" sz="1900" b="1" dirty="0"/>
              <a:t> </a:t>
            </a:r>
            <a:endParaRPr lang="de-DE" sz="1600" dirty="0"/>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4</a:t>
            </a:fld>
            <a:endParaRPr lang="de-DE" dirty="0"/>
          </a:p>
        </p:txBody>
      </p:sp>
      <p:sp>
        <p:nvSpPr>
          <p:cNvPr id="6" name="Textplatzhalter 5">
            <a:extLst>
              <a:ext uri="{FF2B5EF4-FFF2-40B4-BE49-F238E27FC236}">
                <a16:creationId xmlns:a16="http://schemas.microsoft.com/office/drawing/2014/main" id="{B39200F7-BFAA-AE22-036E-CD2CF5E7641A}"/>
              </a:ext>
            </a:extLst>
          </p:cNvPr>
          <p:cNvSpPr>
            <a:spLocks noGrp="1"/>
          </p:cNvSpPr>
          <p:nvPr>
            <p:ph type="body" sz="quarter" idx="13"/>
          </p:nvPr>
        </p:nvSpPr>
        <p:spPr>
          <a:xfrm>
            <a:off x="1519800" y="6616660"/>
            <a:ext cx="9000000" cy="288000"/>
          </a:xfrm>
        </p:spPr>
        <p:txBody>
          <a:bodyPr/>
          <a:lstStyle/>
          <a:p>
            <a:r>
              <a:rPr lang="de-DE"/>
              <a:t>3.6 Luftmassen </a:t>
            </a:r>
            <a:r>
              <a:rPr lang="de-DE" dirty="0"/>
              <a:t>und Fronten</a:t>
            </a:r>
          </a:p>
        </p:txBody>
      </p:sp>
    </p:spTree>
    <p:extLst>
      <p:ext uri="{BB962C8B-B14F-4D97-AF65-F5344CB8AC3E}">
        <p14:creationId xmlns:p14="http://schemas.microsoft.com/office/powerpoint/2010/main" val="193580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3.6.1 Luftmassen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019800" y="924910"/>
            <a:ext cx="6172200" cy="5475890"/>
          </a:xfrm>
        </p:spPr>
        <p:txBody>
          <a:bodyPr>
            <a:normAutofit/>
          </a:bodyPr>
          <a:lstStyle/>
          <a:p>
            <a:pPr marL="0" indent="0">
              <a:buNone/>
            </a:pPr>
            <a:r>
              <a:rPr lang="de-DE" dirty="0"/>
              <a:t>Luftmassen bilden sich, wenn Luft in einer bestimmten Region (</a:t>
            </a:r>
            <a:r>
              <a:rPr lang="de-DE" b="1" dirty="0">
                <a:solidFill>
                  <a:srgbClr val="FF0000"/>
                </a:solidFill>
              </a:rPr>
              <a:t>Ursprungsgebiet</a:t>
            </a:r>
            <a:r>
              <a:rPr lang="de-DE" dirty="0"/>
              <a:t>) über einen längeren Zeitraum verbleibt. Sie werden durch eine typische vertikale Temperatur- und Feuchteverteilung charakterisiert. </a:t>
            </a:r>
          </a:p>
          <a:p>
            <a:pPr marL="0" indent="0">
              <a:buNone/>
            </a:pPr>
            <a:r>
              <a:rPr lang="de-DE" dirty="0"/>
              <a:t>Luft, die aus einem Ursprungsgebiet stammt, ist durch den Namen dieses Gebiets gekennzeichnet:</a:t>
            </a:r>
          </a:p>
          <a:p>
            <a:r>
              <a:rPr lang="de-DE" b="1" dirty="0"/>
              <a:t> </a:t>
            </a:r>
            <a:r>
              <a:rPr lang="de-DE" b="1" dirty="0">
                <a:solidFill>
                  <a:srgbClr val="FF0000"/>
                </a:solidFill>
              </a:rPr>
              <a:t>Äquatoriale Luft (E)</a:t>
            </a:r>
            <a:r>
              <a:rPr lang="de-DE" b="1" dirty="0"/>
              <a:t> </a:t>
            </a:r>
            <a:r>
              <a:rPr lang="de-DE" dirty="0"/>
              <a:t>hat ihren Ursprung in der Nähe des Äquators</a:t>
            </a:r>
          </a:p>
          <a:p>
            <a:r>
              <a:rPr lang="de-DE" dirty="0"/>
              <a:t> </a:t>
            </a:r>
            <a:r>
              <a:rPr lang="de-DE" b="1" dirty="0">
                <a:solidFill>
                  <a:srgbClr val="FF0000"/>
                </a:solidFill>
              </a:rPr>
              <a:t>Tropische Luft (T) </a:t>
            </a:r>
            <a:r>
              <a:rPr lang="de-DE" dirty="0"/>
              <a:t>tritt in Gebieten zwischen 15° und 45° nördlicher und südlicher Breite auf</a:t>
            </a:r>
          </a:p>
          <a:p>
            <a:r>
              <a:rPr lang="de-DE" dirty="0"/>
              <a:t> </a:t>
            </a:r>
            <a:r>
              <a:rPr lang="de-DE" b="1" dirty="0">
                <a:solidFill>
                  <a:srgbClr val="FF0000"/>
                </a:solidFill>
              </a:rPr>
              <a:t>Polarluft (P) </a:t>
            </a:r>
            <a:r>
              <a:rPr lang="de-DE" dirty="0"/>
              <a:t>tritt zwischen 45° und 70° nördlicher und südlicher Breite auf</a:t>
            </a:r>
          </a:p>
          <a:p>
            <a:r>
              <a:rPr lang="de-DE" dirty="0"/>
              <a:t> </a:t>
            </a:r>
            <a:r>
              <a:rPr lang="de-DE" b="1" dirty="0">
                <a:solidFill>
                  <a:srgbClr val="FF0000"/>
                </a:solidFill>
              </a:rPr>
              <a:t>Arktische Luft (A) </a:t>
            </a:r>
            <a:r>
              <a:rPr lang="de-DE" dirty="0"/>
              <a:t>entsteht in der Nähe der Pole</a:t>
            </a:r>
          </a:p>
          <a:p>
            <a:endParaRPr lang="de-DE" dirty="0"/>
          </a:p>
          <a:p>
            <a:pPr marL="0" indent="0">
              <a:buNone/>
            </a:pP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3.6 Luftmassen und Fronten</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8913" y="1648746"/>
            <a:ext cx="5830887" cy="4028821"/>
          </a:xfrm>
        </p:spPr>
      </p:pic>
    </p:spTree>
    <p:extLst>
      <p:ext uri="{BB962C8B-B14F-4D97-AF65-F5344CB8AC3E}">
        <p14:creationId xmlns:p14="http://schemas.microsoft.com/office/powerpoint/2010/main" val="21305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3.6.1 Luftmassen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172200" y="924910"/>
            <a:ext cx="6019800" cy="5475890"/>
          </a:xfrm>
        </p:spPr>
        <p:txBody>
          <a:bodyPr>
            <a:normAutofit fontScale="92500" lnSpcReduction="10000"/>
          </a:bodyPr>
          <a:lstStyle/>
          <a:p>
            <a:pPr marL="0" indent="0">
              <a:buNone/>
            </a:pPr>
            <a:r>
              <a:rPr lang="de-DE" dirty="0"/>
              <a:t>Die Luftmassen werden nicht nur nach ihrem Ursprung, sondern auch nach dem Weg, den sie gehen, klassifiziert:</a:t>
            </a:r>
            <a:endParaRPr lang="de-DE" b="1" dirty="0">
              <a:solidFill>
                <a:srgbClr val="FF0000"/>
              </a:solidFill>
            </a:endParaRPr>
          </a:p>
          <a:p>
            <a:pPr marL="0" indent="0">
              <a:buNone/>
            </a:pPr>
            <a:r>
              <a:rPr lang="de-DE" b="1" dirty="0">
                <a:solidFill>
                  <a:srgbClr val="FF0000"/>
                </a:solidFill>
              </a:rPr>
              <a:t>Maritime Luft (m) </a:t>
            </a:r>
            <a:r>
              <a:rPr lang="de-DE" dirty="0"/>
              <a:t>Weg über Meer &gt;&gt;  </a:t>
            </a:r>
            <a:r>
              <a:rPr lang="de-DE" b="1" dirty="0"/>
              <a:t>feucht</a:t>
            </a:r>
            <a:r>
              <a:rPr lang="de-DE" dirty="0"/>
              <a:t> </a:t>
            </a:r>
          </a:p>
          <a:p>
            <a:pPr marL="0" indent="0">
              <a:buNone/>
            </a:pPr>
            <a:r>
              <a:rPr lang="de-DE" b="1" dirty="0">
                <a:solidFill>
                  <a:srgbClr val="FF0000"/>
                </a:solidFill>
              </a:rPr>
              <a:t>Kontinentale Luft (c)</a:t>
            </a:r>
            <a:r>
              <a:rPr lang="de-DE" dirty="0"/>
              <a:t> Weg über Land &gt;&gt; </a:t>
            </a:r>
            <a:r>
              <a:rPr lang="de-DE" b="1" dirty="0"/>
              <a:t>trocken</a:t>
            </a:r>
          </a:p>
          <a:p>
            <a:pPr marL="0" indent="0">
              <a:buNone/>
            </a:pPr>
            <a:r>
              <a:rPr lang="de-DE" b="1" dirty="0">
                <a:solidFill>
                  <a:srgbClr val="FF0000"/>
                </a:solidFill>
              </a:rPr>
              <a:t>Arktische Luft (mA)</a:t>
            </a:r>
            <a:r>
              <a:rPr lang="de-DE" dirty="0"/>
              <a:t>, die über den Nordatlantik kommt, heißt mA und ist kalt und feucht. </a:t>
            </a:r>
          </a:p>
          <a:p>
            <a:pPr marL="0" indent="0">
              <a:buNone/>
            </a:pPr>
            <a:r>
              <a:rPr lang="de-DE" b="1" dirty="0">
                <a:solidFill>
                  <a:srgbClr val="FF0000"/>
                </a:solidFill>
              </a:rPr>
              <a:t>Arktische Luft (</a:t>
            </a:r>
            <a:r>
              <a:rPr lang="de-DE" b="1" dirty="0" err="1">
                <a:solidFill>
                  <a:srgbClr val="FF0000"/>
                </a:solidFill>
              </a:rPr>
              <a:t>cA</a:t>
            </a:r>
            <a:r>
              <a:rPr lang="de-DE" b="1" dirty="0">
                <a:solidFill>
                  <a:srgbClr val="FF0000"/>
                </a:solidFill>
              </a:rPr>
              <a:t>)</a:t>
            </a:r>
            <a:r>
              <a:rPr lang="de-DE" dirty="0"/>
              <a:t>, die aus Sibirien kommt, heißt </a:t>
            </a:r>
            <a:r>
              <a:rPr lang="de-DE" dirty="0" err="1"/>
              <a:t>cA</a:t>
            </a:r>
            <a:r>
              <a:rPr lang="de-DE" dirty="0"/>
              <a:t> und  ist kalt und trocken. </a:t>
            </a:r>
          </a:p>
          <a:p>
            <a:pPr marL="0" indent="0">
              <a:buNone/>
            </a:pPr>
            <a:r>
              <a:rPr lang="de-DE" b="1" dirty="0">
                <a:solidFill>
                  <a:srgbClr val="FF0000"/>
                </a:solidFill>
              </a:rPr>
              <a:t>Maritime Polarluft (</a:t>
            </a:r>
            <a:r>
              <a:rPr lang="de-DE" b="1" dirty="0" err="1">
                <a:solidFill>
                  <a:srgbClr val="FF0000"/>
                </a:solidFill>
              </a:rPr>
              <a:t>mP</a:t>
            </a:r>
            <a:r>
              <a:rPr lang="de-DE" b="1" dirty="0">
                <a:solidFill>
                  <a:srgbClr val="FF0000"/>
                </a:solidFill>
              </a:rPr>
              <a:t>) </a:t>
            </a:r>
            <a:r>
              <a:rPr lang="de-DE" dirty="0"/>
              <a:t>ist kalte, feuchte Luft</a:t>
            </a:r>
          </a:p>
          <a:p>
            <a:pPr marL="0" indent="0">
              <a:buNone/>
            </a:pPr>
            <a:r>
              <a:rPr lang="de-DE" b="1" dirty="0">
                <a:solidFill>
                  <a:srgbClr val="FF0000"/>
                </a:solidFill>
              </a:rPr>
              <a:t>Kontinentale Polarluft (</a:t>
            </a:r>
            <a:r>
              <a:rPr lang="de-DE" b="1" dirty="0" err="1">
                <a:solidFill>
                  <a:srgbClr val="FF0000"/>
                </a:solidFill>
              </a:rPr>
              <a:t>cP</a:t>
            </a:r>
            <a:r>
              <a:rPr lang="de-DE" b="1" dirty="0">
                <a:solidFill>
                  <a:srgbClr val="FF0000"/>
                </a:solidFill>
              </a:rPr>
              <a:t>) </a:t>
            </a:r>
            <a:r>
              <a:rPr lang="de-DE" dirty="0"/>
              <a:t>ist trocken und im Sommer warm und im Winter kalt</a:t>
            </a:r>
          </a:p>
          <a:p>
            <a:pPr marL="0" indent="0">
              <a:buNone/>
            </a:pPr>
            <a:r>
              <a:rPr lang="de-DE" b="1" dirty="0">
                <a:solidFill>
                  <a:srgbClr val="FF0000"/>
                </a:solidFill>
              </a:rPr>
              <a:t>Tropische Luft</a:t>
            </a:r>
            <a:r>
              <a:rPr lang="de-DE" dirty="0"/>
              <a:t>: (</a:t>
            </a:r>
            <a:r>
              <a:rPr lang="de-DE" dirty="0" err="1"/>
              <a:t>mT</a:t>
            </a:r>
            <a:r>
              <a:rPr lang="de-DE" dirty="0"/>
              <a:t>) ist warm und feucht und (</a:t>
            </a:r>
            <a:r>
              <a:rPr lang="de-DE" dirty="0" err="1"/>
              <a:t>cT</a:t>
            </a:r>
            <a:r>
              <a:rPr lang="de-DE" dirty="0"/>
              <a:t>) ist warm und trocken.</a:t>
            </a:r>
          </a:p>
          <a:p>
            <a:pPr marL="0" indent="0">
              <a:buNone/>
            </a:pPr>
            <a:r>
              <a:rPr lang="de-DE" b="1" dirty="0">
                <a:solidFill>
                  <a:srgbClr val="FF0000"/>
                </a:solidFill>
              </a:rPr>
              <a:t>Äquatoriale Luft </a:t>
            </a:r>
            <a:r>
              <a:rPr lang="de-DE" dirty="0"/>
              <a:t>(E) entsteht in der Nähe des Äquators und erreicht unser Land nicht</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6</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3.6 Luftmassen und Fronten</a:t>
            </a:r>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13" y="1648746"/>
            <a:ext cx="5830887" cy="4028821"/>
          </a:xfrm>
          <a:prstGeom prst="rect">
            <a:avLst/>
          </a:prstGeom>
        </p:spPr>
      </p:pic>
      <p:sp>
        <p:nvSpPr>
          <p:cNvPr id="9" name="Content Placeholder 8"/>
          <p:cNvSpPr>
            <a:spLocks noGrp="1"/>
          </p:cNvSpPr>
          <p:nvPr>
            <p:ph sz="half" idx="1"/>
          </p:nvPr>
        </p:nvSpPr>
        <p:spPr/>
        <p:txBody>
          <a:bodyPr/>
          <a:lstStyle/>
          <a:p>
            <a:endParaRPr lang="en-GB"/>
          </a:p>
        </p:txBody>
      </p:sp>
    </p:spTree>
    <p:extLst>
      <p:ext uri="{BB962C8B-B14F-4D97-AF65-F5344CB8AC3E}">
        <p14:creationId xmlns:p14="http://schemas.microsoft.com/office/powerpoint/2010/main" val="281845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3.6.2 Luftmassengrenzen und Fronten</a:t>
            </a:r>
            <a:endParaRPr lang="en-GB" dirty="0"/>
          </a:p>
        </p:txBody>
      </p:sp>
      <p:sp>
        <p:nvSpPr>
          <p:cNvPr id="4" name="Content Placeholder 3"/>
          <p:cNvSpPr>
            <a:spLocks noGrp="1"/>
          </p:cNvSpPr>
          <p:nvPr>
            <p:ph sz="half" idx="2"/>
          </p:nvPr>
        </p:nvSpPr>
        <p:spPr>
          <a:xfrm>
            <a:off x="8122024" y="924910"/>
            <a:ext cx="3845348" cy="5475890"/>
          </a:xfrm>
        </p:spPr>
        <p:txBody>
          <a:bodyPr/>
          <a:lstStyle/>
          <a:p>
            <a:r>
              <a:rPr lang="de-DE" dirty="0"/>
              <a:t>Linien gleichen Luftdrucks auf der (Boden-)Wetterkarte werden </a:t>
            </a:r>
            <a:r>
              <a:rPr lang="de-DE" b="1" dirty="0">
                <a:solidFill>
                  <a:srgbClr val="FF0000"/>
                </a:solidFill>
              </a:rPr>
              <a:t>Isobaren</a:t>
            </a:r>
            <a:r>
              <a:rPr lang="de-DE" dirty="0"/>
              <a:t> genannt</a:t>
            </a:r>
          </a:p>
          <a:p>
            <a:r>
              <a:rPr lang="de-DE" dirty="0"/>
              <a:t>Das Zentrum eines </a:t>
            </a:r>
            <a:r>
              <a:rPr lang="de-DE" b="1" dirty="0">
                <a:solidFill>
                  <a:srgbClr val="FF0000"/>
                </a:solidFill>
              </a:rPr>
              <a:t>Hochdruckgebietes</a:t>
            </a:r>
            <a:r>
              <a:rPr lang="de-DE" dirty="0"/>
              <a:t> wird durch ein H (engl.: High) markiert</a:t>
            </a:r>
            <a:endParaRPr lang="en-US" dirty="0"/>
          </a:p>
          <a:p>
            <a:r>
              <a:rPr lang="de-DE" dirty="0"/>
              <a:t>Das Zentrum eines  </a:t>
            </a:r>
            <a:r>
              <a:rPr lang="de-DE" b="1" dirty="0">
                <a:solidFill>
                  <a:srgbClr val="FF0000"/>
                </a:solidFill>
              </a:rPr>
              <a:t>Tiefdruckgebietes </a:t>
            </a:r>
            <a:r>
              <a:rPr lang="de-DE" dirty="0"/>
              <a:t>wird durch  ein L (engl.: Low) markiert</a:t>
            </a:r>
          </a:p>
          <a:p>
            <a:endParaRPr lang="en-GB" dirty="0"/>
          </a:p>
        </p:txBody>
      </p:sp>
      <p:sp>
        <p:nvSpPr>
          <p:cNvPr id="5" name="Slide Number Placeholder 4"/>
          <p:cNvSpPr>
            <a:spLocks noGrp="1"/>
          </p:cNvSpPr>
          <p:nvPr>
            <p:ph type="sldNum" sz="quarter" idx="12"/>
          </p:nvPr>
        </p:nvSpPr>
        <p:spPr/>
        <p:txBody>
          <a:bodyPr/>
          <a:lstStyle/>
          <a:p>
            <a:fld id="{1BAF13B1-D0BA-4A19-B609-64C08BFDA19E}" type="slidenum">
              <a:rPr lang="de-DE" smtClean="0"/>
              <a:pPr/>
              <a:t>7</a:t>
            </a:fld>
            <a:endParaRPr lang="de-DE" dirty="0"/>
          </a:p>
        </p:txBody>
      </p:sp>
      <p:sp>
        <p:nvSpPr>
          <p:cNvPr id="6" name="Text Placeholder 5"/>
          <p:cNvSpPr>
            <a:spLocks noGrp="1"/>
          </p:cNvSpPr>
          <p:nvPr>
            <p:ph type="body" sz="quarter" idx="13"/>
          </p:nvPr>
        </p:nvSpPr>
        <p:spPr/>
        <p:txBody>
          <a:bodyPr/>
          <a:lstStyle/>
          <a:p>
            <a:r>
              <a:rPr lang="en-US" dirty="0"/>
              <a:t>3.6 </a:t>
            </a:r>
            <a:r>
              <a:rPr lang="en-US" dirty="0" err="1"/>
              <a:t>Luftmassen</a:t>
            </a:r>
            <a:r>
              <a:rPr lang="en-US" dirty="0"/>
              <a:t> und </a:t>
            </a:r>
            <a:r>
              <a:rPr lang="en-US" dirty="0" err="1"/>
              <a:t>Fronten</a:t>
            </a:r>
            <a:endParaRPr lang="en-GB" dirty="0"/>
          </a:p>
        </p:txBody>
      </p:sp>
      <p:pic>
        <p:nvPicPr>
          <p:cNvPr id="7" name="Picture 2" descr="https://cdn.knmi.nl/knmi/map/page/weer/waarschuwingen_verwachtingen/weerkaarten/PL2212_large.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240" y="924910"/>
            <a:ext cx="8077604" cy="535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40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3.6.2 Luftmassengrenzen und Fronten</a:t>
            </a:r>
            <a:endParaRPr lang="en-GB" dirty="0"/>
          </a:p>
        </p:txBody>
      </p:sp>
      <p:sp>
        <p:nvSpPr>
          <p:cNvPr id="4" name="Content Placeholder 3"/>
          <p:cNvSpPr>
            <a:spLocks noGrp="1"/>
          </p:cNvSpPr>
          <p:nvPr>
            <p:ph sz="half" idx="2"/>
          </p:nvPr>
        </p:nvSpPr>
        <p:spPr>
          <a:xfrm>
            <a:off x="494852" y="924910"/>
            <a:ext cx="11472520" cy="1377226"/>
          </a:xfrm>
        </p:spPr>
        <p:txBody>
          <a:bodyPr>
            <a:noAutofit/>
          </a:bodyPr>
          <a:lstStyle/>
          <a:p>
            <a:pPr marL="285750" indent="-285750"/>
            <a:r>
              <a:rPr lang="de-DE" dirty="0"/>
              <a:t>Wo kalte Luft auf warme trifft (oder warme auf kalte), bildet sich eine Luftmassengrenze, eine sogenannte </a:t>
            </a:r>
            <a:r>
              <a:rPr lang="de-DE" b="1" dirty="0">
                <a:solidFill>
                  <a:srgbClr val="FF0000"/>
                </a:solidFill>
              </a:rPr>
              <a:t>„Front“</a:t>
            </a:r>
            <a:r>
              <a:rPr lang="de-DE" dirty="0"/>
              <a:t>. </a:t>
            </a:r>
          </a:p>
          <a:p>
            <a:pPr marL="285750" indent="-285750"/>
            <a:r>
              <a:rPr lang="de-DE" dirty="0"/>
              <a:t>Fronten sind meist Gebiete mit schlechtem Wetter</a:t>
            </a:r>
          </a:p>
          <a:p>
            <a:pPr marL="285750" indent="-285750"/>
            <a:r>
              <a:rPr lang="de-DE" dirty="0"/>
              <a:t>Fronten werden durch folgende Linien in der Wetterkarte dargestellt </a:t>
            </a:r>
            <a:endParaRPr lang="en-GB" dirty="0"/>
          </a:p>
        </p:txBody>
      </p:sp>
      <p:sp>
        <p:nvSpPr>
          <p:cNvPr id="5" name="Slide Number Placeholder 4"/>
          <p:cNvSpPr>
            <a:spLocks noGrp="1"/>
          </p:cNvSpPr>
          <p:nvPr>
            <p:ph type="sldNum" sz="quarter" idx="12"/>
          </p:nvPr>
        </p:nvSpPr>
        <p:spPr/>
        <p:txBody>
          <a:bodyPr/>
          <a:lstStyle/>
          <a:p>
            <a:fld id="{1BAF13B1-D0BA-4A19-B609-64C08BFDA19E}" type="slidenum">
              <a:rPr lang="de-DE" smtClean="0"/>
              <a:pPr/>
              <a:t>8</a:t>
            </a:fld>
            <a:endParaRPr lang="de-DE" dirty="0"/>
          </a:p>
        </p:txBody>
      </p:sp>
      <p:sp>
        <p:nvSpPr>
          <p:cNvPr id="6" name="Text Placeholder 5"/>
          <p:cNvSpPr>
            <a:spLocks noGrp="1"/>
          </p:cNvSpPr>
          <p:nvPr>
            <p:ph type="body" sz="quarter" idx="13"/>
          </p:nvPr>
        </p:nvSpPr>
        <p:spPr/>
        <p:txBody>
          <a:bodyPr/>
          <a:lstStyle/>
          <a:p>
            <a:r>
              <a:rPr lang="en-US" dirty="0"/>
              <a:t>3.6 </a:t>
            </a:r>
            <a:r>
              <a:rPr lang="en-US" dirty="0" err="1"/>
              <a:t>Luftmassen</a:t>
            </a:r>
            <a:r>
              <a:rPr lang="en-US" dirty="0"/>
              <a:t> und </a:t>
            </a:r>
            <a:r>
              <a:rPr lang="en-US" dirty="0" err="1"/>
              <a:t>Fronten</a:t>
            </a:r>
            <a:endParaRPr lang="en-GB"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54815" y="2590534"/>
            <a:ext cx="7038117" cy="2058317"/>
          </a:xfrm>
        </p:spPr>
      </p:pic>
      <p:sp>
        <p:nvSpPr>
          <p:cNvPr id="9" name="Rectangle 8"/>
          <p:cNvSpPr/>
          <p:nvPr/>
        </p:nvSpPr>
        <p:spPr>
          <a:xfrm>
            <a:off x="494852" y="5171090"/>
            <a:ext cx="10413402" cy="1046440"/>
          </a:xfrm>
          <a:prstGeom prst="rect">
            <a:avLst/>
          </a:prstGeom>
        </p:spPr>
        <p:txBody>
          <a:bodyPr wrap="square">
            <a:spAutoFit/>
          </a:bodyPr>
          <a:lstStyle/>
          <a:p>
            <a:pPr marL="285750" indent="-285750">
              <a:buFont typeface="Arial" panose="020B0604020202020204" pitchFamily="34" charset="0"/>
              <a:buChar char="•"/>
            </a:pPr>
            <a:r>
              <a:rPr lang="de-DE" sz="2200" b="1" dirty="0">
                <a:solidFill>
                  <a:srgbClr val="FF0000"/>
                </a:solidFill>
              </a:rPr>
              <a:t>Warmfront</a:t>
            </a:r>
            <a:r>
              <a:rPr lang="de-DE" sz="2200" dirty="0"/>
              <a:t>: nach dem Durchgang einer Front wärmere Luft </a:t>
            </a:r>
          </a:p>
          <a:p>
            <a:pPr marL="285750" indent="-285750">
              <a:buFont typeface="Arial" panose="020B0604020202020204" pitchFamily="34" charset="0"/>
              <a:buChar char="•"/>
            </a:pPr>
            <a:r>
              <a:rPr lang="de-DE" sz="2200" b="1" dirty="0">
                <a:solidFill>
                  <a:srgbClr val="FF0000"/>
                </a:solidFill>
              </a:rPr>
              <a:t>Kaltfront</a:t>
            </a:r>
            <a:r>
              <a:rPr lang="de-DE" sz="2200" dirty="0"/>
              <a:t>: nach dem Durchgang der Front kältere Luft</a:t>
            </a:r>
          </a:p>
          <a:p>
            <a:endParaRPr lang="en-GB" dirty="0"/>
          </a:p>
        </p:txBody>
      </p:sp>
    </p:spTree>
    <p:extLst>
      <p:ext uri="{BB962C8B-B14F-4D97-AF65-F5344CB8AC3E}">
        <p14:creationId xmlns:p14="http://schemas.microsoft.com/office/powerpoint/2010/main" val="238324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3.6.2 Luftmassengrenzen und Fronten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9</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3.6 Luftmassen und Fronten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7017746" y="878792"/>
            <a:ext cx="5002488" cy="5467417"/>
          </a:xfrm>
        </p:spPr>
        <p:txBody>
          <a:bodyPr>
            <a:noAutofit/>
          </a:bodyPr>
          <a:lstStyle/>
          <a:p>
            <a:pPr marL="457200" indent="-457200">
              <a:buFont typeface="+mj-lt"/>
              <a:buAutoNum type="alphaLcPeriod"/>
            </a:pPr>
            <a:r>
              <a:rPr lang="de-DE" dirty="0"/>
              <a:t>Bei a liegen sich in der Westwindzone an der </a:t>
            </a:r>
            <a:r>
              <a:rPr lang="de-DE" b="1" dirty="0">
                <a:solidFill>
                  <a:srgbClr val="FF0000"/>
                </a:solidFill>
              </a:rPr>
              <a:t>Polarfront</a:t>
            </a:r>
            <a:r>
              <a:rPr lang="de-DE" dirty="0"/>
              <a:t> kalte und warme Luft gegenüber (stationäre Front; nördlich angedeutet die Lage des Jetstream). </a:t>
            </a:r>
          </a:p>
          <a:p>
            <a:pPr marL="457200" indent="-457200">
              <a:buFont typeface="+mj-lt"/>
              <a:buAutoNum type="alphaLcPeriod"/>
            </a:pPr>
            <a:r>
              <a:rPr lang="de-DE" dirty="0"/>
              <a:t>Strömungseffekte wie </a:t>
            </a:r>
            <a:r>
              <a:rPr lang="de-DE" dirty="0" err="1"/>
              <a:t>Geschwindig-keits</a:t>
            </a:r>
            <a:r>
              <a:rPr lang="de-DE" dirty="0"/>
              <a:t>- und Richtungsänderungen des Jetstream führen im Bereich der Polarfront aufgrund von Strömungs-divergenzen zum Abfall des Boden-</a:t>
            </a:r>
            <a:r>
              <a:rPr lang="de-DE" dirty="0" err="1"/>
              <a:t>luftdrucks</a:t>
            </a:r>
            <a:r>
              <a:rPr lang="de-DE" dirty="0"/>
              <a:t>, zur Bildung einer Wellen-störung in der Polarfront und die Ausbildung eines Tiefdruckgebiets.</a:t>
            </a:r>
          </a:p>
          <a:p>
            <a:pPr marL="457200" indent="-457200">
              <a:buFont typeface="+mj-lt"/>
              <a:buAutoNum type="alphaLcPeriod"/>
            </a:pPr>
            <a:r>
              <a:rPr lang="de-DE" dirty="0"/>
              <a:t>Ein Gebiet mit tiefem Luftdruck entsteht - eine </a:t>
            </a:r>
            <a:r>
              <a:rPr lang="de-DE" b="1" dirty="0">
                <a:solidFill>
                  <a:srgbClr val="FF0000"/>
                </a:solidFill>
              </a:rPr>
              <a:t>Zyklone</a:t>
            </a:r>
            <a:r>
              <a:rPr lang="de-DE" dirty="0"/>
              <a:t> oder auch </a:t>
            </a:r>
            <a:r>
              <a:rPr lang="de-DE" b="1" dirty="0">
                <a:solidFill>
                  <a:srgbClr val="FF0000"/>
                </a:solidFill>
              </a:rPr>
              <a:t>dynamisches Tiefdruckgebiet</a:t>
            </a:r>
            <a:r>
              <a:rPr lang="de-DE" dirty="0"/>
              <a:t> - entsteht.</a:t>
            </a:r>
          </a:p>
        </p:txBody>
      </p:sp>
      <p:pic>
        <p:nvPicPr>
          <p:cNvPr id="3" name="Grafik 2" descr="Ein Bild, das Diagramm, Text, Reihe, Schrift enthält.&#10;&#10;Automatisch generierte Beschreibung">
            <a:extLst>
              <a:ext uri="{FF2B5EF4-FFF2-40B4-BE49-F238E27FC236}">
                <a16:creationId xmlns:a16="http://schemas.microsoft.com/office/drawing/2014/main" id="{EB95BBBE-22DB-3393-2134-C8A09E7A3102}"/>
              </a:ext>
            </a:extLst>
          </p:cNvPr>
          <p:cNvPicPr>
            <a:picLocks noChangeAspect="1"/>
          </p:cNvPicPr>
          <p:nvPr/>
        </p:nvPicPr>
        <p:blipFill>
          <a:blip r:embed="rId3">
            <a:extLst>
              <a:ext uri="{28A0092B-C50C-407E-A947-70E740481C1C}">
                <a14:useLocalDpi xmlns:a14="http://schemas.microsoft.com/office/drawing/2010/main" val="0"/>
              </a:ext>
            </a:extLst>
          </a:blip>
          <a:srcRect b="60982"/>
          <a:stretch/>
        </p:blipFill>
        <p:spPr>
          <a:xfrm>
            <a:off x="189186" y="924910"/>
            <a:ext cx="6759546" cy="1730155"/>
          </a:xfrm>
          <a:prstGeom prst="rect">
            <a:avLst/>
          </a:prstGeom>
        </p:spPr>
      </p:pic>
      <p:pic>
        <p:nvPicPr>
          <p:cNvPr id="10" name="Inhaltsplatzhalter 9" descr="Ein Bild, das Design enthält.&#10;&#10;Automatisch generierte Beschreibung mit geringer Zuverlässigkeit">
            <a:extLst>
              <a:ext uri="{FF2B5EF4-FFF2-40B4-BE49-F238E27FC236}">
                <a16:creationId xmlns:a16="http://schemas.microsoft.com/office/drawing/2014/main" id="{BC9CAF1C-5D43-A4BC-2262-B9660F9F0962}"/>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270236" y="3189662"/>
            <a:ext cx="4660135" cy="3083502"/>
          </a:xfrm>
        </p:spPr>
      </p:pic>
    </p:spTree>
    <p:extLst>
      <p:ext uri="{BB962C8B-B14F-4D97-AF65-F5344CB8AC3E}">
        <p14:creationId xmlns:p14="http://schemas.microsoft.com/office/powerpoint/2010/main" val="945176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1273</Words>
  <Application>Microsoft Office PowerPoint</Application>
  <PresentationFormat>Breitbild</PresentationFormat>
  <Paragraphs>170</Paragraphs>
  <Slides>15</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Arial Rounded MT Bold</vt:lpstr>
      <vt:lpstr>Calibri</vt:lpstr>
      <vt:lpstr>Calibri Light</vt:lpstr>
      <vt:lpstr>Office</vt:lpstr>
      <vt:lpstr>PowerPoint-Präsentation</vt:lpstr>
      <vt:lpstr>Meteorologie: Gliederung (SFCL)</vt:lpstr>
      <vt:lpstr>3.6 Luftmassen und Fronten</vt:lpstr>
      <vt:lpstr>Luftmassen und Fronten: Gliederung (SFCL)</vt:lpstr>
      <vt:lpstr>3.6.1 Luftmassen</vt:lpstr>
      <vt:lpstr>3.6.1 Luftmassen</vt:lpstr>
      <vt:lpstr>3.6.2 Luftmassengrenzen und Fronten</vt:lpstr>
      <vt:lpstr>3.6.2 Luftmassengrenzen und Fronten</vt:lpstr>
      <vt:lpstr>3.6.2 Luftmassengrenzen und Fronten</vt:lpstr>
      <vt:lpstr>3.6.2 Luftmassengrenzen und Fronten</vt:lpstr>
      <vt:lpstr>3.6.2 Luftmassengrenzen und Fronten</vt:lpstr>
      <vt:lpstr>3.6.2 Luftmassengrenzen und Fronten</vt:lpstr>
      <vt:lpstr>3.6.2 Luftmassengrenzen und Fronten</vt:lpstr>
      <vt:lpstr>3.6.2 Luftmassengrenzen und Fronten</vt:lpstr>
      <vt:lpstr>3.6.2 Luftmassengrenzen und Fronten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 Hansen</dc:creator>
  <cp:lastModifiedBy>Schorsch</cp:lastModifiedBy>
  <cp:revision>76</cp:revision>
  <dcterms:created xsi:type="dcterms:W3CDTF">2021-05-15T14:36:40Z</dcterms:created>
  <dcterms:modified xsi:type="dcterms:W3CDTF">2025-04-05T09:50:59Z</dcterms:modified>
</cp:coreProperties>
</file>