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3" r:id="rId4"/>
    <p:sldId id="267" r:id="rId5"/>
    <p:sldId id="268" r:id="rId6"/>
    <p:sldId id="262" r:id="rId7"/>
    <p:sldId id="272" r:id="rId8"/>
    <p:sldId id="269" r:id="rId9"/>
    <p:sldId id="274" r:id="rId10"/>
    <p:sldId id="275" r:id="rId11"/>
    <p:sldId id="264" r:id="rId12"/>
    <p:sldId id="271" r:id="rId13"/>
    <p:sldId id="276" r:id="rId14"/>
    <p:sldId id="266" r:id="rId15"/>
    <p:sldId id="265"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D9"/>
    <a:srgbClr val="4472C4"/>
    <a:srgbClr val="044C96"/>
    <a:srgbClr val="C9DF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3" autoAdjust="0"/>
    <p:restoredTop sz="94262" autoAdjust="0"/>
  </p:normalViewPr>
  <p:slideViewPr>
    <p:cSldViewPr snapToGrid="0">
      <p:cViewPr varScale="1">
        <p:scale>
          <a:sx n="94" d="100"/>
          <a:sy n="94" d="100"/>
        </p:scale>
        <p:origin x="5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F5E03-4EE1-4ED0-B9A7-3081538AD9C8}" type="datetimeFigureOut">
              <a:rPr lang="de-DE" smtClean="0"/>
              <a:t>23.12.22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DA0A4-27B6-4433-A0BE-39B4CD827268}" type="slidenum">
              <a:rPr lang="de-DE" smtClean="0"/>
              <a:t>‹Nr.›</a:t>
            </a:fld>
            <a:endParaRPr lang="de-DE"/>
          </a:p>
        </p:txBody>
      </p:sp>
    </p:spTree>
    <p:extLst>
      <p:ext uri="{BB962C8B-B14F-4D97-AF65-F5344CB8AC3E}">
        <p14:creationId xmlns:p14="http://schemas.microsoft.com/office/powerpoint/2010/main" val="423423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Meteorologie</a:t>
            </a:r>
          </a:p>
        </p:txBody>
      </p:sp>
    </p:spTree>
    <p:extLst>
      <p:ext uri="{BB962C8B-B14F-4D97-AF65-F5344CB8AC3E}">
        <p14:creationId xmlns:p14="http://schemas.microsoft.com/office/powerpoint/2010/main" val="31070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7902858"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3673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7902858"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86613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4" y="132512"/>
            <a:ext cx="7921331"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1185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86842"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8857673" y="103352"/>
            <a:ext cx="1277718"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MET</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10276774" y="103352"/>
            <a:ext cx="191522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Meteorologie</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21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884A4F68-ED5A-4FF4-8D2A-D2E64660729D}"/>
              </a:ext>
            </a:extLst>
          </p:cNvPr>
          <p:cNvSpPr/>
          <p:nvPr/>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Meteorologie</a:t>
            </a:r>
          </a:p>
        </p:txBody>
      </p:sp>
      <p:pic>
        <p:nvPicPr>
          <p:cNvPr id="6" name="Grafik 5" descr="Ein Bild, das Text enthält.&#10;&#10;Automatisch generierte Beschreibung">
            <a:extLst>
              <a:ext uri="{FF2B5EF4-FFF2-40B4-BE49-F238E27FC236}">
                <a16:creationId xmlns:a16="http://schemas.microsoft.com/office/drawing/2014/main" id="{9486641D-FD6D-4834-B209-3534F1D283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2261"/>
          <a:stretch/>
        </p:blipFill>
        <p:spPr>
          <a:xfrm>
            <a:off x="3607299" y="1973866"/>
            <a:ext cx="5266568" cy="4332784"/>
          </a:xfrm>
          <a:prstGeom prst="rect">
            <a:avLst/>
          </a:prstGeom>
        </p:spPr>
      </p:pic>
      <p:sp>
        <p:nvSpPr>
          <p:cNvPr id="7" name="Foliennummernplatzhalter 6">
            <a:extLst>
              <a:ext uri="{FF2B5EF4-FFF2-40B4-BE49-F238E27FC236}">
                <a16:creationId xmlns:a16="http://schemas.microsoft.com/office/drawing/2014/main" id="{84239DEF-2EBC-47CA-A8AD-CCF7B7385CF4}"/>
              </a:ext>
            </a:extLst>
          </p:cNvPr>
          <p:cNvSpPr>
            <a:spLocks noGrp="1"/>
          </p:cNvSpPr>
          <p:nvPr>
            <p:ph type="sldNum" sz="quarter" idx="12"/>
          </p:nvPr>
        </p:nvSpPr>
        <p:spPr/>
        <p:txBody>
          <a:bodyPr/>
          <a:lstStyle/>
          <a:p>
            <a:fld id="{1BAF13B1-D0BA-4A19-B609-64C08BFDA19E}" type="slidenum">
              <a:rPr lang="de-DE" smtClean="0"/>
              <a:t>1</a:t>
            </a:fld>
            <a:endParaRPr lang="de-DE"/>
          </a:p>
        </p:txBody>
      </p:sp>
      <p:sp>
        <p:nvSpPr>
          <p:cNvPr id="2" name="Textfeld 1">
            <a:extLst>
              <a:ext uri="{FF2B5EF4-FFF2-40B4-BE49-F238E27FC236}">
                <a16:creationId xmlns:a16="http://schemas.microsoft.com/office/drawing/2014/main" id="{CA754A21-1E1E-441C-91DA-BE1673E04CF5}"/>
              </a:ext>
            </a:extLst>
          </p:cNvPr>
          <p:cNvSpPr txBox="1"/>
          <p:nvPr/>
        </p:nvSpPr>
        <p:spPr>
          <a:xfrm>
            <a:off x="5178405" y="1408325"/>
            <a:ext cx="2124364" cy="461665"/>
          </a:xfrm>
          <a:prstGeom prst="rect">
            <a:avLst/>
          </a:prstGeom>
          <a:noFill/>
        </p:spPr>
        <p:txBody>
          <a:bodyPr wrap="none" rtlCol="0">
            <a:spAutoFit/>
          </a:bodyPr>
          <a:lstStyle/>
          <a:p>
            <a:pPr algn="ctr"/>
            <a:r>
              <a:rPr lang="en-US" sz="2400" i="1" dirty="0">
                <a:solidFill>
                  <a:srgbClr val="044C96"/>
                </a:solidFill>
              </a:rPr>
              <a:t>METEOROLOGY</a:t>
            </a:r>
            <a:endParaRPr lang="de-DE" sz="2400" i="1" dirty="0">
              <a:solidFill>
                <a:srgbClr val="044C96"/>
              </a:solidFill>
            </a:endParaRPr>
          </a:p>
        </p:txBody>
      </p:sp>
    </p:spTree>
    <p:extLst>
      <p:ext uri="{BB962C8B-B14F-4D97-AF65-F5344CB8AC3E}">
        <p14:creationId xmlns:p14="http://schemas.microsoft.com/office/powerpoint/2010/main" val="166720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6908C-95F1-BE97-074B-C1B069C5A61E}"/>
              </a:ext>
            </a:extLst>
          </p:cNvPr>
          <p:cNvSpPr>
            <a:spLocks noGrp="1"/>
          </p:cNvSpPr>
          <p:nvPr>
            <p:ph type="title"/>
          </p:nvPr>
        </p:nvSpPr>
        <p:spPr/>
        <p:txBody>
          <a:bodyPr>
            <a:normAutofit/>
          </a:bodyPr>
          <a:lstStyle/>
          <a:p>
            <a:r>
              <a:rPr lang="de-DE" sz="2800" dirty="0"/>
              <a:t>Dynamische Hochdrucksysteme</a:t>
            </a:r>
          </a:p>
        </p:txBody>
      </p:sp>
      <p:sp>
        <p:nvSpPr>
          <p:cNvPr id="3" name="Inhaltsplatzhalter 2">
            <a:extLst>
              <a:ext uri="{FF2B5EF4-FFF2-40B4-BE49-F238E27FC236}">
                <a16:creationId xmlns:a16="http://schemas.microsoft.com/office/drawing/2014/main" id="{36D304B1-E69A-8551-FCC4-BD1CCEA09254}"/>
              </a:ext>
            </a:extLst>
          </p:cNvPr>
          <p:cNvSpPr>
            <a:spLocks noGrp="1"/>
          </p:cNvSpPr>
          <p:nvPr>
            <p:ph sz="half" idx="1"/>
          </p:nvPr>
        </p:nvSpPr>
        <p:spPr/>
        <p:txBody>
          <a:bodyPr>
            <a:normAutofit/>
          </a:bodyPr>
          <a:lstStyle/>
          <a:p>
            <a:pPr marL="342900" indent="-342900">
              <a:lnSpc>
                <a:spcPct val="100000"/>
              </a:lnSpc>
            </a:pPr>
            <a:r>
              <a:rPr lang="de-DE" dirty="0"/>
              <a:t>Wo Luft – wie im Bereich des subtropischen Hochdruckgürtels – zusammenströmt/ konvergiert, steigt der Luftdruck und es entsteht ein </a:t>
            </a:r>
            <a:r>
              <a:rPr lang="de-DE" b="1" dirty="0">
                <a:solidFill>
                  <a:srgbClr val="FF0000"/>
                </a:solidFill>
              </a:rPr>
              <a:t>Dynamisches Hochdruckgebiet</a:t>
            </a:r>
            <a:r>
              <a:rPr lang="de-DE" dirty="0"/>
              <a:t>. Diese lösen sich vom Hochdruckgürtel ab und wandern dann nach Osten. Sie bestimmen den Wetterverlauf größerer Gebiete über einen längeren Zeitraum.</a:t>
            </a:r>
          </a:p>
          <a:p>
            <a:pPr marL="342900" indent="-342900">
              <a:lnSpc>
                <a:spcPct val="100000"/>
              </a:lnSpc>
            </a:pPr>
            <a:r>
              <a:rPr lang="de-DE" b="1" dirty="0"/>
              <a:t>Bewölkung</a:t>
            </a:r>
            <a:r>
              <a:rPr lang="de-DE" dirty="0"/>
              <a:t> des Dynamischen Hochs:</a:t>
            </a:r>
            <a:br>
              <a:rPr lang="de-DE" dirty="0"/>
            </a:br>
            <a:r>
              <a:rPr lang="de-DE" dirty="0"/>
              <a:t>Durch die Absinkprozesse sonniges Wetter mit Cumulus-Bewölkung. Im Winter entsteht vielfach  eine Absinkinversion mit Stratusbewölkung und Hochnebel. </a:t>
            </a:r>
            <a:br>
              <a:rPr lang="de-DE" dirty="0"/>
            </a:br>
            <a:endParaRPr lang="de-DE" dirty="0"/>
          </a:p>
          <a:p>
            <a:endParaRPr lang="de-DE" dirty="0"/>
          </a:p>
        </p:txBody>
      </p:sp>
      <p:sp>
        <p:nvSpPr>
          <p:cNvPr id="4" name="Inhaltsplatzhalter 3">
            <a:extLst>
              <a:ext uri="{FF2B5EF4-FFF2-40B4-BE49-F238E27FC236}">
                <a16:creationId xmlns:a16="http://schemas.microsoft.com/office/drawing/2014/main" id="{E7AE666B-AA18-8F57-C8D7-7E2A5A777814}"/>
              </a:ext>
            </a:extLst>
          </p:cNvPr>
          <p:cNvSpPr>
            <a:spLocks noGrp="1"/>
          </p:cNvSpPr>
          <p:nvPr>
            <p:ph sz="half" idx="2"/>
          </p:nvPr>
        </p:nvSpPr>
        <p:spPr/>
        <p:txBody>
          <a:bodyPr/>
          <a:lstStyle/>
          <a:p>
            <a:pPr marL="342900" indent="-342900">
              <a:buFont typeface="Arial" panose="020B0604020202020204" pitchFamily="34" charset="0"/>
              <a:buChar char="•"/>
            </a:pPr>
            <a:r>
              <a:rPr lang="de-DE" sz="2200" b="1" dirty="0"/>
              <a:t>Typische Vertreter </a:t>
            </a:r>
            <a:r>
              <a:rPr lang="de-DE" sz="2200" dirty="0"/>
              <a:t>der Dynamischen Druckgebiete auf der Nordhalbkugel: </a:t>
            </a:r>
            <a:r>
              <a:rPr lang="de-DE" sz="2200" b="1" dirty="0">
                <a:solidFill>
                  <a:srgbClr val="FF0000"/>
                </a:solidFill>
              </a:rPr>
              <a:t>Islandtief, Azorenhoch</a:t>
            </a:r>
          </a:p>
          <a:p>
            <a:pPr marL="342900" indent="-342900">
              <a:buFont typeface="Arial" panose="020B0604020202020204" pitchFamily="34" charset="0"/>
              <a:buChar char="•"/>
            </a:pPr>
            <a:r>
              <a:rPr lang="de-DE" sz="2200" b="1" dirty="0"/>
              <a:t>Typisches Merkmal </a:t>
            </a:r>
            <a:r>
              <a:rPr lang="de-DE" sz="2200" dirty="0"/>
              <a:t>von Dynamischen Druckgebieten: hoher bzw. tiefer Druck sowohl am Boden als auch in der Höhe.</a:t>
            </a:r>
          </a:p>
          <a:p>
            <a:endParaRPr lang="de-DE" dirty="0"/>
          </a:p>
        </p:txBody>
      </p:sp>
      <p:sp>
        <p:nvSpPr>
          <p:cNvPr id="5" name="Foliennummernplatzhalter 4">
            <a:extLst>
              <a:ext uri="{FF2B5EF4-FFF2-40B4-BE49-F238E27FC236}">
                <a16:creationId xmlns:a16="http://schemas.microsoft.com/office/drawing/2014/main" id="{91BA5B21-063B-5ADF-6A9F-E7F419895322}"/>
              </a:ext>
            </a:extLst>
          </p:cNvPr>
          <p:cNvSpPr>
            <a:spLocks noGrp="1"/>
          </p:cNvSpPr>
          <p:nvPr>
            <p:ph type="sldNum" sz="quarter" idx="12"/>
          </p:nvPr>
        </p:nvSpPr>
        <p:spPr/>
        <p:txBody>
          <a:bodyPr/>
          <a:lstStyle/>
          <a:p>
            <a:fld id="{1BAF13B1-D0BA-4A19-B609-64C08BFDA19E}" type="slidenum">
              <a:rPr lang="de-DE" smtClean="0"/>
              <a:pPr/>
              <a:t>10</a:t>
            </a:fld>
            <a:endParaRPr lang="de-DE" dirty="0"/>
          </a:p>
        </p:txBody>
      </p:sp>
      <p:sp>
        <p:nvSpPr>
          <p:cNvPr id="6" name="Textplatzhalter 5">
            <a:extLst>
              <a:ext uri="{FF2B5EF4-FFF2-40B4-BE49-F238E27FC236}">
                <a16:creationId xmlns:a16="http://schemas.microsoft.com/office/drawing/2014/main" id="{B13183F0-9873-971C-1452-23A495375E72}"/>
              </a:ext>
            </a:extLst>
          </p:cNvPr>
          <p:cNvSpPr>
            <a:spLocks noGrp="1"/>
          </p:cNvSpPr>
          <p:nvPr>
            <p:ph type="body" sz="quarter" idx="13"/>
          </p:nvPr>
        </p:nvSpPr>
        <p:spPr/>
        <p:txBody>
          <a:bodyPr/>
          <a:lstStyle/>
          <a:p>
            <a:r>
              <a:rPr lang="de-DE" dirty="0"/>
              <a:t>3.7 Hoch- und Tiefdrucksysteme</a:t>
            </a:r>
          </a:p>
          <a:p>
            <a:endParaRPr lang="de-DE" dirty="0"/>
          </a:p>
        </p:txBody>
      </p:sp>
    </p:spTree>
    <p:extLst>
      <p:ext uri="{BB962C8B-B14F-4D97-AF65-F5344CB8AC3E}">
        <p14:creationId xmlns:p14="http://schemas.microsoft.com/office/powerpoint/2010/main" val="306926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Thermische Hoch- und Tiefdrucksysteme</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11</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3.7 Hoch- und Tiefdrucksysteme</a:t>
            </a:r>
          </a:p>
        </p:txBody>
      </p:sp>
      <p:sp>
        <p:nvSpPr>
          <p:cNvPr id="9" name="Rectangle 8"/>
          <p:cNvSpPr/>
          <p:nvPr/>
        </p:nvSpPr>
        <p:spPr>
          <a:xfrm>
            <a:off x="6143223" y="930806"/>
            <a:ext cx="5708465" cy="5170646"/>
          </a:xfrm>
          <a:prstGeom prst="rect">
            <a:avLst/>
          </a:prstGeom>
        </p:spPr>
        <p:txBody>
          <a:bodyPr wrap="square">
            <a:spAutoFit/>
          </a:bodyPr>
          <a:lstStyle/>
          <a:p>
            <a:pPr marL="228600" indent="-228600">
              <a:buFont typeface="Arial" panose="020B0604020202020204" pitchFamily="34" charset="0"/>
              <a:buChar char="•"/>
            </a:pPr>
            <a:endParaRPr lang="de-DE" sz="2200" dirty="0"/>
          </a:p>
          <a:p>
            <a:pPr marL="228600" indent="-228600">
              <a:buFont typeface="Arial" panose="020B0604020202020204" pitchFamily="34" charset="0"/>
              <a:buChar char="•"/>
            </a:pPr>
            <a:endParaRPr lang="de-DE" sz="2200" dirty="0"/>
          </a:p>
          <a:p>
            <a:pPr marL="228600" indent="-228600">
              <a:buFont typeface="Arial" panose="020B0604020202020204" pitchFamily="34" charset="0"/>
              <a:buChar char="•"/>
            </a:pPr>
            <a:endParaRPr lang="de-DE" sz="2200" dirty="0"/>
          </a:p>
          <a:p>
            <a:endParaRPr lang="de-DE" sz="2200" dirty="0"/>
          </a:p>
          <a:p>
            <a:pPr marL="228600" indent="-228600">
              <a:buFont typeface="Arial" panose="020B0604020202020204" pitchFamily="34" charset="0"/>
              <a:buChar char="•"/>
            </a:pPr>
            <a:r>
              <a:rPr lang="de-DE" sz="2200" dirty="0"/>
              <a:t>Ein</a:t>
            </a:r>
            <a:r>
              <a:rPr lang="de-DE" sz="2200" b="1" dirty="0"/>
              <a:t> lokal begrenztes Tiefdruckgebiet</a:t>
            </a:r>
            <a:r>
              <a:rPr lang="de-DE" sz="2200" dirty="0"/>
              <a:t> entsteht  im Sommer z.B. an der Küste durch die unterschiedliche Erwärmung von Land und Wasser („Land-Seewind“).</a:t>
            </a:r>
            <a:br>
              <a:rPr lang="de-DE" sz="2200" dirty="0"/>
            </a:br>
            <a:r>
              <a:rPr lang="de-DE" sz="2200" dirty="0"/>
              <a:t>Ein</a:t>
            </a:r>
            <a:r>
              <a:rPr lang="de-DE" sz="2200" b="1" dirty="0"/>
              <a:t> regional begrenztes Tiefdruckgebiet</a:t>
            </a:r>
            <a:r>
              <a:rPr lang="de-DE" sz="2200" dirty="0"/>
              <a:t> bildet sich im Sommer über großen Kontinental-flächen, z.B. über Tibet („Hitzetief“).</a:t>
            </a:r>
          </a:p>
          <a:p>
            <a:pPr marL="228600" indent="-228600">
              <a:buFont typeface="Arial" panose="020B0604020202020204" pitchFamily="34" charset="0"/>
              <a:buChar char="•"/>
            </a:pPr>
            <a:endParaRPr lang="de-DE" sz="2200" dirty="0"/>
          </a:p>
          <a:p>
            <a:pPr marL="228600" indent="-228600">
              <a:buFont typeface="Arial" panose="020B0604020202020204" pitchFamily="34" charset="0"/>
              <a:buChar char="•"/>
            </a:pPr>
            <a:r>
              <a:rPr lang="de-DE" sz="2200" b="1" dirty="0"/>
              <a:t>Typisches Merkmal </a:t>
            </a:r>
            <a:r>
              <a:rPr lang="de-DE" sz="2200" dirty="0"/>
              <a:t>von thermischen Druckgebieten: in Höhenwetterkarten i.d.R. nicht mehr feststellbar.</a:t>
            </a:r>
            <a:endParaRPr lang="en-US" sz="22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2209" y="2323652"/>
            <a:ext cx="5795963" cy="3809100"/>
          </a:xfrm>
        </p:spPr>
      </p:pic>
      <p:sp>
        <p:nvSpPr>
          <p:cNvPr id="3" name="Rectangle 8">
            <a:extLst>
              <a:ext uri="{FF2B5EF4-FFF2-40B4-BE49-F238E27FC236}">
                <a16:creationId xmlns:a16="http://schemas.microsoft.com/office/drawing/2014/main" id="{59F0DBD8-92ED-3B86-AAF0-6D490C860AEE}"/>
              </a:ext>
            </a:extLst>
          </p:cNvPr>
          <p:cNvSpPr/>
          <p:nvPr/>
        </p:nvSpPr>
        <p:spPr>
          <a:xfrm>
            <a:off x="294429" y="930806"/>
            <a:ext cx="11557259" cy="1446550"/>
          </a:xfrm>
          <a:prstGeom prst="rect">
            <a:avLst/>
          </a:prstGeom>
        </p:spPr>
        <p:txBody>
          <a:bodyPr wrap="square">
            <a:spAutoFit/>
          </a:bodyPr>
          <a:lstStyle/>
          <a:p>
            <a:pPr marL="228600" indent="-228600">
              <a:buFont typeface="Arial" panose="020B0604020202020204" pitchFamily="34" charset="0"/>
              <a:buChar char="•"/>
            </a:pPr>
            <a:r>
              <a:rPr lang="de-DE" sz="2200" b="1" dirty="0">
                <a:solidFill>
                  <a:srgbClr val="FF0000"/>
                </a:solidFill>
              </a:rPr>
              <a:t>Ein thermisches Tiefdruckgebiet </a:t>
            </a:r>
            <a:r>
              <a:rPr lang="de-DE" sz="2200" dirty="0"/>
              <a:t>ist ein Tiefdruckgebiet, das sich nicht aus einer Warm-, Kalt- oder Okklusionsfront entwickelt, sondern durch lokale bzw. regionale Erwärmung und Dichteabnahme der Luft durch starke Sonneneinstrahlung entsteht. </a:t>
            </a:r>
          </a:p>
          <a:p>
            <a:endParaRPr lang="de-DE" sz="2200" dirty="0"/>
          </a:p>
        </p:txBody>
      </p:sp>
    </p:spTree>
    <p:extLst>
      <p:ext uri="{BB962C8B-B14F-4D97-AF65-F5344CB8AC3E}">
        <p14:creationId xmlns:p14="http://schemas.microsoft.com/office/powerpoint/2010/main" val="26266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9EF30CBA-9582-D48B-F741-88D7B9293CDB}"/>
              </a:ext>
            </a:extLst>
          </p:cNvPr>
          <p:cNvSpPr>
            <a:spLocks noGrp="1"/>
          </p:cNvSpPr>
          <p:nvPr>
            <p:ph sz="half" idx="2"/>
          </p:nvPr>
        </p:nvSpPr>
        <p:spPr/>
        <p:txBody>
          <a:bodyPr>
            <a:normAutofit/>
          </a:bodyPr>
          <a:lstStyle/>
          <a:p>
            <a:pPr marL="342900" indent="-342900">
              <a:lnSpc>
                <a:spcPct val="100000"/>
              </a:lnSpc>
              <a:spcBef>
                <a:spcPts val="0"/>
              </a:spcBef>
              <a:buFont typeface="Arial" panose="020B0604020202020204" pitchFamily="34" charset="0"/>
              <a:buChar char="•"/>
            </a:pPr>
            <a:r>
              <a:rPr lang="de-DE" sz="2200" dirty="0"/>
              <a:t>Auch ein </a:t>
            </a:r>
            <a:r>
              <a:rPr lang="de-DE" b="1" i="0" u="none" strike="noStrike" dirty="0">
                <a:solidFill>
                  <a:srgbClr val="FF0000"/>
                </a:solidFill>
                <a:effectLst/>
                <a:latin typeface="DejaVuSansBook"/>
              </a:rPr>
              <a:t>Zwischenhoch</a:t>
            </a:r>
            <a:r>
              <a:rPr lang="de-DE" b="0" i="0" u="none" strike="noStrike" dirty="0">
                <a:effectLst/>
                <a:latin typeface="DejaVuSansBook"/>
              </a:rPr>
              <a:t> zwischen zwei oder </a:t>
            </a:r>
            <a:r>
              <a:rPr lang="de-DE" dirty="0">
                <a:latin typeface="DejaVuSansBook"/>
              </a:rPr>
              <a:t>mehreren Tiefdruckgebieten ist ein Thermisches Hoch</a:t>
            </a:r>
            <a:r>
              <a:rPr lang="de-DE" b="0" i="0" u="none" strike="noStrike" dirty="0">
                <a:effectLst/>
                <a:latin typeface="DejaVuSansBook"/>
              </a:rPr>
              <a:t>. Auf der Rückseite einer Kaltfront kalte Luftmassen aus nördlichen Breiten ein, die zu höherem Luftdruck zwischen den Warmluftsektoren der einrahmenden Tiefs führt. </a:t>
            </a:r>
          </a:p>
          <a:p>
            <a:pPr marL="342900" indent="-342900">
              <a:lnSpc>
                <a:spcPct val="100000"/>
              </a:lnSpc>
              <a:spcBef>
                <a:spcPts val="0"/>
              </a:spcBef>
              <a:buFont typeface="Arial" panose="020B0604020202020204" pitchFamily="34" charset="0"/>
              <a:buChar char="•"/>
            </a:pPr>
            <a:endParaRPr lang="de-DE" sz="2200" dirty="0"/>
          </a:p>
          <a:p>
            <a:pPr marL="228600" indent="-228600">
              <a:buFont typeface="Arial" panose="020B0604020202020204" pitchFamily="34" charset="0"/>
              <a:buChar char="•"/>
            </a:pPr>
            <a:r>
              <a:rPr lang="de-DE" sz="2200" b="1" dirty="0"/>
              <a:t>Typisches Merkmal </a:t>
            </a:r>
            <a:r>
              <a:rPr lang="de-DE" sz="2200" dirty="0"/>
              <a:t>von thermischen Druckgebieten: in Höhenwetterkarten i.d.R. nicht mehr feststellbar.</a:t>
            </a:r>
            <a:endParaRPr lang="en-US" sz="2200" dirty="0"/>
          </a:p>
          <a:p>
            <a:pPr>
              <a:lnSpc>
                <a:spcPct val="100000"/>
              </a:lnSpc>
              <a:spcBef>
                <a:spcPts val="0"/>
              </a:spcBef>
            </a:pPr>
            <a:endParaRPr lang="de-DE" sz="2200" dirty="0"/>
          </a:p>
          <a:p>
            <a:endParaRPr lang="de-DE" dirty="0"/>
          </a:p>
        </p:txBody>
      </p:sp>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Thermische Hoch- und Tiefdrucksysteme</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12</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3.7 Hoch- und Tiefdrucksysteme</a:t>
            </a:r>
          </a:p>
        </p:txBody>
      </p:sp>
      <p:sp>
        <p:nvSpPr>
          <p:cNvPr id="4" name="Inhaltsplatzhalter 2">
            <a:extLst>
              <a:ext uri="{FF2B5EF4-FFF2-40B4-BE49-F238E27FC236}">
                <a16:creationId xmlns:a16="http://schemas.microsoft.com/office/drawing/2014/main" id="{185F3E88-2F45-49DB-0655-E0639688CFDB}"/>
              </a:ext>
            </a:extLst>
          </p:cNvPr>
          <p:cNvSpPr>
            <a:spLocks noGrp="1"/>
          </p:cNvSpPr>
          <p:nvPr>
            <p:ph sz="half" idx="1"/>
          </p:nvPr>
        </p:nvSpPr>
        <p:spPr>
          <a:xfrm>
            <a:off x="189185" y="924910"/>
            <a:ext cx="5795172" cy="5475890"/>
          </a:xfrm>
        </p:spPr>
        <p:txBody>
          <a:bodyPr>
            <a:normAutofit lnSpcReduction="10000"/>
          </a:bodyPr>
          <a:lstStyle/>
          <a:p>
            <a:pPr marL="342900" indent="-342900">
              <a:lnSpc>
                <a:spcPct val="100000"/>
              </a:lnSpc>
              <a:spcBef>
                <a:spcPts val="0"/>
              </a:spcBef>
              <a:buFont typeface="Arial" panose="020B0604020202020204" pitchFamily="34" charset="0"/>
              <a:buChar char="•"/>
            </a:pPr>
            <a:r>
              <a:rPr lang="de-DE" sz="2200" b="1" dirty="0">
                <a:solidFill>
                  <a:srgbClr val="FF0000"/>
                </a:solidFill>
              </a:rPr>
              <a:t>Thermische Hochdruckgebiete </a:t>
            </a:r>
            <a:r>
              <a:rPr lang="de-DE" sz="2200" dirty="0"/>
              <a:t>bestehen aus Kaltluftmassen mit geringer vertikaler Mächtigkeit. Sie bilden sich durch Kaltluftanreicherung bei negativer Strahlungsbilanz am Erdboden. Kalte Luft hat eine größere Dichte als warme Luft. Beim Abkühlen zieht sich die Luft folglich zusammen, wird schwerer und sinkt ab. Durch Nachströmen in der Höhe nimmt der Druck auf die darunter liegenden Luftschichten zu - der Luftdruck steigt. </a:t>
            </a:r>
          </a:p>
          <a:p>
            <a:pPr marL="342900" indent="-342900">
              <a:lnSpc>
                <a:spcPct val="100000"/>
              </a:lnSpc>
              <a:spcBef>
                <a:spcPts val="0"/>
              </a:spcBef>
              <a:buFont typeface="Arial" panose="020B0604020202020204" pitchFamily="34" charset="0"/>
              <a:buChar char="•"/>
            </a:pPr>
            <a:r>
              <a:rPr lang="de-DE" b="1" dirty="0"/>
              <a:t>Lokale</a:t>
            </a:r>
            <a:r>
              <a:rPr lang="de-DE" dirty="0"/>
              <a:t> </a:t>
            </a:r>
            <a:r>
              <a:rPr lang="de-DE" sz="2200" dirty="0"/>
              <a:t>Thermische Hochdruckgebiete bilden sich z.B. beim Land-See-Windsystem bei Tag über dem Wasser. </a:t>
            </a:r>
          </a:p>
          <a:p>
            <a:pPr marL="342900" indent="-342900">
              <a:lnSpc>
                <a:spcPct val="100000"/>
              </a:lnSpc>
              <a:spcBef>
                <a:spcPts val="0"/>
              </a:spcBef>
              <a:buFont typeface="Arial" panose="020B0604020202020204" pitchFamily="34" charset="0"/>
              <a:buChar char="•"/>
            </a:pPr>
            <a:r>
              <a:rPr lang="de-DE" sz="2200" b="1" dirty="0"/>
              <a:t>Regionale </a:t>
            </a:r>
            <a:r>
              <a:rPr lang="de-DE" sz="2200" dirty="0"/>
              <a:t>Thermische </a:t>
            </a:r>
            <a:r>
              <a:rPr lang="de-DE" dirty="0"/>
              <a:t>Hochdruckgebiete </a:t>
            </a:r>
            <a:r>
              <a:rPr lang="de-DE" sz="2200" dirty="0"/>
              <a:t>findet man im Winter über den Polen, Sibirien und Kanada („</a:t>
            </a:r>
            <a:r>
              <a:rPr lang="de-DE" sz="2200" b="1" dirty="0"/>
              <a:t>Kältehochs</a:t>
            </a:r>
            <a:r>
              <a:rPr lang="de-DE" sz="2200" dirty="0"/>
              <a:t>“).</a:t>
            </a:r>
          </a:p>
          <a:p>
            <a:endParaRPr lang="de-DE" dirty="0"/>
          </a:p>
        </p:txBody>
      </p:sp>
    </p:spTree>
    <p:extLst>
      <p:ext uri="{BB962C8B-B14F-4D97-AF65-F5344CB8AC3E}">
        <p14:creationId xmlns:p14="http://schemas.microsoft.com/office/powerpoint/2010/main" val="1790886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9EF30CBA-9582-D48B-F741-88D7B9293CDB}"/>
              </a:ext>
            </a:extLst>
          </p:cNvPr>
          <p:cNvSpPr>
            <a:spLocks noGrp="1"/>
          </p:cNvSpPr>
          <p:nvPr>
            <p:ph sz="half" idx="2"/>
          </p:nvPr>
        </p:nvSpPr>
        <p:spPr/>
        <p:txBody>
          <a:bodyPr>
            <a:normAutofit/>
          </a:bodyPr>
          <a:lstStyle/>
          <a:p>
            <a:pPr>
              <a:lnSpc>
                <a:spcPct val="100000"/>
              </a:lnSpc>
              <a:spcBef>
                <a:spcPts val="0"/>
              </a:spcBef>
            </a:pPr>
            <a:r>
              <a:rPr lang="de-DE" sz="2200" b="1" dirty="0"/>
              <a:t>Typisches Merkmal </a:t>
            </a:r>
            <a:r>
              <a:rPr lang="de-DE" sz="2200" dirty="0"/>
              <a:t>von orographischen Tiefdruckgebieten: </a:t>
            </a:r>
            <a:br>
              <a:rPr lang="de-DE" sz="2200" dirty="0"/>
            </a:br>
            <a:r>
              <a:rPr lang="de-DE" sz="2200" dirty="0"/>
              <a:t>Bei allgemein hohem Luftdruck handelt es sich um ganz flache Tiefs, deren Kerndruck oft </a:t>
            </a:r>
            <a:r>
              <a:rPr lang="de-DE" dirty="0"/>
              <a:t>ü</a:t>
            </a:r>
            <a:r>
              <a:rPr lang="de-DE" sz="2200" dirty="0"/>
              <a:t>ber dem normalen liegt. Sie sind dann nahezu wetterunwirksam. </a:t>
            </a:r>
            <a:br>
              <a:rPr lang="de-DE" sz="2200" dirty="0"/>
            </a:br>
            <a:r>
              <a:rPr lang="de-DE" sz="2200" dirty="0"/>
              <a:t>Bei </a:t>
            </a:r>
            <a:r>
              <a:rPr lang="de-DE" sz="2200" dirty="0" err="1"/>
              <a:t>zyklonalen</a:t>
            </a:r>
            <a:r>
              <a:rPr lang="de-DE" sz="2200" dirty="0"/>
              <a:t> Wetterlagen durch wird die </a:t>
            </a:r>
            <a:r>
              <a:rPr lang="de-DE" sz="2200" dirty="0" err="1"/>
              <a:t>Zyklogenese</a:t>
            </a:r>
            <a:r>
              <a:rPr lang="de-DE" sz="2200" dirty="0"/>
              <a:t> unterstützt, so dass die Tiefdruck-gebiete dann erhebliche Wetterwirksamkeit besitzen .</a:t>
            </a:r>
          </a:p>
          <a:p>
            <a:pPr>
              <a:lnSpc>
                <a:spcPct val="100000"/>
              </a:lnSpc>
              <a:spcBef>
                <a:spcPts val="0"/>
              </a:spcBef>
            </a:pPr>
            <a:endParaRPr lang="de-DE" sz="2200" dirty="0"/>
          </a:p>
          <a:p>
            <a:endParaRPr lang="de-DE" dirty="0"/>
          </a:p>
        </p:txBody>
      </p:sp>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Orographische Tiefdruckgebiete</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13</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3.7 Hoch- und Tiefdrucksysteme</a:t>
            </a:r>
          </a:p>
        </p:txBody>
      </p:sp>
      <p:sp>
        <p:nvSpPr>
          <p:cNvPr id="4" name="Inhaltsplatzhalter 2">
            <a:extLst>
              <a:ext uri="{FF2B5EF4-FFF2-40B4-BE49-F238E27FC236}">
                <a16:creationId xmlns:a16="http://schemas.microsoft.com/office/drawing/2014/main" id="{185F3E88-2F45-49DB-0655-E0639688CFDB}"/>
              </a:ext>
            </a:extLst>
          </p:cNvPr>
          <p:cNvSpPr>
            <a:spLocks noGrp="1"/>
          </p:cNvSpPr>
          <p:nvPr>
            <p:ph sz="half" idx="1"/>
          </p:nvPr>
        </p:nvSpPr>
        <p:spPr>
          <a:xfrm>
            <a:off x="189185" y="924910"/>
            <a:ext cx="5795172" cy="5475890"/>
          </a:xfrm>
        </p:spPr>
        <p:txBody>
          <a:bodyPr>
            <a:normAutofit/>
          </a:bodyPr>
          <a:lstStyle/>
          <a:p>
            <a:pPr marL="342900" indent="-342900">
              <a:lnSpc>
                <a:spcPct val="100000"/>
              </a:lnSpc>
              <a:spcBef>
                <a:spcPts val="0"/>
              </a:spcBef>
            </a:pPr>
            <a:r>
              <a:rPr lang="de-DE" b="0" i="0" u="none" strike="noStrike" dirty="0">
                <a:solidFill>
                  <a:srgbClr val="202124"/>
                </a:solidFill>
                <a:effectLst/>
              </a:rPr>
              <a:t>Ein </a:t>
            </a:r>
            <a:r>
              <a:rPr lang="de-DE" b="1" i="0" u="none" strike="noStrike" dirty="0">
                <a:solidFill>
                  <a:srgbClr val="FF0000"/>
                </a:solidFill>
                <a:effectLst/>
              </a:rPr>
              <a:t>orographisches Tiefdruckgebiet </a:t>
            </a:r>
            <a:r>
              <a:rPr lang="de-DE" b="0" i="0" u="none" strike="noStrike" dirty="0">
                <a:solidFill>
                  <a:srgbClr val="202124"/>
                </a:solidFill>
                <a:effectLst/>
              </a:rPr>
              <a:t>ist ein </a:t>
            </a:r>
            <a:r>
              <a:rPr lang="de-DE" b="1" i="0" u="none" strike="noStrike" dirty="0">
                <a:solidFill>
                  <a:srgbClr val="202124"/>
                </a:solidFill>
                <a:effectLst/>
              </a:rPr>
              <a:t>Tiefdruckgebiet, das entsteht, wenn Luftströmungen einen Gebirgskamm überqueren</a:t>
            </a:r>
            <a:r>
              <a:rPr lang="de-DE" b="0" i="0" u="none" strike="noStrike" dirty="0">
                <a:solidFill>
                  <a:srgbClr val="202124"/>
                </a:solidFill>
                <a:effectLst/>
              </a:rPr>
              <a:t>. Wenn Luftströmungen einen Gebirgskamm überqueren, bildet sich auf der Luvseite ein Stau mit eine Beschleunigung der Strömung über dem Kamm. Die „Wirbelhaftigkeit“ (</a:t>
            </a:r>
            <a:r>
              <a:rPr lang="de-DE" b="0" i="0" u="none" strike="noStrike" dirty="0" err="1">
                <a:solidFill>
                  <a:srgbClr val="202124"/>
                </a:solidFill>
                <a:effectLst/>
              </a:rPr>
              <a:t>Vorticity</a:t>
            </a:r>
            <a:r>
              <a:rPr lang="de-DE" b="0" i="0" u="none" strike="noStrike" dirty="0">
                <a:solidFill>
                  <a:srgbClr val="202124"/>
                </a:solidFill>
                <a:effectLst/>
              </a:rPr>
              <a:t>) nimmt dabei vor dem Kamm ab und dahinter zu, was eine zyklonale Krümmung der Strömung hinter dem Kamm bewirkt. Daraus resultiert bei </a:t>
            </a:r>
            <a:r>
              <a:rPr lang="de-DE" dirty="0">
                <a:solidFill>
                  <a:srgbClr val="202124"/>
                </a:solidFill>
              </a:rPr>
              <a:t>Gebirgen schließlich das orographische oder auch Lee-Tief</a:t>
            </a:r>
            <a:r>
              <a:rPr lang="de-DE" b="0" i="0" u="none" strike="noStrike" dirty="0">
                <a:solidFill>
                  <a:srgbClr val="202124"/>
                </a:solidFill>
                <a:effectLst/>
              </a:rPr>
              <a:t> (z.B. </a:t>
            </a:r>
            <a:r>
              <a:rPr lang="de-DE" b="0" i="0" u="none" strike="noStrike" dirty="0" err="1">
                <a:solidFill>
                  <a:srgbClr val="202124"/>
                </a:solidFill>
                <a:effectLst/>
              </a:rPr>
              <a:t>Genuatief</a:t>
            </a:r>
            <a:r>
              <a:rPr lang="de-DE" b="0" i="0" u="none" strike="noStrike" dirty="0">
                <a:solidFill>
                  <a:srgbClr val="202124"/>
                </a:solidFill>
                <a:effectLst/>
              </a:rPr>
              <a:t> im Mittelmeer)</a:t>
            </a:r>
            <a:endParaRPr lang="de-DE" dirty="0"/>
          </a:p>
        </p:txBody>
      </p:sp>
    </p:spTree>
    <p:extLst>
      <p:ext uri="{BB962C8B-B14F-4D97-AF65-F5344CB8AC3E}">
        <p14:creationId xmlns:p14="http://schemas.microsoft.com/office/powerpoint/2010/main" val="171407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Luftdruckfeldbegriffe</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14</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3.7 Hoch- und Tiefdrucksysteme</a:t>
            </a:r>
          </a:p>
        </p:txBody>
      </p:sp>
      <p:sp>
        <p:nvSpPr>
          <p:cNvPr id="9" name="Rectangle 8"/>
          <p:cNvSpPr/>
          <p:nvPr/>
        </p:nvSpPr>
        <p:spPr>
          <a:xfrm>
            <a:off x="6507389" y="1442433"/>
            <a:ext cx="5463767" cy="3816429"/>
          </a:xfrm>
          <a:prstGeom prst="rect">
            <a:avLst/>
          </a:prstGeom>
        </p:spPr>
        <p:txBody>
          <a:bodyPr wrap="square">
            <a:spAutoFit/>
          </a:bodyPr>
          <a:lstStyle/>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Ein </a:t>
            </a:r>
            <a:r>
              <a:rPr lang="de-DE" sz="2200" b="1" dirty="0">
                <a:solidFill>
                  <a:srgbClr val="FF0000"/>
                </a:solidFill>
              </a:rPr>
              <a:t>Hochdruckkeil </a:t>
            </a:r>
            <a:r>
              <a:rPr lang="de-DE" sz="2200" dirty="0"/>
              <a:t>ist der Ausläufer eines Hochdruckgebiets. Er wird oft von bewölktem und ruhigem Wetter begleitet.</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Als </a:t>
            </a:r>
            <a:r>
              <a:rPr lang="de-DE" sz="2200" b="1" dirty="0">
                <a:solidFill>
                  <a:srgbClr val="FF0000"/>
                </a:solidFill>
              </a:rPr>
              <a:t>Hochdruckrücken oder Hochdruckbrücke</a:t>
            </a:r>
            <a:r>
              <a:rPr lang="de-DE" sz="2200" dirty="0"/>
              <a:t> bezeichnet man die Verbindung von zwei Hochdruckgebieten durch höheren Druck. Die Isobaren sehen dann hantelförmig aus.</a:t>
            </a:r>
          </a:p>
          <a:p>
            <a:pPr marL="342900" indent="-342900">
              <a:buFont typeface="Arial" panose="020B0604020202020204" pitchFamily="34" charset="0"/>
              <a:buChar char="•"/>
            </a:pPr>
            <a:endParaRPr lang="de-DE" sz="22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119" y="1442433"/>
            <a:ext cx="6471211" cy="4621016"/>
          </a:xfrm>
        </p:spPr>
      </p:pic>
    </p:spTree>
    <p:extLst>
      <p:ext uri="{BB962C8B-B14F-4D97-AF65-F5344CB8AC3E}">
        <p14:creationId xmlns:p14="http://schemas.microsoft.com/office/powerpoint/2010/main" val="85484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Luftdruckfeldbegriffe</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3.7 Hoch- und Tiefdrucksysteme</a:t>
            </a:r>
          </a:p>
        </p:txBody>
      </p:sp>
      <p:sp>
        <p:nvSpPr>
          <p:cNvPr id="9" name="Rectangle 8"/>
          <p:cNvSpPr/>
          <p:nvPr/>
        </p:nvSpPr>
        <p:spPr>
          <a:xfrm>
            <a:off x="3902299" y="930806"/>
            <a:ext cx="7765960" cy="5170646"/>
          </a:xfrm>
          <a:prstGeom prst="rect">
            <a:avLst/>
          </a:prstGeom>
        </p:spPr>
        <p:txBody>
          <a:bodyPr wrap="square">
            <a:spAutoFit/>
          </a:bodyPr>
          <a:lstStyle/>
          <a:p>
            <a:pPr marL="342900" indent="-342900">
              <a:buFont typeface="Arial" panose="020B0604020202020204" pitchFamily="34" charset="0"/>
              <a:buChar char="•"/>
            </a:pPr>
            <a:r>
              <a:rPr lang="de-DE" sz="2200" dirty="0"/>
              <a:t>Ein </a:t>
            </a:r>
            <a:r>
              <a:rPr lang="de-DE" sz="2200" b="1" dirty="0">
                <a:solidFill>
                  <a:srgbClr val="FF0000"/>
                </a:solidFill>
              </a:rPr>
              <a:t>Trog</a:t>
            </a:r>
            <a:r>
              <a:rPr lang="de-DE" sz="2200" dirty="0"/>
              <a:t> ist ein keilartige Ausbuchtung eines Tiefdruckgebietes. Er existiert zumeist auf der Rückseite einer Kaltfront, wenn polare Kaltluft in einem alternden Tiefdruckgebiet weit nach Süden vorstößt.</a:t>
            </a:r>
          </a:p>
          <a:p>
            <a:pPr marL="342900" indent="-342900">
              <a:buFont typeface="Arial" panose="020B0604020202020204" pitchFamily="34" charset="0"/>
              <a:buChar char="•"/>
            </a:pPr>
            <a:r>
              <a:rPr lang="de-DE" sz="2200" dirty="0"/>
              <a:t>Die </a:t>
            </a:r>
            <a:r>
              <a:rPr lang="de-DE" sz="2200" b="1" dirty="0" err="1">
                <a:solidFill>
                  <a:srgbClr val="FF0000"/>
                </a:solidFill>
              </a:rPr>
              <a:t>Trogachse</a:t>
            </a:r>
            <a:r>
              <a:rPr lang="de-DE" sz="2200" dirty="0"/>
              <a:t> wird in der Wetterkarte manchmal als </a:t>
            </a:r>
            <a:r>
              <a:rPr lang="de-DE" sz="2200" b="1" dirty="0">
                <a:solidFill>
                  <a:srgbClr val="2B88D9"/>
                </a:solidFill>
              </a:rPr>
              <a:t>dicke blaue Linie </a:t>
            </a:r>
            <a:r>
              <a:rPr lang="de-DE" sz="2200" dirty="0"/>
              <a:t>dargestellt.</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Ein </a:t>
            </a:r>
            <a:r>
              <a:rPr lang="de-DE" sz="2200" b="1" dirty="0">
                <a:solidFill>
                  <a:srgbClr val="FF0000"/>
                </a:solidFill>
              </a:rPr>
              <a:t>Kaltlufttropfen</a:t>
            </a:r>
            <a:r>
              <a:rPr lang="de-DE" sz="2200" dirty="0"/>
              <a:t> ein kleines, nur in der Höhe ausgeprägtes Tief – ein </a:t>
            </a:r>
            <a:r>
              <a:rPr lang="de-DE" sz="2200" b="1" dirty="0"/>
              <a:t>Höhentief</a:t>
            </a:r>
            <a:r>
              <a:rPr lang="de-DE" sz="2200" dirty="0"/>
              <a:t>. In seinem Bereich herrschen wesentlich tiefere Temperaturen als in seiner Umgebung. Sie bilden sich aus einem sich abschnürenden Höhentrog oder sind Reste eines alten Tiefdruckgebietes.</a:t>
            </a:r>
            <a:br>
              <a:rPr lang="de-DE" sz="2200" dirty="0"/>
            </a:br>
            <a:r>
              <a:rPr lang="de-DE" sz="2200" dirty="0"/>
              <a:t>Entsprechend der Kaltluft in der Höhe und der damit verbundenen Feuchtlabilität trifft man unter Kaltlufttropfen überwiegend starke Bewölkung, Schauer oder Gewitter an.</a:t>
            </a:r>
          </a:p>
        </p:txBody>
      </p:sp>
      <p:pic>
        <p:nvPicPr>
          <p:cNvPr id="12" name="Afbeelding 3">
            <a:extLst>
              <a:ext uri="{FF2B5EF4-FFF2-40B4-BE49-F238E27FC236}">
                <a16:creationId xmlns:a16="http://schemas.microsoft.com/office/drawing/2014/main" id="{A4AC57E2-1D0D-DE4D-813A-41CF23EF2D9F}"/>
              </a:ext>
            </a:extLst>
          </p:cNvPr>
          <p:cNvPicPr>
            <a:picLocks noChangeAspect="1"/>
          </p:cNvPicPr>
          <p:nvPr/>
        </p:nvPicPr>
        <p:blipFill>
          <a:blip r:embed="rId2"/>
          <a:stretch>
            <a:fillRect/>
          </a:stretch>
        </p:blipFill>
        <p:spPr>
          <a:xfrm>
            <a:off x="259310" y="3515932"/>
            <a:ext cx="3425587" cy="2970163"/>
          </a:xfrm>
          <a:prstGeom prst="rect">
            <a:avLst/>
          </a:prstGeo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9309" y="930806"/>
            <a:ext cx="3425587" cy="3033677"/>
          </a:xfrm>
        </p:spPr>
      </p:pic>
    </p:spTree>
    <p:extLst>
      <p:ext uri="{BB962C8B-B14F-4D97-AF65-F5344CB8AC3E}">
        <p14:creationId xmlns:p14="http://schemas.microsoft.com/office/powerpoint/2010/main" val="87412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p:txBody>
          <a:bodyPr>
            <a:normAutofit fontScale="90000"/>
          </a:bodyPr>
          <a:lstStyle/>
          <a:p>
            <a:r>
              <a:rPr lang="de-DE" dirty="0"/>
              <a:t>Meteorologie: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fontScale="85000" lnSpcReduction="20000"/>
          </a:bodyPr>
          <a:lstStyle/>
          <a:p>
            <a:pPr marL="541338" indent="-541338">
              <a:lnSpc>
                <a:spcPct val="100000"/>
              </a:lnSpc>
              <a:buNone/>
            </a:pPr>
            <a:r>
              <a:rPr lang="de-DE" sz="2400" dirty="0"/>
              <a:t>3.1	Die Atmosphäre</a:t>
            </a:r>
          </a:p>
          <a:p>
            <a:pPr marL="806450" indent="4763">
              <a:lnSpc>
                <a:spcPct val="100000"/>
              </a:lnSpc>
              <a:spcBef>
                <a:spcPts val="300"/>
              </a:spcBef>
              <a:spcAft>
                <a:spcPts val="600"/>
              </a:spcAft>
              <a:buNone/>
            </a:pPr>
            <a:r>
              <a:rPr lang="en-US" sz="2000" i="1" dirty="0">
                <a:solidFill>
                  <a:srgbClr val="044C96"/>
                </a:solidFill>
              </a:rPr>
              <a:t>The atmosphere </a:t>
            </a:r>
          </a:p>
          <a:p>
            <a:pPr marL="541338" indent="-541338">
              <a:lnSpc>
                <a:spcPct val="100000"/>
              </a:lnSpc>
              <a:buNone/>
            </a:pPr>
            <a:r>
              <a:rPr lang="de-DE" sz="2400" dirty="0"/>
              <a:t>3.2	Windsysteme </a:t>
            </a:r>
          </a:p>
          <a:p>
            <a:pPr marL="806450" indent="4763">
              <a:lnSpc>
                <a:spcPct val="100000"/>
              </a:lnSpc>
              <a:spcBef>
                <a:spcPts val="300"/>
              </a:spcBef>
              <a:spcAft>
                <a:spcPts val="600"/>
              </a:spcAft>
              <a:buNone/>
            </a:pPr>
            <a:r>
              <a:rPr lang="en-US" sz="2000" i="1" dirty="0">
                <a:solidFill>
                  <a:srgbClr val="044C96"/>
                </a:solidFill>
              </a:rPr>
              <a:t>Wind </a:t>
            </a:r>
            <a:endParaRPr lang="de-DE" sz="2000" i="1" dirty="0">
              <a:solidFill>
                <a:srgbClr val="044C96"/>
              </a:solidFill>
            </a:endParaRPr>
          </a:p>
          <a:p>
            <a:pPr marL="541338" indent="-541338">
              <a:lnSpc>
                <a:spcPct val="100000"/>
              </a:lnSpc>
              <a:buNone/>
            </a:pPr>
            <a:r>
              <a:rPr lang="de-DE" sz="2400" dirty="0"/>
              <a:t>3.3	Thermodynamik</a:t>
            </a:r>
          </a:p>
          <a:p>
            <a:pPr marL="806450" indent="4763">
              <a:lnSpc>
                <a:spcPct val="100000"/>
              </a:lnSpc>
              <a:spcBef>
                <a:spcPts val="300"/>
              </a:spcBef>
              <a:spcAft>
                <a:spcPts val="600"/>
              </a:spcAft>
              <a:buNone/>
            </a:pPr>
            <a:r>
              <a:rPr lang="en-US" sz="2000" i="1" dirty="0">
                <a:solidFill>
                  <a:srgbClr val="044C96"/>
                </a:solidFill>
              </a:rPr>
              <a:t>Thermodynamics </a:t>
            </a:r>
            <a:endParaRPr lang="de-DE" sz="2000" i="1" dirty="0">
              <a:solidFill>
                <a:srgbClr val="044C96"/>
              </a:solidFill>
            </a:endParaRPr>
          </a:p>
          <a:p>
            <a:pPr marL="541338" indent="-541338">
              <a:lnSpc>
                <a:spcPct val="100000"/>
              </a:lnSpc>
              <a:buNone/>
            </a:pPr>
            <a:r>
              <a:rPr lang="de-DE" sz="2400" dirty="0"/>
              <a:t>3.4	Wolken und Nebel</a:t>
            </a:r>
          </a:p>
          <a:p>
            <a:pPr marL="806450" indent="4763">
              <a:lnSpc>
                <a:spcPct val="100000"/>
              </a:lnSpc>
              <a:spcBef>
                <a:spcPts val="300"/>
              </a:spcBef>
              <a:spcAft>
                <a:spcPts val="600"/>
              </a:spcAft>
              <a:buNone/>
            </a:pPr>
            <a:r>
              <a:rPr lang="en-US" sz="2000" i="1" dirty="0">
                <a:solidFill>
                  <a:srgbClr val="044C96"/>
                </a:solidFill>
              </a:rPr>
              <a:t>Clouds and fog </a:t>
            </a:r>
            <a:endParaRPr lang="de-DE" sz="2000" i="1" dirty="0">
              <a:solidFill>
                <a:srgbClr val="044C96"/>
              </a:solidFill>
            </a:endParaRPr>
          </a:p>
          <a:p>
            <a:pPr marL="541338" indent="-541338">
              <a:lnSpc>
                <a:spcPct val="100000"/>
              </a:lnSpc>
              <a:buNone/>
            </a:pPr>
            <a:r>
              <a:rPr lang="de-DE" sz="2400" dirty="0"/>
              <a:t>3.5	 Niederschlag</a:t>
            </a:r>
          </a:p>
          <a:p>
            <a:pPr marL="806450" indent="4763">
              <a:lnSpc>
                <a:spcPct val="100000"/>
              </a:lnSpc>
              <a:spcBef>
                <a:spcPts val="300"/>
              </a:spcBef>
              <a:spcAft>
                <a:spcPts val="600"/>
              </a:spcAft>
              <a:buNone/>
            </a:pPr>
            <a:r>
              <a:rPr lang="en-US" sz="2000" i="1" dirty="0">
                <a:solidFill>
                  <a:srgbClr val="044C96"/>
                </a:solidFill>
              </a:rPr>
              <a:t>Precipitation </a:t>
            </a:r>
            <a:endParaRPr lang="de-DE" sz="2000" i="1" dirty="0">
              <a:solidFill>
                <a:srgbClr val="044C96"/>
              </a:solidFill>
            </a:endParaRPr>
          </a:p>
          <a:p>
            <a:pPr marL="541338" indent="-541338">
              <a:lnSpc>
                <a:spcPct val="100000"/>
              </a:lnSpc>
              <a:buNone/>
            </a:pPr>
            <a:r>
              <a:rPr lang="de-DE" sz="2400" dirty="0"/>
              <a:t>3.6	Luftmassen und Fronten</a:t>
            </a:r>
          </a:p>
          <a:p>
            <a:pPr marL="806450" indent="4763">
              <a:lnSpc>
                <a:spcPct val="100000"/>
              </a:lnSpc>
              <a:spcBef>
                <a:spcPts val="300"/>
              </a:spcBef>
              <a:spcAft>
                <a:spcPts val="600"/>
              </a:spcAft>
              <a:buNone/>
            </a:pPr>
            <a:r>
              <a:rPr lang="en-US" sz="2000" i="1" dirty="0">
                <a:solidFill>
                  <a:srgbClr val="044C96"/>
                </a:solidFill>
              </a:rPr>
              <a:t>Air masses and fronts </a:t>
            </a:r>
            <a:endParaRPr lang="de-DE" sz="2000" i="1" dirty="0">
              <a:solidFill>
                <a:srgbClr val="044C96"/>
              </a:solidFill>
            </a:endParaRPr>
          </a:p>
          <a:p>
            <a:pPr marL="541338" indent="-541338">
              <a:lnSpc>
                <a:spcPct val="100000"/>
              </a:lnSpc>
              <a:buNone/>
            </a:pPr>
            <a:r>
              <a:rPr lang="de-DE" sz="2400" dirty="0"/>
              <a:t>3.7	Hoch- und Tiefdrucksysteme</a:t>
            </a:r>
          </a:p>
          <a:p>
            <a:pPr marL="806450" indent="4763">
              <a:lnSpc>
                <a:spcPct val="100000"/>
              </a:lnSpc>
              <a:spcBef>
                <a:spcPts val="300"/>
              </a:spcBef>
              <a:spcAft>
                <a:spcPts val="600"/>
              </a:spcAft>
              <a:buNone/>
            </a:pPr>
            <a:r>
              <a:rPr lang="en-US" sz="2000" i="1" dirty="0">
                <a:solidFill>
                  <a:srgbClr val="044C96"/>
                </a:solidFill>
              </a:rPr>
              <a:t>Pressure systems </a:t>
            </a:r>
          </a:p>
          <a:p>
            <a:pPr marL="541338" indent="-541338">
              <a:buNone/>
            </a:pPr>
            <a:r>
              <a:rPr lang="de-DE" sz="2400" dirty="0"/>
              <a:t>3.8	Klimatologie</a:t>
            </a:r>
          </a:p>
          <a:p>
            <a:pPr marL="806450" indent="4763">
              <a:spcBef>
                <a:spcPts val="300"/>
              </a:spcBef>
              <a:spcAft>
                <a:spcPts val="600"/>
              </a:spcAft>
              <a:buNone/>
            </a:pPr>
            <a:r>
              <a:rPr lang="de-DE" sz="2000" i="1" dirty="0" err="1">
                <a:solidFill>
                  <a:srgbClr val="044C96"/>
                </a:solidFill>
              </a:rPr>
              <a:t>Climatology</a:t>
            </a: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a:p>
            <a:pPr marL="806450" indent="4763">
              <a:lnSpc>
                <a:spcPct val="100000"/>
              </a:lnSpc>
              <a:spcBef>
                <a:spcPts val="300"/>
              </a:spcBef>
              <a:spcAft>
                <a:spcPts val="600"/>
              </a:spcAft>
              <a:buNone/>
            </a:pP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p:txBody>
          <a:bodyPr>
            <a:normAutofit/>
          </a:bodyPr>
          <a:lstStyle/>
          <a:p>
            <a:pPr marL="541338" indent="-541338">
              <a:buNone/>
            </a:pPr>
            <a:r>
              <a:rPr lang="de-DE" sz="2000" dirty="0"/>
              <a:t>3.9 	Wetterbedingte Gefahren für die Luftfahrt</a:t>
            </a:r>
            <a:endParaRPr lang="en-US" sz="2000" dirty="0"/>
          </a:p>
          <a:p>
            <a:pPr marL="806450" indent="4763">
              <a:spcBef>
                <a:spcPts val="300"/>
              </a:spcBef>
              <a:spcAft>
                <a:spcPts val="600"/>
              </a:spcAft>
              <a:buNone/>
            </a:pPr>
            <a:r>
              <a:rPr lang="en-US" sz="1700" i="1" dirty="0">
                <a:solidFill>
                  <a:srgbClr val="044C96"/>
                </a:solidFill>
              </a:rPr>
              <a:t>Flight hazards </a:t>
            </a:r>
            <a:endParaRPr lang="de-DE" sz="1700" i="1" dirty="0">
              <a:solidFill>
                <a:srgbClr val="044C96"/>
              </a:solidFill>
            </a:endParaRPr>
          </a:p>
          <a:p>
            <a:pPr marL="541338" indent="-541338">
              <a:buNone/>
            </a:pPr>
            <a:r>
              <a:rPr lang="de-DE" sz="2000" dirty="0"/>
              <a:t>3.10	Flugwetterinformationen </a:t>
            </a:r>
          </a:p>
          <a:p>
            <a:pPr marL="806450" indent="4763">
              <a:spcBef>
                <a:spcPts val="300"/>
              </a:spcBef>
              <a:spcAft>
                <a:spcPts val="600"/>
              </a:spcAft>
              <a:buNone/>
            </a:pPr>
            <a:r>
              <a:rPr lang="en-US" sz="1700" i="1" dirty="0">
                <a:solidFill>
                  <a:srgbClr val="044C96"/>
                </a:solidFill>
              </a:rPr>
              <a:t>Meteorological information</a:t>
            </a:r>
            <a:endParaRPr lang="de-DE" sz="1700" i="1" dirty="0">
              <a:solidFill>
                <a:srgbClr val="044C96"/>
              </a:solidFill>
            </a:endParaRPr>
          </a:p>
          <a:p>
            <a:pPr marL="541338" indent="-541338">
              <a:buNone/>
            </a:pPr>
            <a:r>
              <a:rPr lang="de-DE" sz="2000" dirty="0"/>
              <a:t>  </a:t>
            </a:r>
          </a:p>
          <a:p>
            <a:pPr marL="806450" indent="4763">
              <a:spcBef>
                <a:spcPts val="300"/>
              </a:spcBef>
              <a:spcAft>
                <a:spcPts val="600"/>
              </a:spcAft>
              <a:buNone/>
            </a:pPr>
            <a:r>
              <a:rPr lang="de-DE" sz="1700" i="1" dirty="0">
                <a:solidFill>
                  <a:srgbClr val="044C96"/>
                </a:solidFill>
              </a:rPr>
              <a:t> </a:t>
            </a:r>
          </a:p>
          <a:p>
            <a:pPr marL="541338" indent="-541338">
              <a:buNone/>
            </a:pPr>
            <a:r>
              <a:rPr lang="de-DE" sz="2000" dirty="0"/>
              <a:t> </a:t>
            </a:r>
          </a:p>
          <a:p>
            <a:pPr marL="806450" indent="4763">
              <a:spcBef>
                <a:spcPts val="300"/>
              </a:spcBef>
              <a:spcAft>
                <a:spcPts val="600"/>
              </a:spcAft>
              <a:buNone/>
            </a:pPr>
            <a:r>
              <a:rPr lang="en-US" sz="1700" i="1" dirty="0">
                <a:solidFill>
                  <a:srgbClr val="044C96"/>
                </a:solidFill>
              </a:rPr>
              <a:t> </a:t>
            </a:r>
            <a:endParaRPr lang="de-DE" sz="1700" i="1" dirty="0">
              <a:solidFill>
                <a:srgbClr val="044C96"/>
              </a:solidFill>
            </a:endParaRPr>
          </a:p>
          <a:p>
            <a:pPr marL="541338" indent="-541338">
              <a:buNone/>
            </a:pPr>
            <a:endParaRPr lang="de-DE" sz="2000" dirty="0"/>
          </a:p>
          <a:p>
            <a:pPr marL="541338" indent="-541338">
              <a:buNone/>
            </a:pPr>
            <a:r>
              <a:rPr lang="de-DE" sz="2000" dirty="0"/>
              <a:t> </a:t>
            </a:r>
          </a:p>
          <a:p>
            <a:pPr marL="806450" indent="4763">
              <a:spcBef>
                <a:spcPts val="300"/>
              </a:spcBef>
              <a:spcAft>
                <a:spcPts val="600"/>
              </a:spcAft>
              <a:buNone/>
            </a:pPr>
            <a:endParaRPr lang="de-DE" sz="1700" i="1" dirty="0">
              <a:solidFill>
                <a:srgbClr val="044C96"/>
              </a:solidFill>
            </a:endParaRPr>
          </a:p>
          <a:p>
            <a:pPr marL="541338" indent="-541338">
              <a:buNone/>
            </a:pPr>
            <a:endParaRPr lang="de-DE" sz="2000" dirty="0"/>
          </a:p>
          <a:p>
            <a:pPr marL="541338" indent="-541338">
              <a:buNone/>
            </a:pPr>
            <a:r>
              <a:rPr lang="de-DE" sz="2000" dirty="0"/>
              <a:t> </a:t>
            </a: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2</a:t>
            </a:fld>
            <a:endParaRPr lang="de-DE" dirty="0"/>
          </a:p>
        </p:txBody>
      </p:sp>
      <p:sp>
        <p:nvSpPr>
          <p:cNvPr id="6" name="Abgerundetes Rechteck 5">
            <a:extLst>
              <a:ext uri="{FF2B5EF4-FFF2-40B4-BE49-F238E27FC236}">
                <a16:creationId xmlns:a16="http://schemas.microsoft.com/office/drawing/2014/main" id="{C8C6FC9D-8C2D-CF4C-84AB-190563B2C803}"/>
              </a:ext>
            </a:extLst>
          </p:cNvPr>
          <p:cNvSpPr/>
          <p:nvPr/>
        </p:nvSpPr>
        <p:spPr>
          <a:xfrm>
            <a:off x="189186" y="5022389"/>
            <a:ext cx="4532939" cy="696036"/>
          </a:xfrm>
          <a:prstGeom prst="roundRect">
            <a:avLst/>
          </a:prstGeom>
          <a:solidFill>
            <a:schemeClr val="accent1">
              <a:alpha val="3404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790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a:bodyPr>
          <a:lstStyle/>
          <a:p>
            <a:r>
              <a:rPr lang="de-DE" dirty="0"/>
              <a:t>3.7 Hoch- und Tiefdrucksysteme</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lstStyle/>
          <a:p>
            <a:r>
              <a:rPr lang="en-US" dirty="0">
                <a:solidFill>
                  <a:srgbClr val="044C96"/>
                </a:solidFill>
              </a:rPr>
              <a:t>Pressure systems</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a:t>
            </a:fld>
            <a:endParaRPr lang="de-DE" dirty="0"/>
          </a:p>
        </p:txBody>
      </p:sp>
    </p:spTree>
    <p:extLst>
      <p:ext uri="{BB962C8B-B14F-4D97-AF65-F5344CB8AC3E}">
        <p14:creationId xmlns:p14="http://schemas.microsoft.com/office/powerpoint/2010/main" val="287953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a:xfrm>
            <a:off x="791570" y="132512"/>
            <a:ext cx="8066103" cy="504000"/>
          </a:xfrm>
        </p:spPr>
        <p:txBody>
          <a:bodyPr>
            <a:normAutofit fontScale="90000"/>
          </a:bodyPr>
          <a:lstStyle/>
          <a:p>
            <a:r>
              <a:rPr lang="de-DE" dirty="0"/>
              <a:t>Hoch- und Tiefdrucksysteme: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a:bodyPr>
          <a:lstStyle/>
          <a:p>
            <a:pPr marL="541338" indent="-541338">
              <a:lnSpc>
                <a:spcPct val="100000"/>
              </a:lnSpc>
              <a:buNone/>
            </a:pPr>
            <a:r>
              <a:rPr lang="de-DE" sz="1900" b="1" dirty="0"/>
              <a:t>3.7	Hoch- und Tiefdrucksysteme</a:t>
            </a:r>
            <a:br>
              <a:rPr lang="de-DE" sz="1600" b="1" dirty="0"/>
            </a:br>
            <a:r>
              <a:rPr lang="de-DE" sz="1600" b="1" dirty="0"/>
              <a:t>     </a:t>
            </a:r>
            <a:r>
              <a:rPr lang="en-US" sz="1600" i="1" dirty="0">
                <a:solidFill>
                  <a:srgbClr val="044C96"/>
                </a:solidFill>
              </a:rPr>
              <a:t>Pressure systems </a:t>
            </a:r>
          </a:p>
          <a:p>
            <a:pPr marL="541338" indent="-541338">
              <a:lnSpc>
                <a:spcPct val="100000"/>
              </a:lnSpc>
              <a:buNone/>
            </a:pPr>
            <a:endParaRPr lang="en-US" sz="1600" i="1" dirty="0">
              <a:solidFill>
                <a:srgbClr val="044C96"/>
              </a:solidFill>
            </a:endParaRPr>
          </a:p>
          <a:p>
            <a:pPr marL="0" indent="0">
              <a:spcBef>
                <a:spcPts val="400"/>
              </a:spcBef>
              <a:buNone/>
            </a:pPr>
            <a:r>
              <a:rPr lang="de-DE" sz="1700" b="1" dirty="0"/>
              <a:t>3.7.1 Hochdruckgebiete (Antizyklone)</a:t>
            </a:r>
          </a:p>
          <a:p>
            <a:pPr lvl="0">
              <a:spcBef>
                <a:spcPts val="400"/>
              </a:spcBef>
            </a:pPr>
            <a:r>
              <a:rPr lang="de-DE" sz="1600" dirty="0"/>
              <a:t>Arten von Hochdruckgebieten, allgemeine Eigenschaften, kalte und warme Hochdruckgebiete, Rücken. Brücken und Keile, Absinken</a:t>
            </a:r>
          </a:p>
          <a:p>
            <a:pPr lvl="0">
              <a:spcBef>
                <a:spcPts val="400"/>
              </a:spcBef>
            </a:pPr>
            <a:endParaRPr lang="de-DE" sz="1600" dirty="0"/>
          </a:p>
          <a:p>
            <a:pPr marL="0" indent="0">
              <a:spcBef>
                <a:spcPts val="400"/>
              </a:spcBef>
              <a:buNone/>
            </a:pPr>
            <a:r>
              <a:rPr lang="de-DE" sz="1700" b="1" dirty="0"/>
              <a:t>3.7.2 Nichtfrontale Tiefdruckgebiete</a:t>
            </a:r>
          </a:p>
          <a:p>
            <a:pPr lvl="0">
              <a:spcBef>
                <a:spcPts val="400"/>
              </a:spcBef>
            </a:pPr>
            <a:r>
              <a:rPr lang="de-DE" sz="1600" dirty="0"/>
              <a:t>Thermische, orographische und polare Tiefdruckgebiete, Tröge</a:t>
            </a:r>
          </a:p>
          <a:p>
            <a:pPr marL="806450" indent="4763">
              <a:lnSpc>
                <a:spcPct val="100000"/>
              </a:lnSpc>
              <a:spcBef>
                <a:spcPts val="300"/>
              </a:spcBef>
              <a:spcAft>
                <a:spcPts val="600"/>
              </a:spcAft>
              <a:buNone/>
            </a:pP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p:txBody>
          <a:bodyPr>
            <a:normAutofit/>
          </a:bodyPr>
          <a:lstStyle/>
          <a:p>
            <a:pPr marL="0" lvl="0" indent="0">
              <a:buNone/>
            </a:pPr>
            <a:r>
              <a:rPr lang="de-DE" sz="1700" dirty="0"/>
              <a:t> </a:t>
            </a: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6" name="Textplatzhalter 5">
            <a:extLst>
              <a:ext uri="{FF2B5EF4-FFF2-40B4-BE49-F238E27FC236}">
                <a16:creationId xmlns:a16="http://schemas.microsoft.com/office/drawing/2014/main" id="{FF8D227C-4694-2E63-46BF-B7096F3DB6C4}"/>
              </a:ext>
            </a:extLst>
          </p:cNvPr>
          <p:cNvSpPr>
            <a:spLocks noGrp="1"/>
          </p:cNvSpPr>
          <p:nvPr>
            <p:ph type="body" sz="quarter" idx="13"/>
          </p:nvPr>
        </p:nvSpPr>
        <p:spPr>
          <a:xfrm>
            <a:off x="1519800" y="6616660"/>
            <a:ext cx="9000000" cy="288000"/>
          </a:xfrm>
        </p:spPr>
        <p:txBody>
          <a:bodyPr/>
          <a:lstStyle/>
          <a:p>
            <a:r>
              <a:rPr lang="de-DE" dirty="0"/>
              <a:t>3.7 Hoch- und Tiefdrucksysteme</a:t>
            </a:r>
          </a:p>
        </p:txBody>
      </p:sp>
    </p:spTree>
    <p:extLst>
      <p:ext uri="{BB962C8B-B14F-4D97-AF65-F5344CB8AC3E}">
        <p14:creationId xmlns:p14="http://schemas.microsoft.com/office/powerpoint/2010/main" val="14802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432F6-BBA1-509B-273D-79278F29DC83}"/>
              </a:ext>
            </a:extLst>
          </p:cNvPr>
          <p:cNvSpPr>
            <a:spLocks noGrp="1"/>
          </p:cNvSpPr>
          <p:nvPr>
            <p:ph type="title"/>
          </p:nvPr>
        </p:nvSpPr>
        <p:spPr/>
        <p:txBody>
          <a:bodyPr>
            <a:noAutofit/>
          </a:bodyPr>
          <a:lstStyle/>
          <a:p>
            <a:r>
              <a:rPr lang="de-DE" sz="2800" dirty="0"/>
              <a:t>3.7 Hoch- und Tiefdrucksysteme</a:t>
            </a:r>
          </a:p>
        </p:txBody>
      </p:sp>
      <p:sp>
        <p:nvSpPr>
          <p:cNvPr id="3" name="Inhaltsplatzhalter 2">
            <a:extLst>
              <a:ext uri="{FF2B5EF4-FFF2-40B4-BE49-F238E27FC236}">
                <a16:creationId xmlns:a16="http://schemas.microsoft.com/office/drawing/2014/main" id="{46F80150-E097-2E9F-FA14-B41F694BD6B2}"/>
              </a:ext>
            </a:extLst>
          </p:cNvPr>
          <p:cNvSpPr>
            <a:spLocks noGrp="1"/>
          </p:cNvSpPr>
          <p:nvPr>
            <p:ph sz="half" idx="1"/>
          </p:nvPr>
        </p:nvSpPr>
        <p:spPr>
          <a:xfrm>
            <a:off x="189186" y="924910"/>
            <a:ext cx="6072132" cy="5475890"/>
          </a:xfrm>
        </p:spPr>
        <p:txBody>
          <a:bodyPr>
            <a:noAutofit/>
          </a:bodyPr>
          <a:lstStyle/>
          <a:p>
            <a:r>
              <a:rPr lang="de-DE" b="1" dirty="0"/>
              <a:t>Die Sonne ist der Motor des Wettergeschehens.</a:t>
            </a:r>
            <a:br>
              <a:rPr lang="de-DE" dirty="0"/>
            </a:br>
            <a:r>
              <a:rPr lang="de-DE" dirty="0"/>
              <a:t>Sie verursacht </a:t>
            </a:r>
          </a:p>
          <a:p>
            <a:pPr lvl="1"/>
            <a:r>
              <a:rPr lang="de-DE" sz="2200" dirty="0"/>
              <a:t>den Jahres- und Tagesgang der Temperatur</a:t>
            </a:r>
          </a:p>
          <a:p>
            <a:pPr lvl="1"/>
            <a:r>
              <a:rPr lang="de-DE" sz="2200" dirty="0"/>
              <a:t>die großräumige (globale) Zirkulation</a:t>
            </a:r>
          </a:p>
          <a:p>
            <a:pPr lvl="1"/>
            <a:r>
              <a:rPr lang="de-DE" sz="2200" dirty="0"/>
              <a:t>lokale Windsysteme</a:t>
            </a:r>
          </a:p>
          <a:p>
            <a:pPr marL="457200" lvl="1" indent="0">
              <a:buNone/>
            </a:pPr>
            <a:r>
              <a:rPr lang="de-DE" sz="2200" dirty="0"/>
              <a:t>Zusammen mit der Erdrotation / der Corioliskraft verursacht die Sonne die</a:t>
            </a:r>
          </a:p>
          <a:p>
            <a:pPr lvl="1"/>
            <a:r>
              <a:rPr lang="de-DE" sz="2200" dirty="0"/>
              <a:t>Westwindzone</a:t>
            </a:r>
          </a:p>
          <a:p>
            <a:pPr lvl="1"/>
            <a:r>
              <a:rPr lang="de-DE" sz="2200" dirty="0"/>
              <a:t>Jetstreams</a:t>
            </a:r>
          </a:p>
          <a:p>
            <a:pPr lvl="1"/>
            <a:r>
              <a:rPr lang="de-DE" sz="2200" dirty="0"/>
              <a:t>Drucksysteme (</a:t>
            </a:r>
            <a:r>
              <a:rPr lang="de-DE" sz="2200" b="1" dirty="0"/>
              <a:t>Hoch- und Tiefdruckgebiete</a:t>
            </a:r>
            <a:r>
              <a:rPr lang="de-DE" sz="2200" dirty="0"/>
              <a:t>)</a:t>
            </a:r>
          </a:p>
          <a:p>
            <a:pPr lvl="1"/>
            <a:r>
              <a:rPr lang="de-DE" sz="2200" dirty="0"/>
              <a:t>Zirkulation der Drucksysteme</a:t>
            </a:r>
          </a:p>
          <a:p>
            <a:pPr lvl="1"/>
            <a:endParaRPr lang="de-DE" sz="100" dirty="0"/>
          </a:p>
          <a:p>
            <a:r>
              <a:rPr lang="de-DE" b="1" dirty="0"/>
              <a:t>Drucksysteme</a:t>
            </a:r>
            <a:r>
              <a:rPr lang="de-DE" dirty="0"/>
              <a:t> mit unterschiedlichem Druckniveau können durch thermische Prozesse (Temperaturgegensätze) oder dynamische Prozesse in der Atmosphäre entstehen. </a:t>
            </a:r>
          </a:p>
        </p:txBody>
      </p:sp>
      <p:sp>
        <p:nvSpPr>
          <p:cNvPr id="5" name="Foliennummernplatzhalter 4">
            <a:extLst>
              <a:ext uri="{FF2B5EF4-FFF2-40B4-BE49-F238E27FC236}">
                <a16:creationId xmlns:a16="http://schemas.microsoft.com/office/drawing/2014/main" id="{CA4E344A-D08F-6227-269D-32A2EDFBC2A0}"/>
              </a:ext>
            </a:extLst>
          </p:cNvPr>
          <p:cNvSpPr>
            <a:spLocks noGrp="1"/>
          </p:cNvSpPr>
          <p:nvPr>
            <p:ph type="sldNum" sz="quarter" idx="12"/>
          </p:nvPr>
        </p:nvSpPr>
        <p:spPr/>
        <p:txBody>
          <a:bodyPr/>
          <a:lstStyle/>
          <a:p>
            <a:fld id="{1BAF13B1-D0BA-4A19-B609-64C08BFDA19E}" type="slidenum">
              <a:rPr lang="de-DE" smtClean="0"/>
              <a:pPr/>
              <a:t>5</a:t>
            </a:fld>
            <a:endParaRPr lang="de-DE" dirty="0"/>
          </a:p>
        </p:txBody>
      </p:sp>
      <p:sp>
        <p:nvSpPr>
          <p:cNvPr id="6" name="Textplatzhalter 5">
            <a:extLst>
              <a:ext uri="{FF2B5EF4-FFF2-40B4-BE49-F238E27FC236}">
                <a16:creationId xmlns:a16="http://schemas.microsoft.com/office/drawing/2014/main" id="{46BD5F3B-78BA-6578-C4B1-A4567286FF8C}"/>
              </a:ext>
            </a:extLst>
          </p:cNvPr>
          <p:cNvSpPr>
            <a:spLocks noGrp="1"/>
          </p:cNvSpPr>
          <p:nvPr>
            <p:ph type="body" sz="quarter" idx="13"/>
          </p:nvPr>
        </p:nvSpPr>
        <p:spPr/>
        <p:txBody>
          <a:bodyPr/>
          <a:lstStyle/>
          <a:p>
            <a:r>
              <a:rPr lang="de-DE" dirty="0"/>
              <a:t>3.7 Hoch- und Tiefdrucksysteme</a:t>
            </a:r>
          </a:p>
          <a:p>
            <a:endParaRPr lang="de-DE" dirty="0"/>
          </a:p>
        </p:txBody>
      </p:sp>
      <p:sp>
        <p:nvSpPr>
          <p:cNvPr id="8" name="Inhaltsplatzhalter 7">
            <a:extLst>
              <a:ext uri="{FF2B5EF4-FFF2-40B4-BE49-F238E27FC236}">
                <a16:creationId xmlns:a16="http://schemas.microsoft.com/office/drawing/2014/main" id="{1AF14134-2B51-E7F3-A378-759217FEF4F2}"/>
              </a:ext>
            </a:extLst>
          </p:cNvPr>
          <p:cNvSpPr>
            <a:spLocks noGrp="1"/>
          </p:cNvSpPr>
          <p:nvPr>
            <p:ph sz="half" idx="2"/>
          </p:nvPr>
        </p:nvSpPr>
        <p:spPr/>
        <p:txBody>
          <a:bodyPr/>
          <a:lstStyle/>
          <a:p>
            <a:pPr marL="0" indent="0">
              <a:buNone/>
            </a:pPr>
            <a:endParaRPr lang="de-DE" dirty="0"/>
          </a:p>
        </p:txBody>
      </p:sp>
      <p:grpSp>
        <p:nvGrpSpPr>
          <p:cNvPr id="9" name="Gruppieren 8">
            <a:extLst>
              <a:ext uri="{FF2B5EF4-FFF2-40B4-BE49-F238E27FC236}">
                <a16:creationId xmlns:a16="http://schemas.microsoft.com/office/drawing/2014/main" id="{9E7C7F17-DE63-89C5-DCC7-DA52237970C5}"/>
              </a:ext>
            </a:extLst>
          </p:cNvPr>
          <p:cNvGrpSpPr/>
          <p:nvPr/>
        </p:nvGrpSpPr>
        <p:grpSpPr>
          <a:xfrm>
            <a:off x="6390568" y="3616657"/>
            <a:ext cx="5593578" cy="2674962"/>
            <a:chOff x="371746" y="2806925"/>
            <a:chExt cx="5046875" cy="2353509"/>
          </a:xfrm>
        </p:grpSpPr>
        <p:pic>
          <p:nvPicPr>
            <p:cNvPr id="10" name="Afbeelding 3">
              <a:extLst>
                <a:ext uri="{FF2B5EF4-FFF2-40B4-BE49-F238E27FC236}">
                  <a16:creationId xmlns:a16="http://schemas.microsoft.com/office/drawing/2014/main" id="{1773A01C-ABFC-A7FC-5DB8-6EDC7B54FCC5}"/>
                </a:ext>
              </a:extLst>
            </p:cNvPr>
            <p:cNvPicPr>
              <a:picLocks noChangeAspect="1"/>
            </p:cNvPicPr>
            <p:nvPr/>
          </p:nvPicPr>
          <p:blipFill>
            <a:blip r:embed="rId2"/>
            <a:stretch>
              <a:fillRect/>
            </a:stretch>
          </p:blipFill>
          <p:spPr>
            <a:xfrm>
              <a:off x="371746" y="2806925"/>
              <a:ext cx="5046875" cy="2353509"/>
            </a:xfrm>
            <a:prstGeom prst="rect">
              <a:avLst/>
            </a:prstGeom>
          </p:spPr>
        </p:pic>
        <p:pic>
          <p:nvPicPr>
            <p:cNvPr id="11" name="Grafik 10">
              <a:extLst>
                <a:ext uri="{FF2B5EF4-FFF2-40B4-BE49-F238E27FC236}">
                  <a16:creationId xmlns:a16="http://schemas.microsoft.com/office/drawing/2014/main" id="{31D7EEDB-DD61-6C2F-892D-188C7D77AF79}"/>
                </a:ext>
              </a:extLst>
            </p:cNvPr>
            <p:cNvPicPr>
              <a:picLocks noChangeAspect="1"/>
            </p:cNvPicPr>
            <p:nvPr/>
          </p:nvPicPr>
          <p:blipFill>
            <a:blip r:embed="rId3"/>
            <a:stretch>
              <a:fillRect/>
            </a:stretch>
          </p:blipFill>
          <p:spPr>
            <a:xfrm flipH="1">
              <a:off x="4066984" y="3786183"/>
              <a:ext cx="344108" cy="496676"/>
            </a:xfrm>
            <a:prstGeom prst="rect">
              <a:avLst/>
            </a:prstGeom>
          </p:spPr>
        </p:pic>
        <p:sp>
          <p:nvSpPr>
            <p:cNvPr id="12" name="Textfeld 11">
              <a:extLst>
                <a:ext uri="{FF2B5EF4-FFF2-40B4-BE49-F238E27FC236}">
                  <a16:creationId xmlns:a16="http://schemas.microsoft.com/office/drawing/2014/main" id="{0AD1F37A-AE77-46B4-F237-ED69483C3ABF}"/>
                </a:ext>
              </a:extLst>
            </p:cNvPr>
            <p:cNvSpPr txBox="1"/>
            <p:nvPr/>
          </p:nvSpPr>
          <p:spPr>
            <a:xfrm>
              <a:off x="3962679" y="3473560"/>
              <a:ext cx="552717" cy="1020237"/>
            </a:xfrm>
            <a:prstGeom prst="rect">
              <a:avLst/>
            </a:prstGeom>
            <a:noFill/>
          </p:spPr>
          <p:txBody>
            <a:bodyPr wrap="none" rtlCol="0">
              <a:spAutoFit/>
            </a:bodyPr>
            <a:lstStyle/>
            <a:p>
              <a:r>
                <a:rPr lang="de-DE" sz="4800" b="1" dirty="0">
                  <a:solidFill>
                    <a:srgbClr val="044C96"/>
                  </a:solidFill>
                </a:rPr>
                <a:t>T</a:t>
              </a:r>
            </a:p>
          </p:txBody>
        </p:sp>
      </p:grpSp>
      <p:pic>
        <p:nvPicPr>
          <p:cNvPr id="1026" name="Picture 2">
            <a:extLst>
              <a:ext uri="{FF2B5EF4-FFF2-40B4-BE49-F238E27FC236}">
                <a16:creationId xmlns:a16="http://schemas.microsoft.com/office/drawing/2014/main" id="{60AEF7A1-2A1D-C08B-7FB1-C7E5781F4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920" y="1031264"/>
            <a:ext cx="5593578" cy="199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77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Grundsätzliches zu Drucksystemen</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3182" y="734257"/>
            <a:ext cx="3979949" cy="4099240"/>
          </a:xfrm>
        </p:spPr>
      </p:pic>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3.7 Hoch- und Tiefdrucksysteme</a:t>
            </a:r>
          </a:p>
        </p:txBody>
      </p:sp>
      <p:sp>
        <p:nvSpPr>
          <p:cNvPr id="9" name="Rectangle 8"/>
          <p:cNvSpPr/>
          <p:nvPr/>
        </p:nvSpPr>
        <p:spPr>
          <a:xfrm>
            <a:off x="4788023" y="930806"/>
            <a:ext cx="7063665" cy="5509200"/>
          </a:xfrm>
          <a:prstGeom prst="rect">
            <a:avLst/>
          </a:prstGeom>
        </p:spPr>
        <p:txBody>
          <a:bodyPr wrap="square">
            <a:spAutoFit/>
          </a:bodyPr>
          <a:lstStyle/>
          <a:p>
            <a:pPr marL="342900" indent="-342900">
              <a:buFont typeface="Arial" panose="020B0604020202020204" pitchFamily="34" charset="0"/>
              <a:buChar char="•"/>
            </a:pPr>
            <a:r>
              <a:rPr lang="de-DE" sz="2200" dirty="0"/>
              <a:t>In der Nähe des Äquators befinden sich Tiefdruckgebiete </a:t>
            </a:r>
            <a:r>
              <a:rPr lang="de-DE" sz="2200" dirty="0">
                <a:solidFill>
                  <a:srgbClr val="FF0000"/>
                </a:solidFill>
              </a:rPr>
              <a:t>(Äquatorialer Tiefdruckgürtel)</a:t>
            </a:r>
            <a:r>
              <a:rPr lang="de-DE" sz="2200" dirty="0"/>
              <a:t> </a:t>
            </a:r>
          </a:p>
          <a:p>
            <a:pPr marL="342900" indent="-342900">
              <a:buFont typeface="Arial" panose="020B0604020202020204" pitchFamily="34" charset="0"/>
              <a:buChar char="•"/>
            </a:pPr>
            <a:r>
              <a:rPr lang="en-US" sz="2200" dirty="0" err="1"/>
              <a:t>Subtropen</a:t>
            </a:r>
            <a:r>
              <a:rPr lang="en-US" sz="2200" dirty="0"/>
              <a:t> (ca 30. </a:t>
            </a:r>
            <a:r>
              <a:rPr lang="en-US" sz="2200" dirty="0" err="1"/>
              <a:t>Breitengrad</a:t>
            </a:r>
            <a:r>
              <a:rPr lang="en-US" sz="2200" dirty="0"/>
              <a:t>) </a:t>
            </a:r>
            <a:r>
              <a:rPr lang="en-US" sz="2200" dirty="0" err="1"/>
              <a:t>überwiegend</a:t>
            </a:r>
            <a:r>
              <a:rPr lang="en-US" sz="2200" dirty="0"/>
              <a:t> </a:t>
            </a:r>
            <a:r>
              <a:rPr lang="en-US" sz="2200" dirty="0" err="1"/>
              <a:t>Hochdruckgebiete</a:t>
            </a:r>
            <a:r>
              <a:rPr lang="en-US" sz="2200" dirty="0"/>
              <a:t> (</a:t>
            </a:r>
            <a:r>
              <a:rPr lang="en-US" sz="2200" dirty="0" err="1"/>
              <a:t>z.B</a:t>
            </a:r>
            <a:r>
              <a:rPr lang="en-US" sz="2200" dirty="0"/>
              <a:t>. </a:t>
            </a:r>
            <a:r>
              <a:rPr lang="en-US" sz="2200" dirty="0" err="1">
                <a:solidFill>
                  <a:srgbClr val="FF0000"/>
                </a:solidFill>
              </a:rPr>
              <a:t>Azorenhoch</a:t>
            </a:r>
            <a:r>
              <a:rPr lang="en-US" sz="2200" dirty="0"/>
              <a:t>)</a:t>
            </a:r>
          </a:p>
          <a:p>
            <a:endParaRPr lang="en-US" sz="2200" dirty="0"/>
          </a:p>
          <a:p>
            <a:endParaRPr lang="en-US" sz="2200" dirty="0"/>
          </a:p>
          <a:p>
            <a:r>
              <a:rPr lang="en-US" sz="2200" dirty="0"/>
              <a:t>Auf der </a:t>
            </a:r>
            <a:r>
              <a:rPr lang="en-US" sz="2200" dirty="0" err="1"/>
              <a:t>Nordhalbkugel</a:t>
            </a:r>
            <a:r>
              <a:rPr lang="en-US" sz="2200" dirty="0"/>
              <a:t> gilt:</a:t>
            </a:r>
          </a:p>
          <a:p>
            <a:pPr marL="342900" indent="-342900">
              <a:buFont typeface="Arial" panose="020B0604020202020204" pitchFamily="34" charset="0"/>
              <a:buChar char="•"/>
            </a:pPr>
            <a:r>
              <a:rPr lang="de-DE" sz="2200" dirty="0"/>
              <a:t>In Hochdruckgebieten sinkt die Luft allmählich in einer Rotation im Uhrzeigersinn ab (Antizyklone)</a:t>
            </a:r>
          </a:p>
          <a:p>
            <a:pPr marL="342900" indent="-342900">
              <a:buFont typeface="Arial" panose="020B0604020202020204" pitchFamily="34" charset="0"/>
              <a:buChar char="•"/>
            </a:pPr>
            <a:r>
              <a:rPr lang="de-DE" sz="2200" dirty="0"/>
              <a:t>Ein Tiefdruckgebiet dreht sich gegen den Uhrzeigersinn und wird auch als Zyklone bezeichnet.</a:t>
            </a:r>
          </a:p>
          <a:p>
            <a:endParaRPr lang="de-DE" sz="2200" dirty="0"/>
          </a:p>
          <a:p>
            <a:pPr marL="342900" indent="-342900">
              <a:buFont typeface="Arial" panose="020B0604020202020204" pitchFamily="34" charset="0"/>
              <a:buChar char="•"/>
            </a:pPr>
            <a:r>
              <a:rPr lang="de-DE" sz="2200" dirty="0"/>
              <a:t>In Hochdruckgebieten sinkt die Luft ab </a:t>
            </a:r>
            <a:br>
              <a:rPr lang="de-DE" sz="2200" dirty="0"/>
            </a:br>
            <a:r>
              <a:rPr lang="de-DE" sz="2200" dirty="0"/>
              <a:t>                              </a:t>
            </a:r>
            <a:r>
              <a:rPr lang="de-DE" sz="2200" dirty="0">
                <a:sym typeface="Wingdings" pitchFamily="2" charset="2"/>
              </a:rPr>
              <a:t> Wolkenauflösung</a:t>
            </a:r>
            <a:endParaRPr lang="de-DE" sz="2200" dirty="0"/>
          </a:p>
          <a:p>
            <a:pPr marL="342900" indent="-342900">
              <a:buFont typeface="Arial" panose="020B0604020202020204" pitchFamily="34" charset="0"/>
              <a:buChar char="•"/>
            </a:pPr>
            <a:r>
              <a:rPr lang="de-DE" sz="2200" dirty="0"/>
              <a:t>In Tiefdruckgebieten steigt die Luft auf </a:t>
            </a:r>
            <a:br>
              <a:rPr lang="de-DE" sz="2200" dirty="0"/>
            </a:br>
            <a:r>
              <a:rPr lang="de-DE" sz="2200" dirty="0"/>
              <a:t>                              </a:t>
            </a:r>
            <a:r>
              <a:rPr lang="de-DE" sz="2200" dirty="0">
                <a:sym typeface="Wingdings" pitchFamily="2" charset="2"/>
              </a:rPr>
              <a:t> Wolken- und Niederschlagsbildung</a:t>
            </a:r>
            <a:endParaRPr lang="de-DE" sz="2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80" y="4776828"/>
            <a:ext cx="3348508" cy="1806320"/>
          </a:xfrm>
          <a:prstGeom prst="rect">
            <a:avLst/>
          </a:prstGeom>
        </p:spPr>
      </p:pic>
    </p:spTree>
    <p:extLst>
      <p:ext uri="{BB962C8B-B14F-4D97-AF65-F5344CB8AC3E}">
        <p14:creationId xmlns:p14="http://schemas.microsoft.com/office/powerpoint/2010/main" val="281845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2C4EB-119C-0529-3895-0498A6E64E12}"/>
              </a:ext>
            </a:extLst>
          </p:cNvPr>
          <p:cNvSpPr>
            <a:spLocks noGrp="1"/>
          </p:cNvSpPr>
          <p:nvPr>
            <p:ph type="title"/>
          </p:nvPr>
        </p:nvSpPr>
        <p:spPr/>
        <p:txBody>
          <a:bodyPr>
            <a:noAutofit/>
          </a:bodyPr>
          <a:lstStyle/>
          <a:p>
            <a:r>
              <a:rPr lang="de-DE" sz="2800" dirty="0"/>
              <a:t>Dynamische Hoch- und Tiefdrucksysteme</a:t>
            </a:r>
          </a:p>
        </p:txBody>
      </p:sp>
      <p:sp>
        <p:nvSpPr>
          <p:cNvPr id="3" name="Inhaltsplatzhalter 2">
            <a:extLst>
              <a:ext uri="{FF2B5EF4-FFF2-40B4-BE49-F238E27FC236}">
                <a16:creationId xmlns:a16="http://schemas.microsoft.com/office/drawing/2014/main" id="{C319FDE4-E997-E87F-DACB-5B18FFC0B1D3}"/>
              </a:ext>
            </a:extLst>
          </p:cNvPr>
          <p:cNvSpPr>
            <a:spLocks noGrp="1"/>
          </p:cNvSpPr>
          <p:nvPr>
            <p:ph sz="half" idx="1"/>
          </p:nvPr>
        </p:nvSpPr>
        <p:spPr>
          <a:xfrm>
            <a:off x="189185" y="924910"/>
            <a:ext cx="5379101" cy="5475890"/>
          </a:xfrm>
        </p:spPr>
        <p:txBody>
          <a:bodyPr>
            <a:normAutofit/>
          </a:bodyPr>
          <a:lstStyle/>
          <a:p>
            <a:endParaRPr lang="de-DE" dirty="0"/>
          </a:p>
        </p:txBody>
      </p:sp>
      <p:sp>
        <p:nvSpPr>
          <p:cNvPr id="4" name="Inhaltsplatzhalter 3">
            <a:extLst>
              <a:ext uri="{FF2B5EF4-FFF2-40B4-BE49-F238E27FC236}">
                <a16:creationId xmlns:a16="http://schemas.microsoft.com/office/drawing/2014/main" id="{0ACFDF61-E1F4-E694-90C7-DA10198A0642}"/>
              </a:ext>
            </a:extLst>
          </p:cNvPr>
          <p:cNvSpPr>
            <a:spLocks noGrp="1"/>
          </p:cNvSpPr>
          <p:nvPr>
            <p:ph sz="half" idx="2"/>
          </p:nvPr>
        </p:nvSpPr>
        <p:spPr>
          <a:xfrm>
            <a:off x="5704764" y="924910"/>
            <a:ext cx="6262608" cy="5475890"/>
          </a:xfrm>
        </p:spPr>
        <p:txBody>
          <a:bodyPr>
            <a:noAutofit/>
          </a:bodyPr>
          <a:lstStyle/>
          <a:p>
            <a:pPr>
              <a:lnSpc>
                <a:spcPct val="110000"/>
              </a:lnSpc>
            </a:pPr>
            <a:endParaRPr lang="de-DE" b="1" dirty="0">
              <a:solidFill>
                <a:srgbClr val="FF0000"/>
              </a:solidFill>
            </a:endParaRPr>
          </a:p>
          <a:p>
            <a:pPr>
              <a:lnSpc>
                <a:spcPct val="110000"/>
              </a:lnSpc>
            </a:pPr>
            <a:r>
              <a:rPr lang="de-DE" b="1" dirty="0">
                <a:solidFill>
                  <a:srgbClr val="FF0000"/>
                </a:solidFill>
              </a:rPr>
              <a:t>Dynamische Druckgebiete </a:t>
            </a:r>
            <a:r>
              <a:rPr lang="de-DE" dirty="0"/>
              <a:t>entstehen durch die Strömungs- und Zirkulationsvorgänge in der Atmosphäre. </a:t>
            </a:r>
          </a:p>
          <a:p>
            <a:pPr>
              <a:lnSpc>
                <a:spcPct val="110000"/>
              </a:lnSpc>
            </a:pPr>
            <a:r>
              <a:rPr lang="de-DE" dirty="0"/>
              <a:t>Das Mäandrieren der Polarfront („</a:t>
            </a:r>
            <a:r>
              <a:rPr lang="de-DE" dirty="0" err="1"/>
              <a:t>Rossby</a:t>
            </a:r>
            <a:r>
              <a:rPr lang="de-DE" dirty="0"/>
              <a:t>-Wellen“) bewirkt, dass Luftmassen einerseits abgebremst, andererseits beschleunigt, was wiederum zu Divergenz- und Konvergenzgebieten führt. Divergiert die Luftmasse, sinkt der Luftdruck und die Strömung bekommt advektionsbedingt eine Linksablenkung; es entsteht an der Polarfront ein </a:t>
            </a:r>
            <a:r>
              <a:rPr lang="de-DE" b="1" dirty="0">
                <a:solidFill>
                  <a:srgbClr val="FF0000"/>
                </a:solidFill>
              </a:rPr>
              <a:t>Dynamisches Tiefdruckgebiet</a:t>
            </a:r>
            <a:r>
              <a:rPr lang="de-DE" dirty="0"/>
              <a:t>. </a:t>
            </a:r>
          </a:p>
        </p:txBody>
      </p:sp>
      <p:sp>
        <p:nvSpPr>
          <p:cNvPr id="5" name="Foliennummernplatzhalter 4">
            <a:extLst>
              <a:ext uri="{FF2B5EF4-FFF2-40B4-BE49-F238E27FC236}">
                <a16:creationId xmlns:a16="http://schemas.microsoft.com/office/drawing/2014/main" id="{5C559A6C-8435-B9D3-99EA-F2142DF6A78E}"/>
              </a:ext>
            </a:extLst>
          </p:cNvPr>
          <p:cNvSpPr>
            <a:spLocks noGrp="1"/>
          </p:cNvSpPr>
          <p:nvPr>
            <p:ph type="sldNum" sz="quarter" idx="12"/>
          </p:nvPr>
        </p:nvSpPr>
        <p:spPr/>
        <p:txBody>
          <a:bodyPr/>
          <a:lstStyle/>
          <a:p>
            <a:fld id="{1BAF13B1-D0BA-4A19-B609-64C08BFDA19E}" type="slidenum">
              <a:rPr lang="de-DE" smtClean="0"/>
              <a:pPr/>
              <a:t>7</a:t>
            </a:fld>
            <a:endParaRPr lang="de-DE" dirty="0"/>
          </a:p>
        </p:txBody>
      </p:sp>
      <p:sp>
        <p:nvSpPr>
          <p:cNvPr id="6" name="Textplatzhalter 5">
            <a:extLst>
              <a:ext uri="{FF2B5EF4-FFF2-40B4-BE49-F238E27FC236}">
                <a16:creationId xmlns:a16="http://schemas.microsoft.com/office/drawing/2014/main" id="{609ABB85-CE9F-FA11-D55D-D336AB38AE1B}"/>
              </a:ext>
            </a:extLst>
          </p:cNvPr>
          <p:cNvSpPr>
            <a:spLocks noGrp="1"/>
          </p:cNvSpPr>
          <p:nvPr>
            <p:ph type="body" sz="quarter" idx="13"/>
          </p:nvPr>
        </p:nvSpPr>
        <p:spPr/>
        <p:txBody>
          <a:bodyPr/>
          <a:lstStyle/>
          <a:p>
            <a:r>
              <a:rPr lang="de-DE" dirty="0"/>
              <a:t>3.7 Hoch- und Tiefdrucksysteme</a:t>
            </a:r>
          </a:p>
          <a:p>
            <a:endParaRPr lang="de-DE" dirty="0"/>
          </a:p>
        </p:txBody>
      </p:sp>
      <p:grpSp>
        <p:nvGrpSpPr>
          <p:cNvPr id="7" name="Gruppieren 6">
            <a:extLst>
              <a:ext uri="{FF2B5EF4-FFF2-40B4-BE49-F238E27FC236}">
                <a16:creationId xmlns:a16="http://schemas.microsoft.com/office/drawing/2014/main" id="{0A73B3E9-5135-BBB7-1803-D16DD6FD0DF0}"/>
              </a:ext>
            </a:extLst>
          </p:cNvPr>
          <p:cNvGrpSpPr/>
          <p:nvPr/>
        </p:nvGrpSpPr>
        <p:grpSpPr>
          <a:xfrm>
            <a:off x="292868" y="1033412"/>
            <a:ext cx="3340414" cy="2395588"/>
            <a:chOff x="695772" y="4115316"/>
            <a:chExt cx="3505889" cy="2134465"/>
          </a:xfrm>
        </p:grpSpPr>
        <p:pic>
          <p:nvPicPr>
            <p:cNvPr id="8" name="Grafik 1">
              <a:extLst>
                <a:ext uri="{FF2B5EF4-FFF2-40B4-BE49-F238E27FC236}">
                  <a16:creationId xmlns:a16="http://schemas.microsoft.com/office/drawing/2014/main" id="{B76A2CC7-4B71-BE0F-7749-0ACB63E89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85" y="4115316"/>
              <a:ext cx="3404676" cy="191902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67744BD5-25B9-2304-9AEA-F241ECB648C7}"/>
                </a:ext>
              </a:extLst>
            </p:cNvPr>
            <p:cNvSpPr>
              <a:spLocks noChangeArrowheads="1"/>
            </p:cNvSpPr>
            <p:nvPr/>
          </p:nvSpPr>
          <p:spPr bwMode="auto">
            <a:xfrm>
              <a:off x="695772" y="6034337"/>
              <a:ext cx="1204176"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de-DE" sz="800" dirty="0"/>
                <a:t>Quelle: K.L.S. Publishing</a:t>
              </a:r>
              <a:r>
                <a:rPr lang="de-DE" altLang="de-DE" sz="800" dirty="0"/>
                <a:t> </a:t>
              </a:r>
            </a:p>
          </p:txBody>
        </p:sp>
      </p:grpSp>
      <p:grpSp>
        <p:nvGrpSpPr>
          <p:cNvPr id="10" name="Gruppieren 9">
            <a:extLst>
              <a:ext uri="{FF2B5EF4-FFF2-40B4-BE49-F238E27FC236}">
                <a16:creationId xmlns:a16="http://schemas.microsoft.com/office/drawing/2014/main" id="{5CD9475A-ABF9-9E4E-7357-1B3E330F5A8D}"/>
              </a:ext>
            </a:extLst>
          </p:cNvPr>
          <p:cNvGrpSpPr/>
          <p:nvPr/>
        </p:nvGrpSpPr>
        <p:grpSpPr>
          <a:xfrm>
            <a:off x="347919" y="3482091"/>
            <a:ext cx="3719155" cy="3026639"/>
            <a:chOff x="462269" y="3592802"/>
            <a:chExt cx="3589430" cy="2906913"/>
          </a:xfrm>
        </p:grpSpPr>
        <p:pic>
          <p:nvPicPr>
            <p:cNvPr id="11" name="Bild 1">
              <a:extLst>
                <a:ext uri="{FF2B5EF4-FFF2-40B4-BE49-F238E27FC236}">
                  <a16:creationId xmlns:a16="http://schemas.microsoft.com/office/drawing/2014/main" id="{48F1965E-4ADA-C33B-7562-34A4610FF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69" y="3592802"/>
              <a:ext cx="3238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17F3D4F0-2DBA-5CC3-DAF5-0B7649016553}"/>
                </a:ext>
              </a:extLst>
            </p:cNvPr>
            <p:cNvSpPr txBox="1"/>
            <p:nvPr/>
          </p:nvSpPr>
          <p:spPr>
            <a:xfrm>
              <a:off x="479942" y="6161161"/>
              <a:ext cx="3571757" cy="338554"/>
            </a:xfrm>
            <a:prstGeom prst="rect">
              <a:avLst/>
            </a:prstGeom>
            <a:noFill/>
          </p:spPr>
          <p:txBody>
            <a:bodyPr wrap="square">
              <a:spAutoFit/>
            </a:bodyPr>
            <a:lstStyle/>
            <a:p>
              <a:r>
                <a:rPr lang="de-DE" sz="800" dirty="0"/>
                <a:t>Quelle: Wikipedia: Mike Run - Earth Global </a:t>
              </a:r>
              <a:r>
                <a:rPr lang="de-DE" sz="800" dirty="0" err="1"/>
                <a:t>Circulation</a:t>
              </a:r>
              <a:r>
                <a:rPr lang="de-DE" sz="800" dirty="0"/>
                <a:t> - </a:t>
              </a:r>
              <a:r>
                <a:rPr lang="de-DE" sz="800" dirty="0" err="1"/>
                <a:t>en.svg</a:t>
              </a:r>
              <a:r>
                <a:rPr lang="de-DE" sz="800" dirty="0"/>
                <a:t>:, CC BY-SA 3.0, </a:t>
              </a:r>
              <a:br>
                <a:rPr lang="de-DE" sz="800" dirty="0"/>
              </a:br>
              <a:r>
                <a:rPr lang="de-DE" sz="800" dirty="0"/>
                <a:t>https://commons.wikimedia.org/w/index.php?curid=82519347</a:t>
              </a:r>
            </a:p>
          </p:txBody>
        </p:sp>
      </p:grpSp>
    </p:spTree>
    <p:extLst>
      <p:ext uri="{BB962C8B-B14F-4D97-AF65-F5344CB8AC3E}">
        <p14:creationId xmlns:p14="http://schemas.microsoft.com/office/powerpoint/2010/main" val="264818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Dynamische Tiefdrucksysteme</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8</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3.7 Hoch- und Tiefdrucksysteme</a:t>
            </a:r>
          </a:p>
        </p:txBody>
      </p:sp>
      <p:sp>
        <p:nvSpPr>
          <p:cNvPr id="9" name="Rectangle 8"/>
          <p:cNvSpPr/>
          <p:nvPr/>
        </p:nvSpPr>
        <p:spPr>
          <a:xfrm>
            <a:off x="296702" y="930806"/>
            <a:ext cx="11588196" cy="1446550"/>
          </a:xfrm>
          <a:prstGeom prst="rect">
            <a:avLst/>
          </a:prstGeom>
        </p:spPr>
        <p:txBody>
          <a:bodyPr wrap="square">
            <a:spAutoFit/>
          </a:bodyPr>
          <a:lstStyle/>
          <a:p>
            <a:pPr marL="342900" indent="-342900">
              <a:buFont typeface="Arial" panose="020B0604020202020204" pitchFamily="34" charset="0"/>
              <a:buChar char="•"/>
            </a:pPr>
            <a:r>
              <a:rPr lang="de-DE" sz="2200" dirty="0"/>
              <a:t>Ein </a:t>
            </a:r>
            <a:r>
              <a:rPr lang="de-DE" sz="2200" b="1" dirty="0">
                <a:solidFill>
                  <a:srgbClr val="FF0000"/>
                </a:solidFill>
              </a:rPr>
              <a:t>dynamisches Tiefdruckgebiet</a:t>
            </a:r>
            <a:r>
              <a:rPr lang="de-DE" sz="2200" dirty="0"/>
              <a:t> („Zyklone“) mit seinen Warm-, Kalt- oder Okklusionsfront entwickelt sich an der Polarfront durch Eindrehen der Warm- bzw. Kaltluft in die jeweils andere Luftmasse . </a:t>
            </a:r>
          </a:p>
          <a:p>
            <a:endParaRPr lang="de-DE" sz="2200" dirty="0"/>
          </a:p>
        </p:txBody>
      </p:sp>
      <p:pic>
        <p:nvPicPr>
          <p:cNvPr id="7" name="Inhaltsplatzhalter 13" descr="Ein Bild, das Text, Himmel, Karte, draußen enthält.&#10;&#10;Automatisch generierte Beschreibung">
            <a:extLst>
              <a:ext uri="{FF2B5EF4-FFF2-40B4-BE49-F238E27FC236}">
                <a16:creationId xmlns:a16="http://schemas.microsoft.com/office/drawing/2014/main" id="{AFF3FE27-F762-B81D-0E66-9B0BE9351AD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59774"/>
          <a:stretch/>
        </p:blipFill>
        <p:spPr>
          <a:xfrm>
            <a:off x="2669600" y="1692318"/>
            <a:ext cx="8134072" cy="2146442"/>
          </a:xfrm>
        </p:spPr>
      </p:pic>
      <p:sp>
        <p:nvSpPr>
          <p:cNvPr id="11" name="Rectangle 8">
            <a:extLst>
              <a:ext uri="{FF2B5EF4-FFF2-40B4-BE49-F238E27FC236}">
                <a16:creationId xmlns:a16="http://schemas.microsoft.com/office/drawing/2014/main" id="{2296F38B-7A8C-92F2-CEE4-E8245DABF7F8}"/>
              </a:ext>
            </a:extLst>
          </p:cNvPr>
          <p:cNvSpPr/>
          <p:nvPr/>
        </p:nvSpPr>
        <p:spPr>
          <a:xfrm>
            <a:off x="296702" y="4003832"/>
            <a:ext cx="11723531" cy="2462213"/>
          </a:xfrm>
          <a:prstGeom prst="rect">
            <a:avLst/>
          </a:prstGeom>
        </p:spPr>
        <p:txBody>
          <a:bodyPr wrap="square">
            <a:spAutoFit/>
          </a:bodyPr>
          <a:lstStyle/>
          <a:p>
            <a:pPr marL="342900" indent="-342900">
              <a:buFont typeface="Arial" panose="020B0604020202020204" pitchFamily="34" charset="0"/>
              <a:buChar char="•"/>
            </a:pPr>
            <a:r>
              <a:rPr lang="de-DE" sz="2200" dirty="0"/>
              <a:t>In dynamischen Tiefdruckgebieten findet durch die bodennahe Konvergenz ein großräumiges Aufsteigen von Luftmassen statt. Dadurch kühlt sich die Luft ab und es bilden sich Wolken und Niederschlag.  </a:t>
            </a:r>
          </a:p>
          <a:p>
            <a:pPr marL="342900" indent="-342900">
              <a:buFont typeface="Arial" panose="020B0604020202020204" pitchFamily="34" charset="0"/>
              <a:buChar char="•"/>
            </a:pPr>
            <a:r>
              <a:rPr lang="de-DE" sz="2200" dirty="0"/>
              <a:t>Bei Durchzug einer Zyklone sind der Reihenfolge nach folgende Wettererscheinungen zu beobachten: </a:t>
            </a:r>
            <a:br>
              <a:rPr lang="de-DE" sz="2200" dirty="0"/>
            </a:br>
            <a:r>
              <a:rPr lang="de-DE" sz="2200" dirty="0"/>
              <a:t>absinkende Bewölkung, Druckfall, Niederschläge, Ende des Druckabfalls mit Winddrehung, Bewölkungsauflockerung, Druckanstieg mit Winddrehung, Quellbewölkung. </a:t>
            </a:r>
          </a:p>
        </p:txBody>
      </p:sp>
    </p:spTree>
    <p:extLst>
      <p:ext uri="{BB962C8B-B14F-4D97-AF65-F5344CB8AC3E}">
        <p14:creationId xmlns:p14="http://schemas.microsoft.com/office/powerpoint/2010/main" val="286321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6908C-95F1-BE97-074B-C1B069C5A61E}"/>
              </a:ext>
            </a:extLst>
          </p:cNvPr>
          <p:cNvSpPr>
            <a:spLocks noGrp="1"/>
          </p:cNvSpPr>
          <p:nvPr>
            <p:ph type="title"/>
          </p:nvPr>
        </p:nvSpPr>
        <p:spPr/>
        <p:txBody>
          <a:bodyPr>
            <a:normAutofit/>
          </a:bodyPr>
          <a:lstStyle/>
          <a:p>
            <a:r>
              <a:rPr lang="de-DE" sz="2800" dirty="0"/>
              <a:t>Bewölkung der Dynamischen Tiefdrucksysteme</a:t>
            </a:r>
          </a:p>
        </p:txBody>
      </p:sp>
      <p:sp>
        <p:nvSpPr>
          <p:cNvPr id="4" name="Inhaltsplatzhalter 3">
            <a:extLst>
              <a:ext uri="{FF2B5EF4-FFF2-40B4-BE49-F238E27FC236}">
                <a16:creationId xmlns:a16="http://schemas.microsoft.com/office/drawing/2014/main" id="{E7AE666B-AA18-8F57-C8D7-7E2A5A777814}"/>
              </a:ext>
            </a:extLst>
          </p:cNvPr>
          <p:cNvSpPr>
            <a:spLocks noGrp="1"/>
          </p:cNvSpPr>
          <p:nvPr>
            <p:ph sz="half" idx="2"/>
          </p:nvPr>
        </p:nvSpPr>
        <p:spPr>
          <a:xfrm>
            <a:off x="6172200" y="3774967"/>
            <a:ext cx="5795172" cy="2625833"/>
          </a:xfrm>
        </p:spPr>
        <p:txBody>
          <a:bodyPr>
            <a:normAutofit/>
          </a:bodyPr>
          <a:lstStyle/>
          <a:p>
            <a:pPr marL="342900" indent="-342900">
              <a:lnSpc>
                <a:spcPct val="110000"/>
              </a:lnSpc>
            </a:pPr>
            <a:r>
              <a:rPr lang="de-DE" dirty="0"/>
              <a:t>Bewölkung an der </a:t>
            </a:r>
            <a:r>
              <a:rPr lang="de-DE" b="1" dirty="0"/>
              <a:t>Kaltfront</a:t>
            </a:r>
            <a:r>
              <a:rPr lang="de-DE" dirty="0"/>
              <a:t>:</a:t>
            </a:r>
            <a:br>
              <a:rPr lang="de-DE" dirty="0"/>
            </a:br>
            <a:r>
              <a:rPr lang="de-DE" dirty="0"/>
              <a:t>Cumulus </a:t>
            </a:r>
            <a:r>
              <a:rPr lang="de-DE" dirty="0" err="1"/>
              <a:t>congestus</a:t>
            </a:r>
            <a:r>
              <a:rPr lang="de-DE" dirty="0"/>
              <a:t> / </a:t>
            </a:r>
            <a:r>
              <a:rPr lang="de-DE" dirty="0" err="1"/>
              <a:t>Cumulonimbus</a:t>
            </a:r>
            <a:endParaRPr lang="de-DE" dirty="0"/>
          </a:p>
          <a:p>
            <a:pPr marL="342900" indent="-342900">
              <a:lnSpc>
                <a:spcPct val="110000"/>
              </a:lnSpc>
            </a:pPr>
            <a:r>
              <a:rPr lang="de-DE" dirty="0"/>
              <a:t>Bewölkung der </a:t>
            </a:r>
            <a:r>
              <a:rPr lang="de-DE" b="1" dirty="0"/>
              <a:t>Rückseite</a:t>
            </a:r>
            <a:r>
              <a:rPr lang="de-DE" dirty="0"/>
              <a:t>:</a:t>
            </a:r>
            <a:br>
              <a:rPr lang="de-DE" dirty="0"/>
            </a:br>
            <a:r>
              <a:rPr lang="de-DE" dirty="0"/>
              <a:t>Cumulus</a:t>
            </a:r>
          </a:p>
        </p:txBody>
      </p:sp>
      <p:sp>
        <p:nvSpPr>
          <p:cNvPr id="5" name="Foliennummernplatzhalter 4">
            <a:extLst>
              <a:ext uri="{FF2B5EF4-FFF2-40B4-BE49-F238E27FC236}">
                <a16:creationId xmlns:a16="http://schemas.microsoft.com/office/drawing/2014/main" id="{91BA5B21-063B-5ADF-6A9F-E7F419895322}"/>
              </a:ext>
            </a:extLst>
          </p:cNvPr>
          <p:cNvSpPr>
            <a:spLocks noGrp="1"/>
          </p:cNvSpPr>
          <p:nvPr>
            <p:ph type="sldNum" sz="quarter" idx="12"/>
          </p:nvPr>
        </p:nvSpPr>
        <p:spPr/>
        <p:txBody>
          <a:bodyPr/>
          <a:lstStyle/>
          <a:p>
            <a:fld id="{1BAF13B1-D0BA-4A19-B609-64C08BFDA19E}" type="slidenum">
              <a:rPr lang="de-DE" smtClean="0"/>
              <a:pPr/>
              <a:t>9</a:t>
            </a:fld>
            <a:endParaRPr lang="de-DE" dirty="0"/>
          </a:p>
        </p:txBody>
      </p:sp>
      <p:sp>
        <p:nvSpPr>
          <p:cNvPr id="6" name="Textplatzhalter 5">
            <a:extLst>
              <a:ext uri="{FF2B5EF4-FFF2-40B4-BE49-F238E27FC236}">
                <a16:creationId xmlns:a16="http://schemas.microsoft.com/office/drawing/2014/main" id="{B13183F0-9873-971C-1452-23A495375E72}"/>
              </a:ext>
            </a:extLst>
          </p:cNvPr>
          <p:cNvSpPr>
            <a:spLocks noGrp="1"/>
          </p:cNvSpPr>
          <p:nvPr>
            <p:ph type="body" sz="quarter" idx="13"/>
          </p:nvPr>
        </p:nvSpPr>
        <p:spPr/>
        <p:txBody>
          <a:bodyPr/>
          <a:lstStyle/>
          <a:p>
            <a:r>
              <a:rPr lang="de-DE" dirty="0"/>
              <a:t>3.7 Hoch- und Tiefdrucksysteme</a:t>
            </a:r>
          </a:p>
          <a:p>
            <a:endParaRPr lang="de-DE" dirty="0"/>
          </a:p>
        </p:txBody>
      </p:sp>
      <p:sp>
        <p:nvSpPr>
          <p:cNvPr id="10" name="Inhaltsplatzhalter 9">
            <a:extLst>
              <a:ext uri="{FF2B5EF4-FFF2-40B4-BE49-F238E27FC236}">
                <a16:creationId xmlns:a16="http://schemas.microsoft.com/office/drawing/2014/main" id="{14CE2352-CF60-6599-184E-D14A5B07D61D}"/>
              </a:ext>
            </a:extLst>
          </p:cNvPr>
          <p:cNvSpPr>
            <a:spLocks noGrp="1"/>
          </p:cNvSpPr>
          <p:nvPr>
            <p:ph sz="half" idx="1"/>
          </p:nvPr>
        </p:nvSpPr>
        <p:spPr/>
        <p:txBody>
          <a:bodyPr>
            <a:normAutofit/>
          </a:bodyPr>
          <a:lstStyle/>
          <a:p>
            <a:pPr marL="342900" indent="-342900">
              <a:lnSpc>
                <a:spcPct val="110000"/>
              </a:lnSpc>
            </a:pPr>
            <a:r>
              <a:rPr lang="de-DE" dirty="0"/>
              <a:t>Bewölkungsabfolge an der </a:t>
            </a:r>
            <a:r>
              <a:rPr lang="de-DE" b="1" dirty="0"/>
              <a:t>Warmfront</a:t>
            </a:r>
            <a:r>
              <a:rPr lang="de-DE" dirty="0"/>
              <a:t>: </a:t>
            </a:r>
            <a:br>
              <a:rPr lang="de-DE" dirty="0"/>
            </a:br>
            <a:r>
              <a:rPr lang="de-DE" dirty="0"/>
              <a:t>Cirrus – Cirrostratus – Altostratus - Nimbostratus</a:t>
            </a:r>
          </a:p>
          <a:p>
            <a:pPr marL="342900" indent="-342900">
              <a:lnSpc>
                <a:spcPct val="110000"/>
              </a:lnSpc>
            </a:pPr>
            <a:r>
              <a:rPr lang="de-DE" dirty="0"/>
              <a:t>Im </a:t>
            </a:r>
            <a:r>
              <a:rPr lang="de-DE" b="1" dirty="0"/>
              <a:t>Warmsektor</a:t>
            </a:r>
            <a:r>
              <a:rPr lang="de-DE" dirty="0"/>
              <a:t>:</a:t>
            </a:r>
            <a:br>
              <a:rPr lang="de-DE" dirty="0"/>
            </a:br>
            <a:r>
              <a:rPr lang="de-DE" dirty="0"/>
              <a:t>Stratocumulus/Cumulus und Altocumulus </a:t>
            </a:r>
          </a:p>
        </p:txBody>
      </p:sp>
      <p:pic>
        <p:nvPicPr>
          <p:cNvPr id="17" name="Grafik 16">
            <a:extLst>
              <a:ext uri="{FF2B5EF4-FFF2-40B4-BE49-F238E27FC236}">
                <a16:creationId xmlns:a16="http://schemas.microsoft.com/office/drawing/2014/main" id="{D8B93951-968C-C56B-B9F7-5A62829E0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924910"/>
            <a:ext cx="3666612" cy="2599961"/>
          </a:xfrm>
          <a:prstGeom prst="rect">
            <a:avLst/>
          </a:prstGeom>
        </p:spPr>
      </p:pic>
      <p:pic>
        <p:nvPicPr>
          <p:cNvPr id="19" name="Grafik 18" descr="Ein Bild, das Text, Himmel, Karte enthält.&#10;&#10;Automatisch generierte Beschreibung">
            <a:extLst>
              <a:ext uri="{FF2B5EF4-FFF2-40B4-BE49-F238E27FC236}">
                <a16:creationId xmlns:a16="http://schemas.microsoft.com/office/drawing/2014/main" id="{D936CE13-2454-99EC-87C0-EBCBE58A8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609" y="3774967"/>
            <a:ext cx="3029808" cy="2625833"/>
          </a:xfrm>
          <a:prstGeom prst="rect">
            <a:avLst/>
          </a:prstGeom>
        </p:spPr>
      </p:pic>
    </p:spTree>
    <p:extLst>
      <p:ext uri="{BB962C8B-B14F-4D97-AF65-F5344CB8AC3E}">
        <p14:creationId xmlns:p14="http://schemas.microsoft.com/office/powerpoint/2010/main" val="24629841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1267</Words>
  <Application>Microsoft Macintosh PowerPoint</Application>
  <PresentationFormat>Breitbild</PresentationFormat>
  <Paragraphs>145</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Arial Rounded MT Bold</vt:lpstr>
      <vt:lpstr>Calibri</vt:lpstr>
      <vt:lpstr>Calibri Light</vt:lpstr>
      <vt:lpstr>DejaVuSansBook</vt:lpstr>
      <vt:lpstr>Office</vt:lpstr>
      <vt:lpstr>PowerPoint-Präsentation</vt:lpstr>
      <vt:lpstr>Meteorologie: Gliederung (SFCL)</vt:lpstr>
      <vt:lpstr>3.7 Hoch- und Tiefdrucksysteme</vt:lpstr>
      <vt:lpstr>Hoch- und Tiefdrucksysteme: Gliederung (SFCL)</vt:lpstr>
      <vt:lpstr>3.7 Hoch- und Tiefdrucksysteme</vt:lpstr>
      <vt:lpstr>Grundsätzliches zu Drucksystemen</vt:lpstr>
      <vt:lpstr>Dynamische Hoch- und Tiefdrucksysteme</vt:lpstr>
      <vt:lpstr>Dynamische Tiefdrucksysteme</vt:lpstr>
      <vt:lpstr>Bewölkung der Dynamischen Tiefdrucksysteme</vt:lpstr>
      <vt:lpstr>Dynamische Hochdrucksysteme</vt:lpstr>
      <vt:lpstr>Thermische Hoch- und Tiefdrucksysteme</vt:lpstr>
      <vt:lpstr>Thermische Hoch- und Tiefdrucksysteme</vt:lpstr>
      <vt:lpstr>Orographische Tiefdruckgebiete</vt:lpstr>
      <vt:lpstr>Luftdruckfeldbegriffe</vt:lpstr>
      <vt:lpstr>Luftdruckfeldbegriffe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 Hansen</dc:creator>
  <cp:lastModifiedBy>Detlef Müller</cp:lastModifiedBy>
  <cp:revision>76</cp:revision>
  <dcterms:created xsi:type="dcterms:W3CDTF">2021-05-15T14:36:40Z</dcterms:created>
  <dcterms:modified xsi:type="dcterms:W3CDTF">2022-12-23T18:28:16Z</dcterms:modified>
</cp:coreProperties>
</file>