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63" r:id="rId4"/>
    <p:sldId id="266" r:id="rId5"/>
    <p:sldId id="262" r:id="rId6"/>
    <p:sldId id="264" r:id="rId7"/>
    <p:sldId id="267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  <a:srgbClr val="044C96"/>
    <a:srgbClr val="2B88D9"/>
    <a:srgbClr val="C9DFF2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62" autoAdjust="0"/>
  </p:normalViewPr>
  <p:slideViewPr>
    <p:cSldViewPr snapToGrid="0">
      <p:cViewPr varScale="1">
        <p:scale>
          <a:sx n="94" d="100"/>
          <a:sy n="94" d="100"/>
        </p:scale>
        <p:origin x="5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F5E03-4EE1-4ED0-B9A7-3081538AD9C8}" type="datetimeFigureOut">
              <a:rPr lang="de-DE" smtClean="0"/>
              <a:t>23.12.22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FDA0A4-27B6-4433-A0BE-39B4CD8272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4230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13C0C7-BC27-4C73-9D06-A8FBD2EE56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37915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B4F34E1-7A66-4BD2-8530-4D461B5983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71422"/>
            <a:ext cx="9144000" cy="1655762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rgbClr val="044C9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84FEBA-76BC-4FEC-AC82-40121E35D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16BF7EA-9E69-43AA-AA25-8E4952411D72}"/>
              </a:ext>
            </a:extLst>
          </p:cNvPr>
          <p:cNvSpPr/>
          <p:nvPr userDrawn="1"/>
        </p:nvSpPr>
        <p:spPr>
          <a:xfrm>
            <a:off x="0" y="-8027"/>
            <a:ext cx="12192000" cy="12194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542946C2-1299-46A5-9EF2-19DADE93A95F}"/>
              </a:ext>
            </a:extLst>
          </p:cNvPr>
          <p:cNvSpPr/>
          <p:nvPr userDrawn="1"/>
        </p:nvSpPr>
        <p:spPr>
          <a:xfrm>
            <a:off x="192088" y="188913"/>
            <a:ext cx="11828145" cy="1219412"/>
          </a:xfrm>
          <a:prstGeom prst="roundRect">
            <a:avLst/>
          </a:prstGeom>
          <a:ln>
            <a:noFill/>
          </a:ln>
          <a:effectLst>
            <a:reflection blurRad="6350" stA="50000" endA="300" endPos="13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Segelflugtheorie SFCL</a:t>
            </a:r>
          </a:p>
          <a:p>
            <a:pPr algn="ctr"/>
            <a:r>
              <a:rPr lang="de-DE" sz="4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Meteorologie</a:t>
            </a:r>
          </a:p>
        </p:txBody>
      </p:sp>
    </p:spTree>
    <p:extLst>
      <p:ext uri="{BB962C8B-B14F-4D97-AF65-F5344CB8AC3E}">
        <p14:creationId xmlns:p14="http://schemas.microsoft.com/office/powerpoint/2010/main" val="3107028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614A9-D9D8-4B52-9BD8-B78FCFA3E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7902858" cy="504000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7DD4E1-2953-4AC8-B770-ADE67159F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2840E5EF-6E5E-4B22-9D47-1B013A4A7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platzhalter 12">
            <a:extLst>
              <a:ext uri="{FF2B5EF4-FFF2-40B4-BE49-F238E27FC236}">
                <a16:creationId xmlns:a16="http://schemas.microsoft.com/office/drawing/2014/main" id="{169B5081-F331-4EBA-AA89-677FF7D5E9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616660"/>
            <a:ext cx="9000000" cy="288000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67364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7CAC94-4567-49FD-88EC-FF50A030E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7902858" cy="504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D349CE-4E41-4A5C-B20C-6C80799553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9186" y="924910"/>
            <a:ext cx="5830614" cy="547589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7DD609C-C2D7-41F1-87A8-2298089261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924910"/>
            <a:ext cx="5795172" cy="547589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DB36124C-7041-40A4-96B0-3B932BE0E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483C9599-7AFB-41CC-A829-793E0ACC68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616660"/>
            <a:ext cx="9000000" cy="288000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86613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5B1D07-A317-40DC-904D-FFA9D2BF9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4" y="132512"/>
            <a:ext cx="7921331" cy="504000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9C07EC-0A56-42F7-93B4-F3E5FF836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12">
            <a:extLst>
              <a:ext uri="{FF2B5EF4-FFF2-40B4-BE49-F238E27FC236}">
                <a16:creationId xmlns:a16="http://schemas.microsoft.com/office/drawing/2014/main" id="{E9F8195F-514F-4121-87E1-5951ACAD0C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616660"/>
            <a:ext cx="9000000" cy="288000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11859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4ABCD65A-2C65-4ECB-B843-BEFA8C03EA4D}"/>
              </a:ext>
            </a:extLst>
          </p:cNvPr>
          <p:cNvSpPr/>
          <p:nvPr userDrawn="1"/>
        </p:nvSpPr>
        <p:spPr>
          <a:xfrm>
            <a:off x="0" y="6593274"/>
            <a:ext cx="12192000" cy="28800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45C07F7-2E6A-4BCF-8A84-662E62A5E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6586842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A6C3B32-9CDA-4DE4-A6FA-6084A993A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8676" y="892788"/>
            <a:ext cx="11788696" cy="5551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2A6F148-36B9-4688-A75C-51562723EDD4}"/>
              </a:ext>
            </a:extLst>
          </p:cNvPr>
          <p:cNvSpPr txBox="1"/>
          <p:nvPr userDrawn="1"/>
        </p:nvSpPr>
        <p:spPr>
          <a:xfrm>
            <a:off x="306815" y="6596219"/>
            <a:ext cx="1296000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© BUKO Segelflug</a:t>
            </a: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A9989FB3-161B-4989-8896-3B0586CB16CC}"/>
              </a:ext>
            </a:extLst>
          </p:cNvPr>
          <p:cNvCxnSpPr>
            <a:cxnSpLocks/>
          </p:cNvCxnSpPr>
          <p:nvPr userDrawn="1"/>
        </p:nvCxnSpPr>
        <p:spPr>
          <a:xfrm>
            <a:off x="0" y="6593274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 descr="Ein Bild, das Text enthält.&#10;&#10;Automatisch generierte Beschreibung">
            <a:extLst>
              <a:ext uri="{FF2B5EF4-FFF2-40B4-BE49-F238E27FC236}">
                <a16:creationId xmlns:a16="http://schemas.microsoft.com/office/drawing/2014/main" id="{0BCAD85F-347B-4CB1-A19C-9322E36E3F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478"/>
          <a:stretch/>
        </p:blipFill>
        <p:spPr>
          <a:xfrm>
            <a:off x="91049" y="15929"/>
            <a:ext cx="863766" cy="696169"/>
          </a:xfrm>
          <a:prstGeom prst="rect">
            <a:avLst/>
          </a:prstGeom>
        </p:spPr>
      </p:pic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2F4365EF-E401-4AD6-9A42-F6FBA3A45F79}"/>
              </a:ext>
            </a:extLst>
          </p:cNvPr>
          <p:cNvSpPr/>
          <p:nvPr userDrawn="1"/>
        </p:nvSpPr>
        <p:spPr>
          <a:xfrm>
            <a:off x="8857673" y="103352"/>
            <a:ext cx="1277718" cy="504000"/>
          </a:xfrm>
          <a:prstGeom prst="round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MET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D3CFB5E0-5E15-488C-9576-0F223EAD510D}"/>
              </a:ext>
            </a:extLst>
          </p:cNvPr>
          <p:cNvSpPr/>
          <p:nvPr userDrawn="1"/>
        </p:nvSpPr>
        <p:spPr>
          <a:xfrm>
            <a:off x="10276774" y="103352"/>
            <a:ext cx="1915226" cy="504000"/>
          </a:xfrm>
          <a:prstGeom prst="round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e-DE" sz="1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Segelflugtheorie SFCL</a:t>
            </a:r>
          </a:p>
          <a:p>
            <a:pPr algn="l"/>
            <a:r>
              <a:rPr lang="de-DE" sz="1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Meteorologie</a:t>
            </a:r>
          </a:p>
        </p:txBody>
      </p:sp>
      <p:sp>
        <p:nvSpPr>
          <p:cNvPr id="14" name="Foliennummernplatzhalter 5">
            <a:extLst>
              <a:ext uri="{FF2B5EF4-FFF2-40B4-BE49-F238E27FC236}">
                <a16:creationId xmlns:a16="http://schemas.microsoft.com/office/drawing/2014/main" id="{DB51A1B0-2D75-497E-B002-E6BAD5BFE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702BE076-1037-4FB3-A5DA-6C5FD657D0C3}"/>
              </a:ext>
            </a:extLst>
          </p:cNvPr>
          <p:cNvCxnSpPr>
            <a:cxnSpLocks/>
          </p:cNvCxnSpPr>
          <p:nvPr userDrawn="1"/>
        </p:nvCxnSpPr>
        <p:spPr>
          <a:xfrm>
            <a:off x="0" y="710131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hteck 3">
            <a:extLst>
              <a:ext uri="{FF2B5EF4-FFF2-40B4-BE49-F238E27FC236}">
                <a16:creationId xmlns:a16="http://schemas.microsoft.com/office/drawing/2014/main" id="{C486E684-9E51-4D4C-9F4D-4215507024FF}"/>
              </a:ext>
            </a:extLst>
          </p:cNvPr>
          <p:cNvSpPr/>
          <p:nvPr userDrawn="1"/>
        </p:nvSpPr>
        <p:spPr>
          <a:xfrm>
            <a:off x="11967372" y="103351"/>
            <a:ext cx="224628" cy="50400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2154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2B88D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884A4F68-ED5A-4FF4-8D2A-D2E64660729D}"/>
              </a:ext>
            </a:extLst>
          </p:cNvPr>
          <p:cNvSpPr/>
          <p:nvPr/>
        </p:nvSpPr>
        <p:spPr>
          <a:xfrm>
            <a:off x="192088" y="188913"/>
            <a:ext cx="11828145" cy="1219412"/>
          </a:xfrm>
          <a:prstGeom prst="roundRect">
            <a:avLst/>
          </a:prstGeom>
          <a:ln>
            <a:noFill/>
          </a:ln>
          <a:effectLst>
            <a:reflection blurRad="6350" stA="50000" endA="300" endPos="13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Segelflugtheorie SFCL</a:t>
            </a:r>
          </a:p>
          <a:p>
            <a:pPr algn="ctr"/>
            <a:r>
              <a:rPr lang="de-DE" sz="4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Meteorologie</a:t>
            </a:r>
          </a:p>
        </p:txBody>
      </p:sp>
      <p:pic>
        <p:nvPicPr>
          <p:cNvPr id="6" name="Grafik 5" descr="Ein Bild, das Text enthält.&#10;&#10;Automatisch generierte Beschreibung">
            <a:extLst>
              <a:ext uri="{FF2B5EF4-FFF2-40B4-BE49-F238E27FC236}">
                <a16:creationId xmlns:a16="http://schemas.microsoft.com/office/drawing/2014/main" id="{9486641D-FD6D-4834-B209-3534F1D283A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261"/>
          <a:stretch/>
        </p:blipFill>
        <p:spPr>
          <a:xfrm>
            <a:off x="3607299" y="1973866"/>
            <a:ext cx="5266568" cy="4332784"/>
          </a:xfrm>
          <a:prstGeom prst="rect">
            <a:avLst/>
          </a:prstGeom>
        </p:spPr>
      </p:pic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4239DEF-2EBC-47CA-A8AD-CCF7B7385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t>1</a:t>
            </a:fld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CA754A21-1E1E-441C-91DA-BE1673E04CF5}"/>
              </a:ext>
            </a:extLst>
          </p:cNvPr>
          <p:cNvSpPr txBox="1"/>
          <p:nvPr/>
        </p:nvSpPr>
        <p:spPr>
          <a:xfrm>
            <a:off x="5178405" y="1408325"/>
            <a:ext cx="212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solidFill>
                  <a:srgbClr val="044C96"/>
                </a:solidFill>
              </a:rPr>
              <a:t>METEOROLOGY</a:t>
            </a:r>
            <a:endParaRPr lang="de-DE" sz="2400" i="1" dirty="0">
              <a:solidFill>
                <a:srgbClr val="044C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208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2AC422-73B0-4880-8217-243373E43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Meteorologie: Gliederung (SFCL)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6C87F1-7C08-4959-A7EC-85DEC81366C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3.1	Die Atmosphäre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The atmosphere </a:t>
            </a: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3.2	Windsysteme 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Wind </a:t>
            </a:r>
            <a:endParaRPr lang="de-DE" sz="2000" i="1" dirty="0">
              <a:solidFill>
                <a:srgbClr val="044C96"/>
              </a:solidFill>
            </a:endParaRP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3.3	Thermodynamik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Thermodynamics </a:t>
            </a:r>
            <a:endParaRPr lang="de-DE" sz="2000" i="1" dirty="0">
              <a:solidFill>
                <a:srgbClr val="044C96"/>
              </a:solidFill>
            </a:endParaRP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3.4	Wolken und Nebel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Clouds and fog </a:t>
            </a:r>
            <a:endParaRPr lang="de-DE" sz="2000" i="1" dirty="0">
              <a:solidFill>
                <a:srgbClr val="044C96"/>
              </a:solidFill>
            </a:endParaRP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3.5	 Niederschlag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Precipitation </a:t>
            </a:r>
            <a:endParaRPr lang="de-DE" sz="2000" i="1" dirty="0">
              <a:solidFill>
                <a:srgbClr val="044C96"/>
              </a:solidFill>
            </a:endParaRP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3.6	Luftmassen und Fronten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Air masses and fronts </a:t>
            </a:r>
            <a:endParaRPr lang="de-DE" sz="2000" i="1" dirty="0">
              <a:solidFill>
                <a:srgbClr val="044C96"/>
              </a:solidFill>
            </a:endParaRP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3.7	Hoch- und Tiefdrucksysteme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Pressure systems </a:t>
            </a:r>
          </a:p>
          <a:p>
            <a:pPr marL="541338" indent="-541338">
              <a:buNone/>
            </a:pPr>
            <a:r>
              <a:rPr lang="de-DE" sz="2400" dirty="0"/>
              <a:t>3.8	Klimatologie</a:t>
            </a:r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r>
              <a:rPr lang="de-DE" sz="2000" i="1" dirty="0" err="1">
                <a:solidFill>
                  <a:srgbClr val="044C96"/>
                </a:solidFill>
              </a:rPr>
              <a:t>Climatology</a:t>
            </a:r>
            <a:endParaRPr lang="de-DE" sz="2000" i="1" dirty="0">
              <a:solidFill>
                <a:srgbClr val="044C96"/>
              </a:solidFill>
            </a:endParaRP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endParaRPr lang="de-DE" sz="2000" i="1" dirty="0">
              <a:solidFill>
                <a:srgbClr val="044C96"/>
              </a:solidFill>
            </a:endParaRP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endParaRPr lang="de-DE" sz="2000" i="1" dirty="0">
              <a:solidFill>
                <a:srgbClr val="044C96"/>
              </a:solidFill>
            </a:endParaRP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endParaRPr lang="de-DE" sz="2000" i="1" dirty="0">
              <a:solidFill>
                <a:srgbClr val="044C96"/>
              </a:solidFill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616F40A-8AD2-4F07-8A23-28333DA8DE5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41338" indent="-541338">
              <a:buNone/>
            </a:pPr>
            <a:r>
              <a:rPr lang="de-DE" sz="2000" dirty="0"/>
              <a:t>3.9 	Wetterbedingte Gefahren für die Luftfahrt</a:t>
            </a:r>
            <a:endParaRPr lang="en-US" sz="2000" dirty="0"/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700" i="1" dirty="0">
                <a:solidFill>
                  <a:srgbClr val="044C96"/>
                </a:solidFill>
              </a:rPr>
              <a:t>Flight hazards </a:t>
            </a:r>
            <a:endParaRPr lang="de-DE" sz="1700" i="1" dirty="0">
              <a:solidFill>
                <a:srgbClr val="044C96"/>
              </a:solidFill>
            </a:endParaRPr>
          </a:p>
          <a:p>
            <a:pPr marL="541338" indent="-541338">
              <a:buNone/>
            </a:pPr>
            <a:r>
              <a:rPr lang="de-DE" sz="2000" dirty="0"/>
              <a:t>3.10	Flugwetterinformationen </a:t>
            </a:r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700" i="1" dirty="0">
                <a:solidFill>
                  <a:srgbClr val="044C96"/>
                </a:solidFill>
              </a:rPr>
              <a:t>Meteorological information</a:t>
            </a:r>
            <a:endParaRPr lang="de-DE" sz="1700" i="1" dirty="0">
              <a:solidFill>
                <a:srgbClr val="044C96"/>
              </a:solidFill>
            </a:endParaRPr>
          </a:p>
          <a:p>
            <a:pPr marL="541338" indent="-541338">
              <a:buNone/>
            </a:pPr>
            <a:r>
              <a:rPr lang="de-DE" sz="2000" dirty="0"/>
              <a:t>  </a:t>
            </a:r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r>
              <a:rPr lang="de-DE" sz="1700" i="1" dirty="0">
                <a:solidFill>
                  <a:srgbClr val="044C96"/>
                </a:solidFill>
              </a:rPr>
              <a:t> </a:t>
            </a:r>
          </a:p>
          <a:p>
            <a:pPr marL="541338" indent="-541338">
              <a:buNone/>
            </a:pPr>
            <a:r>
              <a:rPr lang="de-DE" sz="2000" dirty="0"/>
              <a:t> </a:t>
            </a:r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700" i="1" dirty="0">
                <a:solidFill>
                  <a:srgbClr val="044C96"/>
                </a:solidFill>
              </a:rPr>
              <a:t> </a:t>
            </a:r>
            <a:endParaRPr lang="de-DE" sz="1700" i="1" dirty="0">
              <a:solidFill>
                <a:srgbClr val="044C96"/>
              </a:solidFill>
            </a:endParaRPr>
          </a:p>
          <a:p>
            <a:pPr marL="541338" indent="-541338">
              <a:buNone/>
            </a:pPr>
            <a:endParaRPr lang="de-DE" sz="2000" dirty="0"/>
          </a:p>
          <a:p>
            <a:pPr marL="541338" indent="-541338">
              <a:buNone/>
            </a:pPr>
            <a:r>
              <a:rPr lang="de-DE" sz="2000" dirty="0"/>
              <a:t> </a:t>
            </a:r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endParaRPr lang="de-DE" sz="1700" i="1" dirty="0">
              <a:solidFill>
                <a:srgbClr val="044C96"/>
              </a:solidFill>
            </a:endParaRPr>
          </a:p>
          <a:p>
            <a:pPr marL="541338" indent="-541338">
              <a:buNone/>
            </a:pPr>
            <a:endParaRPr lang="de-DE" sz="2000" dirty="0"/>
          </a:p>
          <a:p>
            <a:pPr marL="541338" indent="-541338">
              <a:buNone/>
            </a:pPr>
            <a:r>
              <a:rPr lang="de-DE" sz="2000" dirty="0"/>
              <a:t> 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974E809-361D-4737-B52C-E6563C29B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6" name="Abgerundetes Rechteck 5">
            <a:extLst>
              <a:ext uri="{FF2B5EF4-FFF2-40B4-BE49-F238E27FC236}">
                <a16:creationId xmlns:a16="http://schemas.microsoft.com/office/drawing/2014/main" id="{C8C6FC9D-8C2D-CF4C-84AB-190563B2C803}"/>
              </a:ext>
            </a:extLst>
          </p:cNvPr>
          <p:cNvSpPr/>
          <p:nvPr/>
        </p:nvSpPr>
        <p:spPr>
          <a:xfrm>
            <a:off x="189186" y="5663837"/>
            <a:ext cx="4532939" cy="696036"/>
          </a:xfrm>
          <a:prstGeom prst="roundRect">
            <a:avLst/>
          </a:prstGeom>
          <a:solidFill>
            <a:schemeClr val="accent1">
              <a:alpha val="34049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7903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02C7A8-7EE1-445E-B18B-B0B44B0295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3.8 Klimatologie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147B01-30C8-421C-BD17-8AC69CBE5D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44C96"/>
                </a:solidFill>
              </a:rPr>
              <a:t>Climatology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B18B720-1CFD-4B73-A56F-433DC892E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79534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2AC422-73B0-4880-8217-243373E43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Klimatologie: Gliederung (SFCL)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6C87F1-7C08-4959-A7EC-85DEC81366C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41338" lvl="0" indent="-541338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solidFill>
                  <a:prstClr val="black"/>
                </a:solidFill>
              </a:rPr>
              <a:t>3.8	Klimatologie</a:t>
            </a:r>
            <a:br>
              <a:rPr lang="de-DE" sz="1600" b="1" dirty="0">
                <a:solidFill>
                  <a:prstClr val="black"/>
                </a:solidFill>
              </a:rPr>
            </a:br>
            <a:r>
              <a:rPr lang="de-DE" sz="1600" b="1" dirty="0">
                <a:solidFill>
                  <a:prstClr val="black"/>
                </a:solidFill>
              </a:rPr>
              <a:t>     </a:t>
            </a:r>
            <a:r>
              <a:rPr lang="en-US" sz="1600" i="1" dirty="0">
                <a:solidFill>
                  <a:srgbClr val="044C96"/>
                </a:solidFill>
              </a:rPr>
              <a:t>Climatology</a:t>
            </a:r>
          </a:p>
          <a:p>
            <a:pPr marL="541338" lvl="0" indent="-541338">
              <a:lnSpc>
                <a:spcPct val="100000"/>
              </a:lnSpc>
              <a:buNone/>
            </a:pPr>
            <a:endParaRPr lang="en-US" sz="1600" i="1" dirty="0">
              <a:solidFill>
                <a:srgbClr val="044C96"/>
              </a:solidFill>
            </a:endParaRPr>
          </a:p>
          <a:p>
            <a:pPr marL="0" lvl="0" indent="0">
              <a:spcBef>
                <a:spcPts val="400"/>
              </a:spcBef>
              <a:buNone/>
            </a:pPr>
            <a:r>
              <a:rPr lang="de-DE" sz="1700" b="1" dirty="0">
                <a:solidFill>
                  <a:prstClr val="black"/>
                </a:solidFill>
              </a:rPr>
              <a:t>3.8.1 Klimazonen</a:t>
            </a:r>
          </a:p>
          <a:p>
            <a:pPr lvl="0">
              <a:spcBef>
                <a:spcPts val="400"/>
              </a:spcBef>
            </a:pPr>
            <a:r>
              <a:rPr lang="de-DE" sz="1600" dirty="0">
                <a:solidFill>
                  <a:prstClr val="black"/>
                </a:solidFill>
              </a:rPr>
              <a:t>Globale Zirkulation der Troposphäre im Jahresgang</a:t>
            </a:r>
          </a:p>
          <a:p>
            <a:pPr lvl="0">
              <a:spcBef>
                <a:spcPts val="400"/>
              </a:spcBef>
            </a:pPr>
            <a:endParaRPr lang="de-DE" sz="1600" dirty="0">
              <a:solidFill>
                <a:prstClr val="black"/>
              </a:solidFill>
            </a:endParaRPr>
          </a:p>
          <a:p>
            <a:pPr marL="0" lvl="0" indent="0">
              <a:spcBef>
                <a:spcPts val="400"/>
              </a:spcBef>
              <a:buNone/>
            </a:pPr>
            <a:r>
              <a:rPr lang="de-DE" sz="1700" b="1" dirty="0">
                <a:solidFill>
                  <a:prstClr val="black"/>
                </a:solidFill>
              </a:rPr>
              <a:t>3.8.2 Typische Wetterbedingungen in den mittleren Breiten</a:t>
            </a:r>
          </a:p>
          <a:p>
            <a:pPr lvl="0">
              <a:spcBef>
                <a:spcPts val="400"/>
              </a:spcBef>
            </a:pPr>
            <a:r>
              <a:rPr lang="de-DE" sz="1600" dirty="0">
                <a:solidFill>
                  <a:prstClr val="black"/>
                </a:solidFill>
              </a:rPr>
              <a:t>Auswirkung der Lage in der Westwindzone (</a:t>
            </a:r>
            <a:r>
              <a:rPr lang="de-DE" sz="1600" dirty="0" err="1">
                <a:solidFill>
                  <a:prstClr val="black"/>
                </a:solidFill>
              </a:rPr>
              <a:t>Westerly</a:t>
            </a:r>
            <a:r>
              <a:rPr lang="de-DE" sz="1600" dirty="0">
                <a:solidFill>
                  <a:prstClr val="black"/>
                </a:solidFill>
              </a:rPr>
              <a:t> Situation)</a:t>
            </a:r>
          </a:p>
          <a:p>
            <a:pPr lvl="0">
              <a:spcBef>
                <a:spcPts val="400"/>
              </a:spcBef>
            </a:pPr>
            <a:r>
              <a:rPr lang="de-DE" sz="1600" dirty="0">
                <a:solidFill>
                  <a:schemeClr val="bg1">
                    <a:lumMod val="65000"/>
                  </a:schemeClr>
                </a:solidFill>
              </a:rPr>
              <a:t>Das Wetter in Hochdruckgebieten</a:t>
            </a:r>
          </a:p>
          <a:p>
            <a:pPr lvl="0">
              <a:spcBef>
                <a:spcPts val="400"/>
              </a:spcBef>
            </a:pPr>
            <a:r>
              <a:rPr lang="de-DE" sz="1600" dirty="0">
                <a:solidFill>
                  <a:schemeClr val="bg1">
                    <a:lumMod val="65000"/>
                  </a:schemeClr>
                </a:solidFill>
              </a:rPr>
              <a:t>Das Wetter in Tiefdruckgebieten</a:t>
            </a:r>
          </a:p>
          <a:p>
            <a:pPr lvl="0">
              <a:spcBef>
                <a:spcPts val="400"/>
              </a:spcBef>
            </a:pPr>
            <a:endParaRPr lang="de-DE" sz="1600" dirty="0">
              <a:solidFill>
                <a:schemeClr val="bg1">
                  <a:lumMod val="65000"/>
                </a:schemeClr>
              </a:solidFill>
            </a:endParaRPr>
          </a:p>
          <a:p>
            <a:pPr marL="0" lvl="0" indent="0">
              <a:spcBef>
                <a:spcPts val="400"/>
              </a:spcBef>
              <a:buNone/>
            </a:pPr>
            <a:r>
              <a:rPr lang="de-DE" sz="1700" b="1" dirty="0">
                <a:solidFill>
                  <a:schemeClr val="bg1">
                    <a:lumMod val="65000"/>
                  </a:schemeClr>
                </a:solidFill>
              </a:rPr>
              <a:t>3.8.3 Lokale Windsysteme und damit verbundenes Wetter</a:t>
            </a:r>
          </a:p>
          <a:p>
            <a:pPr lvl="0">
              <a:spcBef>
                <a:spcPts val="400"/>
              </a:spcBef>
            </a:pP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z.B.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Föhn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, Mistral, 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Scirrocco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, Bora, Bise</a:t>
            </a:r>
            <a:endParaRPr lang="de-DE" sz="1600" dirty="0">
              <a:solidFill>
                <a:schemeClr val="bg1">
                  <a:lumMod val="65000"/>
                </a:schemeClr>
              </a:solidFill>
            </a:endParaRP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endParaRPr lang="de-DE" sz="2000" i="1" dirty="0">
              <a:solidFill>
                <a:srgbClr val="044C96"/>
              </a:solidFill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616F40A-8AD2-4F07-8A23-28333DA8DE5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41338" indent="-541338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/>
              <a:t> </a:t>
            </a:r>
            <a:endParaRPr lang="de-DE" sz="1600" dirty="0"/>
          </a:p>
          <a:p>
            <a:pPr lvl="0"/>
            <a:endParaRPr lang="de-DE" sz="1700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974E809-361D-4737-B52C-E6563C29B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FF8D227C-4694-2E63-46BF-B7096F3DB6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616660"/>
            <a:ext cx="9000000" cy="288000"/>
          </a:xfrm>
        </p:spPr>
        <p:txBody>
          <a:bodyPr/>
          <a:lstStyle/>
          <a:p>
            <a:r>
              <a:rPr lang="de-DE" dirty="0"/>
              <a:t>3.8 Klimatologie</a:t>
            </a:r>
          </a:p>
        </p:txBody>
      </p:sp>
    </p:spTree>
    <p:extLst>
      <p:ext uri="{BB962C8B-B14F-4D97-AF65-F5344CB8AC3E}">
        <p14:creationId xmlns:p14="http://schemas.microsoft.com/office/powerpoint/2010/main" val="148025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3.8 Klimatologie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D91192-5D50-49E4-B1FC-E421C191A2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9186" y="4351132"/>
            <a:ext cx="5830614" cy="20496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Klima</a:t>
            </a:r>
            <a:r>
              <a:rPr lang="de-DE" dirty="0"/>
              <a:t> ist der mittlere Ablauf des Wetters über einem langjährigen Zeitraum an einem Ort. Die Zeitspanne ist dabei mindestens 30 Jahre.</a:t>
            </a:r>
          </a:p>
          <a:p>
            <a:pPr marL="0" indent="0">
              <a:buNone/>
            </a:pPr>
            <a:r>
              <a:rPr lang="de-DE" dirty="0"/>
              <a:t>Die </a:t>
            </a:r>
            <a:r>
              <a:rPr lang="de-DE" b="1" dirty="0"/>
              <a:t>globale Zirkulation</a:t>
            </a:r>
            <a:r>
              <a:rPr lang="de-DE" dirty="0"/>
              <a:t> ist in Verbindung mit der geographischen Breite der bestimmende Faktor für das Klima einer Region. 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03C617-C722-48CC-9D69-8C2471D59E2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de-DE" b="1" dirty="0">
                <a:solidFill>
                  <a:srgbClr val="FF0000"/>
                </a:solidFill>
              </a:rPr>
              <a:t>Tropen</a:t>
            </a:r>
            <a:r>
              <a:rPr lang="de-DE" dirty="0"/>
              <a:t>: hier steigt warme Luft bis zur Stratosphäre auf =&gt; viel Niederschlag.</a:t>
            </a:r>
          </a:p>
          <a:p>
            <a:r>
              <a:rPr lang="de-DE" b="1" dirty="0">
                <a:solidFill>
                  <a:srgbClr val="FF0000"/>
                </a:solidFill>
              </a:rPr>
              <a:t>Subtropen</a:t>
            </a:r>
            <a:r>
              <a:rPr lang="de-DE" dirty="0"/>
              <a:t>: ein permanentes Hochdruckgebiet =&gt; wenig Niederschlag.</a:t>
            </a:r>
          </a:p>
          <a:p>
            <a:r>
              <a:rPr lang="de-DE" b="1" dirty="0">
                <a:solidFill>
                  <a:srgbClr val="FF0000"/>
                </a:solidFill>
              </a:rPr>
              <a:t>Gemäßigte Breiten</a:t>
            </a:r>
            <a:r>
              <a:rPr lang="de-DE" dirty="0"/>
              <a:t>: großer Unterschied zwischen den Jahreszeiten =&gt; Niederschläge über das ganze Jahr ausgeglichen, unbeständig.</a:t>
            </a:r>
          </a:p>
          <a:p>
            <a:r>
              <a:rPr lang="de-DE" b="1" dirty="0">
                <a:solidFill>
                  <a:srgbClr val="FF0000"/>
                </a:solidFill>
              </a:rPr>
              <a:t>Polarzonen</a:t>
            </a:r>
            <a:r>
              <a:rPr lang="de-DE" dirty="0"/>
              <a:t>: Temperaturen liegen das ganze Jahr unter oder nur knapp über der Nullgradgrenze =&gt; geringe Niederschläge</a:t>
            </a:r>
          </a:p>
          <a:p>
            <a:pPr marL="0" indent="0">
              <a:buNone/>
            </a:pPr>
            <a:r>
              <a:rPr lang="de-DE" dirty="0"/>
              <a:t>Daneben sind die Lage zu Meeren sowie die Höhe über dem Meeresspiegel wichtige Klimafaktoren. </a:t>
            </a:r>
          </a:p>
          <a:p>
            <a:pPr marL="0" indent="0">
              <a:buNone/>
            </a:pPr>
            <a:r>
              <a:rPr lang="de-DE" b="1" dirty="0"/>
              <a:t>Maritimes/Kontinentales Klima</a:t>
            </a:r>
            <a:r>
              <a:rPr lang="de-DE" dirty="0"/>
              <a:t>: In Meeresnähe Temperaturunterschied zwischen Sommer und Winter deutlich geringer als in den Kontinenten.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3.8 Klimatologie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9A3E3B4-2439-8F47-ABCE-446C71BE35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516" y="852372"/>
            <a:ext cx="4076700" cy="340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452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Klima Deutschlands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03C617-C722-48CC-9D69-8C2471D59E2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de-DE" b="1" dirty="0"/>
              <a:t>Mitteleuropa</a:t>
            </a:r>
            <a:r>
              <a:rPr lang="de-DE" dirty="0"/>
              <a:t> befindet sich in der Westwindzone der gemäßigten Breiten. Entsprechend ziehen die Hoch- und Tiefdruckgebiete hier typischerweise von West nach Ost. </a:t>
            </a:r>
          </a:p>
          <a:p>
            <a:r>
              <a:rPr lang="de-DE" dirty="0"/>
              <a:t>Bei vorwiegend westlichen Winden liefern die Tiefs </a:t>
            </a:r>
            <a:r>
              <a:rPr lang="de-DE" b="1" dirty="0"/>
              <a:t>häufigen Niederschlag</a:t>
            </a:r>
            <a:r>
              <a:rPr lang="de-DE" dirty="0"/>
              <a:t>. Bei uns regnet es 160 Tage (Berlin) bis 185 Tage im Jahr (Kempten). Dabei liegt die jährliche Niederschlagsmenge ungefähr zwischen 540 mm/Jahr (Berlin) und 1200 mm/Jahr (Kempten).</a:t>
            </a:r>
          </a:p>
          <a:p>
            <a:r>
              <a:rPr lang="de-DE" dirty="0"/>
              <a:t>Deutschland liegt im Übergangsbereich zwischen dem maritimen Klima Westeuropas und dem kontinentalen Klima Osteuropas. Entsprechend werden wir hier </a:t>
            </a:r>
            <a:r>
              <a:rPr lang="de-DE" b="1" dirty="0"/>
              <a:t>abwechselnd von maritimem Klima </a:t>
            </a:r>
            <a:r>
              <a:rPr lang="de-DE" dirty="0"/>
              <a:t>(Winter: mild, Sommer: kühl) </a:t>
            </a:r>
            <a:r>
              <a:rPr lang="de-DE" b="1" dirty="0"/>
              <a:t>und kontinentalem Klima </a:t>
            </a:r>
            <a:r>
              <a:rPr lang="de-DE" dirty="0"/>
              <a:t>(Winter: kalt, Sommer: heiß) beeinflusst.</a:t>
            </a: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3.8 Klimatologie</a:t>
            </a:r>
          </a:p>
        </p:txBody>
      </p:sp>
      <p:pic>
        <p:nvPicPr>
          <p:cNvPr id="7" name="Bild5" descr="Ein Bild, das Karte enthält.&#10;&#10;Automatisch generierte Beschreibung">
            <a:extLst>
              <a:ext uri="{FF2B5EF4-FFF2-40B4-BE49-F238E27FC236}">
                <a16:creationId xmlns:a16="http://schemas.microsoft.com/office/drawing/2014/main" id="{7B3ED344-D6FB-BA41-B15F-526E1E0E71CB}"/>
              </a:ext>
            </a:extLst>
          </p:cNvPr>
          <p:cNvPicPr>
            <a:picLocks noGrp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1282889" y="852371"/>
            <a:ext cx="3725838" cy="5234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71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3.8 Wetterlagen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D91192-5D50-49E4-B1FC-E421C191A2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9186" y="924910"/>
            <a:ext cx="5830614" cy="5475890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de-DE" b="1" i="0" u="none" strike="noStrike" dirty="0">
                <a:solidFill>
                  <a:srgbClr val="333333"/>
                </a:solidFill>
                <a:effectLst/>
              </a:rPr>
              <a:t>Die Großwetterlagen Deutschlands</a:t>
            </a:r>
            <a:endParaRPr lang="de-DE" b="0" i="0" u="none" strike="noStrike" dirty="0">
              <a:solidFill>
                <a:srgbClr val="333333"/>
              </a:solidFill>
              <a:effectLst/>
            </a:endParaRPr>
          </a:p>
          <a:p>
            <a:pPr algn="just"/>
            <a:r>
              <a:rPr lang="de-DE" b="0" i="0" u="none" strike="noStrike" dirty="0">
                <a:solidFill>
                  <a:srgbClr val="333333"/>
                </a:solidFill>
                <a:effectLst/>
              </a:rPr>
              <a:t>Großwetterlagen sind Folge typischer Muster der atmosphärischen Zirkulation, durch die die Luftdruckverteilung gesteuert wird. </a:t>
            </a:r>
          </a:p>
          <a:p>
            <a:pPr algn="just"/>
            <a:r>
              <a:rPr lang="de-DE" b="0" i="0" u="none" strike="noStrike" dirty="0">
                <a:solidFill>
                  <a:schemeClr val="accent1"/>
                </a:solidFill>
                <a:effectLst/>
              </a:rPr>
              <a:t>Insgesamt werden - nach Hess/</a:t>
            </a:r>
            <a:r>
              <a:rPr lang="de-DE" b="0" i="0" u="none" strike="noStrike" dirty="0" err="1">
                <a:solidFill>
                  <a:schemeClr val="accent1"/>
                </a:solidFill>
                <a:effectLst/>
              </a:rPr>
              <a:t>Brezowsky</a:t>
            </a:r>
            <a:r>
              <a:rPr lang="de-DE" b="0" i="0" u="none" strike="noStrike" dirty="0">
                <a:solidFill>
                  <a:schemeClr val="accent1"/>
                </a:solidFill>
                <a:effectLst/>
              </a:rPr>
              <a:t> - für Europa 29 Großwetterlagen unterschieden. Sie werden hauptsächlich nach der vorherrschenden Windrichtung benannt.</a:t>
            </a:r>
          </a:p>
          <a:p>
            <a:pPr algn="just"/>
            <a:endParaRPr lang="de-DE" b="0" i="0" u="none" strike="noStrike" dirty="0">
              <a:solidFill>
                <a:srgbClr val="333333"/>
              </a:solidFill>
              <a:effectLst/>
            </a:endParaRPr>
          </a:p>
          <a:p>
            <a:pPr algn="just"/>
            <a:r>
              <a:rPr lang="de-DE" b="1" i="0" u="none" strike="noStrike" dirty="0">
                <a:solidFill>
                  <a:srgbClr val="333333"/>
                </a:solidFill>
                <a:effectLst/>
              </a:rPr>
              <a:t>In Mitteleuropa sind 10 Großwetterlagen regelmäßiger anzutreffen: 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03C617-C722-48CC-9D69-8C2471D59E2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de-DE" sz="1400" b="1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W-Lage: </a:t>
            </a:r>
            <a:r>
              <a:rPr lang="de-DE" sz="1400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Zyklonen wandern mit dem Jetstream nach Osten, Zufuhr maritimer Luftmassen;</a:t>
            </a:r>
            <a:br>
              <a:rPr lang="de-DE" sz="1400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</a:br>
            <a:r>
              <a:rPr lang="de-DE" sz="1400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Niederschläge, kühle Sommer, milde Winter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400" b="1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NW-Lage: </a:t>
            </a:r>
            <a:r>
              <a:rPr lang="de-DE" sz="1400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Zufuhr von maritimer Polarluft (kalt und feucht) oder erwärmter maritimer Polarluft;</a:t>
            </a:r>
            <a:br>
              <a:rPr lang="de-DE" sz="1400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</a:br>
            <a:r>
              <a:rPr lang="de-DE" sz="1400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unbeständiges und kühles Wetter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400" b="1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SW-Lage: </a:t>
            </a:r>
            <a:r>
              <a:rPr lang="de-DE" sz="1400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Zufuhr feuchter, warmer Luft (maritime Tropikluft); </a:t>
            </a:r>
            <a:br>
              <a:rPr lang="de-DE" sz="1400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</a:br>
            <a:r>
              <a:rPr lang="de-DE" sz="1400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Erwärmung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400" b="1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N-Lage: </a:t>
            </a:r>
            <a:r>
              <a:rPr lang="de-DE" sz="1400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sehr kalte feuchte Luft (maritime Polarluft) wird zugeführt; </a:t>
            </a:r>
            <a:br>
              <a:rPr lang="de-DE" sz="1400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</a:br>
            <a:r>
              <a:rPr lang="de-DE" sz="1400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kalter Sommer, Winter: Schneefälle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400" b="1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NO-Lage: </a:t>
            </a:r>
            <a:r>
              <a:rPr lang="de-DE" sz="1400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Zufuhr kontinentaler Polarluft (kalt, trocken)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400" b="1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S-Lage: </a:t>
            </a:r>
            <a:r>
              <a:rPr lang="de-DE" sz="1400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Frontalzone von Süd nach Nord, trockene, heiße Luft aus dem Mittelmeerraum (kontinentale Tropikluft), teilweise mit Sahara-Staub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400" b="1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SO-Lage: </a:t>
            </a:r>
            <a:r>
              <a:rPr lang="de-DE" sz="1400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Zufuhr warmer, trockener Luft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400" b="1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O-Lage: </a:t>
            </a:r>
            <a:r>
              <a:rPr lang="de-DE" sz="1400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Hoch über Skandinavien oder Nordrussland, Wind überwiegend aus Osten;  	</a:t>
            </a:r>
            <a:br>
              <a:rPr lang="de-DE" sz="1400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</a:br>
            <a:r>
              <a:rPr lang="de-DE" sz="1400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im Winter sehr kalt, im Sommer warm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400" b="1" u="none" strike="noStrike" dirty="0" err="1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Troglage</a:t>
            </a:r>
            <a:r>
              <a:rPr lang="de-DE" sz="1400" b="1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: </a:t>
            </a:r>
            <a:r>
              <a:rPr lang="de-DE" sz="1400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ortsfestes Tief über Mitteleuropa oder Oberitalien;    </a:t>
            </a:r>
            <a:br>
              <a:rPr lang="de-DE" sz="1400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</a:br>
            <a:r>
              <a:rPr lang="de-DE" sz="1400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warme, feuchte Luft wird im Osten des Tiefs nach Norden geleitet --&gt; kräftige Niederschläge an den Alpen und den Mittelgebirgen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400" b="1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Hoch über Mitteleuropa: </a:t>
            </a:r>
            <a:r>
              <a:rPr lang="de-DE" sz="1400" u="none" strike="noStrike" dirty="0">
                <a:solidFill>
                  <a:srgbClr val="333333"/>
                </a:solidFill>
                <a:effectLst/>
                <a:cs typeface="Calibri Light" panose="020F0302020204030204" pitchFamily="34" charset="0"/>
              </a:rPr>
              <a:t>im Sommer hohe Temperaturen und kaum Niederschläge, im Winter sehr kalt</a:t>
            </a:r>
            <a:endParaRPr lang="de-DE" sz="1400" dirty="0">
              <a:cs typeface="Calibri Light" panose="020F0302020204030204" pitchFamily="34" charset="0"/>
            </a:endParaRPr>
          </a:p>
          <a:p>
            <a:endParaRPr lang="de-DE" sz="1400" dirty="0">
              <a:cs typeface="Calibri Light" panose="020F0302020204030204" pitchFamily="34" charset="0"/>
            </a:endParaRPr>
          </a:p>
          <a:p>
            <a:endParaRPr lang="de-DE" sz="1400" dirty="0">
              <a:cs typeface="Calibri Light" panose="020F0302020204030204" pitchFamily="34" charset="0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3.8 Klimatologie</a:t>
            </a:r>
          </a:p>
        </p:txBody>
      </p:sp>
    </p:spTree>
    <p:extLst>
      <p:ext uri="{BB962C8B-B14F-4D97-AF65-F5344CB8AC3E}">
        <p14:creationId xmlns:p14="http://schemas.microsoft.com/office/powerpoint/2010/main" val="2396193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654</Words>
  <Application>Microsoft Macintosh PowerPoint</Application>
  <PresentationFormat>Breitbild</PresentationFormat>
  <Paragraphs>90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Arial Rounded MT Bold</vt:lpstr>
      <vt:lpstr>Calibri</vt:lpstr>
      <vt:lpstr>Calibri Light</vt:lpstr>
      <vt:lpstr>Office</vt:lpstr>
      <vt:lpstr>PowerPoint-Präsentation</vt:lpstr>
      <vt:lpstr>Meteorologie: Gliederung (SFCL)</vt:lpstr>
      <vt:lpstr>3.8 Klimatologie</vt:lpstr>
      <vt:lpstr>Klimatologie: Gliederung (SFCL)</vt:lpstr>
      <vt:lpstr>3.8 Klimatologie</vt:lpstr>
      <vt:lpstr>Klima Deutschlands</vt:lpstr>
      <vt:lpstr>3.8 Wetterlagen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Martin Hansen</dc:creator>
  <cp:lastModifiedBy>Detlef Müller</cp:lastModifiedBy>
  <cp:revision>60</cp:revision>
  <dcterms:created xsi:type="dcterms:W3CDTF">2021-05-15T14:36:40Z</dcterms:created>
  <dcterms:modified xsi:type="dcterms:W3CDTF">2022-12-23T18:36:43Z</dcterms:modified>
</cp:coreProperties>
</file>