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3" r:id="rId4"/>
    <p:sldId id="267" r:id="rId5"/>
    <p:sldId id="262" r:id="rId6"/>
    <p:sldId id="264" r:id="rId7"/>
    <p:sldId id="265" r:id="rId8"/>
    <p:sldId id="266" r:id="rId9"/>
    <p:sldId id="268" r:id="rId10"/>
    <p:sldId id="26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44C96"/>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6" autoAdjust="0"/>
    <p:restoredTop sz="93443" autoAdjust="0"/>
  </p:normalViewPr>
  <p:slideViewPr>
    <p:cSldViewPr snapToGrid="0">
      <p:cViewPr varScale="1">
        <p:scale>
          <a:sx n="87" d="100"/>
          <a:sy n="87" d="100"/>
        </p:scale>
        <p:origin x="480" y="3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05.04.2025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Revision 1 vom 30.03.2025</a:t>
            </a:r>
          </a:p>
          <a:p>
            <a:r>
              <a:rPr lang="de-DE" dirty="0"/>
              <a:t>Austausch Bilder Folie 5 und 9</a:t>
            </a:r>
          </a:p>
        </p:txBody>
      </p:sp>
      <p:sp>
        <p:nvSpPr>
          <p:cNvPr id="4" name="Foliennummernplatzhalter 3"/>
          <p:cNvSpPr>
            <a:spLocks noGrp="1"/>
          </p:cNvSpPr>
          <p:nvPr>
            <p:ph type="sldNum" sz="quarter" idx="5"/>
          </p:nvPr>
        </p:nvSpPr>
        <p:spPr/>
        <p:txBody>
          <a:bodyPr/>
          <a:lstStyle/>
          <a:p>
            <a:fld id="{E4FDA0A4-27B6-4433-A0BE-39B4CD827268}" type="slidenum">
              <a:rPr lang="de-DE" smtClean="0"/>
              <a:t>1</a:t>
            </a:fld>
            <a:endParaRPr lang="de-DE"/>
          </a:p>
        </p:txBody>
      </p:sp>
    </p:spTree>
    <p:extLst>
      <p:ext uri="{BB962C8B-B14F-4D97-AF65-F5344CB8AC3E}">
        <p14:creationId xmlns:p14="http://schemas.microsoft.com/office/powerpoint/2010/main" val="220883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10</a:t>
            </a:fld>
            <a:endParaRPr lang="de-DE"/>
          </a:p>
        </p:txBody>
      </p:sp>
    </p:spTree>
    <p:extLst>
      <p:ext uri="{BB962C8B-B14F-4D97-AF65-F5344CB8AC3E}">
        <p14:creationId xmlns:p14="http://schemas.microsoft.com/office/powerpoint/2010/main" val="245504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857673" y="103352"/>
            <a:ext cx="1277718"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MET</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Meteorologie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tiff"/><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a16="http://schemas.microsoft.com/office/drawing/2014/main" id="{CA754A21-1E1E-441C-91DA-BE1673E04CF5}"/>
              </a:ext>
            </a:extLst>
          </p:cNvPr>
          <p:cNvSpPr txBox="1"/>
          <p:nvPr/>
        </p:nvSpPr>
        <p:spPr>
          <a:xfrm>
            <a:off x="5178405" y="1408325"/>
            <a:ext cx="2124364" cy="461665"/>
          </a:xfrm>
          <a:prstGeom prst="rect">
            <a:avLst/>
          </a:prstGeom>
          <a:noFill/>
        </p:spPr>
        <p:txBody>
          <a:bodyPr wrap="none" rtlCol="0">
            <a:spAutoFit/>
          </a:bodyPr>
          <a:lstStyle/>
          <a:p>
            <a:pPr algn="ctr"/>
            <a:r>
              <a:rPr lang="en-US" sz="2400" i="1" dirty="0">
                <a:solidFill>
                  <a:srgbClr val="044C96"/>
                </a:solidFill>
              </a:rPr>
              <a:t>METEOROLOGY</a:t>
            </a:r>
            <a:endParaRPr lang="de-DE" sz="2400" i="1" dirty="0">
              <a:solidFill>
                <a:srgbClr val="044C96"/>
              </a:solidFill>
            </a:endParaRP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4">
            <a:extLst>
              <a:ext uri="{FF2B5EF4-FFF2-40B4-BE49-F238E27FC236}">
                <a16:creationId xmlns:a16="http://schemas.microsoft.com/office/drawing/2014/main" id="{3BA1D286-B0CA-464B-883C-EE0A5A8A53B9}"/>
              </a:ext>
            </a:extLst>
          </p:cNvPr>
          <p:cNvPicPr>
            <a:picLocks noChangeAspect="1"/>
          </p:cNvPicPr>
          <p:nvPr/>
        </p:nvPicPr>
        <p:blipFill>
          <a:blip r:embed="rId3"/>
          <a:stretch>
            <a:fillRect/>
          </a:stretch>
        </p:blipFill>
        <p:spPr>
          <a:xfrm>
            <a:off x="189186" y="2839592"/>
            <a:ext cx="3454766" cy="2792208"/>
          </a:xfrm>
          <a:prstGeom prst="rect">
            <a:avLst/>
          </a:prstGeom>
        </p:spPr>
      </p:pic>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Gefahren beim Fliegen im Gebirge</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4034288" y="909885"/>
            <a:ext cx="7985946" cy="5490916"/>
          </a:xfrm>
        </p:spPr>
        <p:txBody>
          <a:bodyPr>
            <a:normAutofit/>
          </a:bodyPr>
          <a:lstStyle/>
          <a:p>
            <a:pPr marL="0" indent="0">
              <a:buNone/>
            </a:pPr>
            <a:r>
              <a:rPr lang="de-DE" b="1" dirty="0"/>
              <a:t>Gefahren beim Fliegen im Gebirge: </a:t>
            </a:r>
          </a:p>
          <a:p>
            <a:pPr marL="0" indent="0">
              <a:buNone/>
            </a:pPr>
            <a:endParaRPr lang="de-DE" b="1" dirty="0"/>
          </a:p>
          <a:p>
            <a:pPr lvl="0"/>
            <a:r>
              <a:rPr lang="de-DE" dirty="0"/>
              <a:t>bei starkem Wind bildet sich auf der Leeseite eines Berges evtl. ein Rotor mit sehr turbulenter Luft. </a:t>
            </a:r>
          </a:p>
          <a:p>
            <a:pPr lvl="0"/>
            <a:r>
              <a:rPr lang="de-DE" dirty="0"/>
              <a:t>der Wind bewegt sich lieber entlang von Berggipfeln als über sie hinweg, und das bedeutet, dass er zwischen zwei Berggipfeln besonders stark bläst und die Turbulenzen dort viel stärker sind. </a:t>
            </a:r>
          </a:p>
          <a:p>
            <a:pPr lvl="0"/>
            <a:r>
              <a:rPr lang="de-DE" dirty="0"/>
              <a:t>ein Gewitter, das sich in einem Tal aufhält, kann innerhalb kürzester Zeit in das nächste Tal ziehen. Ein zu spät erkanntes heranziehendes Gewitter in einem Tal oder eine sich schließende Wolkendecke können die Rückkehr zum Landeplatz komplett blockieren. </a:t>
            </a:r>
          </a:p>
          <a:p>
            <a:pPr lvl="0"/>
            <a:r>
              <a:rPr lang="de-DE" dirty="0"/>
              <a:t>je steiler der Hang und je stärker der Wind, desto größer ist die Gefahr von Verwirbelungen oberhalb der Spitze und an der Stelle, an der sich der Hang nach oben wölbt.</a:t>
            </a:r>
          </a:p>
          <a:p>
            <a:pPr marL="0" indent="0">
              <a:buNone/>
            </a:pPr>
            <a:endParaRPr lang="de-DE" dirty="0">
              <a:solidFill>
                <a:srgbClr val="FF0000"/>
              </a:solidFill>
            </a:endParaRPr>
          </a:p>
          <a:p>
            <a:pPr marL="0"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3.9 Wetterbedingte Gefahren für die Luftfahrt</a:t>
            </a:r>
          </a:p>
        </p:txBody>
      </p:sp>
      <p:pic>
        <p:nvPicPr>
          <p:cNvPr id="10" name="Afbeelding 5">
            <a:extLst>
              <a:ext uri="{FF2B5EF4-FFF2-40B4-BE49-F238E27FC236}">
                <a16:creationId xmlns:a16="http://schemas.microsoft.com/office/drawing/2014/main" id="{66642845-B991-CF40-9B91-DDEEC03B32AB}"/>
              </a:ext>
            </a:extLst>
          </p:cNvPr>
          <p:cNvPicPr>
            <a:picLocks noChangeAspect="1"/>
          </p:cNvPicPr>
          <p:nvPr/>
        </p:nvPicPr>
        <p:blipFill rotWithShape="1">
          <a:blip r:embed="rId4"/>
          <a:srcRect t="4438" b="5251"/>
          <a:stretch/>
        </p:blipFill>
        <p:spPr>
          <a:xfrm>
            <a:off x="187684" y="869254"/>
            <a:ext cx="3456268" cy="2053331"/>
          </a:xfrm>
          <a:prstGeom prst="rect">
            <a:avLst/>
          </a:prstGeom>
        </p:spPr>
      </p:pic>
      <p:pic>
        <p:nvPicPr>
          <p:cNvPr id="12" name="Afbeelding 12">
            <a:extLst>
              <a:ext uri="{FF2B5EF4-FFF2-40B4-BE49-F238E27FC236}">
                <a16:creationId xmlns:a16="http://schemas.microsoft.com/office/drawing/2014/main" id="{4E58A040-36A9-DE4E-B466-842417321AA2}"/>
              </a:ext>
            </a:extLst>
          </p:cNvPr>
          <p:cNvPicPr>
            <a:picLocks noChangeAspect="1"/>
          </p:cNvPicPr>
          <p:nvPr/>
        </p:nvPicPr>
        <p:blipFill rotWithShape="1">
          <a:blip r:embed="rId5"/>
          <a:srcRect t="13352" b="11696"/>
          <a:stretch/>
        </p:blipFill>
        <p:spPr>
          <a:xfrm>
            <a:off x="187684" y="5002620"/>
            <a:ext cx="3454766" cy="1472693"/>
          </a:xfrm>
          <a:prstGeom prst="rect">
            <a:avLst/>
          </a:prstGeom>
        </p:spPr>
      </p:pic>
    </p:spTree>
    <p:extLst>
      <p:ext uri="{BB962C8B-B14F-4D97-AF65-F5344CB8AC3E}">
        <p14:creationId xmlns:p14="http://schemas.microsoft.com/office/powerpoint/2010/main" val="418478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Meteorologie: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85000" lnSpcReduction="20000"/>
          </a:bodyPr>
          <a:lstStyle/>
          <a:p>
            <a:pPr marL="541338" indent="-541338">
              <a:lnSpc>
                <a:spcPct val="100000"/>
              </a:lnSpc>
              <a:buNone/>
            </a:pPr>
            <a:r>
              <a:rPr lang="de-DE" sz="2400" dirty="0"/>
              <a:t>3.1	Die Atmosphäre</a:t>
            </a:r>
          </a:p>
          <a:p>
            <a:pPr marL="806450" indent="4763">
              <a:lnSpc>
                <a:spcPct val="100000"/>
              </a:lnSpc>
              <a:spcBef>
                <a:spcPts val="300"/>
              </a:spcBef>
              <a:spcAft>
                <a:spcPts val="600"/>
              </a:spcAft>
              <a:buNone/>
            </a:pPr>
            <a:r>
              <a:rPr lang="en-US" sz="2000" i="1" dirty="0">
                <a:solidFill>
                  <a:srgbClr val="044C96"/>
                </a:solidFill>
              </a:rPr>
              <a:t>The atmosphere </a:t>
            </a:r>
          </a:p>
          <a:p>
            <a:pPr marL="541338" indent="-541338">
              <a:lnSpc>
                <a:spcPct val="100000"/>
              </a:lnSpc>
              <a:buNone/>
            </a:pPr>
            <a:r>
              <a:rPr lang="de-DE" sz="2400" dirty="0"/>
              <a:t>3.2	Windsysteme </a:t>
            </a:r>
          </a:p>
          <a:p>
            <a:pPr marL="806450" indent="4763">
              <a:lnSpc>
                <a:spcPct val="100000"/>
              </a:lnSpc>
              <a:spcBef>
                <a:spcPts val="300"/>
              </a:spcBef>
              <a:spcAft>
                <a:spcPts val="600"/>
              </a:spcAft>
              <a:buNone/>
            </a:pPr>
            <a:r>
              <a:rPr lang="en-US" sz="2000" i="1" dirty="0">
                <a:solidFill>
                  <a:srgbClr val="044C96"/>
                </a:solidFill>
              </a:rPr>
              <a:t>Wind </a:t>
            </a:r>
            <a:endParaRPr lang="de-DE" sz="2000" i="1" dirty="0">
              <a:solidFill>
                <a:srgbClr val="044C96"/>
              </a:solidFill>
            </a:endParaRPr>
          </a:p>
          <a:p>
            <a:pPr marL="541338" indent="-541338">
              <a:lnSpc>
                <a:spcPct val="100000"/>
              </a:lnSpc>
              <a:buNone/>
            </a:pPr>
            <a:r>
              <a:rPr lang="de-DE" sz="2400" dirty="0"/>
              <a:t>3.3	Thermodynamik</a:t>
            </a:r>
          </a:p>
          <a:p>
            <a:pPr marL="806450" indent="4763">
              <a:lnSpc>
                <a:spcPct val="100000"/>
              </a:lnSpc>
              <a:spcBef>
                <a:spcPts val="300"/>
              </a:spcBef>
              <a:spcAft>
                <a:spcPts val="600"/>
              </a:spcAft>
              <a:buNone/>
            </a:pPr>
            <a:r>
              <a:rPr lang="en-US" sz="2000" i="1" dirty="0">
                <a:solidFill>
                  <a:srgbClr val="044C96"/>
                </a:solidFill>
              </a:rPr>
              <a:t>Thermodynamics </a:t>
            </a:r>
            <a:endParaRPr lang="de-DE" sz="2000" i="1" dirty="0">
              <a:solidFill>
                <a:srgbClr val="044C96"/>
              </a:solidFill>
            </a:endParaRPr>
          </a:p>
          <a:p>
            <a:pPr marL="541338" indent="-541338">
              <a:lnSpc>
                <a:spcPct val="100000"/>
              </a:lnSpc>
              <a:buNone/>
            </a:pPr>
            <a:r>
              <a:rPr lang="de-DE" sz="2400" dirty="0"/>
              <a:t>3.4	Wolken und Nebel</a:t>
            </a:r>
          </a:p>
          <a:p>
            <a:pPr marL="806450" indent="4763">
              <a:lnSpc>
                <a:spcPct val="100000"/>
              </a:lnSpc>
              <a:spcBef>
                <a:spcPts val="300"/>
              </a:spcBef>
              <a:spcAft>
                <a:spcPts val="600"/>
              </a:spcAft>
              <a:buNone/>
            </a:pPr>
            <a:r>
              <a:rPr lang="en-US" sz="2000" i="1" dirty="0">
                <a:solidFill>
                  <a:srgbClr val="044C96"/>
                </a:solidFill>
              </a:rPr>
              <a:t>Clouds and fog </a:t>
            </a:r>
            <a:endParaRPr lang="de-DE" sz="2000" i="1" dirty="0">
              <a:solidFill>
                <a:srgbClr val="044C96"/>
              </a:solidFill>
            </a:endParaRPr>
          </a:p>
          <a:p>
            <a:pPr marL="541338" indent="-541338">
              <a:lnSpc>
                <a:spcPct val="100000"/>
              </a:lnSpc>
              <a:buNone/>
            </a:pPr>
            <a:r>
              <a:rPr lang="de-DE" sz="2400" dirty="0"/>
              <a:t>3.5	 Niederschlag</a:t>
            </a:r>
          </a:p>
          <a:p>
            <a:pPr marL="806450" indent="4763">
              <a:lnSpc>
                <a:spcPct val="100000"/>
              </a:lnSpc>
              <a:spcBef>
                <a:spcPts val="300"/>
              </a:spcBef>
              <a:spcAft>
                <a:spcPts val="600"/>
              </a:spcAft>
              <a:buNone/>
            </a:pPr>
            <a:r>
              <a:rPr lang="en-US" sz="2000" i="1" dirty="0">
                <a:solidFill>
                  <a:srgbClr val="044C96"/>
                </a:solidFill>
              </a:rPr>
              <a:t>Precipitation </a:t>
            </a:r>
            <a:endParaRPr lang="de-DE" sz="2000" i="1" dirty="0">
              <a:solidFill>
                <a:srgbClr val="044C96"/>
              </a:solidFill>
            </a:endParaRPr>
          </a:p>
          <a:p>
            <a:pPr marL="541338" indent="-541338">
              <a:lnSpc>
                <a:spcPct val="100000"/>
              </a:lnSpc>
              <a:buNone/>
            </a:pPr>
            <a:r>
              <a:rPr lang="de-DE" sz="2400" dirty="0"/>
              <a:t>3.6	Luftmassen und Fronten</a:t>
            </a:r>
          </a:p>
          <a:p>
            <a:pPr marL="806450" indent="4763">
              <a:lnSpc>
                <a:spcPct val="100000"/>
              </a:lnSpc>
              <a:spcBef>
                <a:spcPts val="300"/>
              </a:spcBef>
              <a:spcAft>
                <a:spcPts val="600"/>
              </a:spcAft>
              <a:buNone/>
            </a:pPr>
            <a:r>
              <a:rPr lang="en-US" sz="2000" i="1" dirty="0">
                <a:solidFill>
                  <a:srgbClr val="044C96"/>
                </a:solidFill>
              </a:rPr>
              <a:t>Air masses and fronts </a:t>
            </a:r>
            <a:endParaRPr lang="de-DE" sz="2000" i="1" dirty="0">
              <a:solidFill>
                <a:srgbClr val="044C96"/>
              </a:solidFill>
            </a:endParaRPr>
          </a:p>
          <a:p>
            <a:pPr marL="541338" indent="-541338">
              <a:lnSpc>
                <a:spcPct val="100000"/>
              </a:lnSpc>
              <a:buNone/>
            </a:pPr>
            <a:r>
              <a:rPr lang="de-DE" sz="2400" dirty="0"/>
              <a:t>3.7	Hoch- und Tiefdrucksysteme</a:t>
            </a:r>
          </a:p>
          <a:p>
            <a:pPr marL="806450" indent="4763">
              <a:lnSpc>
                <a:spcPct val="100000"/>
              </a:lnSpc>
              <a:spcBef>
                <a:spcPts val="300"/>
              </a:spcBef>
              <a:spcAft>
                <a:spcPts val="600"/>
              </a:spcAft>
              <a:buNone/>
            </a:pPr>
            <a:r>
              <a:rPr lang="en-US" sz="2000" i="1" dirty="0">
                <a:solidFill>
                  <a:srgbClr val="044C96"/>
                </a:solidFill>
              </a:rPr>
              <a:t>Pressure systems </a:t>
            </a:r>
          </a:p>
          <a:p>
            <a:pPr marL="541338" indent="-541338">
              <a:buNone/>
            </a:pPr>
            <a:r>
              <a:rPr lang="de-DE" sz="2400" dirty="0"/>
              <a:t>3.8	Klimatologie</a:t>
            </a:r>
          </a:p>
          <a:p>
            <a:pPr marL="806450" indent="4763">
              <a:spcBef>
                <a:spcPts val="300"/>
              </a:spcBef>
              <a:spcAft>
                <a:spcPts val="600"/>
              </a:spcAft>
              <a:buNone/>
            </a:pPr>
            <a:r>
              <a:rPr lang="de-DE" sz="2000" i="1" dirty="0" err="1">
                <a:solidFill>
                  <a:srgbClr val="044C96"/>
                </a:solidFill>
              </a:rPr>
              <a:t>Climatology</a:t>
            </a: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r>
              <a:rPr lang="de-DE" sz="2000" dirty="0"/>
              <a:t>3.9 	Wetterbedingte Gefahren für die Luftfahrt</a:t>
            </a:r>
            <a:endParaRPr lang="en-US" sz="2000" dirty="0"/>
          </a:p>
          <a:p>
            <a:pPr marL="806450" indent="4763">
              <a:spcBef>
                <a:spcPts val="300"/>
              </a:spcBef>
              <a:spcAft>
                <a:spcPts val="600"/>
              </a:spcAft>
              <a:buNone/>
            </a:pPr>
            <a:r>
              <a:rPr lang="en-US" sz="1700" i="1" dirty="0">
                <a:solidFill>
                  <a:srgbClr val="044C96"/>
                </a:solidFill>
              </a:rPr>
              <a:t>Flight hazards </a:t>
            </a:r>
            <a:endParaRPr lang="de-DE" sz="1700" i="1" dirty="0">
              <a:solidFill>
                <a:srgbClr val="044C96"/>
              </a:solidFill>
            </a:endParaRPr>
          </a:p>
          <a:p>
            <a:pPr marL="541338" indent="-541338">
              <a:buNone/>
            </a:pPr>
            <a:r>
              <a:rPr lang="de-DE" sz="2000" dirty="0"/>
              <a:t>3.10	Flugwetterinformationen </a:t>
            </a:r>
          </a:p>
          <a:p>
            <a:pPr marL="806450" indent="4763">
              <a:spcBef>
                <a:spcPts val="300"/>
              </a:spcBef>
              <a:spcAft>
                <a:spcPts val="600"/>
              </a:spcAft>
              <a:buNone/>
            </a:pPr>
            <a:r>
              <a:rPr lang="en-US" sz="1700" i="1" dirty="0">
                <a:solidFill>
                  <a:srgbClr val="044C96"/>
                </a:solidFill>
              </a:rPr>
              <a:t>Meteorological information</a:t>
            </a:r>
            <a:endParaRPr lang="de-DE" sz="1700" i="1" dirty="0">
              <a:solidFill>
                <a:srgbClr val="044C96"/>
              </a:solidFill>
            </a:endParaRPr>
          </a:p>
          <a:p>
            <a:pPr marL="541338" indent="-541338">
              <a:buNone/>
            </a:pPr>
            <a:r>
              <a:rPr lang="de-DE" sz="2000" dirty="0"/>
              <a:t>  </a:t>
            </a:r>
          </a:p>
          <a:p>
            <a:pPr marL="806450" indent="4763">
              <a:spcBef>
                <a:spcPts val="300"/>
              </a:spcBef>
              <a:spcAft>
                <a:spcPts val="600"/>
              </a:spcAft>
              <a:buNone/>
            </a:pPr>
            <a:r>
              <a:rPr lang="de-DE" sz="1700" i="1" dirty="0">
                <a:solidFill>
                  <a:srgbClr val="044C96"/>
                </a:solidFill>
              </a:rPr>
              <a:t> </a:t>
            </a:r>
          </a:p>
          <a:p>
            <a:pPr marL="541338" indent="-541338">
              <a:buNone/>
            </a:pPr>
            <a:r>
              <a:rPr lang="de-DE" sz="2000" dirty="0"/>
              <a:t> </a:t>
            </a:r>
          </a:p>
          <a:p>
            <a:pPr marL="806450" indent="4763">
              <a:spcBef>
                <a:spcPts val="300"/>
              </a:spcBef>
              <a:spcAft>
                <a:spcPts val="600"/>
              </a:spcAft>
              <a:buNone/>
            </a:pPr>
            <a:r>
              <a:rPr lang="en-US" sz="1700" i="1" dirty="0">
                <a:solidFill>
                  <a:srgbClr val="044C96"/>
                </a:solidFill>
              </a:rPr>
              <a:t> </a:t>
            </a:r>
            <a:endParaRPr lang="de-DE" sz="1700" i="1" dirty="0">
              <a:solidFill>
                <a:srgbClr val="044C96"/>
              </a:solidFill>
            </a:endParaRPr>
          </a:p>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6" name="Abgerundetes Rechteck 5">
            <a:extLst>
              <a:ext uri="{FF2B5EF4-FFF2-40B4-BE49-F238E27FC236}">
                <a16:creationId xmlns:a16="http://schemas.microsoft.com/office/drawing/2014/main" id="{C8C6FC9D-8C2D-CF4C-84AB-190563B2C803}"/>
              </a:ext>
            </a:extLst>
          </p:cNvPr>
          <p:cNvSpPr/>
          <p:nvPr/>
        </p:nvSpPr>
        <p:spPr>
          <a:xfrm>
            <a:off x="6172200" y="892190"/>
            <a:ext cx="5087203" cy="696036"/>
          </a:xfrm>
          <a:prstGeom prst="roundRect">
            <a:avLst/>
          </a:prstGeom>
          <a:solidFill>
            <a:schemeClr val="accent1">
              <a:alpha val="3404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79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3.9  Wetterbedingte Gefahren für die Luftfahrt</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lstStyle/>
          <a:p>
            <a:r>
              <a:rPr lang="en-US" dirty="0">
                <a:solidFill>
                  <a:srgbClr val="044C96"/>
                </a:solidFill>
              </a:rPr>
              <a:t>Flights hazards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28795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Wetterbedingte Gefahren: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a:bodyPr>
          <a:lstStyle/>
          <a:p>
            <a:pPr marL="541338" indent="-541338">
              <a:lnSpc>
                <a:spcPct val="100000"/>
              </a:lnSpc>
              <a:buNone/>
            </a:pPr>
            <a:r>
              <a:rPr lang="de-DE" sz="1900" b="1" dirty="0"/>
              <a:t>3.9	Wetterbedingte Gefahren für die Luftfahrt</a:t>
            </a:r>
            <a:br>
              <a:rPr lang="de-DE" sz="1600" b="1" dirty="0"/>
            </a:br>
            <a:r>
              <a:rPr lang="de-DE" sz="1600" b="1" dirty="0"/>
              <a:t> </a:t>
            </a:r>
            <a:r>
              <a:rPr lang="en-US" sz="1600" i="1" dirty="0">
                <a:solidFill>
                  <a:srgbClr val="044C96"/>
                </a:solidFill>
              </a:rPr>
              <a:t>Flight hazards </a:t>
            </a:r>
          </a:p>
          <a:p>
            <a:pPr marL="541338" indent="-541338">
              <a:lnSpc>
                <a:spcPct val="100000"/>
              </a:lnSpc>
              <a:buNone/>
            </a:pPr>
            <a:endParaRPr lang="en-US" sz="1600" i="1" dirty="0">
              <a:solidFill>
                <a:srgbClr val="044C96"/>
              </a:solidFill>
            </a:endParaRPr>
          </a:p>
          <a:p>
            <a:pPr marL="0" indent="0">
              <a:spcBef>
                <a:spcPts val="400"/>
              </a:spcBef>
              <a:buNone/>
            </a:pPr>
            <a:r>
              <a:rPr lang="de-DE" sz="1700" b="1" dirty="0"/>
              <a:t>3.9.1 Vereisung</a:t>
            </a:r>
          </a:p>
          <a:p>
            <a:pPr lvl="0">
              <a:spcBef>
                <a:spcPts val="400"/>
              </a:spcBef>
            </a:pPr>
            <a:r>
              <a:rPr lang="de-DE" sz="1600" dirty="0"/>
              <a:t>Voraussetzungen für die Vereisung</a:t>
            </a:r>
          </a:p>
          <a:p>
            <a:pPr lvl="0">
              <a:spcBef>
                <a:spcPts val="400"/>
              </a:spcBef>
            </a:pPr>
            <a:r>
              <a:rPr lang="de-DE" sz="1600" dirty="0"/>
              <a:t>Arten der Vereisung</a:t>
            </a:r>
          </a:p>
          <a:p>
            <a:pPr lvl="0">
              <a:spcBef>
                <a:spcPts val="400"/>
              </a:spcBef>
            </a:pPr>
            <a:r>
              <a:rPr lang="de-DE" sz="1600" dirty="0"/>
              <a:t>Gefahren der Vereisung, Vermeidung</a:t>
            </a:r>
          </a:p>
          <a:p>
            <a:pPr lvl="0">
              <a:spcBef>
                <a:spcPts val="400"/>
              </a:spcBef>
            </a:pPr>
            <a:endParaRPr lang="de-DE" sz="1600" dirty="0"/>
          </a:p>
          <a:p>
            <a:pPr marL="0" indent="0">
              <a:spcBef>
                <a:spcPts val="400"/>
              </a:spcBef>
              <a:buNone/>
            </a:pPr>
            <a:r>
              <a:rPr lang="de-DE" sz="1700" b="1" dirty="0"/>
              <a:t>3.9.2 Turbulenz</a:t>
            </a:r>
          </a:p>
          <a:p>
            <a:pPr lvl="0">
              <a:spcBef>
                <a:spcPts val="400"/>
              </a:spcBef>
            </a:pPr>
            <a:r>
              <a:rPr lang="de-DE" sz="1600" dirty="0"/>
              <a:t>Auswirkungen auf den Flug, Vermeidung</a:t>
            </a:r>
          </a:p>
          <a:p>
            <a:pPr lvl="0">
              <a:spcBef>
                <a:spcPts val="400"/>
              </a:spcBef>
            </a:pPr>
            <a:endParaRPr lang="de-DE" sz="1600" dirty="0"/>
          </a:p>
          <a:p>
            <a:pPr marL="0" indent="0">
              <a:spcBef>
                <a:spcPts val="400"/>
              </a:spcBef>
              <a:buNone/>
            </a:pPr>
            <a:r>
              <a:rPr lang="de-DE" sz="1700" b="1" dirty="0"/>
              <a:t>3.9.3 Windscherung</a:t>
            </a:r>
          </a:p>
          <a:p>
            <a:pPr lvl="0">
              <a:spcBef>
                <a:spcPts val="400"/>
              </a:spcBef>
            </a:pPr>
            <a:r>
              <a:rPr lang="de-DE" sz="1600" dirty="0"/>
              <a:t>Definition der Windscherung</a:t>
            </a:r>
          </a:p>
          <a:p>
            <a:pPr lvl="0">
              <a:spcBef>
                <a:spcPts val="400"/>
              </a:spcBef>
            </a:pPr>
            <a:r>
              <a:rPr lang="de-DE" sz="1600" dirty="0"/>
              <a:t>Wetterbedingungen für Windscherung</a:t>
            </a:r>
          </a:p>
          <a:p>
            <a:pPr lvl="0">
              <a:spcBef>
                <a:spcPts val="400"/>
              </a:spcBef>
            </a:pPr>
            <a:r>
              <a:rPr lang="de-DE" sz="1600" dirty="0"/>
              <a:t>Auswirkungen auf den Flug, Vermeidung</a:t>
            </a: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a:xfrm>
            <a:off x="6172200" y="924910"/>
            <a:ext cx="5795172" cy="5645090"/>
          </a:xfrm>
        </p:spPr>
        <p:txBody>
          <a:bodyPr>
            <a:noAutofit/>
          </a:bodyPr>
          <a:lstStyle/>
          <a:p>
            <a:pPr marL="0" indent="0">
              <a:buNone/>
            </a:pPr>
            <a:r>
              <a:rPr lang="de-DE" sz="1700" b="1" dirty="0"/>
              <a:t>3.9.4 Gewitter</a:t>
            </a:r>
          </a:p>
          <a:p>
            <a:pPr lvl="0">
              <a:spcBef>
                <a:spcPts val="400"/>
              </a:spcBef>
            </a:pPr>
            <a:r>
              <a:rPr lang="de-DE" sz="1600" dirty="0"/>
              <a:t>Voraussetzungen und Abläufe, Entstehung, Vorhersage, Standort, Arten von Gewittern</a:t>
            </a:r>
          </a:p>
          <a:p>
            <a:pPr lvl="0">
              <a:spcBef>
                <a:spcPts val="400"/>
              </a:spcBef>
            </a:pPr>
            <a:r>
              <a:rPr lang="de-DE" sz="1600" dirty="0"/>
              <a:t>Aufbau von Gewittern, Entwicklungsstadien, Böenlinie, elektrische Ladungen in der Atmosphäre, statische Aufladungen</a:t>
            </a:r>
          </a:p>
          <a:p>
            <a:pPr lvl="0">
              <a:spcBef>
                <a:spcPts val="400"/>
              </a:spcBef>
            </a:pPr>
            <a:r>
              <a:rPr lang="de-DE" sz="1600" dirty="0"/>
              <a:t>Elektrische Entladungen</a:t>
            </a:r>
          </a:p>
          <a:p>
            <a:pPr lvl="0">
              <a:spcBef>
                <a:spcPts val="400"/>
              </a:spcBef>
            </a:pPr>
            <a:r>
              <a:rPr lang="de-DE" sz="1600" dirty="0"/>
              <a:t>Entstehung und Auswirkungen von </a:t>
            </a:r>
            <a:r>
              <a:rPr lang="de-DE" sz="1600" dirty="0" err="1"/>
              <a:t>Downbursts</a:t>
            </a:r>
            <a:r>
              <a:rPr lang="de-DE" sz="1600" dirty="0"/>
              <a:t> (</a:t>
            </a:r>
            <a:r>
              <a:rPr lang="de-DE" sz="1600" dirty="0" err="1"/>
              <a:t>Fallböen</a:t>
            </a:r>
            <a:r>
              <a:rPr lang="de-DE" sz="1600" dirty="0"/>
              <a:t>)</a:t>
            </a:r>
          </a:p>
          <a:p>
            <a:pPr lvl="0">
              <a:spcBef>
                <a:spcPts val="400"/>
              </a:spcBef>
            </a:pPr>
            <a:r>
              <a:rPr lang="de-DE" sz="1600" dirty="0"/>
              <a:t>Vermeidung des Einflugs in Gewitter</a:t>
            </a:r>
          </a:p>
          <a:p>
            <a:pPr lvl="0">
              <a:spcBef>
                <a:spcPts val="400"/>
              </a:spcBef>
            </a:pPr>
            <a:endParaRPr lang="de-DE" sz="1050" dirty="0"/>
          </a:p>
          <a:p>
            <a:pPr marL="0" indent="0">
              <a:spcBef>
                <a:spcPts val="400"/>
              </a:spcBef>
              <a:buNone/>
            </a:pPr>
            <a:r>
              <a:rPr lang="de-DE" sz="1700" b="1" dirty="0"/>
              <a:t>3.9.5 Inversionen</a:t>
            </a:r>
          </a:p>
          <a:p>
            <a:pPr lvl="0">
              <a:spcBef>
                <a:spcPts val="400"/>
              </a:spcBef>
            </a:pPr>
            <a:r>
              <a:rPr lang="de-DE" sz="1600" dirty="0"/>
              <a:t>Einfluss auf die Flugzeugleistung</a:t>
            </a:r>
          </a:p>
          <a:p>
            <a:pPr lvl="0">
              <a:spcBef>
                <a:spcPts val="400"/>
              </a:spcBef>
            </a:pPr>
            <a:endParaRPr lang="de-DE" sz="1050" dirty="0"/>
          </a:p>
          <a:p>
            <a:pPr marL="0" indent="0">
              <a:spcBef>
                <a:spcPts val="400"/>
              </a:spcBef>
              <a:buNone/>
            </a:pPr>
            <a:r>
              <a:rPr lang="de-DE" sz="1700" b="1" dirty="0"/>
              <a:t>3.9.6 Gefahren in Berggebieten</a:t>
            </a:r>
          </a:p>
          <a:p>
            <a:pPr lvl="0">
              <a:spcBef>
                <a:spcPts val="400"/>
              </a:spcBef>
            </a:pPr>
            <a:r>
              <a:rPr lang="de-DE" sz="1600" dirty="0"/>
              <a:t>Einfluss des Geländes auf Wolken und Niederschlag, Frontdurchgang</a:t>
            </a:r>
          </a:p>
          <a:p>
            <a:pPr lvl="0">
              <a:spcBef>
                <a:spcPts val="400"/>
              </a:spcBef>
            </a:pPr>
            <a:r>
              <a:rPr lang="de-DE" sz="1600" dirty="0"/>
              <a:t>Vertikale Bewegungen, Leewellen, Windscherung, Turbulenzen, Vereisung</a:t>
            </a:r>
          </a:p>
          <a:p>
            <a:pPr lvl="0">
              <a:spcBef>
                <a:spcPts val="400"/>
              </a:spcBef>
            </a:pPr>
            <a:r>
              <a:rPr lang="de-DE" sz="1600" dirty="0"/>
              <a:t>Entstehung und Wirkung von Talinversionen</a:t>
            </a:r>
          </a:p>
          <a:p>
            <a:pPr lvl="0">
              <a:spcBef>
                <a:spcPts val="400"/>
              </a:spcBef>
            </a:pPr>
            <a:endParaRPr lang="de-DE" sz="1050" dirty="0"/>
          </a:p>
          <a:p>
            <a:pPr marL="0" indent="0">
              <a:spcBef>
                <a:spcPts val="400"/>
              </a:spcBef>
              <a:buNone/>
            </a:pPr>
            <a:r>
              <a:rPr lang="de-DE" sz="1700" b="1" dirty="0"/>
              <a:t>3.9.7 Sichtreduzierende Phänomene</a:t>
            </a:r>
          </a:p>
          <a:p>
            <a:pPr lvl="0">
              <a:spcBef>
                <a:spcPts val="400"/>
              </a:spcBef>
            </a:pPr>
            <a:r>
              <a:rPr lang="de-DE" sz="1600" dirty="0"/>
              <a:t>Reduzierte Sicht durch Niederschlag und Verdunkelung</a:t>
            </a:r>
          </a:p>
          <a:p>
            <a:pPr lvl="0">
              <a:spcBef>
                <a:spcPts val="400"/>
              </a:spcBef>
            </a:pPr>
            <a:r>
              <a:rPr lang="de-DE" sz="1600" dirty="0"/>
              <a:t>Reduzierte Sicht durch andere Phänomene</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414DD922-CF2B-2350-ACFA-59B40095C5C7}"/>
              </a:ext>
            </a:extLst>
          </p:cNvPr>
          <p:cNvSpPr>
            <a:spLocks noGrp="1"/>
          </p:cNvSpPr>
          <p:nvPr>
            <p:ph type="body" sz="quarter" idx="13"/>
          </p:nvPr>
        </p:nvSpPr>
        <p:spPr>
          <a:xfrm>
            <a:off x="1519800" y="6616660"/>
            <a:ext cx="9000000" cy="288000"/>
          </a:xfrm>
        </p:spPr>
        <p:txBody>
          <a:bodyPr/>
          <a:lstStyle/>
          <a:p>
            <a:r>
              <a:rPr lang="de-DE" dirty="0"/>
              <a:t>3.9 Wetterbedingte Gefahren für die Luftfahrt</a:t>
            </a:r>
          </a:p>
        </p:txBody>
      </p:sp>
    </p:spTree>
    <p:extLst>
      <p:ext uri="{BB962C8B-B14F-4D97-AF65-F5344CB8AC3E}">
        <p14:creationId xmlns:p14="http://schemas.microsoft.com/office/powerpoint/2010/main" val="415445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Vereisung </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3457353" y="852373"/>
            <a:ext cx="8456729" cy="5582424"/>
          </a:xfrm>
        </p:spPr>
        <p:txBody>
          <a:bodyPr>
            <a:noAutofit/>
          </a:bodyPr>
          <a:lstStyle/>
          <a:p>
            <a:r>
              <a:rPr lang="de-DE" b="1" dirty="0"/>
              <a:t>Eisansatz am Flügel: </a:t>
            </a:r>
            <a:br>
              <a:rPr lang="de-DE" b="1" dirty="0">
                <a:solidFill>
                  <a:srgbClr val="FF0000"/>
                </a:solidFill>
              </a:rPr>
            </a:br>
            <a:r>
              <a:rPr lang="de-DE" dirty="0"/>
              <a:t>Wenn Du durch Teile einer Wolke fliegst, die unterkühlte Wassertröpfchen enthalten, dann kann es zu Eisansatz kommen (Raueis).</a:t>
            </a:r>
            <a:br>
              <a:rPr lang="de-DE" dirty="0"/>
            </a:br>
            <a:r>
              <a:rPr lang="de-DE" dirty="0"/>
              <a:t>Das Vereisungsmaximum befindet sich in einer Wolke im allgemeinen in einem Bereich der Lufttemperatur von -2°C bis –12°C. </a:t>
            </a:r>
          </a:p>
          <a:p>
            <a:r>
              <a:rPr lang="de-DE" b="1" dirty="0"/>
              <a:t>Eis auf der Tragfläche: </a:t>
            </a:r>
            <a:br>
              <a:rPr lang="de-DE" b="1" dirty="0">
                <a:solidFill>
                  <a:srgbClr val="FF0000"/>
                </a:solidFill>
              </a:rPr>
            </a:br>
            <a:r>
              <a:rPr lang="de-DE" dirty="0"/>
              <a:t>Wenn Du durch unterkühlten Regen fliegst, prallen die unterkühlten Wassertröpfchen auf das kalte Flugzeug, gefrieren und es bildet sich eine durchsichtige Eisschicht auf dem Flügel (Klareis).</a:t>
            </a:r>
          </a:p>
          <a:p>
            <a:r>
              <a:rPr lang="de-DE" b="1" dirty="0"/>
              <a:t>Eisbildung:</a:t>
            </a:r>
          </a:p>
          <a:p>
            <a:pPr lvl="1">
              <a:buFont typeface="Wingdings" pitchFamily="2" charset="2"/>
              <a:buChar char="§"/>
            </a:pPr>
            <a:r>
              <a:rPr lang="de-DE" sz="2200" dirty="0"/>
              <a:t>verschlechtert das Profil</a:t>
            </a:r>
          </a:p>
          <a:p>
            <a:pPr lvl="1">
              <a:buFont typeface="Wingdings" pitchFamily="2" charset="2"/>
              <a:buChar char="§"/>
            </a:pPr>
            <a:r>
              <a:rPr lang="de-DE" sz="2200" dirty="0"/>
              <a:t>reduziert den Auftrieb</a:t>
            </a:r>
          </a:p>
          <a:p>
            <a:pPr lvl="1">
              <a:buFont typeface="Wingdings" pitchFamily="2" charset="2"/>
              <a:buChar char="§"/>
            </a:pPr>
            <a:r>
              <a:rPr lang="de-DE" sz="2200" dirty="0"/>
              <a:t>erhöht das Gewicht</a:t>
            </a:r>
          </a:p>
          <a:p>
            <a:pPr lvl="1">
              <a:buFont typeface="Wingdings" pitchFamily="2" charset="2"/>
              <a:buChar char="§"/>
            </a:pPr>
            <a:r>
              <a:rPr lang="de-DE" sz="2200" dirty="0"/>
              <a:t>verstopft </a:t>
            </a:r>
            <a:r>
              <a:rPr lang="de-DE" sz="2200" dirty="0" err="1"/>
              <a:t>Pitot</a:t>
            </a:r>
            <a:r>
              <a:rPr lang="de-DE" sz="2200" dirty="0"/>
              <a:t>- und </a:t>
            </a:r>
            <a:r>
              <a:rPr lang="de-DE" sz="2200" dirty="0" err="1"/>
              <a:t>Statiköffnungen</a:t>
            </a:r>
            <a:endParaRPr lang="de-DE" sz="2200" dirty="0"/>
          </a:p>
          <a:p>
            <a:pPr lvl="1">
              <a:buFont typeface="Wingdings" pitchFamily="2" charset="2"/>
              <a:buChar char="§"/>
            </a:pPr>
            <a:r>
              <a:rPr lang="de-DE" sz="2200" dirty="0"/>
              <a:t>kann die Ruder blockieren.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3.9 Wetterbedingte Gefahren für die Luftfahrt</a:t>
            </a:r>
          </a:p>
        </p:txBody>
      </p:sp>
      <p:pic>
        <p:nvPicPr>
          <p:cNvPr id="7" name="Afbeelding 13">
            <a:extLst>
              <a:ext uri="{FF2B5EF4-FFF2-40B4-BE49-F238E27FC236}">
                <a16:creationId xmlns:a16="http://schemas.microsoft.com/office/drawing/2014/main" id="{8CADE755-D5BA-2946-AE46-91F5E349856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7447" y="852373"/>
            <a:ext cx="3048266" cy="15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3">
            <a:extLst>
              <a:ext uri="{FF2B5EF4-FFF2-40B4-BE49-F238E27FC236}">
                <a16:creationId xmlns:a16="http://schemas.microsoft.com/office/drawing/2014/main" id="{D5D5E617-AD21-6E48-94ED-023B5CA10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47" y="2484300"/>
            <a:ext cx="3048266" cy="1961915"/>
          </a:xfrm>
          <a:prstGeom prst="rect">
            <a:avLst/>
          </a:prstGeom>
        </p:spPr>
      </p:pic>
      <p:pic>
        <p:nvPicPr>
          <p:cNvPr id="9" name="Afbeelding 12">
            <a:extLst>
              <a:ext uri="{FF2B5EF4-FFF2-40B4-BE49-F238E27FC236}">
                <a16:creationId xmlns:a16="http://schemas.microsoft.com/office/drawing/2014/main" id="{267CF8F0-65F6-ED47-8CA3-A068D708D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7447" y="4518729"/>
            <a:ext cx="3048266" cy="18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45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Gewitter</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4063277" y="893644"/>
            <a:ext cx="7821835" cy="5466214"/>
          </a:xfrm>
        </p:spPr>
        <p:txBody>
          <a:bodyPr>
            <a:normAutofit/>
          </a:bodyPr>
          <a:lstStyle/>
          <a:p>
            <a:r>
              <a:rPr lang="de-DE" b="1" dirty="0"/>
              <a:t>Gewitterwolken (</a:t>
            </a:r>
            <a:r>
              <a:rPr lang="de-DE" b="1" dirty="0" err="1"/>
              <a:t>Cumulonimbus</a:t>
            </a:r>
            <a:r>
              <a:rPr lang="de-DE" b="1" dirty="0"/>
              <a:t>): </a:t>
            </a:r>
            <a:r>
              <a:rPr lang="de-DE" dirty="0"/>
              <a:t>Sind riesige mehrstöckige Wolken, bei denen sich die Instabilität der Luftschichtung bis in große Höhen fortsetzt. Die Wolke wächst weiter bis zur </a:t>
            </a:r>
            <a:r>
              <a:rPr lang="de-DE" dirty="0" err="1"/>
              <a:t>Tropo</a:t>
            </a:r>
            <a:r>
              <a:rPr lang="de-DE" dirty="0"/>
              <a:t>-pause, wo sie sich nur noch zur Seite ausbreitet und den Amboss bildet. </a:t>
            </a:r>
            <a:br>
              <a:rPr lang="de-DE" dirty="0"/>
            </a:br>
            <a:r>
              <a:rPr lang="de-DE" dirty="0"/>
              <a:t>Es können </a:t>
            </a:r>
            <a:r>
              <a:rPr lang="de-DE" dirty="0">
                <a:solidFill>
                  <a:srgbClr val="FF0000"/>
                </a:solidFill>
              </a:rPr>
              <a:t>drei Stadien </a:t>
            </a:r>
            <a:r>
              <a:rPr lang="de-DE" dirty="0"/>
              <a:t>unterschieden werden:</a:t>
            </a:r>
          </a:p>
          <a:p>
            <a:pPr marL="914400" lvl="1" indent="-457200">
              <a:buFont typeface="+mj-lt"/>
              <a:buAutoNum type="arabicPeriod"/>
            </a:pPr>
            <a:r>
              <a:rPr lang="de-DE" sz="2200" dirty="0"/>
              <a:t>Das </a:t>
            </a:r>
            <a:r>
              <a:rPr lang="de-DE" sz="2200" dirty="0">
                <a:solidFill>
                  <a:srgbClr val="FF0000"/>
                </a:solidFill>
              </a:rPr>
              <a:t>Wachstumsstadium</a:t>
            </a:r>
            <a:r>
              <a:rPr lang="de-DE" sz="2200" dirty="0"/>
              <a:t>: Der </a:t>
            </a:r>
            <a:r>
              <a:rPr lang="de-DE" sz="2200" dirty="0" err="1"/>
              <a:t>Cb</a:t>
            </a:r>
            <a:r>
              <a:rPr lang="de-DE" sz="2200" dirty="0"/>
              <a:t> wächst unter Bildung von Eiskristallen und Niederschlägen, die durch starke Auf-winde in große Höhen getragen werden. </a:t>
            </a:r>
          </a:p>
          <a:p>
            <a:pPr marL="914400" lvl="1" indent="-457200">
              <a:buFont typeface="+mj-lt"/>
              <a:buAutoNum type="arabicPeriod"/>
            </a:pPr>
            <a:r>
              <a:rPr lang="de-DE" sz="2200" dirty="0"/>
              <a:t>Das </a:t>
            </a:r>
            <a:r>
              <a:rPr lang="de-DE" sz="2200" dirty="0">
                <a:solidFill>
                  <a:srgbClr val="FF0000"/>
                </a:solidFill>
              </a:rPr>
              <a:t>Reifestadium</a:t>
            </a:r>
            <a:r>
              <a:rPr lang="de-DE" sz="2200" dirty="0"/>
              <a:t>: Der Hagel verursacht eine sehr kalte ab-steigende Luftströmung (</a:t>
            </a:r>
            <a:r>
              <a:rPr lang="de-DE" sz="2200" dirty="0" err="1"/>
              <a:t>Downburst</a:t>
            </a:r>
            <a:r>
              <a:rPr lang="de-DE" sz="2200" dirty="0"/>
              <a:t>), die am Boden in alle Richtungen fließt und eine Mini-Kaltfront mit Wind-scherung auslöst.  Es dominieren Niederschläge, starke Windböen und elektrische Entladungen (Blitze). </a:t>
            </a:r>
          </a:p>
          <a:p>
            <a:pPr marL="914400" lvl="1" indent="-457200">
              <a:buFont typeface="+mj-lt"/>
              <a:buAutoNum type="arabicPeriod"/>
            </a:pPr>
            <a:r>
              <a:rPr lang="de-DE" sz="2200" dirty="0"/>
              <a:t>Das </a:t>
            </a:r>
            <a:r>
              <a:rPr lang="de-DE" sz="2200" dirty="0">
                <a:solidFill>
                  <a:srgbClr val="FF0000"/>
                </a:solidFill>
              </a:rPr>
              <a:t>Auflösungsstadium</a:t>
            </a:r>
            <a:r>
              <a:rPr lang="de-DE" sz="2200" dirty="0"/>
              <a:t>: Hier kommen die Hebungspro-</a:t>
            </a:r>
            <a:r>
              <a:rPr lang="de-DE" sz="2200" dirty="0" err="1"/>
              <a:t>zesse</a:t>
            </a:r>
            <a:r>
              <a:rPr lang="de-DE" sz="2200" dirty="0"/>
              <a:t> zum Stillstand. Die Niederschläge lassen nach und  die Wolke löst sich langsam auf.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3.9 Wetterbedingte Gefahren für die Luftfahrt</a:t>
            </a:r>
          </a:p>
        </p:txBody>
      </p:sp>
      <p:pic>
        <p:nvPicPr>
          <p:cNvPr id="10" name="Afbeelding 3">
            <a:extLst>
              <a:ext uri="{FF2B5EF4-FFF2-40B4-BE49-F238E27FC236}">
                <a16:creationId xmlns:a16="http://schemas.microsoft.com/office/drawing/2014/main" id="{D93BFC7C-007D-994F-B0AC-E287EDB1006D}"/>
              </a:ext>
            </a:extLst>
          </p:cNvPr>
          <p:cNvPicPr>
            <a:picLocks noGrp="1" noChangeAspect="1"/>
          </p:cNvPicPr>
          <p:nvPr>
            <p:ph sz="half" idx="1"/>
          </p:nvPr>
        </p:nvPicPr>
        <p:blipFill>
          <a:blip r:embed="rId2"/>
          <a:stretch>
            <a:fillRect/>
          </a:stretch>
        </p:blipFill>
        <p:spPr>
          <a:xfrm flipH="1">
            <a:off x="235971" y="874826"/>
            <a:ext cx="3608442" cy="2721522"/>
          </a:xfrm>
          <a:prstGeom prst="rect">
            <a:avLst/>
          </a:prstGeom>
        </p:spPr>
      </p:pic>
      <p:pic>
        <p:nvPicPr>
          <p:cNvPr id="3" name="Grafik 2"/>
          <p:cNvPicPr>
            <a:picLocks noChangeAspect="1"/>
          </p:cNvPicPr>
          <p:nvPr/>
        </p:nvPicPr>
        <p:blipFill rotWithShape="1">
          <a:blip r:embed="rId3"/>
          <a:srcRect l="56356" r="6406"/>
          <a:stretch/>
        </p:blipFill>
        <p:spPr>
          <a:xfrm>
            <a:off x="235971" y="3744585"/>
            <a:ext cx="3608442" cy="2725431"/>
          </a:xfrm>
          <a:prstGeom prst="rect">
            <a:avLst/>
          </a:prstGeom>
        </p:spPr>
      </p:pic>
    </p:spTree>
    <p:extLst>
      <p:ext uri="{BB962C8B-B14F-4D97-AF65-F5344CB8AC3E}">
        <p14:creationId xmlns:p14="http://schemas.microsoft.com/office/powerpoint/2010/main" val="186250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Gefahren bei Gewittern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4519857" y="900753"/>
            <a:ext cx="7445838" cy="5459104"/>
          </a:xfrm>
        </p:spPr>
        <p:txBody>
          <a:bodyPr>
            <a:normAutofit/>
          </a:bodyPr>
          <a:lstStyle/>
          <a:p>
            <a:pPr marL="0" indent="0">
              <a:buNone/>
            </a:pPr>
            <a:r>
              <a:rPr lang="de-DE" dirty="0"/>
              <a:t>Die </a:t>
            </a:r>
            <a:r>
              <a:rPr lang="de-DE" b="1" dirty="0"/>
              <a:t>Gefahren bei Gewittern</a:t>
            </a:r>
            <a:r>
              <a:rPr lang="de-DE" dirty="0"/>
              <a:t>:</a:t>
            </a:r>
          </a:p>
          <a:p>
            <a:pPr lvl="0"/>
            <a:r>
              <a:rPr lang="de-DE" dirty="0"/>
              <a:t>Blitzeinschläge</a:t>
            </a:r>
          </a:p>
          <a:p>
            <a:pPr lvl="0"/>
            <a:r>
              <a:rPr lang="de-DE" dirty="0"/>
              <a:t>Windscherungen (starke Windzunahme und Richtungs-änderung bis 180°),</a:t>
            </a:r>
          </a:p>
          <a:p>
            <a:pPr lvl="0"/>
            <a:r>
              <a:rPr lang="de-DE" dirty="0"/>
              <a:t>Böen und Turbulenzen</a:t>
            </a:r>
          </a:p>
          <a:p>
            <a:pPr lvl="0"/>
            <a:r>
              <a:rPr lang="de-DE" dirty="0"/>
              <a:t>sehr starke Auf- und Abwinde (besonders in der Wolke) </a:t>
            </a:r>
          </a:p>
          <a:p>
            <a:pPr lvl="0"/>
            <a:r>
              <a:rPr lang="de-DE" dirty="0" err="1"/>
              <a:t>Downbursts</a:t>
            </a:r>
            <a:r>
              <a:rPr lang="de-DE" dirty="0"/>
              <a:t>, Tornados</a:t>
            </a:r>
          </a:p>
          <a:p>
            <a:pPr lvl="0"/>
            <a:r>
              <a:rPr lang="de-DE" dirty="0"/>
              <a:t>Starkniederschlag, Hagel, Eisansatz </a:t>
            </a:r>
          </a:p>
          <a:p>
            <a:pPr lvl="0"/>
            <a:r>
              <a:rPr lang="de-DE" dirty="0"/>
              <a:t>Orientierungs- und Kontrollverlust, weil man in der Wolke nichts mehr sehen kann</a:t>
            </a:r>
          </a:p>
          <a:p>
            <a:pPr lvl="0"/>
            <a:r>
              <a:rPr lang="de-DE" dirty="0"/>
              <a:t>beim Einsaugen in die Wolke besteht die Gefahr des Erfrierens (-50 °C)</a:t>
            </a:r>
          </a:p>
          <a:p>
            <a:pPr lvl="0"/>
            <a:r>
              <a:rPr lang="de-DE" dirty="0"/>
              <a:t>Sauerstoffmangel</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3.9 Wetterbedingte Gefahren für die Luftfahrt</a:t>
            </a:r>
          </a:p>
        </p:txBody>
      </p:sp>
      <p:pic>
        <p:nvPicPr>
          <p:cNvPr id="9" name="Afbeelding 15">
            <a:extLst>
              <a:ext uri="{FF2B5EF4-FFF2-40B4-BE49-F238E27FC236}">
                <a16:creationId xmlns:a16="http://schemas.microsoft.com/office/drawing/2014/main" id="{833325A2-7294-C24C-BFE7-FE85315E04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6305" y="857037"/>
            <a:ext cx="3687858" cy="276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4">
            <a:extLst>
              <a:ext uri="{FF2B5EF4-FFF2-40B4-BE49-F238E27FC236}">
                <a16:creationId xmlns:a16="http://schemas.microsoft.com/office/drawing/2014/main" id="{1C1040CA-CCC9-C647-B8A9-96515319A2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306" y="3678632"/>
            <a:ext cx="3697523" cy="277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41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l="56454" t="11244" r="6416" b="36181"/>
          <a:stretch/>
        </p:blipFill>
        <p:spPr>
          <a:xfrm>
            <a:off x="487865" y="870616"/>
            <a:ext cx="4984887" cy="1985217"/>
          </a:xfrm>
          <a:prstGeom prst="rect">
            <a:avLst/>
          </a:prstGeom>
        </p:spPr>
      </p:pic>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Sichtreduzierung, Windscherung und Turbulenz</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5687684" y="860664"/>
            <a:ext cx="6332550" cy="5650829"/>
          </a:xfrm>
        </p:spPr>
        <p:txBody>
          <a:bodyPr>
            <a:normAutofit/>
          </a:bodyPr>
          <a:lstStyle/>
          <a:p>
            <a:pPr>
              <a:lnSpc>
                <a:spcPct val="100000"/>
              </a:lnSpc>
            </a:pPr>
            <a:r>
              <a:rPr lang="de-DE" b="1" dirty="0" err="1"/>
              <a:t>Seenebel</a:t>
            </a:r>
            <a:r>
              <a:rPr lang="de-DE" b="1" dirty="0"/>
              <a:t>: </a:t>
            </a:r>
            <a:r>
              <a:rPr lang="de-DE" dirty="0"/>
              <a:t>Der Seewind bringt kalte, feuchte Meeresluft mit sich, wodurch sich auf küstennahen Flugplätzen plötzlich die Sichtverhältnisse dramatisch verschlechtern können. </a:t>
            </a:r>
          </a:p>
          <a:p>
            <a:pPr>
              <a:lnSpc>
                <a:spcPct val="100000"/>
              </a:lnSpc>
            </a:pPr>
            <a:endParaRPr lang="de-DE" dirty="0"/>
          </a:p>
          <a:p>
            <a:r>
              <a:rPr lang="de-DE" b="1" dirty="0"/>
              <a:t>Windgradient: </a:t>
            </a:r>
            <a:r>
              <a:rPr lang="de-DE" dirty="0"/>
              <a:t>Die bodennahe Reibung verursacht einen starken Abfall der Windgeschwindigkeit, </a:t>
            </a:r>
            <a:r>
              <a:rPr lang="de-DE" dirty="0" err="1"/>
              <a:t>be</a:t>
            </a:r>
            <a:r>
              <a:rPr lang="de-DE" dirty="0"/>
              <a:t>-sonders in den unteren 10 Metern über Grund. </a:t>
            </a:r>
          </a:p>
          <a:p>
            <a:endParaRPr lang="de-DE" dirty="0"/>
          </a:p>
          <a:p>
            <a:r>
              <a:rPr lang="de-DE" b="1" dirty="0"/>
              <a:t>Turbulenzen </a:t>
            </a:r>
            <a:r>
              <a:rPr lang="de-DE" dirty="0"/>
              <a:t>und das plötzliche Nachlassen des Windes können auch im Lee von Hindernissen auf-treten. Besonders bei Flugplätzen auf Bergkuppen muss man damit rechnen im Anflug in ein Lee zu geraten, wenn man zu </a:t>
            </a:r>
            <a:r>
              <a:rPr lang="de-DE"/>
              <a:t>tief anfliegt.</a:t>
            </a: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3.9 Wetterbedingte Gefahren für die Luftfahrt</a:t>
            </a:r>
          </a:p>
        </p:txBody>
      </p:sp>
      <p:pic>
        <p:nvPicPr>
          <p:cNvPr id="7" name="Inhaltsplatzhalter 6"/>
          <p:cNvPicPr>
            <a:picLocks noGrp="1" noChangeAspect="1"/>
          </p:cNvPicPr>
          <p:nvPr>
            <p:ph sz="half" idx="1"/>
          </p:nvPr>
        </p:nvPicPr>
        <p:blipFill rotWithShape="1">
          <a:blip r:embed="rId3"/>
          <a:srcRect l="12673" t="34487" r="12921" b="33861"/>
          <a:stretch/>
        </p:blipFill>
        <p:spPr>
          <a:xfrm>
            <a:off x="482177" y="2831012"/>
            <a:ext cx="4984887" cy="1192812"/>
          </a:xfrm>
          <a:prstGeom prst="rect">
            <a:avLst/>
          </a:prstGeom>
        </p:spPr>
      </p:pic>
      <p:pic>
        <p:nvPicPr>
          <p:cNvPr id="8" name="Afbeelding 13">
            <a:extLst>
              <a:ext uri="{FF2B5EF4-FFF2-40B4-BE49-F238E27FC236}">
                <a16:creationId xmlns:a16="http://schemas.microsoft.com/office/drawing/2014/main" id="{65018559-3061-3747-B754-373FD31EB12E}"/>
              </a:ext>
            </a:extLst>
          </p:cNvPr>
          <p:cNvPicPr>
            <a:picLocks noChangeAspect="1"/>
          </p:cNvPicPr>
          <p:nvPr/>
        </p:nvPicPr>
        <p:blipFill>
          <a:blip r:embed="rId4">
            <a:extLst>
              <a:ext uri="{28A0092B-C50C-407E-A947-70E740481C1C}">
                <a14:useLocalDpi xmlns:a14="http://schemas.microsoft.com/office/drawing/2010/main" val="0"/>
              </a:ext>
            </a:extLst>
          </a:blip>
          <a:srcRect b="14069"/>
          <a:stretch>
            <a:fillRect/>
          </a:stretch>
        </p:blipFill>
        <p:spPr bwMode="auto">
          <a:xfrm>
            <a:off x="482177" y="4125856"/>
            <a:ext cx="4984887" cy="229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87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Tornado und Staubteufel</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4343046" y="856647"/>
            <a:ext cx="7582185" cy="5650829"/>
          </a:xfrm>
        </p:spPr>
        <p:txBody>
          <a:bodyPr>
            <a:normAutofit/>
          </a:bodyPr>
          <a:lstStyle/>
          <a:p>
            <a:r>
              <a:rPr lang="de-DE" dirty="0"/>
              <a:t>Ein </a:t>
            </a:r>
            <a:r>
              <a:rPr lang="de-DE" b="1" dirty="0"/>
              <a:t>Tornado </a:t>
            </a:r>
            <a:r>
              <a:rPr lang="de-DE" dirty="0"/>
              <a:t>ist ein aus einem </a:t>
            </a:r>
            <a:r>
              <a:rPr lang="de-DE" dirty="0" err="1"/>
              <a:t>Cumulonimbus</a:t>
            </a:r>
            <a:r>
              <a:rPr lang="de-DE" dirty="0"/>
              <a:t> nach unten bis zum Boden wachsender Wolkenrüssel. Bei einem Tornado (auch als Großtrombe, Windhose oder Wasserhose bezeichnet) wird feuchte Luft nach oben gewirbelt.</a:t>
            </a:r>
            <a:r>
              <a:rPr lang="de-DE" b="1" dirty="0"/>
              <a:t> </a:t>
            </a:r>
            <a:r>
              <a:rPr lang="de-DE" dirty="0"/>
              <a:t>Die rotierende Luft kann Geschwindigkeiten von einigen hundert Kilometern pro Stunde erreichen. Der Durchmesser beträgt einige zehn Meter bis einige Kilometer. </a:t>
            </a:r>
            <a:br>
              <a:rPr lang="de-DE" dirty="0"/>
            </a:br>
            <a:r>
              <a:rPr lang="de-DE" dirty="0"/>
              <a:t>Ein Tornado kann schwere Schäden verursachen.</a:t>
            </a:r>
          </a:p>
          <a:p>
            <a:pPr marL="0" indent="0">
              <a:buNone/>
            </a:pPr>
            <a:endParaRPr lang="de-DE" dirty="0"/>
          </a:p>
          <a:p>
            <a:r>
              <a:rPr lang="de-DE" b="1" dirty="0"/>
              <a:t>Staubteufel</a:t>
            </a:r>
            <a:r>
              <a:rPr lang="de-DE" dirty="0"/>
              <a:t>  sind kleine wirbelartige Aufwinde, die Staub, Laub, Sand oder Heu in einem Strudel nach oben tragen. Sie bilden sich also im Gegensatz zu Tornados nicht in der Höhe, sondern am Boden durch Überhitzung. </a:t>
            </a:r>
            <a:br>
              <a:rPr lang="de-DE" dirty="0"/>
            </a:b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3.9 Wetterbedingte Gefahren für die Luftfahrt</a:t>
            </a:r>
          </a:p>
        </p:txBody>
      </p:sp>
      <p:pic>
        <p:nvPicPr>
          <p:cNvPr id="2052" name="Picture 4">
            <a:extLst>
              <a:ext uri="{FF2B5EF4-FFF2-40B4-BE49-F238E27FC236}">
                <a16:creationId xmlns:a16="http://schemas.microsoft.com/office/drawing/2014/main" id="{28DBC12F-D8AF-C04A-9637-39D2214E5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98" y="856647"/>
            <a:ext cx="3675600" cy="2768235"/>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5">
            <a:extLst>
              <a:ext uri="{FF2B5EF4-FFF2-40B4-BE49-F238E27FC236}">
                <a16:creationId xmlns:a16="http://schemas.microsoft.com/office/drawing/2014/main" id="{B552BFA8-90EA-E94E-B059-5BC4F1042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23" y="3383542"/>
            <a:ext cx="2342950" cy="3123934"/>
          </a:xfrm>
          <a:prstGeom prst="rect">
            <a:avLst/>
          </a:prstGeom>
        </p:spPr>
      </p:pic>
    </p:spTree>
    <p:extLst>
      <p:ext uri="{BB962C8B-B14F-4D97-AF65-F5344CB8AC3E}">
        <p14:creationId xmlns:p14="http://schemas.microsoft.com/office/powerpoint/2010/main" val="2128198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Breitbild</PresentationFormat>
  <Paragraphs>132</Paragraphs>
  <Slides>10</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Arial Rounded MT Bold</vt:lpstr>
      <vt:lpstr>Calibri</vt:lpstr>
      <vt:lpstr>Calibri Light</vt:lpstr>
      <vt:lpstr>Wingdings</vt:lpstr>
      <vt:lpstr>Office</vt:lpstr>
      <vt:lpstr>PowerPoint-Präsentation</vt:lpstr>
      <vt:lpstr>Meteorologie: Gliederung (SFCL)</vt:lpstr>
      <vt:lpstr>3.9  Wetterbedingte Gefahren für die Luftfahrt</vt:lpstr>
      <vt:lpstr>Wetterbedingte Gefahren: Gliederung (SFCL)</vt:lpstr>
      <vt:lpstr>Vereisung </vt:lpstr>
      <vt:lpstr>Gewitter</vt:lpstr>
      <vt:lpstr>Gefahren bei Gewittern</vt:lpstr>
      <vt:lpstr>Sichtreduzierung, Windscherung und Turbulenz</vt:lpstr>
      <vt:lpstr>Tornado und Staubteufel</vt:lpstr>
      <vt:lpstr>Gefahren beim Fliegen im Gebirge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Schorsch</cp:lastModifiedBy>
  <cp:revision>91</cp:revision>
  <dcterms:created xsi:type="dcterms:W3CDTF">2021-05-15T14:36:40Z</dcterms:created>
  <dcterms:modified xsi:type="dcterms:W3CDTF">2025-04-05T10:05:32Z</dcterms:modified>
</cp:coreProperties>
</file>