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85" r:id="rId3"/>
    <p:sldId id="260" r:id="rId4"/>
    <p:sldId id="263" r:id="rId5"/>
    <p:sldId id="270" r:id="rId6"/>
    <p:sldId id="271" r:id="rId7"/>
    <p:sldId id="272" r:id="rId8"/>
    <p:sldId id="273" r:id="rId9"/>
    <p:sldId id="274" r:id="rId10"/>
    <p:sldId id="275" r:id="rId11"/>
    <p:sldId id="276" r:id="rId12"/>
    <p:sldId id="277" r:id="rId13"/>
    <p:sldId id="283" r:id="rId14"/>
    <p:sldId id="279" r:id="rId15"/>
    <p:sldId id="280" r:id="rId16"/>
    <p:sldId id="281" r:id="rId17"/>
    <p:sldId id="282" r:id="rId18"/>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44C96"/>
    <a:srgbClr val="4472C4"/>
    <a:srgbClr val="2B88D9"/>
    <a:srgbClr val="C9DFF2"/>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250" autoAdjust="0"/>
  </p:normalViewPr>
  <p:slideViewPr>
    <p:cSldViewPr snapToGrid="0">
      <p:cViewPr varScale="1">
        <p:scale>
          <a:sx n="88" d="100"/>
          <a:sy n="88" d="100"/>
        </p:scale>
        <p:origin x="422" y="72"/>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F5E03-4EE1-4ED0-B9A7-3081538AD9C8}" type="datetimeFigureOut">
              <a:rPr lang="de-DE" smtClean="0"/>
              <a:t>23.02.2025</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FDA0A4-27B6-4433-A0BE-39B4CD827268}" type="slidenum">
              <a:rPr lang="de-DE" smtClean="0"/>
              <a:t>‹Nr.›</a:t>
            </a:fld>
            <a:endParaRPr lang="de-DE"/>
          </a:p>
        </p:txBody>
      </p:sp>
    </p:spTree>
    <p:extLst>
      <p:ext uri="{BB962C8B-B14F-4D97-AF65-F5344CB8AC3E}">
        <p14:creationId xmlns:p14="http://schemas.microsoft.com/office/powerpoint/2010/main" val="42342305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Revision 2</a:t>
            </a:r>
          </a:p>
          <a:p>
            <a:r>
              <a:rPr lang="de-DE" dirty="0"/>
              <a:t>Änderungen:</a:t>
            </a:r>
          </a:p>
          <a:p>
            <a:r>
              <a:rPr lang="de-DE" dirty="0"/>
              <a:t>Flugleiter in Betriebsleiter</a:t>
            </a:r>
          </a:p>
        </p:txBody>
      </p:sp>
      <p:sp>
        <p:nvSpPr>
          <p:cNvPr id="4" name="Foliennummernplatzhalter 3"/>
          <p:cNvSpPr>
            <a:spLocks noGrp="1"/>
          </p:cNvSpPr>
          <p:nvPr>
            <p:ph type="sldNum" sz="quarter" idx="5"/>
          </p:nvPr>
        </p:nvSpPr>
        <p:spPr/>
        <p:txBody>
          <a:bodyPr/>
          <a:lstStyle/>
          <a:p>
            <a:fld id="{E4FDA0A4-27B6-4433-A0BE-39B4CD827268}" type="slidenum">
              <a:rPr lang="de-DE" smtClean="0"/>
              <a:t>1</a:t>
            </a:fld>
            <a:endParaRPr lang="de-DE"/>
          </a:p>
        </p:txBody>
      </p:sp>
    </p:spTree>
    <p:extLst>
      <p:ext uri="{BB962C8B-B14F-4D97-AF65-F5344CB8AC3E}">
        <p14:creationId xmlns:p14="http://schemas.microsoft.com/office/powerpoint/2010/main" val="7195925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13C0C7-BC27-4C73-9D06-A8FBD2EE5699}"/>
              </a:ext>
            </a:extLst>
          </p:cNvPr>
          <p:cNvSpPr>
            <a:spLocks noGrp="1"/>
          </p:cNvSpPr>
          <p:nvPr>
            <p:ph type="ctrTitle"/>
          </p:nvPr>
        </p:nvSpPr>
        <p:spPr>
          <a:xfrm>
            <a:off x="1524000" y="1737915"/>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2B4F34E1-7A66-4BD2-8530-4D461B598393}"/>
              </a:ext>
            </a:extLst>
          </p:cNvPr>
          <p:cNvSpPr>
            <a:spLocks noGrp="1"/>
          </p:cNvSpPr>
          <p:nvPr>
            <p:ph type="subTitle" idx="1"/>
          </p:nvPr>
        </p:nvSpPr>
        <p:spPr>
          <a:xfrm>
            <a:off x="1524000" y="4271422"/>
            <a:ext cx="9144000" cy="1655762"/>
          </a:xfrm>
        </p:spPr>
        <p:txBody>
          <a:bodyPr/>
          <a:lstStyle>
            <a:lvl1pPr marL="0" indent="0" algn="ctr">
              <a:buNone/>
              <a:defRPr sz="2400" i="1">
                <a:solidFill>
                  <a:srgbClr val="044C96"/>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Master-Untertitelformat bearbeiten</a:t>
            </a:r>
          </a:p>
        </p:txBody>
      </p:sp>
      <p:sp>
        <p:nvSpPr>
          <p:cNvPr id="6" name="Foliennummernplatzhalter 5">
            <a:extLst>
              <a:ext uri="{FF2B5EF4-FFF2-40B4-BE49-F238E27FC236}">
                <a16:creationId xmlns:a16="http://schemas.microsoft.com/office/drawing/2014/main" id="{1084FEBA-76BC-4FEC-AC82-40121E35D3BE}"/>
              </a:ext>
            </a:extLst>
          </p:cNvPr>
          <p:cNvSpPr>
            <a:spLocks noGrp="1"/>
          </p:cNvSpPr>
          <p:nvPr>
            <p:ph type="sldNum" sz="quarter" idx="12"/>
          </p:nvPr>
        </p:nvSpPr>
        <p:spPr>
          <a:xfrm>
            <a:off x="11480233" y="6570000"/>
            <a:ext cx="540000" cy="288000"/>
          </a:xfrm>
          <a:prstGeom prst="rect">
            <a:avLst/>
          </a:prstGeom>
        </p:spPr>
        <p:txBody>
          <a:bodyPr/>
          <a:lstStyle>
            <a:lvl1pPr>
              <a:defRPr sz="1200"/>
            </a:lvl1pPr>
          </a:lstStyle>
          <a:p>
            <a:fld id="{1BAF13B1-D0BA-4A19-B609-64C08BFDA19E}" type="slidenum">
              <a:rPr lang="de-DE" smtClean="0"/>
              <a:pPr/>
              <a:t>‹Nr.›</a:t>
            </a:fld>
            <a:endParaRPr lang="de-DE" dirty="0"/>
          </a:p>
        </p:txBody>
      </p:sp>
      <p:sp>
        <p:nvSpPr>
          <p:cNvPr id="7" name="Rechteck 6">
            <a:extLst>
              <a:ext uri="{FF2B5EF4-FFF2-40B4-BE49-F238E27FC236}">
                <a16:creationId xmlns:a16="http://schemas.microsoft.com/office/drawing/2014/main" id="{A16BF7EA-9E69-43AA-AA25-8E4952411D72}"/>
              </a:ext>
            </a:extLst>
          </p:cNvPr>
          <p:cNvSpPr/>
          <p:nvPr userDrawn="1"/>
        </p:nvSpPr>
        <p:spPr>
          <a:xfrm>
            <a:off x="0" y="-8027"/>
            <a:ext cx="12192000" cy="12194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Rechteck: abgerundete Ecken 7">
            <a:extLst>
              <a:ext uri="{FF2B5EF4-FFF2-40B4-BE49-F238E27FC236}">
                <a16:creationId xmlns:a16="http://schemas.microsoft.com/office/drawing/2014/main" id="{542946C2-1299-46A5-9EF2-19DADE93A95F}"/>
              </a:ext>
            </a:extLst>
          </p:cNvPr>
          <p:cNvSpPr/>
          <p:nvPr userDrawn="1"/>
        </p:nvSpPr>
        <p:spPr>
          <a:xfrm>
            <a:off x="192088" y="188913"/>
            <a:ext cx="11828145" cy="1219412"/>
          </a:xfrm>
          <a:prstGeom prst="roundRect">
            <a:avLst/>
          </a:prstGeom>
          <a:ln>
            <a:noFill/>
          </a:ln>
          <a:effectLst>
            <a:reflection blurRad="6350" stA="50000" endA="300" endPos="13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a:effectLst>
                  <a:outerShdw blurRad="50800" dist="38100" dir="2700000" algn="tl" rotWithShape="0">
                    <a:prstClr val="black">
                      <a:alpha val="40000"/>
                    </a:prstClr>
                  </a:outerShdw>
                </a:effectLst>
                <a:latin typeface="Calibri" panose="020F0502020204030204" pitchFamily="34" charset="0"/>
                <a:cs typeface="Calibri" panose="020F0502020204030204" pitchFamily="34" charset="0"/>
              </a:rPr>
              <a:t>Segelflugtheorie SFCL</a:t>
            </a:r>
          </a:p>
          <a:p>
            <a:pPr algn="ctr"/>
            <a:r>
              <a:rPr lang="de-DE" sz="4000" b="1" dirty="0">
                <a:effectLst>
                  <a:outerShdw blurRad="50800" dist="38100" dir="2700000" algn="tl" rotWithShape="0">
                    <a:prstClr val="black">
                      <a:alpha val="40000"/>
                    </a:prstClr>
                  </a:outerShdw>
                </a:effectLst>
                <a:latin typeface="Calibri" panose="020F0502020204030204" pitchFamily="34" charset="0"/>
                <a:cs typeface="Calibri" panose="020F0502020204030204" pitchFamily="34" charset="0"/>
              </a:rPr>
              <a:t>Kommunikation</a:t>
            </a:r>
          </a:p>
        </p:txBody>
      </p:sp>
    </p:spTree>
    <p:extLst>
      <p:ext uri="{BB962C8B-B14F-4D97-AF65-F5344CB8AC3E}">
        <p14:creationId xmlns:p14="http://schemas.microsoft.com/office/powerpoint/2010/main" val="3107028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0614A9-D9D8-4B52-9BD8-B78FCFA3EA68}"/>
              </a:ext>
            </a:extLst>
          </p:cNvPr>
          <p:cNvSpPr>
            <a:spLocks noGrp="1"/>
          </p:cNvSpPr>
          <p:nvPr>
            <p:ph type="title"/>
          </p:nvPr>
        </p:nvSpPr>
        <p:spPr>
          <a:xfrm>
            <a:off x="954815" y="132512"/>
            <a:ext cx="7902858" cy="504000"/>
          </a:xfrm>
        </p:spPr>
        <p:txBody>
          <a:bodyPr/>
          <a:lstStyle/>
          <a:p>
            <a:r>
              <a:rPr lang="de-DE"/>
              <a:t>Mastertitelformat bearbeiten</a:t>
            </a:r>
          </a:p>
        </p:txBody>
      </p:sp>
      <p:sp>
        <p:nvSpPr>
          <p:cNvPr id="3" name="Inhaltsplatzhalter 2">
            <a:extLst>
              <a:ext uri="{FF2B5EF4-FFF2-40B4-BE49-F238E27FC236}">
                <a16:creationId xmlns:a16="http://schemas.microsoft.com/office/drawing/2014/main" id="{227DD4E1-2953-4AC8-B770-ADE67159F800}"/>
              </a:ext>
            </a:extLst>
          </p:cNvPr>
          <p:cNvSpPr>
            <a:spLocks noGrp="1"/>
          </p:cNvSpPr>
          <p:nvPr>
            <p:ph idx="1"/>
          </p:nvPr>
        </p:nvSpPr>
        <p:spPr/>
        <p:txBody>
          <a:bodyPr/>
          <a:lstStyle/>
          <a:p>
            <a:pPr lvl="0"/>
            <a:r>
              <a:rPr lang="de-DE" dirty="0"/>
              <a:t>Mastertextformat bearbeiten</a:t>
            </a:r>
          </a:p>
          <a:p>
            <a:pPr lvl="1"/>
            <a:r>
              <a:rPr lang="de-DE" dirty="0"/>
              <a:t>Zweite Ebene</a:t>
            </a:r>
          </a:p>
        </p:txBody>
      </p:sp>
      <p:sp>
        <p:nvSpPr>
          <p:cNvPr id="7" name="Foliennummernplatzhalter 5">
            <a:extLst>
              <a:ext uri="{FF2B5EF4-FFF2-40B4-BE49-F238E27FC236}">
                <a16:creationId xmlns:a16="http://schemas.microsoft.com/office/drawing/2014/main" id="{2840E5EF-6E5E-4B22-9D47-1B013A4A7511}"/>
              </a:ext>
            </a:extLst>
          </p:cNvPr>
          <p:cNvSpPr>
            <a:spLocks noGrp="1"/>
          </p:cNvSpPr>
          <p:nvPr>
            <p:ph type="sldNum" sz="quarter" idx="12"/>
          </p:nvPr>
        </p:nvSpPr>
        <p:spPr>
          <a:xfrm>
            <a:off x="11480233" y="6570000"/>
            <a:ext cx="540000" cy="288000"/>
          </a:xfrm>
          <a:prstGeom prst="rect">
            <a:avLst/>
          </a:prstGeom>
        </p:spPr>
        <p:txBody>
          <a:bodyPr/>
          <a:lstStyle>
            <a:lvl1pPr>
              <a:defRPr sz="1200"/>
            </a:lvl1pPr>
          </a:lstStyle>
          <a:p>
            <a:fld id="{1BAF13B1-D0BA-4A19-B609-64C08BFDA19E}" type="slidenum">
              <a:rPr lang="de-DE" smtClean="0"/>
              <a:pPr/>
              <a:t>‹Nr.›</a:t>
            </a:fld>
            <a:endParaRPr lang="de-DE" dirty="0"/>
          </a:p>
        </p:txBody>
      </p:sp>
      <p:sp>
        <p:nvSpPr>
          <p:cNvPr id="10" name="Textplatzhalter 12">
            <a:extLst>
              <a:ext uri="{FF2B5EF4-FFF2-40B4-BE49-F238E27FC236}">
                <a16:creationId xmlns:a16="http://schemas.microsoft.com/office/drawing/2014/main" id="{169B5081-F331-4EBA-AA89-677FF7D5E987}"/>
              </a:ext>
            </a:extLst>
          </p:cNvPr>
          <p:cNvSpPr>
            <a:spLocks noGrp="1"/>
          </p:cNvSpPr>
          <p:nvPr>
            <p:ph type="body" sz="quarter" idx="13"/>
          </p:nvPr>
        </p:nvSpPr>
        <p:spPr>
          <a:xfrm>
            <a:off x="1519800" y="6616660"/>
            <a:ext cx="9000000" cy="288000"/>
          </a:xfrm>
        </p:spPr>
        <p:txBody>
          <a:bodyPr>
            <a:noAutofit/>
          </a:bodyPr>
          <a:lstStyle>
            <a:lvl1pPr marL="0" indent="0" algn="ctr">
              <a:buNone/>
              <a:defRPr sz="1200">
                <a:solidFill>
                  <a:schemeClr val="bg1"/>
                </a:solidFill>
                <a:effectLst>
                  <a:outerShdw blurRad="50800" dist="38100" dir="2700000" algn="tl" rotWithShape="0">
                    <a:prstClr val="black">
                      <a:alpha val="40000"/>
                    </a:prstClr>
                  </a:outerShdw>
                </a:effectLst>
              </a:defRPr>
            </a:lvl1pPr>
          </a:lstStyle>
          <a:p>
            <a:pPr lvl="0"/>
            <a:r>
              <a:rPr lang="de-DE" dirty="0"/>
              <a:t>Mastertextformat bearbeiten</a:t>
            </a:r>
          </a:p>
        </p:txBody>
      </p:sp>
    </p:spTree>
    <p:extLst>
      <p:ext uri="{BB962C8B-B14F-4D97-AF65-F5344CB8AC3E}">
        <p14:creationId xmlns:p14="http://schemas.microsoft.com/office/powerpoint/2010/main" val="23673641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7CAC94-4567-49FD-88EC-FF50A030EA30}"/>
              </a:ext>
            </a:extLst>
          </p:cNvPr>
          <p:cNvSpPr>
            <a:spLocks noGrp="1"/>
          </p:cNvSpPr>
          <p:nvPr>
            <p:ph type="title"/>
          </p:nvPr>
        </p:nvSpPr>
        <p:spPr>
          <a:xfrm>
            <a:off x="954815" y="132512"/>
            <a:ext cx="7902858" cy="504000"/>
          </a:xfrm>
        </p:spPr>
        <p:txBody>
          <a:bodyPr/>
          <a:lstStyle/>
          <a:p>
            <a:r>
              <a:rPr lang="de-DE" dirty="0"/>
              <a:t>Mastertitelformat bearbeiten</a:t>
            </a:r>
          </a:p>
        </p:txBody>
      </p:sp>
      <p:sp>
        <p:nvSpPr>
          <p:cNvPr id="3" name="Inhaltsplatzhalter 2">
            <a:extLst>
              <a:ext uri="{FF2B5EF4-FFF2-40B4-BE49-F238E27FC236}">
                <a16:creationId xmlns:a16="http://schemas.microsoft.com/office/drawing/2014/main" id="{FBD349CE-4E41-4A5C-B20C-6C807995535F}"/>
              </a:ext>
            </a:extLst>
          </p:cNvPr>
          <p:cNvSpPr>
            <a:spLocks noGrp="1"/>
          </p:cNvSpPr>
          <p:nvPr>
            <p:ph sz="half" idx="1"/>
          </p:nvPr>
        </p:nvSpPr>
        <p:spPr>
          <a:xfrm>
            <a:off x="189186" y="924910"/>
            <a:ext cx="5830614" cy="5475890"/>
          </a:xfrm>
        </p:spPr>
        <p:txBody>
          <a:bodyPr/>
          <a:lstStyle/>
          <a:p>
            <a:pPr lvl="0"/>
            <a:r>
              <a:rPr lang="de-DE" dirty="0"/>
              <a:t>Mastertextformat bearbeiten</a:t>
            </a:r>
          </a:p>
          <a:p>
            <a:pPr lvl="1"/>
            <a:r>
              <a:rPr lang="de-DE" dirty="0"/>
              <a:t>Zweite Ebene</a:t>
            </a:r>
          </a:p>
        </p:txBody>
      </p:sp>
      <p:sp>
        <p:nvSpPr>
          <p:cNvPr id="4" name="Inhaltsplatzhalter 3">
            <a:extLst>
              <a:ext uri="{FF2B5EF4-FFF2-40B4-BE49-F238E27FC236}">
                <a16:creationId xmlns:a16="http://schemas.microsoft.com/office/drawing/2014/main" id="{47DD609C-C2D7-41F1-87A8-229808926120}"/>
              </a:ext>
            </a:extLst>
          </p:cNvPr>
          <p:cNvSpPr>
            <a:spLocks noGrp="1"/>
          </p:cNvSpPr>
          <p:nvPr>
            <p:ph sz="half" idx="2"/>
          </p:nvPr>
        </p:nvSpPr>
        <p:spPr>
          <a:xfrm>
            <a:off x="6172200" y="924910"/>
            <a:ext cx="5795172" cy="5475890"/>
          </a:xfrm>
        </p:spPr>
        <p:txBody>
          <a:bodyPr/>
          <a:lstStyle/>
          <a:p>
            <a:pPr lvl="0"/>
            <a:r>
              <a:rPr lang="de-DE" dirty="0"/>
              <a:t>Mastertextformat bearbeiten</a:t>
            </a:r>
          </a:p>
          <a:p>
            <a:pPr lvl="1"/>
            <a:r>
              <a:rPr lang="de-DE" dirty="0"/>
              <a:t>Zweite Ebene</a:t>
            </a:r>
          </a:p>
        </p:txBody>
      </p:sp>
      <p:sp>
        <p:nvSpPr>
          <p:cNvPr id="9" name="Foliennummernplatzhalter 5">
            <a:extLst>
              <a:ext uri="{FF2B5EF4-FFF2-40B4-BE49-F238E27FC236}">
                <a16:creationId xmlns:a16="http://schemas.microsoft.com/office/drawing/2014/main" id="{DB36124C-7041-40A4-96B0-3B932BE0E093}"/>
              </a:ext>
            </a:extLst>
          </p:cNvPr>
          <p:cNvSpPr>
            <a:spLocks noGrp="1"/>
          </p:cNvSpPr>
          <p:nvPr>
            <p:ph type="sldNum" sz="quarter" idx="12"/>
          </p:nvPr>
        </p:nvSpPr>
        <p:spPr>
          <a:xfrm>
            <a:off x="11480233" y="6570000"/>
            <a:ext cx="540000" cy="288000"/>
          </a:xfrm>
          <a:prstGeom prst="rect">
            <a:avLst/>
          </a:prstGeom>
        </p:spPr>
        <p:txBody>
          <a:bodyPr/>
          <a:lstStyle>
            <a:lvl1pPr>
              <a:defRPr sz="1200"/>
            </a:lvl1pPr>
          </a:lstStyle>
          <a:p>
            <a:fld id="{1BAF13B1-D0BA-4A19-B609-64C08BFDA19E}" type="slidenum">
              <a:rPr lang="de-DE" smtClean="0"/>
              <a:pPr/>
              <a:t>‹Nr.›</a:t>
            </a:fld>
            <a:endParaRPr lang="de-DE" dirty="0"/>
          </a:p>
        </p:txBody>
      </p:sp>
      <p:sp>
        <p:nvSpPr>
          <p:cNvPr id="13" name="Textplatzhalter 12">
            <a:extLst>
              <a:ext uri="{FF2B5EF4-FFF2-40B4-BE49-F238E27FC236}">
                <a16:creationId xmlns:a16="http://schemas.microsoft.com/office/drawing/2014/main" id="{483C9599-7AFB-41CC-A829-793E0ACC6845}"/>
              </a:ext>
            </a:extLst>
          </p:cNvPr>
          <p:cNvSpPr>
            <a:spLocks noGrp="1"/>
          </p:cNvSpPr>
          <p:nvPr>
            <p:ph type="body" sz="quarter" idx="13"/>
          </p:nvPr>
        </p:nvSpPr>
        <p:spPr>
          <a:xfrm>
            <a:off x="1519800" y="6616660"/>
            <a:ext cx="9000000" cy="288000"/>
          </a:xfrm>
        </p:spPr>
        <p:txBody>
          <a:bodyPr>
            <a:noAutofit/>
          </a:bodyPr>
          <a:lstStyle>
            <a:lvl1pPr marL="0" indent="0" algn="ctr">
              <a:buNone/>
              <a:defRPr sz="1200">
                <a:solidFill>
                  <a:schemeClr val="bg1"/>
                </a:solidFill>
                <a:effectLst>
                  <a:outerShdw blurRad="50800" dist="38100" dir="2700000" algn="tl" rotWithShape="0">
                    <a:prstClr val="black">
                      <a:alpha val="40000"/>
                    </a:prstClr>
                  </a:outerShdw>
                </a:effectLst>
              </a:defRPr>
            </a:lvl1pPr>
          </a:lstStyle>
          <a:p>
            <a:pPr lvl="0"/>
            <a:r>
              <a:rPr lang="de-DE" dirty="0"/>
              <a:t>Mastertextformat bearbeiten</a:t>
            </a:r>
          </a:p>
        </p:txBody>
      </p:sp>
    </p:spTree>
    <p:extLst>
      <p:ext uri="{BB962C8B-B14F-4D97-AF65-F5344CB8AC3E}">
        <p14:creationId xmlns:p14="http://schemas.microsoft.com/office/powerpoint/2010/main" val="8661307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25B1D07-A317-40DC-904D-FFA9D2BF9D75}"/>
              </a:ext>
            </a:extLst>
          </p:cNvPr>
          <p:cNvSpPr>
            <a:spLocks noGrp="1"/>
          </p:cNvSpPr>
          <p:nvPr>
            <p:ph type="title"/>
          </p:nvPr>
        </p:nvSpPr>
        <p:spPr>
          <a:xfrm>
            <a:off x="954814" y="132512"/>
            <a:ext cx="7921331" cy="504000"/>
          </a:xfrm>
        </p:spPr>
        <p:txBody>
          <a:bodyPr/>
          <a:lstStyle/>
          <a:p>
            <a:r>
              <a:rPr lang="de-DE"/>
              <a:t>Mastertitelformat bearbeiten</a:t>
            </a:r>
          </a:p>
        </p:txBody>
      </p:sp>
      <p:sp>
        <p:nvSpPr>
          <p:cNvPr id="6" name="Foliennummernplatzhalter 5">
            <a:extLst>
              <a:ext uri="{FF2B5EF4-FFF2-40B4-BE49-F238E27FC236}">
                <a16:creationId xmlns:a16="http://schemas.microsoft.com/office/drawing/2014/main" id="{449C07EC-0A56-42F7-93B4-F3E5FF83610D}"/>
              </a:ext>
            </a:extLst>
          </p:cNvPr>
          <p:cNvSpPr>
            <a:spLocks noGrp="1"/>
          </p:cNvSpPr>
          <p:nvPr>
            <p:ph type="sldNum" sz="quarter" idx="12"/>
          </p:nvPr>
        </p:nvSpPr>
        <p:spPr>
          <a:xfrm>
            <a:off x="11480233" y="6570000"/>
            <a:ext cx="540000" cy="288000"/>
          </a:xfrm>
          <a:prstGeom prst="rect">
            <a:avLst/>
          </a:prstGeom>
        </p:spPr>
        <p:txBody>
          <a:bodyPr/>
          <a:lstStyle>
            <a:lvl1pPr>
              <a:defRPr sz="1200"/>
            </a:lvl1pPr>
          </a:lstStyle>
          <a:p>
            <a:fld id="{1BAF13B1-D0BA-4A19-B609-64C08BFDA19E}" type="slidenum">
              <a:rPr lang="de-DE" smtClean="0"/>
              <a:pPr/>
              <a:t>‹Nr.›</a:t>
            </a:fld>
            <a:endParaRPr lang="de-DE" dirty="0"/>
          </a:p>
        </p:txBody>
      </p:sp>
      <p:sp>
        <p:nvSpPr>
          <p:cNvPr id="8" name="Textplatzhalter 12">
            <a:extLst>
              <a:ext uri="{FF2B5EF4-FFF2-40B4-BE49-F238E27FC236}">
                <a16:creationId xmlns:a16="http://schemas.microsoft.com/office/drawing/2014/main" id="{E9F8195F-514F-4121-87E1-5951ACAD0C23}"/>
              </a:ext>
            </a:extLst>
          </p:cNvPr>
          <p:cNvSpPr>
            <a:spLocks noGrp="1"/>
          </p:cNvSpPr>
          <p:nvPr>
            <p:ph type="body" sz="quarter" idx="13"/>
          </p:nvPr>
        </p:nvSpPr>
        <p:spPr>
          <a:xfrm>
            <a:off x="1519800" y="6616660"/>
            <a:ext cx="9000000" cy="288000"/>
          </a:xfrm>
        </p:spPr>
        <p:txBody>
          <a:bodyPr>
            <a:noAutofit/>
          </a:bodyPr>
          <a:lstStyle>
            <a:lvl1pPr marL="0" indent="0" algn="ctr">
              <a:buNone/>
              <a:defRPr sz="1200">
                <a:solidFill>
                  <a:schemeClr val="bg1"/>
                </a:solidFill>
                <a:effectLst>
                  <a:outerShdw blurRad="50800" dist="38100" dir="2700000" algn="tl" rotWithShape="0">
                    <a:prstClr val="black">
                      <a:alpha val="40000"/>
                    </a:prstClr>
                  </a:outerShdw>
                </a:effectLst>
              </a:defRPr>
            </a:lvl1pPr>
          </a:lstStyle>
          <a:p>
            <a:pPr lvl="0"/>
            <a:r>
              <a:rPr lang="de-DE" dirty="0"/>
              <a:t>Mastertextformat bearbeiten</a:t>
            </a:r>
          </a:p>
        </p:txBody>
      </p:sp>
    </p:spTree>
    <p:extLst>
      <p:ext uri="{BB962C8B-B14F-4D97-AF65-F5344CB8AC3E}">
        <p14:creationId xmlns:p14="http://schemas.microsoft.com/office/powerpoint/2010/main" val="321185963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hteck 7">
            <a:extLst>
              <a:ext uri="{FF2B5EF4-FFF2-40B4-BE49-F238E27FC236}">
                <a16:creationId xmlns:a16="http://schemas.microsoft.com/office/drawing/2014/main" id="{4ABCD65A-2C65-4ECB-B843-BEFA8C03EA4D}"/>
              </a:ext>
            </a:extLst>
          </p:cNvPr>
          <p:cNvSpPr/>
          <p:nvPr userDrawn="1"/>
        </p:nvSpPr>
        <p:spPr>
          <a:xfrm>
            <a:off x="0" y="6593274"/>
            <a:ext cx="12192000" cy="288000"/>
          </a:xfrm>
          <a:prstGeom prst="rect">
            <a:avLst/>
          </a:prstGeom>
          <a:solidFill>
            <a:srgbClr val="4472C4"/>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de-DE"/>
          </a:p>
        </p:txBody>
      </p:sp>
      <p:sp>
        <p:nvSpPr>
          <p:cNvPr id="2" name="Titelplatzhalter 1">
            <a:extLst>
              <a:ext uri="{FF2B5EF4-FFF2-40B4-BE49-F238E27FC236}">
                <a16:creationId xmlns:a16="http://schemas.microsoft.com/office/drawing/2014/main" id="{845C07F7-2E6A-4BCF-8A84-662E62A5E6A4}"/>
              </a:ext>
            </a:extLst>
          </p:cNvPr>
          <p:cNvSpPr>
            <a:spLocks noGrp="1"/>
          </p:cNvSpPr>
          <p:nvPr>
            <p:ph type="title"/>
          </p:nvPr>
        </p:nvSpPr>
        <p:spPr>
          <a:xfrm>
            <a:off x="954815" y="132512"/>
            <a:ext cx="6586842" cy="504000"/>
          </a:xfrm>
          <a:prstGeom prst="rect">
            <a:avLst/>
          </a:prstGeom>
        </p:spPr>
        <p:txBody>
          <a:bodyPr vert="horz" lIns="91440" tIns="45720" rIns="91440" bIns="45720" rtlCol="0" anchor="ctr">
            <a:normAutofit/>
          </a:bodyPr>
          <a:lstStyle/>
          <a:p>
            <a:r>
              <a:rPr lang="de-DE" dirty="0"/>
              <a:t>Mastertitelformat bearbeiten</a:t>
            </a:r>
          </a:p>
        </p:txBody>
      </p:sp>
      <p:sp>
        <p:nvSpPr>
          <p:cNvPr id="3" name="Textplatzhalter 2">
            <a:extLst>
              <a:ext uri="{FF2B5EF4-FFF2-40B4-BE49-F238E27FC236}">
                <a16:creationId xmlns:a16="http://schemas.microsoft.com/office/drawing/2014/main" id="{BA6C3B32-9CDA-4DE4-A6FA-6084A993A8F6}"/>
              </a:ext>
            </a:extLst>
          </p:cNvPr>
          <p:cNvSpPr>
            <a:spLocks noGrp="1"/>
          </p:cNvSpPr>
          <p:nvPr>
            <p:ph type="body" idx="1"/>
          </p:nvPr>
        </p:nvSpPr>
        <p:spPr>
          <a:xfrm>
            <a:off x="178676" y="892788"/>
            <a:ext cx="11788696" cy="5551331"/>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p:txBody>
      </p:sp>
      <p:sp>
        <p:nvSpPr>
          <p:cNvPr id="7" name="Textfeld 6">
            <a:extLst>
              <a:ext uri="{FF2B5EF4-FFF2-40B4-BE49-F238E27FC236}">
                <a16:creationId xmlns:a16="http://schemas.microsoft.com/office/drawing/2014/main" id="{B2A6F148-36B9-4688-A75C-51562723EDD4}"/>
              </a:ext>
            </a:extLst>
          </p:cNvPr>
          <p:cNvSpPr txBox="1"/>
          <p:nvPr userDrawn="1"/>
        </p:nvSpPr>
        <p:spPr>
          <a:xfrm>
            <a:off x="306815" y="6596219"/>
            <a:ext cx="1296000" cy="288000"/>
          </a:xfrm>
          <a:prstGeom prst="rect">
            <a:avLst/>
          </a:prstGeom>
          <a:noFill/>
        </p:spPr>
        <p:txBody>
          <a:bodyPr wrap="square" rtlCol="0">
            <a:spAutoFit/>
          </a:bodyPr>
          <a:lstStyle/>
          <a:p>
            <a:r>
              <a:rPr lang="de-DE" sz="1200" dirty="0">
                <a:solidFill>
                  <a:schemeClr val="bg1"/>
                </a:solidFill>
                <a:effectLst>
                  <a:outerShdw blurRad="50800" dist="38100" dir="2700000" algn="tl" rotWithShape="0">
                    <a:prstClr val="black">
                      <a:alpha val="40000"/>
                    </a:prstClr>
                  </a:outerShdw>
                </a:effectLst>
              </a:rPr>
              <a:t>© BUKO Segelflug</a:t>
            </a:r>
          </a:p>
        </p:txBody>
      </p:sp>
      <p:cxnSp>
        <p:nvCxnSpPr>
          <p:cNvPr id="9" name="Gerader Verbinder 8">
            <a:extLst>
              <a:ext uri="{FF2B5EF4-FFF2-40B4-BE49-F238E27FC236}">
                <a16:creationId xmlns:a16="http://schemas.microsoft.com/office/drawing/2014/main" id="{A9989FB3-161B-4989-8896-3B0586CB16CC}"/>
              </a:ext>
            </a:extLst>
          </p:cNvPr>
          <p:cNvCxnSpPr>
            <a:cxnSpLocks/>
          </p:cNvCxnSpPr>
          <p:nvPr userDrawn="1"/>
        </p:nvCxnSpPr>
        <p:spPr>
          <a:xfrm>
            <a:off x="0" y="6593274"/>
            <a:ext cx="12192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pic>
        <p:nvPicPr>
          <p:cNvPr id="10" name="Grafik 9" descr="Ein Bild, das Text enthält.&#10;&#10;Automatisch generierte Beschreibung">
            <a:extLst>
              <a:ext uri="{FF2B5EF4-FFF2-40B4-BE49-F238E27FC236}">
                <a16:creationId xmlns:a16="http://schemas.microsoft.com/office/drawing/2014/main" id="{0BCAD85F-347B-4CB1-A19C-9322E36E3FF4}"/>
              </a:ext>
            </a:extLst>
          </p:cNvPr>
          <p:cNvPicPr>
            <a:picLocks noChangeAspect="1"/>
          </p:cNvPicPr>
          <p:nvPr userDrawn="1"/>
        </p:nvPicPr>
        <p:blipFill rotWithShape="1">
          <a:blip r:embed="rId6" cstate="print">
            <a:extLst>
              <a:ext uri="{28A0092B-C50C-407E-A947-70E740481C1C}">
                <a14:useLocalDpi xmlns:a14="http://schemas.microsoft.com/office/drawing/2010/main" val="0"/>
              </a:ext>
            </a:extLst>
          </a:blip>
          <a:srcRect r="61478"/>
          <a:stretch/>
        </p:blipFill>
        <p:spPr>
          <a:xfrm>
            <a:off x="91049" y="15929"/>
            <a:ext cx="863766" cy="696169"/>
          </a:xfrm>
          <a:prstGeom prst="rect">
            <a:avLst/>
          </a:prstGeom>
        </p:spPr>
      </p:pic>
      <p:sp>
        <p:nvSpPr>
          <p:cNvPr id="12" name="Rechteck: abgerundete Ecken 11">
            <a:extLst>
              <a:ext uri="{FF2B5EF4-FFF2-40B4-BE49-F238E27FC236}">
                <a16:creationId xmlns:a16="http://schemas.microsoft.com/office/drawing/2014/main" id="{2F4365EF-E401-4AD6-9A42-F6FBA3A45F79}"/>
              </a:ext>
            </a:extLst>
          </p:cNvPr>
          <p:cNvSpPr/>
          <p:nvPr userDrawn="1"/>
        </p:nvSpPr>
        <p:spPr>
          <a:xfrm>
            <a:off x="8774545" y="103352"/>
            <a:ext cx="1360846" cy="504000"/>
          </a:xfrm>
          <a:prstGeom prst="round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800" dirty="0">
                <a:effectLst>
                  <a:outerShdw blurRad="50800" dist="38100" dir="2700000" algn="tl" rotWithShape="0">
                    <a:prstClr val="black">
                      <a:alpha val="40000"/>
                    </a:prstClr>
                  </a:outerShdw>
                </a:effectLst>
                <a:latin typeface="Arial Rounded MT Bold" panose="020F0704030504030204" pitchFamily="34" charset="0"/>
              </a:rPr>
              <a:t>KOM</a:t>
            </a:r>
          </a:p>
        </p:txBody>
      </p:sp>
      <p:sp>
        <p:nvSpPr>
          <p:cNvPr id="13" name="Rechteck: abgerundete Ecken 12">
            <a:extLst>
              <a:ext uri="{FF2B5EF4-FFF2-40B4-BE49-F238E27FC236}">
                <a16:creationId xmlns:a16="http://schemas.microsoft.com/office/drawing/2014/main" id="{D3CFB5E0-5E15-488C-9576-0F223EAD510D}"/>
              </a:ext>
            </a:extLst>
          </p:cNvPr>
          <p:cNvSpPr/>
          <p:nvPr userDrawn="1"/>
        </p:nvSpPr>
        <p:spPr>
          <a:xfrm>
            <a:off x="10276774" y="103352"/>
            <a:ext cx="1915226" cy="504000"/>
          </a:xfrm>
          <a:prstGeom prst="round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de-DE" sz="1400" dirty="0">
                <a:effectLst>
                  <a:outerShdw blurRad="50800" dist="38100" dir="2700000" algn="tl" rotWithShape="0">
                    <a:prstClr val="black">
                      <a:alpha val="40000"/>
                    </a:prstClr>
                  </a:outerShdw>
                </a:effectLst>
              </a:rPr>
              <a:t>Segelflugtheorie SFCL</a:t>
            </a:r>
          </a:p>
          <a:p>
            <a:pPr algn="l"/>
            <a:r>
              <a:rPr lang="de-DE" sz="1400" dirty="0">
                <a:effectLst>
                  <a:outerShdw blurRad="50800" dist="38100" dir="2700000" algn="tl" rotWithShape="0">
                    <a:prstClr val="black">
                      <a:alpha val="40000"/>
                    </a:prstClr>
                  </a:outerShdw>
                </a:effectLst>
                <a:latin typeface="Arial Rounded MT Bold" panose="020F0704030504030204" pitchFamily="34" charset="0"/>
              </a:rPr>
              <a:t>Kommunikation</a:t>
            </a:r>
          </a:p>
        </p:txBody>
      </p:sp>
      <p:sp>
        <p:nvSpPr>
          <p:cNvPr id="14" name="Foliennummernplatzhalter 5">
            <a:extLst>
              <a:ext uri="{FF2B5EF4-FFF2-40B4-BE49-F238E27FC236}">
                <a16:creationId xmlns:a16="http://schemas.microsoft.com/office/drawing/2014/main" id="{DB51A1B0-2D75-497E-B002-E6BAD5BFE045}"/>
              </a:ext>
            </a:extLst>
          </p:cNvPr>
          <p:cNvSpPr>
            <a:spLocks noGrp="1"/>
          </p:cNvSpPr>
          <p:nvPr>
            <p:ph type="sldNum" sz="quarter" idx="4"/>
          </p:nvPr>
        </p:nvSpPr>
        <p:spPr>
          <a:xfrm>
            <a:off x="11480233" y="6570000"/>
            <a:ext cx="540000" cy="288000"/>
          </a:xfrm>
          <a:prstGeom prst="rect">
            <a:avLst/>
          </a:prstGeom>
        </p:spPr>
        <p:txBody>
          <a:bodyPr/>
          <a:lstStyle>
            <a:lvl1pPr>
              <a:defRPr sz="1200">
                <a:solidFill>
                  <a:schemeClr val="bg1"/>
                </a:solidFill>
                <a:effectLst>
                  <a:outerShdw blurRad="50800" dist="38100" dir="2700000" algn="tl" rotWithShape="0">
                    <a:prstClr val="black">
                      <a:alpha val="40000"/>
                    </a:prstClr>
                  </a:outerShdw>
                </a:effectLst>
              </a:defRPr>
            </a:lvl1pPr>
          </a:lstStyle>
          <a:p>
            <a:fld id="{1BAF13B1-D0BA-4A19-B609-64C08BFDA19E}" type="slidenum">
              <a:rPr lang="de-DE" smtClean="0"/>
              <a:pPr/>
              <a:t>‹Nr.›</a:t>
            </a:fld>
            <a:endParaRPr lang="de-DE" dirty="0"/>
          </a:p>
        </p:txBody>
      </p:sp>
      <p:cxnSp>
        <p:nvCxnSpPr>
          <p:cNvPr id="15" name="Gerader Verbinder 14">
            <a:extLst>
              <a:ext uri="{FF2B5EF4-FFF2-40B4-BE49-F238E27FC236}">
                <a16:creationId xmlns:a16="http://schemas.microsoft.com/office/drawing/2014/main" id="{702BE076-1037-4FB3-A5DA-6C5FD657D0C3}"/>
              </a:ext>
            </a:extLst>
          </p:cNvPr>
          <p:cNvCxnSpPr>
            <a:cxnSpLocks/>
          </p:cNvCxnSpPr>
          <p:nvPr userDrawn="1"/>
        </p:nvCxnSpPr>
        <p:spPr>
          <a:xfrm>
            <a:off x="0" y="710131"/>
            <a:ext cx="12192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4" name="Rechteck 3">
            <a:extLst>
              <a:ext uri="{FF2B5EF4-FFF2-40B4-BE49-F238E27FC236}">
                <a16:creationId xmlns:a16="http://schemas.microsoft.com/office/drawing/2014/main" id="{C486E684-9E51-4D4C-9F4D-4215507024FF}"/>
              </a:ext>
            </a:extLst>
          </p:cNvPr>
          <p:cNvSpPr/>
          <p:nvPr userDrawn="1"/>
        </p:nvSpPr>
        <p:spPr>
          <a:xfrm>
            <a:off x="11967372" y="103351"/>
            <a:ext cx="224628" cy="504000"/>
          </a:xfrm>
          <a:prstGeom prst="rect">
            <a:avLst/>
          </a:prstGeom>
          <a:solidFill>
            <a:srgbClr val="4472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9021541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Lst>
  <p:hf hdr="0" ftr="0" dt="0"/>
  <p:txStyles>
    <p:titleStyle>
      <a:lvl1pPr algn="ctr" defTabSz="914400" rtl="0" eaLnBrk="1" latinLnBrk="0" hangingPunct="1">
        <a:lnSpc>
          <a:spcPct val="90000"/>
        </a:lnSpc>
        <a:spcBef>
          <a:spcPct val="0"/>
        </a:spcBef>
        <a:buNone/>
        <a:defRPr sz="3600" kern="1200">
          <a:solidFill>
            <a:srgbClr val="2B88D9"/>
          </a:solidFill>
          <a:effectLst>
            <a:outerShdw blurRad="50800" dist="38100" dir="2700000" algn="tl" rotWithShape="0">
              <a:prstClr val="black">
                <a:alpha val="40000"/>
              </a:prst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dfs.de/" TargetMode="Externa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8" Type="http://schemas.microsoft.com/office/2007/relationships/hdphoto" Target="../media/hdphoto2.wdp"/><Relationship Id="rId13" Type="http://schemas.microsoft.com/office/2007/relationships/hdphoto" Target="../media/hdphoto3.wdp"/><Relationship Id="rId3" Type="http://schemas.microsoft.com/office/2007/relationships/hdphoto" Target="../media/hdphoto1.wdp"/><Relationship Id="rId7" Type="http://schemas.openxmlformats.org/officeDocument/2006/relationships/image" Target="../media/image5.png"/><Relationship Id="rId12" Type="http://schemas.openxmlformats.org/officeDocument/2006/relationships/image" Target="../media/image7.png"/><Relationship Id="rId17" Type="http://schemas.openxmlformats.org/officeDocument/2006/relationships/hyperlink" Target="https://pixabay.com/de/dixi-toilette-dixi-klo-2554454/" TargetMode="External"/><Relationship Id="rId2" Type="http://schemas.openxmlformats.org/officeDocument/2006/relationships/image" Target="../media/image3.png"/><Relationship Id="rId16" Type="http://schemas.microsoft.com/office/2007/relationships/hdphoto" Target="../media/hdphoto4.wdp"/><Relationship Id="rId1" Type="http://schemas.openxmlformats.org/officeDocument/2006/relationships/slideLayout" Target="../slideLayouts/slideLayout2.xml"/><Relationship Id="rId6" Type="http://schemas.openxmlformats.org/officeDocument/2006/relationships/hyperlink" Target="https://www.pexels.com/de-de/foto/flugzeug-flugzeuge-flugschau-kampfjets-66872/" TargetMode="External"/><Relationship Id="rId11" Type="http://schemas.openxmlformats.org/officeDocument/2006/relationships/hyperlink" Target="http://nl.wikipedia.org/wiki/Flughafen_D%C3%BCsseldorf" TargetMode="External"/><Relationship Id="rId5" Type="http://schemas.openxmlformats.org/officeDocument/2006/relationships/image" Target="../media/image4.jpeg"/><Relationship Id="rId15" Type="http://schemas.openxmlformats.org/officeDocument/2006/relationships/image" Target="../media/image8.png"/><Relationship Id="rId10" Type="http://schemas.openxmlformats.org/officeDocument/2006/relationships/image" Target="../media/image6.jpeg"/><Relationship Id="rId4" Type="http://schemas.openxmlformats.org/officeDocument/2006/relationships/hyperlink" Target="https://pixabay.com/de/flugzeug-flughafen-lufthansa-1119724/" TargetMode="External"/><Relationship Id="rId9" Type="http://schemas.openxmlformats.org/officeDocument/2006/relationships/hyperlink" Target="http://commons.wikimedia.org/wiki/File:Berlin_adac_hubschrauber_ueber_friedenau_01.05.2012_13-27-41.jpg" TargetMode="External"/><Relationship Id="rId14" Type="http://schemas.openxmlformats.org/officeDocument/2006/relationships/hyperlink" Target="https://commons.wikimedia.org/wiki/File:Cessna_172_Skyhawk_(D-EDDX).jpg"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hyperlink" Target="https://www.aip.dfs.de/"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abgerundete Ecken 4">
            <a:extLst>
              <a:ext uri="{FF2B5EF4-FFF2-40B4-BE49-F238E27FC236}">
                <a16:creationId xmlns:a16="http://schemas.microsoft.com/office/drawing/2014/main" id="{884A4F68-ED5A-4FF4-8D2A-D2E64660729D}"/>
              </a:ext>
            </a:extLst>
          </p:cNvPr>
          <p:cNvSpPr/>
          <p:nvPr/>
        </p:nvSpPr>
        <p:spPr>
          <a:xfrm>
            <a:off x="192088" y="188913"/>
            <a:ext cx="11828145" cy="1219412"/>
          </a:xfrm>
          <a:prstGeom prst="roundRect">
            <a:avLst/>
          </a:prstGeom>
          <a:ln>
            <a:noFill/>
          </a:ln>
          <a:effectLst>
            <a:reflection blurRad="6350" stA="50000" endA="300" endPos="13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a:effectLst>
                  <a:outerShdw blurRad="50800" dist="38100" dir="2700000" algn="tl" rotWithShape="0">
                    <a:prstClr val="black">
                      <a:alpha val="40000"/>
                    </a:prstClr>
                  </a:outerShdw>
                </a:effectLst>
                <a:latin typeface="Calibri" panose="020F0502020204030204" pitchFamily="34" charset="0"/>
                <a:cs typeface="Calibri" panose="020F0502020204030204" pitchFamily="34" charset="0"/>
              </a:rPr>
              <a:t>Segelflugtheorie SFCL</a:t>
            </a:r>
          </a:p>
          <a:p>
            <a:pPr algn="ctr"/>
            <a:r>
              <a:rPr lang="de-DE" sz="4000" b="1" dirty="0">
                <a:effectLst>
                  <a:outerShdw blurRad="50800" dist="38100" dir="2700000" algn="tl" rotWithShape="0">
                    <a:prstClr val="black">
                      <a:alpha val="40000"/>
                    </a:prstClr>
                  </a:outerShdw>
                </a:effectLst>
                <a:latin typeface="Calibri" panose="020F0502020204030204" pitchFamily="34" charset="0"/>
                <a:cs typeface="Calibri" panose="020F0502020204030204" pitchFamily="34" charset="0"/>
              </a:rPr>
              <a:t>Kommunikation</a:t>
            </a:r>
          </a:p>
        </p:txBody>
      </p:sp>
      <p:pic>
        <p:nvPicPr>
          <p:cNvPr id="6" name="Grafik 5" descr="Ein Bild, das Text enthält.&#10;&#10;Automatisch generierte Beschreibung">
            <a:extLst>
              <a:ext uri="{FF2B5EF4-FFF2-40B4-BE49-F238E27FC236}">
                <a16:creationId xmlns:a16="http://schemas.microsoft.com/office/drawing/2014/main" id="{9486641D-FD6D-4834-B209-3534F1D283A0}"/>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62261"/>
          <a:stretch/>
        </p:blipFill>
        <p:spPr>
          <a:xfrm>
            <a:off x="3607299" y="1973866"/>
            <a:ext cx="5266568" cy="4332784"/>
          </a:xfrm>
          <a:prstGeom prst="rect">
            <a:avLst/>
          </a:prstGeom>
        </p:spPr>
      </p:pic>
      <p:sp>
        <p:nvSpPr>
          <p:cNvPr id="7" name="Foliennummernplatzhalter 6">
            <a:extLst>
              <a:ext uri="{FF2B5EF4-FFF2-40B4-BE49-F238E27FC236}">
                <a16:creationId xmlns:a16="http://schemas.microsoft.com/office/drawing/2014/main" id="{84239DEF-2EBC-47CA-A8AD-CCF7B7385CF4}"/>
              </a:ext>
            </a:extLst>
          </p:cNvPr>
          <p:cNvSpPr>
            <a:spLocks noGrp="1"/>
          </p:cNvSpPr>
          <p:nvPr>
            <p:ph type="sldNum" sz="quarter" idx="12"/>
          </p:nvPr>
        </p:nvSpPr>
        <p:spPr/>
        <p:txBody>
          <a:bodyPr/>
          <a:lstStyle/>
          <a:p>
            <a:fld id="{1BAF13B1-D0BA-4A19-B609-64C08BFDA19E}" type="slidenum">
              <a:rPr lang="de-DE" smtClean="0"/>
              <a:t>1</a:t>
            </a:fld>
            <a:endParaRPr lang="de-DE"/>
          </a:p>
        </p:txBody>
      </p:sp>
      <p:sp>
        <p:nvSpPr>
          <p:cNvPr id="2" name="Textfeld 1">
            <a:extLst>
              <a:ext uri="{FF2B5EF4-FFF2-40B4-BE49-F238E27FC236}">
                <a16:creationId xmlns:a16="http://schemas.microsoft.com/office/drawing/2014/main" id="{CA754A21-1E1E-441C-91DA-BE1673E04CF5}"/>
              </a:ext>
            </a:extLst>
          </p:cNvPr>
          <p:cNvSpPr txBox="1"/>
          <p:nvPr/>
        </p:nvSpPr>
        <p:spPr>
          <a:xfrm>
            <a:off x="4928885" y="1408325"/>
            <a:ext cx="2623410" cy="461665"/>
          </a:xfrm>
          <a:prstGeom prst="rect">
            <a:avLst/>
          </a:prstGeom>
          <a:noFill/>
        </p:spPr>
        <p:txBody>
          <a:bodyPr wrap="none" rtlCol="0">
            <a:spAutoFit/>
          </a:bodyPr>
          <a:lstStyle/>
          <a:p>
            <a:pPr algn="ctr"/>
            <a:r>
              <a:rPr lang="en-US" sz="2400" i="1" dirty="0">
                <a:solidFill>
                  <a:srgbClr val="044C96"/>
                </a:solidFill>
              </a:rPr>
              <a:t>COMMUNICATIONS</a:t>
            </a:r>
            <a:endParaRPr lang="de-DE" sz="2400" i="1" dirty="0">
              <a:solidFill>
                <a:srgbClr val="044C96"/>
              </a:solidFill>
            </a:endParaRPr>
          </a:p>
        </p:txBody>
      </p:sp>
      <p:sp>
        <p:nvSpPr>
          <p:cNvPr id="8" name="Textplatzhalter 5">
            <a:extLst>
              <a:ext uri="{FF2B5EF4-FFF2-40B4-BE49-F238E27FC236}">
                <a16:creationId xmlns:a16="http://schemas.microsoft.com/office/drawing/2014/main" id="{7F10621E-1B0C-479A-AABF-48FF8658CAD2}"/>
              </a:ext>
            </a:extLst>
          </p:cNvPr>
          <p:cNvSpPr txBox="1">
            <a:spLocks/>
          </p:cNvSpPr>
          <p:nvPr/>
        </p:nvSpPr>
        <p:spPr>
          <a:xfrm>
            <a:off x="8621484" y="6610318"/>
            <a:ext cx="2150863" cy="2880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de-DE" sz="1200" dirty="0">
                <a:solidFill>
                  <a:schemeClr val="bg1"/>
                </a:solidFill>
                <a:cs typeface="Arial" panose="020B0604020202020204" pitchFamily="34" charset="0"/>
              </a:rPr>
              <a:t>Version 2 vom 21.02.2025</a:t>
            </a:r>
          </a:p>
        </p:txBody>
      </p:sp>
    </p:spTree>
    <p:extLst>
      <p:ext uri="{BB962C8B-B14F-4D97-AF65-F5344CB8AC3E}">
        <p14:creationId xmlns:p14="http://schemas.microsoft.com/office/powerpoint/2010/main" val="16672082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3FA322-B917-4B15-B9E1-8FF8BF74478D}"/>
              </a:ext>
            </a:extLst>
          </p:cNvPr>
          <p:cNvSpPr>
            <a:spLocks noGrp="1"/>
          </p:cNvSpPr>
          <p:nvPr>
            <p:ph type="title"/>
          </p:nvPr>
        </p:nvSpPr>
        <p:spPr/>
        <p:txBody>
          <a:bodyPr>
            <a:noAutofit/>
          </a:bodyPr>
          <a:lstStyle/>
          <a:p>
            <a:r>
              <a:rPr lang="de-DE" sz="2800" dirty="0"/>
              <a:t>Definitionen und Begriffe</a:t>
            </a:r>
          </a:p>
        </p:txBody>
      </p:sp>
      <p:sp>
        <p:nvSpPr>
          <p:cNvPr id="3" name="Inhaltsplatzhalter 2">
            <a:extLst>
              <a:ext uri="{FF2B5EF4-FFF2-40B4-BE49-F238E27FC236}">
                <a16:creationId xmlns:a16="http://schemas.microsoft.com/office/drawing/2014/main" id="{82D91192-5D50-49E4-B1FC-E421C191A2E5}"/>
              </a:ext>
            </a:extLst>
          </p:cNvPr>
          <p:cNvSpPr>
            <a:spLocks noGrp="1"/>
          </p:cNvSpPr>
          <p:nvPr>
            <p:ph sz="half" idx="1"/>
          </p:nvPr>
        </p:nvSpPr>
        <p:spPr/>
        <p:txBody>
          <a:bodyPr>
            <a:normAutofit/>
          </a:bodyPr>
          <a:lstStyle/>
          <a:p>
            <a:pPr>
              <a:lnSpc>
                <a:spcPct val="107000"/>
              </a:lnSpc>
              <a:spcAft>
                <a:spcPts val="800"/>
              </a:spcAft>
            </a:pPr>
            <a:r>
              <a:rPr lang="de-DE" sz="1800" b="1" dirty="0">
                <a:effectLst/>
                <a:latin typeface="Tahoma" panose="020B0604030504040204" pitchFamily="34" charset="0"/>
                <a:ea typeface="Times New Roman" panose="02020603050405020304" pitchFamily="18" charset="0"/>
                <a:cs typeface="Times New Roman" panose="02020603050405020304" pitchFamily="18" charset="0"/>
              </a:rPr>
              <a:t>Allgemeine Begriffe</a:t>
            </a:r>
            <a:endParaRPr lang="de-DE" sz="18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de-DE" sz="1600" b="1" dirty="0" err="1">
                <a:effectLst/>
                <a:latin typeface="Tahoma" panose="020B0604030504040204" pitchFamily="34" charset="0"/>
                <a:ea typeface="Times New Roman" panose="02020603050405020304" pitchFamily="18" charset="0"/>
                <a:cs typeface="Times New Roman" panose="02020603050405020304" pitchFamily="18" charset="0"/>
              </a:rPr>
              <a:t>Aeronautical</a:t>
            </a:r>
            <a:r>
              <a:rPr lang="de-DE" sz="1600" b="1" dirty="0">
                <a:effectLst/>
                <a:latin typeface="Tahoma" panose="020B0604030504040204" pitchFamily="34" charset="0"/>
                <a:ea typeface="Times New Roman" panose="02020603050405020304" pitchFamily="18" charset="0"/>
                <a:cs typeface="Times New Roman" panose="02020603050405020304" pitchFamily="18" charset="0"/>
              </a:rPr>
              <a:t> mobile Service / Beweglicher Flugfunkdienst</a:t>
            </a:r>
            <a:endParaRPr lang="de-DE" sz="1800" dirty="0">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00000"/>
              </a:lnSpc>
              <a:spcAft>
                <a:spcPts val="600"/>
              </a:spcAft>
              <a:buNone/>
            </a:pPr>
            <a:r>
              <a:rPr lang="de-DE" sz="1300" dirty="0">
                <a:effectLst/>
                <a:latin typeface="Tahoma" panose="020B0604030504040204" pitchFamily="34" charset="0"/>
                <a:ea typeface="Times New Roman" panose="02020603050405020304" pitchFamily="18" charset="0"/>
                <a:cs typeface="Times New Roman" panose="02020603050405020304" pitchFamily="18" charset="0"/>
              </a:rPr>
              <a:t>Das ist ein komplizierter Begriff. Die offizielle Definition lautet: Der Flugfunkdienst zwischen Bodenstellen und Luftfunkstellen (Flugzeugen) bzw. zwischen Flugzeugen untereinander. Auch Funkverkehr zwischen Einsatzfahrzeugen und Flugzeugen, und der ELT (siehe unten) gehören dazu. Zusammengefasst kann dies als der gesamte Flugfunkdienst gesehen werden. </a:t>
            </a:r>
          </a:p>
          <a:p>
            <a:pPr marL="0" indent="0">
              <a:lnSpc>
                <a:spcPct val="100000"/>
              </a:lnSpc>
              <a:spcAft>
                <a:spcPts val="600"/>
              </a:spcAft>
              <a:buNone/>
            </a:pPr>
            <a:r>
              <a:rPr lang="de-DE" sz="1300" dirty="0">
                <a:effectLst/>
                <a:latin typeface="Tahoma" panose="020B0604030504040204" pitchFamily="34" charset="0"/>
                <a:ea typeface="Times New Roman" panose="02020603050405020304" pitchFamily="18" charset="0"/>
              </a:rPr>
              <a:t>Es gibt auch den „festen“ Flugfunkdienst, mit dem Bodenstationen miteinander kommunizieren (z.B. Radarstationen oder FIS-Regionalstationen, heutzutage auch Remote-Kontrolltürme.</a:t>
            </a:r>
          </a:p>
          <a:p>
            <a:pPr>
              <a:lnSpc>
                <a:spcPct val="107000"/>
              </a:lnSpc>
              <a:spcAft>
                <a:spcPts val="600"/>
              </a:spcAft>
            </a:pPr>
            <a:r>
              <a:rPr lang="de-DE" sz="1600" b="1" dirty="0" err="1">
                <a:effectLst/>
                <a:latin typeface="Tahoma" panose="020B0604030504040204" pitchFamily="34" charset="0"/>
                <a:ea typeface="Times New Roman" panose="02020603050405020304" pitchFamily="18" charset="0"/>
                <a:cs typeface="Times New Roman" panose="02020603050405020304" pitchFamily="18" charset="0"/>
              </a:rPr>
              <a:t>Aeronautical</a:t>
            </a:r>
            <a:r>
              <a:rPr lang="de-DE" sz="1600" b="1" dirty="0">
                <a:effectLst/>
                <a:latin typeface="Tahoma" panose="020B0604030504040204" pitchFamily="34" charset="0"/>
                <a:ea typeface="Times New Roman" panose="02020603050405020304" pitchFamily="18" charset="0"/>
                <a:cs typeface="Times New Roman" panose="02020603050405020304" pitchFamily="18" charset="0"/>
              </a:rPr>
              <a:t> </a:t>
            </a:r>
            <a:r>
              <a:rPr lang="de-DE" sz="1600" b="1" dirty="0" err="1">
                <a:effectLst/>
                <a:latin typeface="Tahoma" panose="020B0604030504040204" pitchFamily="34" charset="0"/>
                <a:ea typeface="Times New Roman" panose="02020603050405020304" pitchFamily="18" charset="0"/>
                <a:cs typeface="Times New Roman" panose="02020603050405020304" pitchFamily="18" charset="0"/>
              </a:rPr>
              <a:t>station</a:t>
            </a:r>
            <a:endParaRPr lang="de-DE" sz="1600" dirty="0">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00000"/>
              </a:lnSpc>
              <a:buNone/>
            </a:pPr>
            <a:r>
              <a:rPr lang="de-DE" sz="1300" dirty="0">
                <a:effectLst/>
                <a:latin typeface="Tahoma" panose="020B0604030504040204" pitchFamily="34" charset="0"/>
                <a:ea typeface="Times New Roman" panose="02020603050405020304" pitchFamily="18" charset="0"/>
              </a:rPr>
              <a:t>Eine Bodenstation, die mobilen Flugfunkdienst bereitstellt. Eine solche Station kann ein Kontrollturm, ein Lotse bei dem FIS, (siehe unten) aber auch eine Bohrinsel oder ein Schiff auf See sein.</a:t>
            </a:r>
          </a:p>
          <a:p>
            <a:pPr>
              <a:lnSpc>
                <a:spcPct val="107000"/>
              </a:lnSpc>
              <a:spcAft>
                <a:spcPts val="600"/>
              </a:spcAft>
            </a:pPr>
            <a:r>
              <a:rPr lang="de-DE" sz="1600" b="1" dirty="0">
                <a:effectLst/>
                <a:latin typeface="Tahoma" panose="020B0604030504040204" pitchFamily="34" charset="0"/>
                <a:ea typeface="Calibri" panose="020F0502020204030204" pitchFamily="34" charset="0"/>
                <a:cs typeface="Times New Roman" panose="02020603050405020304" pitchFamily="18" charset="0"/>
              </a:rPr>
              <a:t>Aircraft </a:t>
            </a:r>
            <a:r>
              <a:rPr lang="de-DE" sz="1600" b="1" dirty="0" err="1">
                <a:effectLst/>
                <a:latin typeface="Tahoma" panose="020B0604030504040204" pitchFamily="34" charset="0"/>
                <a:ea typeface="Calibri" panose="020F0502020204030204" pitchFamily="34" charset="0"/>
                <a:cs typeface="Times New Roman" panose="02020603050405020304" pitchFamily="18" charset="0"/>
              </a:rPr>
              <a:t>station</a:t>
            </a:r>
            <a:endParaRPr lang="de-DE" sz="1600" dirty="0">
              <a:effectLst/>
              <a:latin typeface="Arial" panose="020B0604020202020204" pitchFamily="34" charset="0"/>
              <a:ea typeface="Calibri" panose="020F0502020204030204" pitchFamily="34" charset="0"/>
              <a:cs typeface="Times New Roman" panose="02020603050405020304" pitchFamily="18" charset="0"/>
            </a:endParaRPr>
          </a:p>
          <a:p>
            <a:pPr marL="0" indent="0">
              <a:buNone/>
            </a:pPr>
            <a:r>
              <a:rPr lang="de-DE" sz="1300" dirty="0">
                <a:effectLst/>
                <a:latin typeface="Tahoma" panose="020B0604030504040204" pitchFamily="34" charset="0"/>
                <a:ea typeface="Times New Roman" panose="02020603050405020304" pitchFamily="18" charset="0"/>
              </a:rPr>
              <a:t>Ein Flugzeug, das mit einem Funkgerät ausgestattet ist.</a:t>
            </a:r>
            <a:endParaRPr lang="de-DE" sz="13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Inhaltsplatzhalter 3">
            <a:extLst>
              <a:ext uri="{FF2B5EF4-FFF2-40B4-BE49-F238E27FC236}">
                <a16:creationId xmlns:a16="http://schemas.microsoft.com/office/drawing/2014/main" id="{B503C617-C722-48CC-9D69-8C2471D59E22}"/>
              </a:ext>
            </a:extLst>
          </p:cNvPr>
          <p:cNvSpPr>
            <a:spLocks noGrp="1"/>
          </p:cNvSpPr>
          <p:nvPr>
            <p:ph sz="half" idx="2"/>
          </p:nvPr>
        </p:nvSpPr>
        <p:spPr/>
        <p:txBody>
          <a:bodyPr>
            <a:normAutofit/>
          </a:bodyPr>
          <a:lstStyle/>
          <a:p>
            <a:pPr>
              <a:lnSpc>
                <a:spcPct val="107000"/>
              </a:lnSpc>
              <a:spcAft>
                <a:spcPts val="600"/>
              </a:spcAft>
            </a:pPr>
            <a:r>
              <a:rPr lang="de-DE" sz="1800" b="1" dirty="0">
                <a:effectLst/>
                <a:latin typeface="Tahoma" panose="020B0604030504040204" pitchFamily="34" charset="0"/>
                <a:ea typeface="Times New Roman" panose="02020603050405020304" pitchFamily="18" charset="0"/>
                <a:cs typeface="Times New Roman" panose="02020603050405020304" pitchFamily="18" charset="0"/>
              </a:rPr>
              <a:t>AIS</a:t>
            </a:r>
            <a:endParaRPr lang="de-DE" sz="1800" dirty="0">
              <a:effectLst/>
              <a:latin typeface="Arial" panose="020B0604020202020204" pitchFamily="34" charset="0"/>
              <a:ea typeface="Calibri" panose="020F0502020204030204" pitchFamily="34" charset="0"/>
              <a:cs typeface="Times New Roman" panose="02020603050405020304" pitchFamily="18" charset="0"/>
            </a:endParaRPr>
          </a:p>
          <a:p>
            <a:r>
              <a:rPr lang="de-DE" sz="1400" b="1" dirty="0" err="1">
                <a:effectLst/>
                <a:latin typeface="Tahoma" panose="020B0604030504040204" pitchFamily="34" charset="0"/>
                <a:ea typeface="Times New Roman" panose="02020603050405020304" pitchFamily="18" charset="0"/>
              </a:rPr>
              <a:t>Aeronautical</a:t>
            </a:r>
            <a:r>
              <a:rPr lang="de-DE" sz="1400" b="1" dirty="0">
                <a:effectLst/>
                <a:latin typeface="Tahoma" panose="020B0604030504040204" pitchFamily="34" charset="0"/>
                <a:ea typeface="Times New Roman" panose="02020603050405020304" pitchFamily="18" charset="0"/>
              </a:rPr>
              <a:t> Information Service: </a:t>
            </a:r>
          </a:p>
          <a:p>
            <a:pPr marL="0" indent="0">
              <a:buNone/>
            </a:pPr>
            <a:r>
              <a:rPr lang="de-DE" sz="1400" dirty="0">
                <a:effectLst/>
                <a:latin typeface="Tahoma" panose="020B0604030504040204" pitchFamily="34" charset="0"/>
                <a:ea typeface="Times New Roman" panose="02020603050405020304" pitchFamily="18" charset="0"/>
              </a:rPr>
              <a:t>Der Flugberatungsdienst, der für die Veröffentlichung der AIP (siehe unten), der NOTAMs (siehe unten), der Luftfahrtkarten, der AICs (siehe unten) und der aktuellen Ergänzungen zur AIP verantwortlich ist. In Deutschland ist das die Deutsche Flugsicherung (DFS). Deren Publikationen sind unter </a:t>
            </a:r>
            <a:r>
              <a:rPr lang="de-DE" sz="1400" u="sng" dirty="0">
                <a:effectLst/>
                <a:latin typeface="Tahoma" panose="020B0604030504040204" pitchFamily="34"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www.dfs.de</a:t>
            </a:r>
            <a:r>
              <a:rPr lang="de-DE" sz="1400" dirty="0">
                <a:effectLst/>
                <a:latin typeface="Tahoma" panose="020B0604030504040204" pitchFamily="34" charset="0"/>
                <a:ea typeface="Times New Roman" panose="02020603050405020304" pitchFamily="18" charset="0"/>
              </a:rPr>
              <a:t> zu finden.</a:t>
            </a:r>
          </a:p>
          <a:p>
            <a:pPr>
              <a:lnSpc>
                <a:spcPct val="107000"/>
              </a:lnSpc>
              <a:spcAft>
                <a:spcPts val="600"/>
              </a:spcAft>
            </a:pPr>
            <a:r>
              <a:rPr lang="de-DE" sz="1600" b="1" dirty="0">
                <a:effectLst/>
                <a:latin typeface="Tahoma" panose="020B0604030504040204" pitchFamily="34" charset="0"/>
                <a:ea typeface="Times New Roman" panose="02020603050405020304" pitchFamily="18" charset="0"/>
                <a:cs typeface="Times New Roman" panose="02020603050405020304" pitchFamily="18" charset="0"/>
              </a:rPr>
              <a:t>AIP: </a:t>
            </a:r>
            <a:r>
              <a:rPr lang="de-DE" sz="1600" b="1" dirty="0" err="1">
                <a:effectLst/>
                <a:latin typeface="Tahoma" panose="020B0604030504040204" pitchFamily="34" charset="0"/>
                <a:ea typeface="Times New Roman" panose="02020603050405020304" pitchFamily="18" charset="0"/>
                <a:cs typeface="Times New Roman" panose="02020603050405020304" pitchFamily="18" charset="0"/>
              </a:rPr>
              <a:t>Aeronautical</a:t>
            </a:r>
            <a:r>
              <a:rPr lang="de-DE" sz="1600" b="1" dirty="0">
                <a:effectLst/>
                <a:latin typeface="Tahoma" panose="020B0604030504040204" pitchFamily="34" charset="0"/>
                <a:ea typeface="Times New Roman" panose="02020603050405020304" pitchFamily="18" charset="0"/>
                <a:cs typeface="Times New Roman" panose="02020603050405020304" pitchFamily="18" charset="0"/>
              </a:rPr>
              <a:t> Information </a:t>
            </a:r>
            <a:r>
              <a:rPr lang="de-DE" sz="1600" b="1" dirty="0" err="1">
                <a:effectLst/>
                <a:latin typeface="Tahoma" panose="020B0604030504040204" pitchFamily="34" charset="0"/>
                <a:ea typeface="Times New Roman" panose="02020603050405020304" pitchFamily="18" charset="0"/>
                <a:cs typeface="Times New Roman" panose="02020603050405020304" pitchFamily="18" charset="0"/>
              </a:rPr>
              <a:t>Publication</a:t>
            </a:r>
            <a:r>
              <a:rPr lang="de-DE" sz="1600" b="1" dirty="0">
                <a:effectLst/>
                <a:latin typeface="Tahoma" panose="020B0604030504040204" pitchFamily="34" charset="0"/>
                <a:ea typeface="Times New Roman" panose="02020603050405020304" pitchFamily="18" charset="0"/>
                <a:cs typeface="Times New Roman" panose="02020603050405020304" pitchFamily="18" charset="0"/>
              </a:rPr>
              <a:t> </a:t>
            </a:r>
            <a:endParaRPr lang="de-DE" sz="1600" dirty="0">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07000"/>
              </a:lnSpc>
              <a:spcAft>
                <a:spcPts val="600"/>
              </a:spcAft>
              <a:buNone/>
            </a:pPr>
            <a:r>
              <a:rPr lang="de-DE" sz="1400" dirty="0">
                <a:effectLst/>
                <a:latin typeface="Tahoma" panose="020B0604030504040204" pitchFamily="34" charset="0"/>
                <a:ea typeface="Times New Roman" panose="02020603050405020304" pitchFamily="18" charset="0"/>
                <a:cs typeface="Times New Roman" panose="02020603050405020304" pitchFamily="18" charset="0"/>
              </a:rPr>
              <a:t>Dies ist eine Veröffentlichung des AIS eines Landes und besteht aus den Hauptteilen </a:t>
            </a:r>
            <a:endParaRPr lang="de-DE" sz="14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600"/>
              </a:spcAft>
            </a:pPr>
            <a:r>
              <a:rPr lang="de-DE" sz="1400" dirty="0">
                <a:effectLst/>
                <a:latin typeface="Tahoma" panose="020B0604030504040204" pitchFamily="34" charset="0"/>
                <a:ea typeface="Times New Roman" panose="02020603050405020304" pitchFamily="18" charset="0"/>
                <a:cs typeface="Times New Roman" panose="02020603050405020304" pitchFamily="18" charset="0"/>
              </a:rPr>
              <a:t>GEN (Allgemein): die nationalen Vorschriften, </a:t>
            </a:r>
            <a:endParaRPr lang="de-DE" sz="14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600"/>
              </a:spcAft>
            </a:pPr>
            <a:r>
              <a:rPr lang="de-DE" sz="1400" dirty="0">
                <a:effectLst/>
                <a:latin typeface="Tahoma" panose="020B0604030504040204" pitchFamily="34" charset="0"/>
                <a:ea typeface="Times New Roman" panose="02020603050405020304" pitchFamily="18" charset="0"/>
                <a:cs typeface="Times New Roman" panose="02020603050405020304" pitchFamily="18" charset="0"/>
              </a:rPr>
              <a:t>ENR (</a:t>
            </a:r>
            <a:r>
              <a:rPr lang="de-DE" sz="1400" dirty="0" err="1">
                <a:effectLst/>
                <a:latin typeface="Tahoma" panose="020B0604030504040204" pitchFamily="34" charset="0"/>
                <a:ea typeface="Times New Roman" panose="02020603050405020304" pitchFamily="18" charset="0"/>
                <a:cs typeface="Times New Roman" panose="02020603050405020304" pitchFamily="18" charset="0"/>
              </a:rPr>
              <a:t>enroute</a:t>
            </a:r>
            <a:r>
              <a:rPr lang="de-DE" sz="1400" dirty="0">
                <a:effectLst/>
                <a:latin typeface="Tahoma" panose="020B0604030504040204" pitchFamily="34" charset="0"/>
                <a:ea typeface="Times New Roman" panose="02020603050405020304" pitchFamily="18" charset="0"/>
                <a:cs typeface="Times New Roman" panose="02020603050405020304" pitchFamily="18" charset="0"/>
              </a:rPr>
              <a:t> = unterwegs), die Vorschriften beim Fliegen, </a:t>
            </a:r>
            <a:endParaRPr lang="de-DE" sz="14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600"/>
              </a:spcAft>
            </a:pPr>
            <a:r>
              <a:rPr lang="de-DE" sz="1400" dirty="0">
                <a:effectLst/>
                <a:latin typeface="Tahoma" panose="020B0604030504040204" pitchFamily="34" charset="0"/>
                <a:ea typeface="Times New Roman" panose="02020603050405020304" pitchFamily="18" charset="0"/>
                <a:cs typeface="Times New Roman" panose="02020603050405020304" pitchFamily="18" charset="0"/>
              </a:rPr>
              <a:t>AD (</a:t>
            </a:r>
            <a:r>
              <a:rPr lang="de-DE" sz="1400" dirty="0" err="1">
                <a:effectLst/>
                <a:latin typeface="Tahoma" panose="020B0604030504040204" pitchFamily="34" charset="0"/>
                <a:ea typeface="Times New Roman" panose="02020603050405020304" pitchFamily="18" charset="0"/>
                <a:cs typeface="Times New Roman" panose="02020603050405020304" pitchFamily="18" charset="0"/>
              </a:rPr>
              <a:t>aerodromes</a:t>
            </a:r>
            <a:r>
              <a:rPr lang="de-DE" sz="1400" dirty="0">
                <a:effectLst/>
                <a:latin typeface="Tahoma" panose="020B0604030504040204" pitchFamily="34" charset="0"/>
                <a:ea typeface="Times New Roman" panose="02020603050405020304" pitchFamily="18" charset="0"/>
                <a:cs typeface="Times New Roman" panose="02020603050405020304" pitchFamily="18" charset="0"/>
              </a:rPr>
              <a:t>: Flugplätze), die Vorschriften und Verfahren für jeden Flugplatz. </a:t>
            </a:r>
            <a:endParaRPr lang="de-DE" sz="1400" dirty="0">
              <a:effectLst/>
              <a:latin typeface="Arial" panose="020B0604020202020204" pitchFamily="34" charset="0"/>
              <a:ea typeface="Calibri" panose="020F0502020204030204" pitchFamily="34" charset="0"/>
              <a:cs typeface="Times New Roman" panose="02020603050405020304" pitchFamily="18" charset="0"/>
            </a:endParaRPr>
          </a:p>
          <a:p>
            <a:r>
              <a:rPr lang="de-DE" sz="1400" dirty="0">
                <a:effectLst/>
                <a:latin typeface="Tahoma" panose="020B0604030504040204" pitchFamily="34" charset="0"/>
                <a:ea typeface="Times New Roman" panose="02020603050405020304" pitchFamily="18" charset="0"/>
              </a:rPr>
              <a:t>Hier finden sich auch MET (Wetter) und COM (Kommunikation).</a:t>
            </a:r>
            <a:endParaRPr lang="de-DE" sz="14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Foliennummernplatzhalter 4">
            <a:extLst>
              <a:ext uri="{FF2B5EF4-FFF2-40B4-BE49-F238E27FC236}">
                <a16:creationId xmlns:a16="http://schemas.microsoft.com/office/drawing/2014/main" id="{C8E3A08C-0321-4E10-9A18-4764E9E36AEE}"/>
              </a:ext>
            </a:extLst>
          </p:cNvPr>
          <p:cNvSpPr>
            <a:spLocks noGrp="1"/>
          </p:cNvSpPr>
          <p:nvPr>
            <p:ph type="sldNum" sz="quarter" idx="12"/>
          </p:nvPr>
        </p:nvSpPr>
        <p:spPr/>
        <p:txBody>
          <a:bodyPr/>
          <a:lstStyle/>
          <a:p>
            <a:fld id="{1BAF13B1-D0BA-4A19-B609-64C08BFDA19E}" type="slidenum">
              <a:rPr lang="de-DE" smtClean="0"/>
              <a:pPr/>
              <a:t>10</a:t>
            </a:fld>
            <a:endParaRPr lang="de-DE" dirty="0"/>
          </a:p>
        </p:txBody>
      </p:sp>
      <p:sp>
        <p:nvSpPr>
          <p:cNvPr id="6" name="Textplatzhalter 5">
            <a:extLst>
              <a:ext uri="{FF2B5EF4-FFF2-40B4-BE49-F238E27FC236}">
                <a16:creationId xmlns:a16="http://schemas.microsoft.com/office/drawing/2014/main" id="{BB1F5A3E-80EF-4ED8-B13B-8F9C8D0778A9}"/>
              </a:ext>
            </a:extLst>
          </p:cNvPr>
          <p:cNvSpPr>
            <a:spLocks noGrp="1"/>
          </p:cNvSpPr>
          <p:nvPr>
            <p:ph type="body" sz="quarter" idx="13"/>
          </p:nvPr>
        </p:nvSpPr>
        <p:spPr/>
        <p:txBody>
          <a:bodyPr/>
          <a:lstStyle/>
          <a:p>
            <a:r>
              <a:rPr lang="de-DE" dirty="0"/>
              <a:t>4.1 Begriffsbestimmungen</a:t>
            </a:r>
          </a:p>
        </p:txBody>
      </p:sp>
    </p:spTree>
    <p:extLst>
      <p:ext uri="{BB962C8B-B14F-4D97-AF65-F5344CB8AC3E}">
        <p14:creationId xmlns:p14="http://schemas.microsoft.com/office/powerpoint/2010/main" val="18608525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3FA322-B917-4B15-B9E1-8FF8BF74478D}"/>
              </a:ext>
            </a:extLst>
          </p:cNvPr>
          <p:cNvSpPr>
            <a:spLocks noGrp="1"/>
          </p:cNvSpPr>
          <p:nvPr>
            <p:ph type="title"/>
          </p:nvPr>
        </p:nvSpPr>
        <p:spPr/>
        <p:txBody>
          <a:bodyPr>
            <a:noAutofit/>
          </a:bodyPr>
          <a:lstStyle/>
          <a:p>
            <a:r>
              <a:rPr lang="de-DE" sz="2800" dirty="0"/>
              <a:t>Definitionen und Begriffe</a:t>
            </a:r>
          </a:p>
        </p:txBody>
      </p:sp>
      <p:sp>
        <p:nvSpPr>
          <p:cNvPr id="3" name="Inhaltsplatzhalter 2">
            <a:extLst>
              <a:ext uri="{FF2B5EF4-FFF2-40B4-BE49-F238E27FC236}">
                <a16:creationId xmlns:a16="http://schemas.microsoft.com/office/drawing/2014/main" id="{82D91192-5D50-49E4-B1FC-E421C191A2E5}"/>
              </a:ext>
            </a:extLst>
          </p:cNvPr>
          <p:cNvSpPr>
            <a:spLocks noGrp="1"/>
          </p:cNvSpPr>
          <p:nvPr>
            <p:ph sz="half" idx="1"/>
          </p:nvPr>
        </p:nvSpPr>
        <p:spPr/>
        <p:txBody>
          <a:bodyPr>
            <a:normAutofit lnSpcReduction="10000"/>
          </a:bodyPr>
          <a:lstStyle/>
          <a:p>
            <a:r>
              <a:rPr lang="de-DE" sz="1600" b="1" dirty="0" err="1">
                <a:effectLst/>
                <a:latin typeface="Tahoma" panose="020B0604030504040204" pitchFamily="34" charset="0"/>
                <a:ea typeface="Times New Roman" panose="02020603050405020304" pitchFamily="18" charset="0"/>
              </a:rPr>
              <a:t>Aeronautical</a:t>
            </a:r>
            <a:r>
              <a:rPr lang="de-DE" sz="1600" b="1" dirty="0">
                <a:effectLst/>
                <a:latin typeface="Tahoma" panose="020B0604030504040204" pitchFamily="34" charset="0"/>
                <a:ea typeface="Times New Roman" panose="02020603050405020304" pitchFamily="18" charset="0"/>
              </a:rPr>
              <a:t> Information </a:t>
            </a:r>
            <a:r>
              <a:rPr lang="de-DE" sz="1600" b="1" dirty="0" err="1">
                <a:effectLst/>
                <a:latin typeface="Tahoma" panose="020B0604030504040204" pitchFamily="34" charset="0"/>
                <a:ea typeface="Times New Roman" panose="02020603050405020304" pitchFamily="18" charset="0"/>
              </a:rPr>
              <a:t>Circular</a:t>
            </a:r>
            <a:r>
              <a:rPr lang="de-DE" sz="1600" b="1" dirty="0">
                <a:effectLst/>
                <a:latin typeface="Tahoma" panose="020B0604030504040204" pitchFamily="34" charset="0"/>
                <a:ea typeface="Times New Roman" panose="02020603050405020304" pitchFamily="18" charset="0"/>
              </a:rPr>
              <a:t> </a:t>
            </a:r>
          </a:p>
          <a:p>
            <a:pPr>
              <a:lnSpc>
                <a:spcPct val="100000"/>
              </a:lnSpc>
            </a:pPr>
            <a:r>
              <a:rPr lang="de-DE" sz="1400" dirty="0">
                <a:effectLst/>
                <a:latin typeface="Tahoma" panose="020B0604030504040204" pitchFamily="34" charset="0"/>
                <a:ea typeface="Times New Roman" panose="02020603050405020304" pitchFamily="18" charset="0"/>
              </a:rPr>
              <a:t>Eine Anweisung, die sich auf Flugsicherheit, Navigation, technische Verwaltung und Vorschriften bezieht und nicht die Anforderungen für die Veröffentlichung eines NOTAMs erfüllt.</a:t>
            </a:r>
          </a:p>
          <a:p>
            <a:pPr>
              <a:lnSpc>
                <a:spcPct val="107000"/>
              </a:lnSpc>
              <a:spcAft>
                <a:spcPts val="600"/>
              </a:spcAft>
            </a:pPr>
            <a:r>
              <a:rPr lang="de-DE" sz="1600" b="1" dirty="0">
                <a:effectLst/>
                <a:latin typeface="Tahoma" panose="020B0604030504040204" pitchFamily="34" charset="0"/>
                <a:ea typeface="Times New Roman" panose="02020603050405020304" pitchFamily="18" charset="0"/>
                <a:cs typeface="Times New Roman" panose="02020603050405020304" pitchFamily="18" charset="0"/>
              </a:rPr>
              <a:t>FIR</a:t>
            </a:r>
            <a:endParaRPr lang="de-DE" sz="16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600"/>
              </a:spcAft>
            </a:pPr>
            <a:r>
              <a:rPr lang="de-DE" sz="1400" b="1" dirty="0">
                <a:effectLst/>
                <a:latin typeface="Tahoma" panose="020B0604030504040204" pitchFamily="34" charset="0"/>
                <a:ea typeface="Times New Roman" panose="02020603050405020304" pitchFamily="18" charset="0"/>
              </a:rPr>
              <a:t>Fluginformationsgebiet </a:t>
            </a:r>
            <a:r>
              <a:rPr lang="de-DE" sz="1400" dirty="0">
                <a:effectLst/>
                <a:latin typeface="Tahoma" panose="020B0604030504040204" pitchFamily="34" charset="0"/>
                <a:ea typeface="Times New Roman" panose="02020603050405020304" pitchFamily="18" charset="0"/>
              </a:rPr>
              <a:t>Dies</a:t>
            </a:r>
            <a:r>
              <a:rPr lang="de-DE" sz="1400" dirty="0">
                <a:effectLst/>
                <a:latin typeface="Tahoma" panose="020B0604030504040204" pitchFamily="34" charset="0"/>
                <a:ea typeface="Calibri" panose="020F0502020204030204" pitchFamily="34" charset="0"/>
              </a:rPr>
              <a:t> </a:t>
            </a:r>
            <a:r>
              <a:rPr lang="de-DE" sz="1400" dirty="0">
                <a:effectLst/>
                <a:latin typeface="Tahoma" panose="020B0604030504040204" pitchFamily="34" charset="0"/>
                <a:ea typeface="Times New Roman" panose="02020603050405020304" pitchFamily="18" charset="0"/>
              </a:rPr>
              <a:t> ist ein Bereich, in dem FIS (siehe unten) und Alarmierungsdienst (= Bearbeitung von Notrufen) angeboten werden</a:t>
            </a:r>
          </a:p>
          <a:p>
            <a:pPr>
              <a:lnSpc>
                <a:spcPct val="107000"/>
              </a:lnSpc>
              <a:spcAft>
                <a:spcPts val="600"/>
              </a:spcAft>
            </a:pPr>
            <a:r>
              <a:rPr lang="de-DE" sz="1600" b="1" dirty="0">
                <a:latin typeface="Tahoma" panose="020B0604030504040204" pitchFamily="34" charset="0"/>
                <a:ea typeface="Times New Roman" panose="02020603050405020304" pitchFamily="18" charset="0"/>
                <a:cs typeface="Times New Roman" panose="02020603050405020304" pitchFamily="18" charset="0"/>
              </a:rPr>
              <a:t>FIS</a:t>
            </a:r>
            <a:endParaRPr lang="de-DE" sz="1600" dirty="0">
              <a:latin typeface="Arial" panose="020B0604020202020204" pitchFamily="34" charset="0"/>
              <a:ea typeface="Calibri" panose="020F0502020204030204" pitchFamily="34" charset="0"/>
              <a:cs typeface="Times New Roman" panose="02020603050405020304" pitchFamily="18" charset="0"/>
            </a:endParaRPr>
          </a:p>
          <a:p>
            <a:pPr>
              <a:lnSpc>
                <a:spcPct val="100000"/>
              </a:lnSpc>
              <a:spcAft>
                <a:spcPts val="800"/>
              </a:spcAft>
            </a:pPr>
            <a:r>
              <a:rPr lang="de-DE" sz="1400" b="1" dirty="0">
                <a:latin typeface="Tahoma" panose="020B0604030504040204" pitchFamily="34" charset="0"/>
                <a:ea typeface="Times New Roman" panose="02020603050405020304" pitchFamily="18" charset="0"/>
              </a:rPr>
              <a:t>Fluginformationsdienst: </a:t>
            </a:r>
            <a:r>
              <a:rPr lang="de-DE" sz="1400" dirty="0">
                <a:latin typeface="Tahoma" panose="020B0604030504040204" pitchFamily="34" charset="0"/>
                <a:ea typeface="Times New Roman" panose="02020603050405020304" pitchFamily="18" charset="0"/>
              </a:rPr>
              <a:t>Informationsdienst für Flugzeuge im Flug. In Deutschland gibt es den FIS Langen, der in 10 verschiedenen Sektoren (räumlichen Bereichen) den VFR-Piloten Informationen, Hinweise und Beratung zu Themen wie Luftverkehr, Wetter und dem Status deines Flugplans gibt. Bei wenig Betrieb werden die Sektoren gemeinsam betreut. Es kann sein, dass ein Lotse dich auffordert, die Frequenz zu wechseln, und du anschließend weiter mit demselben Lotsen sprichst. </a:t>
            </a:r>
          </a:p>
          <a:p>
            <a:pPr marL="0" indent="0">
              <a:lnSpc>
                <a:spcPct val="100000"/>
              </a:lnSpc>
              <a:spcBef>
                <a:spcPts val="0"/>
              </a:spcBef>
              <a:spcAft>
                <a:spcPts val="800"/>
              </a:spcAft>
              <a:buNone/>
            </a:pPr>
            <a:r>
              <a:rPr lang="de-DE" sz="1400" dirty="0">
                <a:effectLst/>
                <a:latin typeface="Tahoma" panose="020B0604030504040204" pitchFamily="34" charset="0"/>
                <a:ea typeface="Times New Roman" panose="02020603050405020304" pitchFamily="18" charset="0"/>
              </a:rPr>
              <a:t>    In Deutschland sind das die FIR Langen, Bremen und München. </a:t>
            </a:r>
          </a:p>
          <a:p>
            <a:pPr marL="0" indent="0">
              <a:lnSpc>
                <a:spcPct val="110000"/>
              </a:lnSpc>
              <a:spcAft>
                <a:spcPts val="800"/>
              </a:spcAft>
              <a:buNone/>
            </a:pPr>
            <a:r>
              <a:rPr lang="de-DE" sz="1400" dirty="0">
                <a:effectLst/>
                <a:latin typeface="Arial" panose="020B0604020202020204" pitchFamily="34" charset="0"/>
                <a:ea typeface="Calibri" panose="020F0502020204030204" pitchFamily="34" charset="0"/>
                <a:cs typeface="Times New Roman" panose="02020603050405020304" pitchFamily="18" charset="0"/>
              </a:rPr>
              <a:t> </a:t>
            </a:r>
            <a:endParaRPr lang="de-DE" sz="8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Foliennummernplatzhalter 4">
            <a:extLst>
              <a:ext uri="{FF2B5EF4-FFF2-40B4-BE49-F238E27FC236}">
                <a16:creationId xmlns:a16="http://schemas.microsoft.com/office/drawing/2014/main" id="{C8E3A08C-0321-4E10-9A18-4764E9E36AEE}"/>
              </a:ext>
            </a:extLst>
          </p:cNvPr>
          <p:cNvSpPr>
            <a:spLocks noGrp="1"/>
          </p:cNvSpPr>
          <p:nvPr>
            <p:ph type="sldNum" sz="quarter" idx="12"/>
          </p:nvPr>
        </p:nvSpPr>
        <p:spPr/>
        <p:txBody>
          <a:bodyPr/>
          <a:lstStyle/>
          <a:p>
            <a:fld id="{1BAF13B1-D0BA-4A19-B609-64C08BFDA19E}" type="slidenum">
              <a:rPr lang="de-DE" smtClean="0"/>
              <a:pPr/>
              <a:t>11</a:t>
            </a:fld>
            <a:endParaRPr lang="de-DE" dirty="0"/>
          </a:p>
        </p:txBody>
      </p:sp>
      <p:sp>
        <p:nvSpPr>
          <p:cNvPr id="6" name="Textplatzhalter 5">
            <a:extLst>
              <a:ext uri="{FF2B5EF4-FFF2-40B4-BE49-F238E27FC236}">
                <a16:creationId xmlns:a16="http://schemas.microsoft.com/office/drawing/2014/main" id="{BB1F5A3E-80EF-4ED8-B13B-8F9C8D0778A9}"/>
              </a:ext>
            </a:extLst>
          </p:cNvPr>
          <p:cNvSpPr>
            <a:spLocks noGrp="1"/>
          </p:cNvSpPr>
          <p:nvPr>
            <p:ph type="body" sz="quarter" idx="13"/>
          </p:nvPr>
        </p:nvSpPr>
        <p:spPr/>
        <p:txBody>
          <a:bodyPr/>
          <a:lstStyle/>
          <a:p>
            <a:r>
              <a:rPr lang="de-DE" dirty="0"/>
              <a:t>4.1 Begriffsbestimmungen</a:t>
            </a:r>
          </a:p>
        </p:txBody>
      </p:sp>
      <p:sp>
        <p:nvSpPr>
          <p:cNvPr id="9" name="Inhaltsplatzhalter 8">
            <a:extLst>
              <a:ext uri="{FF2B5EF4-FFF2-40B4-BE49-F238E27FC236}">
                <a16:creationId xmlns:a16="http://schemas.microsoft.com/office/drawing/2014/main" id="{F87D1471-9108-4D41-BF3B-7017ECC10A55}"/>
              </a:ext>
            </a:extLst>
          </p:cNvPr>
          <p:cNvSpPr>
            <a:spLocks noGrp="1"/>
          </p:cNvSpPr>
          <p:nvPr>
            <p:ph sz="half" idx="2"/>
          </p:nvPr>
        </p:nvSpPr>
        <p:spPr/>
        <p:txBody>
          <a:bodyPr>
            <a:normAutofit/>
          </a:bodyPr>
          <a:lstStyle/>
          <a:p>
            <a:pPr>
              <a:lnSpc>
                <a:spcPct val="107000"/>
              </a:lnSpc>
              <a:spcAft>
                <a:spcPts val="600"/>
              </a:spcAft>
            </a:pPr>
            <a:r>
              <a:rPr lang="de-DE" sz="1600" b="1" dirty="0">
                <a:effectLst/>
                <a:latin typeface="Tahoma" panose="020B0604030504040204" pitchFamily="34" charset="0"/>
                <a:ea typeface="Times New Roman" panose="02020603050405020304" pitchFamily="18" charset="0"/>
                <a:cs typeface="Times New Roman" panose="02020603050405020304" pitchFamily="18" charset="0"/>
              </a:rPr>
              <a:t>ATC</a:t>
            </a:r>
            <a:endParaRPr lang="de-DE" sz="16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0000"/>
              </a:lnSpc>
              <a:spcAft>
                <a:spcPts val="800"/>
              </a:spcAft>
            </a:pPr>
            <a:r>
              <a:rPr lang="de-DE" sz="1400" dirty="0">
                <a:effectLst/>
                <a:latin typeface="Tahoma" panose="020B0604030504040204" pitchFamily="34" charset="0"/>
                <a:ea typeface="Times New Roman" panose="02020603050405020304" pitchFamily="18" charset="0"/>
              </a:rPr>
              <a:t>Kurzbezeichnung für </a:t>
            </a:r>
            <a:r>
              <a:rPr lang="de-DE" sz="1400" b="1" dirty="0">
                <a:effectLst/>
                <a:latin typeface="Tahoma" panose="020B0604030504040204" pitchFamily="34" charset="0"/>
                <a:ea typeface="Times New Roman" panose="02020603050405020304" pitchFamily="18" charset="0"/>
              </a:rPr>
              <a:t>Air Traffic Control: Flugverkehrskontrolldienst. </a:t>
            </a:r>
            <a:r>
              <a:rPr lang="de-DE" sz="1400" dirty="0">
                <a:effectLst/>
                <a:latin typeface="Tahoma" panose="020B0604030504040204" pitchFamily="34" charset="0"/>
                <a:ea typeface="Times New Roman" panose="02020603050405020304" pitchFamily="18" charset="0"/>
              </a:rPr>
              <a:t>Das sind die Fluglotsen in den Kontrollzonen großer Flugplätze, aber auch die Lotsen, die dir Freigaben zum Durchfliegen bestimmter Lufträume geben, wie z.B. Frankfurt RADAR. Hier werden auch Informationen gegeben, vor allem aber Freigaben erteilt, Anweisungen gegeben und der oft dichte Verkehr gestaffelt.</a:t>
            </a:r>
            <a:r>
              <a:rPr lang="de-DE" sz="1400" dirty="0">
                <a:effectLst/>
              </a:rPr>
              <a:t> </a:t>
            </a:r>
            <a:endParaRPr lang="de-DE" sz="14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600"/>
              </a:spcAft>
            </a:pPr>
            <a:r>
              <a:rPr lang="de-DE" sz="1600" b="1" dirty="0">
                <a:effectLst/>
                <a:latin typeface="Tahoma" panose="020B0604030504040204" pitchFamily="34" charset="0"/>
                <a:ea typeface="Times New Roman" panose="02020603050405020304" pitchFamily="18" charset="0"/>
                <a:cs typeface="Times New Roman" panose="02020603050405020304" pitchFamily="18" charset="0"/>
              </a:rPr>
              <a:t>CTR</a:t>
            </a:r>
            <a:endParaRPr lang="de-DE" sz="16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10000"/>
              </a:lnSpc>
            </a:pPr>
            <a:r>
              <a:rPr lang="de-DE" sz="1400" b="1" dirty="0">
                <a:effectLst/>
                <a:latin typeface="Tahoma" panose="020B0604030504040204" pitchFamily="34" charset="0"/>
                <a:ea typeface="Times New Roman" panose="02020603050405020304" pitchFamily="18" charset="0"/>
              </a:rPr>
              <a:t>Kontrollzone </a:t>
            </a:r>
            <a:r>
              <a:rPr lang="de-DE" sz="1400" dirty="0">
                <a:effectLst/>
                <a:latin typeface="Tahoma" panose="020B0604030504040204" pitchFamily="34" charset="0"/>
                <a:ea typeface="Times New Roman" panose="02020603050405020304" pitchFamily="18" charset="0"/>
              </a:rPr>
              <a:t>Ein Gebiet um einen Flugplatz unter der Kontrolle der örtlichen Flugsicherung. Für den Einflug benötigst du eine Freigabe vom Kontrollturm.</a:t>
            </a:r>
            <a:endParaRPr lang="de-DE" sz="1400" dirty="0"/>
          </a:p>
        </p:txBody>
      </p:sp>
    </p:spTree>
    <p:extLst>
      <p:ext uri="{BB962C8B-B14F-4D97-AF65-F5344CB8AC3E}">
        <p14:creationId xmlns:p14="http://schemas.microsoft.com/office/powerpoint/2010/main" val="24845244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3FA322-B917-4B15-B9E1-8FF8BF74478D}"/>
              </a:ext>
            </a:extLst>
          </p:cNvPr>
          <p:cNvSpPr>
            <a:spLocks noGrp="1"/>
          </p:cNvSpPr>
          <p:nvPr>
            <p:ph type="title"/>
          </p:nvPr>
        </p:nvSpPr>
        <p:spPr/>
        <p:txBody>
          <a:bodyPr>
            <a:noAutofit/>
          </a:bodyPr>
          <a:lstStyle/>
          <a:p>
            <a:r>
              <a:rPr lang="de-DE" sz="2800" dirty="0"/>
              <a:t>Definitionen und Begriffe</a:t>
            </a:r>
          </a:p>
        </p:txBody>
      </p:sp>
      <p:sp>
        <p:nvSpPr>
          <p:cNvPr id="3" name="Inhaltsplatzhalter 2">
            <a:extLst>
              <a:ext uri="{FF2B5EF4-FFF2-40B4-BE49-F238E27FC236}">
                <a16:creationId xmlns:a16="http://schemas.microsoft.com/office/drawing/2014/main" id="{82D91192-5D50-49E4-B1FC-E421C191A2E5}"/>
              </a:ext>
            </a:extLst>
          </p:cNvPr>
          <p:cNvSpPr>
            <a:spLocks noGrp="1"/>
          </p:cNvSpPr>
          <p:nvPr>
            <p:ph sz="half" idx="1"/>
          </p:nvPr>
        </p:nvSpPr>
        <p:spPr/>
        <p:txBody>
          <a:bodyPr>
            <a:normAutofit/>
          </a:bodyPr>
          <a:lstStyle/>
          <a:p>
            <a:pPr>
              <a:lnSpc>
                <a:spcPct val="107000"/>
              </a:lnSpc>
              <a:spcAft>
                <a:spcPts val="600"/>
              </a:spcAft>
            </a:pPr>
            <a:r>
              <a:rPr lang="de-DE" sz="1600" b="1" dirty="0">
                <a:effectLst/>
                <a:latin typeface="Tahoma" panose="020B0604030504040204" pitchFamily="34" charset="0"/>
                <a:ea typeface="Times New Roman" panose="02020603050405020304" pitchFamily="18" charset="0"/>
                <a:cs typeface="Times New Roman" panose="02020603050405020304" pitchFamily="18" charset="0"/>
              </a:rPr>
              <a:t>ATZ</a:t>
            </a:r>
            <a:endParaRPr lang="de-DE" sz="16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0000"/>
              </a:lnSpc>
              <a:spcAft>
                <a:spcPts val="800"/>
              </a:spcAft>
            </a:pPr>
            <a:r>
              <a:rPr lang="de-DE" sz="1400" b="1" dirty="0">
                <a:effectLst/>
                <a:latin typeface="Tahoma" panose="020B0604030504040204" pitchFamily="34" charset="0"/>
                <a:ea typeface="Times New Roman" panose="02020603050405020304" pitchFamily="18" charset="0"/>
              </a:rPr>
              <a:t>Flugplatzverkehrszone. </a:t>
            </a:r>
            <a:r>
              <a:rPr lang="de-DE" sz="1400" dirty="0">
                <a:effectLst/>
                <a:latin typeface="Tahoma" panose="020B0604030504040204" pitchFamily="34" charset="0"/>
                <a:ea typeface="Times New Roman" panose="02020603050405020304" pitchFamily="18" charset="0"/>
              </a:rPr>
              <a:t>Dies ist ein kleiner Bereich um einen Flugplatz, der manchmal Schutz für startende und landende Flugzeuge im Umfeld großer Flughäfen bietet. In Deutschland hat z.B. Egelsbach eine ATZ, im Bereich des Flughafens Frankfurt.</a:t>
            </a:r>
            <a:r>
              <a:rPr lang="de-DE" sz="1400" dirty="0">
                <a:effectLst/>
              </a:rPr>
              <a:t> </a:t>
            </a:r>
            <a:endParaRPr lang="de-DE" sz="14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600"/>
              </a:spcAft>
            </a:pPr>
            <a:r>
              <a:rPr lang="de-DE" sz="1600" b="1" dirty="0">
                <a:effectLst/>
                <a:latin typeface="Tahoma" panose="020B0604030504040204" pitchFamily="34" charset="0"/>
                <a:ea typeface="Times New Roman" panose="02020603050405020304" pitchFamily="18" charset="0"/>
                <a:cs typeface="Times New Roman" panose="02020603050405020304" pitchFamily="18" charset="0"/>
              </a:rPr>
              <a:t>TMA</a:t>
            </a:r>
            <a:endParaRPr lang="de-DE" sz="16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0000"/>
              </a:lnSpc>
              <a:spcAft>
                <a:spcPts val="800"/>
              </a:spcAft>
            </a:pPr>
            <a:r>
              <a:rPr lang="de-DE" sz="1400" b="1" dirty="0">
                <a:effectLst/>
                <a:latin typeface="Tahoma" panose="020B0604030504040204" pitchFamily="34" charset="0"/>
                <a:ea typeface="Times New Roman" panose="02020603050405020304" pitchFamily="18" charset="0"/>
              </a:rPr>
              <a:t>Terminal Control Area </a:t>
            </a:r>
            <a:r>
              <a:rPr lang="de-DE" sz="1400" dirty="0">
                <a:effectLst/>
                <a:latin typeface="Tahoma" panose="020B0604030504040204" pitchFamily="34" charset="0"/>
                <a:ea typeface="Times New Roman" panose="02020603050405020304" pitchFamily="18" charset="0"/>
              </a:rPr>
              <a:t>Eine TMA ist ein Anflugkontrollbereich um und über einer CTR, in dem der abfliegende und anfliegende Verkehr zu einem Flughafen kontrolliert wird. Das</a:t>
            </a:r>
            <a:r>
              <a:rPr lang="de-DE" sz="1400" dirty="0">
                <a:effectLst/>
                <a:latin typeface="Tahoma" panose="020B0604030504040204" pitchFamily="34" charset="0"/>
                <a:ea typeface="Calibri" panose="020F0502020204030204" pitchFamily="34" charset="0"/>
              </a:rPr>
              <a:t> </a:t>
            </a:r>
            <a:r>
              <a:rPr lang="de-DE" sz="1400" dirty="0">
                <a:effectLst/>
                <a:latin typeface="Tahoma" panose="020B0604030504040204" pitchFamily="34" charset="0"/>
                <a:ea typeface="Times New Roman" panose="02020603050405020304" pitchFamily="18" charset="0"/>
              </a:rPr>
              <a:t> sind Lufträume der Klasse Luftraum E. Es ist keine Freigabe zum Einflug nötig, aber die Sichtflugregeln sind andere.</a:t>
            </a:r>
            <a:r>
              <a:rPr lang="de-DE" sz="1400" dirty="0">
                <a:effectLst/>
              </a:rPr>
              <a:t> </a:t>
            </a:r>
            <a:endParaRPr lang="de-DE" sz="14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600"/>
              </a:spcAft>
            </a:pPr>
            <a:r>
              <a:rPr lang="de-DE" sz="1600" b="1" dirty="0">
                <a:effectLst/>
                <a:latin typeface="Tahoma" panose="020B0604030504040204" pitchFamily="34" charset="0"/>
                <a:ea typeface="Times New Roman" panose="02020603050405020304" pitchFamily="18" charset="0"/>
                <a:cs typeface="Times New Roman" panose="02020603050405020304" pitchFamily="18" charset="0"/>
              </a:rPr>
              <a:t>Flight plan</a:t>
            </a:r>
            <a:endParaRPr lang="de-DE" sz="16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0000"/>
              </a:lnSpc>
            </a:pPr>
            <a:r>
              <a:rPr lang="de-DE" sz="1400" b="1" dirty="0">
                <a:effectLst/>
                <a:latin typeface="Tahoma" panose="020B0604030504040204" pitchFamily="34" charset="0"/>
                <a:ea typeface="Times New Roman" panose="02020603050405020304" pitchFamily="18" charset="0"/>
              </a:rPr>
              <a:t>Flugplan </a:t>
            </a:r>
            <a:r>
              <a:rPr lang="de-DE" sz="1400" dirty="0">
                <a:effectLst/>
                <a:latin typeface="Tahoma" panose="020B0604030504040204" pitchFamily="34" charset="0"/>
                <a:ea typeface="Times New Roman" panose="02020603050405020304" pitchFamily="18" charset="0"/>
              </a:rPr>
              <a:t>Ein Flugplan ist ein Dokument, das ein Pilot aufgeben muss, wenn er einen Flug mit einem motorgetriebenen Flugzeug (auch TMG) ins Ausland oder auf bestimmten Strecken durchführt (mit einigen Ausnahmen). Die Bedingungen sind in der AIP angegeben (siehe AIP). Bei längeren Überlandflügen mit einem Motorsegler wird dringend empfohlen, einen Flugplan zu aufzugeben, da dieser im Notfall dem Such- und Rettungsdienst</a:t>
            </a:r>
            <a:endParaRPr lang="de-DE" sz="105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Inhaltsplatzhalter 3">
            <a:extLst>
              <a:ext uri="{FF2B5EF4-FFF2-40B4-BE49-F238E27FC236}">
                <a16:creationId xmlns:a16="http://schemas.microsoft.com/office/drawing/2014/main" id="{B503C617-C722-48CC-9D69-8C2471D59E22}"/>
              </a:ext>
            </a:extLst>
          </p:cNvPr>
          <p:cNvSpPr>
            <a:spLocks noGrp="1"/>
          </p:cNvSpPr>
          <p:nvPr>
            <p:ph sz="half" idx="2"/>
          </p:nvPr>
        </p:nvSpPr>
        <p:spPr/>
        <p:txBody>
          <a:bodyPr>
            <a:normAutofit/>
          </a:bodyPr>
          <a:lstStyle/>
          <a:p>
            <a:pPr>
              <a:lnSpc>
                <a:spcPct val="107000"/>
              </a:lnSpc>
              <a:spcAft>
                <a:spcPts val="600"/>
              </a:spcAft>
            </a:pPr>
            <a:r>
              <a:rPr lang="de-DE" sz="1400" dirty="0">
                <a:effectLst/>
                <a:latin typeface="Tahoma" panose="020B0604030504040204" pitchFamily="34" charset="0"/>
                <a:ea typeface="Times New Roman" panose="02020603050405020304" pitchFamily="18" charset="0"/>
              </a:rPr>
              <a:t>(siehe SAR) helfen kann. Auch für Instrumentenflüge, Fallschirmabsprünge, Kunstflug und Nacht-Überlandflüge sind Flugpläne Pflicht.</a:t>
            </a:r>
          </a:p>
          <a:p>
            <a:pPr>
              <a:lnSpc>
                <a:spcPct val="107000"/>
              </a:lnSpc>
              <a:spcAft>
                <a:spcPts val="600"/>
              </a:spcAft>
            </a:pPr>
            <a:r>
              <a:rPr lang="de-DE" sz="1600" b="1" dirty="0">
                <a:effectLst/>
                <a:latin typeface="Tahoma" panose="020B0604030504040204" pitchFamily="34" charset="0"/>
                <a:ea typeface="Times New Roman" panose="02020603050405020304" pitchFamily="18" charset="0"/>
                <a:cs typeface="Times New Roman" panose="02020603050405020304" pitchFamily="18" charset="0"/>
              </a:rPr>
              <a:t>SAR</a:t>
            </a:r>
            <a:endParaRPr lang="de-DE" sz="16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0000"/>
              </a:lnSpc>
            </a:pPr>
            <a:r>
              <a:rPr lang="de-DE" sz="1400" b="1" dirty="0">
                <a:effectLst/>
                <a:latin typeface="Tahoma" panose="020B0604030504040204" pitchFamily="34" charset="0"/>
                <a:ea typeface="Times New Roman" panose="02020603050405020304" pitchFamily="18" charset="0"/>
              </a:rPr>
              <a:t>Search And Rescue </a:t>
            </a:r>
            <a:r>
              <a:rPr lang="de-DE" sz="1400" dirty="0">
                <a:effectLst/>
                <a:latin typeface="Tahoma" panose="020B0604030504040204" pitchFamily="34" charset="0"/>
                <a:ea typeface="Times New Roman" panose="02020603050405020304" pitchFamily="18" charset="0"/>
              </a:rPr>
              <a:t>Dies ist der Oberbegriff für alle Notfall- und Rettungsdienste.</a:t>
            </a:r>
            <a:endParaRPr lang="de-DE" sz="1400" dirty="0">
              <a:latin typeface="Tahoma" panose="020B0604030504040204" pitchFamily="34" charset="0"/>
              <a:ea typeface="Times New Roman" panose="02020603050405020304" pitchFamily="18" charset="0"/>
            </a:endParaRPr>
          </a:p>
          <a:p>
            <a:pPr>
              <a:lnSpc>
                <a:spcPct val="100000"/>
              </a:lnSpc>
              <a:spcAft>
                <a:spcPts val="600"/>
              </a:spcAft>
            </a:pPr>
            <a:r>
              <a:rPr lang="de-DE" sz="1600" b="1" dirty="0">
                <a:effectLst/>
                <a:latin typeface="Tahoma" panose="020B0604030504040204" pitchFamily="34" charset="0"/>
                <a:ea typeface="Times New Roman" panose="02020603050405020304" pitchFamily="18" charset="0"/>
                <a:cs typeface="Times New Roman" panose="02020603050405020304" pitchFamily="18" charset="0"/>
              </a:rPr>
              <a:t>SSR</a:t>
            </a:r>
            <a:endParaRPr lang="de-DE" sz="16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0000"/>
              </a:lnSpc>
            </a:pPr>
            <a:r>
              <a:rPr lang="de-DE" sz="1400" b="1" dirty="0" err="1">
                <a:effectLst/>
                <a:latin typeface="Tahoma" panose="020B0604030504040204" pitchFamily="34" charset="0"/>
                <a:ea typeface="Times New Roman" panose="02020603050405020304" pitchFamily="18" charset="0"/>
              </a:rPr>
              <a:t>Secondary</a:t>
            </a:r>
            <a:r>
              <a:rPr lang="de-DE" sz="1400" b="1" dirty="0">
                <a:effectLst/>
                <a:latin typeface="Tahoma" panose="020B0604030504040204" pitchFamily="34" charset="0"/>
                <a:ea typeface="Times New Roman" panose="02020603050405020304" pitchFamily="18" charset="0"/>
              </a:rPr>
              <a:t> Surveillance Radar – Sekundärradar: </a:t>
            </a:r>
            <a:r>
              <a:rPr lang="de-DE" sz="1400" dirty="0">
                <a:effectLst/>
                <a:latin typeface="Tahoma" panose="020B0604030504040204" pitchFamily="34" charset="0"/>
                <a:ea typeface="Times New Roman" panose="02020603050405020304" pitchFamily="18" charset="0"/>
              </a:rPr>
              <a:t>Ein Radarsystem (Radar = </a:t>
            </a:r>
            <a:r>
              <a:rPr lang="de-DE" sz="1400" dirty="0" err="1">
                <a:effectLst/>
                <a:latin typeface="Tahoma" panose="020B0604030504040204" pitchFamily="34" charset="0"/>
                <a:ea typeface="Times New Roman" panose="02020603050405020304" pitchFamily="18" charset="0"/>
              </a:rPr>
              <a:t>RAdio</a:t>
            </a:r>
            <a:r>
              <a:rPr lang="de-DE" sz="1400" dirty="0">
                <a:effectLst/>
                <a:latin typeface="Tahoma" panose="020B0604030504040204" pitchFamily="34" charset="0"/>
                <a:ea typeface="Times New Roman" panose="02020603050405020304" pitchFamily="18" charset="0"/>
              </a:rPr>
              <a:t> </a:t>
            </a:r>
            <a:r>
              <a:rPr lang="de-DE" sz="1400" dirty="0" err="1">
                <a:effectLst/>
                <a:latin typeface="Tahoma" panose="020B0604030504040204" pitchFamily="34" charset="0"/>
                <a:ea typeface="Times New Roman" panose="02020603050405020304" pitchFamily="18" charset="0"/>
              </a:rPr>
              <a:t>Detection</a:t>
            </a:r>
            <a:r>
              <a:rPr lang="de-DE" sz="1400" dirty="0">
                <a:effectLst/>
                <a:latin typeface="Tahoma" panose="020B0604030504040204" pitchFamily="34" charset="0"/>
                <a:ea typeface="Times New Roman" panose="02020603050405020304" pitchFamily="18" charset="0"/>
              </a:rPr>
              <a:t> And Ranging), das von der Flugsicherung eingesetzt wird, um Mode S-Transponder (siehe 4.2.3.) zu empfangen und die Position von Flugzeugen zu bestimmen.</a:t>
            </a:r>
          </a:p>
          <a:p>
            <a:pPr>
              <a:lnSpc>
                <a:spcPct val="107000"/>
              </a:lnSpc>
              <a:spcAft>
                <a:spcPts val="600"/>
              </a:spcAft>
            </a:pPr>
            <a:r>
              <a:rPr lang="de-DE" sz="1600" b="1" dirty="0">
                <a:effectLst/>
                <a:latin typeface="Tahoma" panose="020B0604030504040204" pitchFamily="34" charset="0"/>
                <a:ea typeface="Times New Roman" panose="02020603050405020304" pitchFamily="18" charset="0"/>
                <a:cs typeface="Times New Roman" panose="02020603050405020304" pitchFamily="18" charset="0"/>
              </a:rPr>
              <a:t>ELT</a:t>
            </a:r>
            <a:endParaRPr lang="de-DE" sz="16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0000"/>
              </a:lnSpc>
            </a:pPr>
            <a:r>
              <a:rPr lang="de-DE" sz="1400" b="1" dirty="0">
                <a:effectLst/>
                <a:latin typeface="Tahoma" panose="020B0604030504040204" pitchFamily="34" charset="0"/>
                <a:ea typeface="Times New Roman" panose="02020603050405020304" pitchFamily="18" charset="0"/>
              </a:rPr>
              <a:t>Emergency Locator Transmitter:</a:t>
            </a:r>
            <a:r>
              <a:rPr lang="de-DE" sz="1400" dirty="0">
                <a:effectLst/>
                <a:latin typeface="Tahoma" panose="020B0604030504040204" pitchFamily="34" charset="0"/>
                <a:ea typeface="Times New Roman" panose="02020603050405020304" pitchFamily="18" charset="0"/>
              </a:rPr>
              <a:t> ein Notrufsender, der nach einem Absturz automatisch oder durch manuelle Aktivierung ein Alarm- und Positionssignal auf 121,500 MHz (der internationalen Notruffrequenz) und auf 406 MHz an Satelliten sendet.</a:t>
            </a:r>
            <a:endParaRPr lang="de-DE" sz="14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Foliennummernplatzhalter 4">
            <a:extLst>
              <a:ext uri="{FF2B5EF4-FFF2-40B4-BE49-F238E27FC236}">
                <a16:creationId xmlns:a16="http://schemas.microsoft.com/office/drawing/2014/main" id="{C8E3A08C-0321-4E10-9A18-4764E9E36AEE}"/>
              </a:ext>
            </a:extLst>
          </p:cNvPr>
          <p:cNvSpPr>
            <a:spLocks noGrp="1"/>
          </p:cNvSpPr>
          <p:nvPr>
            <p:ph type="sldNum" sz="quarter" idx="12"/>
          </p:nvPr>
        </p:nvSpPr>
        <p:spPr/>
        <p:txBody>
          <a:bodyPr/>
          <a:lstStyle/>
          <a:p>
            <a:fld id="{1BAF13B1-D0BA-4A19-B609-64C08BFDA19E}" type="slidenum">
              <a:rPr lang="de-DE" smtClean="0"/>
              <a:pPr/>
              <a:t>12</a:t>
            </a:fld>
            <a:endParaRPr lang="de-DE" dirty="0"/>
          </a:p>
        </p:txBody>
      </p:sp>
      <p:sp>
        <p:nvSpPr>
          <p:cNvPr id="6" name="Textplatzhalter 5">
            <a:extLst>
              <a:ext uri="{FF2B5EF4-FFF2-40B4-BE49-F238E27FC236}">
                <a16:creationId xmlns:a16="http://schemas.microsoft.com/office/drawing/2014/main" id="{BB1F5A3E-80EF-4ED8-B13B-8F9C8D0778A9}"/>
              </a:ext>
            </a:extLst>
          </p:cNvPr>
          <p:cNvSpPr>
            <a:spLocks noGrp="1"/>
          </p:cNvSpPr>
          <p:nvPr>
            <p:ph type="body" sz="quarter" idx="13"/>
          </p:nvPr>
        </p:nvSpPr>
        <p:spPr/>
        <p:txBody>
          <a:bodyPr/>
          <a:lstStyle/>
          <a:p>
            <a:r>
              <a:rPr lang="de-DE" dirty="0"/>
              <a:t>4.1 Begriffsbestimmungen</a:t>
            </a:r>
          </a:p>
        </p:txBody>
      </p:sp>
    </p:spTree>
    <p:extLst>
      <p:ext uri="{BB962C8B-B14F-4D97-AF65-F5344CB8AC3E}">
        <p14:creationId xmlns:p14="http://schemas.microsoft.com/office/powerpoint/2010/main" val="32340145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3FA322-B917-4B15-B9E1-8FF8BF74478D}"/>
              </a:ext>
            </a:extLst>
          </p:cNvPr>
          <p:cNvSpPr>
            <a:spLocks noGrp="1"/>
          </p:cNvSpPr>
          <p:nvPr>
            <p:ph type="title"/>
          </p:nvPr>
        </p:nvSpPr>
        <p:spPr/>
        <p:txBody>
          <a:bodyPr>
            <a:noAutofit/>
          </a:bodyPr>
          <a:lstStyle/>
          <a:p>
            <a:r>
              <a:rPr lang="de-DE" sz="2800" dirty="0"/>
              <a:t>Definitionen und Begriffe</a:t>
            </a:r>
          </a:p>
        </p:txBody>
      </p:sp>
      <p:sp>
        <p:nvSpPr>
          <p:cNvPr id="3" name="Inhaltsplatzhalter 2">
            <a:extLst>
              <a:ext uri="{FF2B5EF4-FFF2-40B4-BE49-F238E27FC236}">
                <a16:creationId xmlns:a16="http://schemas.microsoft.com/office/drawing/2014/main" id="{82D91192-5D50-49E4-B1FC-E421C191A2E5}"/>
              </a:ext>
            </a:extLst>
          </p:cNvPr>
          <p:cNvSpPr>
            <a:spLocks noGrp="1"/>
          </p:cNvSpPr>
          <p:nvPr>
            <p:ph sz="half" idx="1"/>
          </p:nvPr>
        </p:nvSpPr>
        <p:spPr/>
        <p:txBody>
          <a:bodyPr>
            <a:normAutofit fontScale="92500"/>
          </a:bodyPr>
          <a:lstStyle/>
          <a:p>
            <a:pPr>
              <a:lnSpc>
                <a:spcPct val="100000"/>
              </a:lnSpc>
              <a:spcAft>
                <a:spcPts val="600"/>
              </a:spcAft>
            </a:pPr>
            <a:r>
              <a:rPr lang="de-DE" sz="1600" b="1" dirty="0">
                <a:effectLst/>
                <a:latin typeface="Tahoma" panose="020B0604030504040204" pitchFamily="34" charset="0"/>
                <a:ea typeface="Times New Roman" panose="02020603050405020304" pitchFamily="18" charset="0"/>
                <a:cs typeface="Times New Roman" panose="02020603050405020304" pitchFamily="18" charset="0"/>
              </a:rPr>
              <a:t>VHF</a:t>
            </a:r>
            <a:endParaRPr lang="de-DE" sz="16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0000"/>
              </a:lnSpc>
            </a:pPr>
            <a:r>
              <a:rPr lang="de-DE" sz="1400" b="1" dirty="0">
                <a:effectLst/>
                <a:latin typeface="Tahoma" panose="020B0604030504040204" pitchFamily="34" charset="0"/>
                <a:ea typeface="Times New Roman" panose="02020603050405020304" pitchFamily="18" charset="0"/>
              </a:rPr>
              <a:t>Very High </a:t>
            </a:r>
            <a:r>
              <a:rPr lang="de-DE" sz="1400" b="1" dirty="0" err="1">
                <a:effectLst/>
                <a:latin typeface="Tahoma" panose="020B0604030504040204" pitchFamily="34" charset="0"/>
                <a:ea typeface="Times New Roman" panose="02020603050405020304" pitchFamily="18" charset="0"/>
              </a:rPr>
              <a:t>Frequency</a:t>
            </a:r>
            <a:r>
              <a:rPr lang="de-DE" sz="1400" b="1" dirty="0">
                <a:effectLst/>
                <a:latin typeface="Tahoma" panose="020B0604030504040204" pitchFamily="34" charset="0"/>
                <a:ea typeface="Times New Roman" panose="02020603050405020304" pitchFamily="18" charset="0"/>
              </a:rPr>
              <a:t> </a:t>
            </a:r>
            <a:r>
              <a:rPr lang="de-DE" sz="1400" dirty="0">
                <a:effectLst/>
                <a:latin typeface="Tahoma" panose="020B0604030504040204" pitchFamily="34" charset="0"/>
                <a:ea typeface="Times New Roman" panose="02020603050405020304" pitchFamily="18" charset="0"/>
              </a:rPr>
              <a:t>Dies ist das Frequenzband (Wellenlänge), das in der Luftfahrt verwendet wird. In der Langstrecken-Luftfahrt wird auch noch die HF – Hochfrequenz für eine größere Reichweite eingesetzt. Die von der Luftfahrt verwendeten Frequenzen liegen zwischen 108 MHz und 137 MHz. MHz (Megahertz) bezeichnet dabei die Frequenz. 108 MHz bis 118 MHz werden von Funkfeuern (VOR) genutzt, die wir bei Segelflugzeugen selten nutzen. 118 MHz bis 137 MHz wird für </a:t>
            </a:r>
            <a:r>
              <a:rPr lang="de-DE" sz="1400" dirty="0" err="1">
                <a:effectLst/>
                <a:latin typeface="Tahoma" panose="020B0604030504040204" pitchFamily="34" charset="0"/>
                <a:ea typeface="Times New Roman" panose="02020603050405020304" pitchFamily="18" charset="0"/>
              </a:rPr>
              <a:t>Aeronautical</a:t>
            </a:r>
            <a:r>
              <a:rPr lang="de-DE" sz="1400" dirty="0">
                <a:effectLst/>
                <a:latin typeface="Tahoma" panose="020B0604030504040204" pitchFamily="34" charset="0"/>
                <a:ea typeface="Times New Roman" panose="02020603050405020304" pitchFamily="18" charset="0"/>
              </a:rPr>
              <a:t> Mobile Service, also den Sprechfunk, verwendet.</a:t>
            </a:r>
          </a:p>
          <a:p>
            <a:pPr>
              <a:lnSpc>
                <a:spcPct val="100000"/>
              </a:lnSpc>
              <a:spcAft>
                <a:spcPts val="600"/>
              </a:spcAft>
            </a:pPr>
            <a:r>
              <a:rPr lang="de-DE" sz="1600" b="1" dirty="0">
                <a:effectLst/>
                <a:latin typeface="Tahoma" panose="020B0604030504040204" pitchFamily="34" charset="0"/>
                <a:ea typeface="Times New Roman" panose="02020603050405020304" pitchFamily="18" charset="0"/>
                <a:cs typeface="Times New Roman" panose="02020603050405020304" pitchFamily="18" charset="0"/>
              </a:rPr>
              <a:t>GPS</a:t>
            </a:r>
            <a:endParaRPr lang="de-DE" sz="16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0000"/>
              </a:lnSpc>
              <a:spcAft>
                <a:spcPts val="800"/>
              </a:spcAft>
            </a:pPr>
            <a:r>
              <a:rPr lang="de-DE" sz="1400" b="1" dirty="0">
                <a:effectLst/>
                <a:latin typeface="Tahoma" panose="020B0604030504040204" pitchFamily="34" charset="0"/>
                <a:ea typeface="Times New Roman" panose="02020603050405020304" pitchFamily="18" charset="0"/>
              </a:rPr>
              <a:t>Global </a:t>
            </a:r>
            <a:r>
              <a:rPr lang="de-DE" sz="1400" b="1" dirty="0" err="1">
                <a:effectLst/>
                <a:latin typeface="Tahoma" panose="020B0604030504040204" pitchFamily="34" charset="0"/>
                <a:ea typeface="Times New Roman" panose="02020603050405020304" pitchFamily="18" charset="0"/>
              </a:rPr>
              <a:t>Positioning</a:t>
            </a:r>
            <a:r>
              <a:rPr lang="de-DE" sz="1400" b="1" dirty="0">
                <a:effectLst/>
                <a:latin typeface="Tahoma" panose="020B0604030504040204" pitchFamily="34" charset="0"/>
                <a:ea typeface="Times New Roman" panose="02020603050405020304" pitchFamily="18" charset="0"/>
              </a:rPr>
              <a:t> System </a:t>
            </a:r>
            <a:r>
              <a:rPr lang="de-DE" sz="1400" dirty="0">
                <a:effectLst/>
                <a:latin typeface="Tahoma" panose="020B0604030504040204" pitchFamily="34" charset="0"/>
                <a:ea typeface="Times New Roman" panose="02020603050405020304" pitchFamily="18" charset="0"/>
              </a:rPr>
              <a:t>Ein Satellitensystem, das dem US-Militär gehört und von ihm entwickelt wurde. GPS ist heute neben dem Kartenlesen das wichtigste Navigationsinstrument im Segel- und Motorsegelflug. Es</a:t>
            </a:r>
            <a:r>
              <a:rPr lang="de-DE" sz="1400" dirty="0">
                <a:effectLst/>
                <a:latin typeface="Tahoma" panose="020B0604030504040204" pitchFamily="34" charset="0"/>
                <a:ea typeface="Calibri" panose="020F0502020204030204" pitchFamily="34" charset="0"/>
              </a:rPr>
              <a:t> </a:t>
            </a:r>
            <a:r>
              <a:rPr lang="de-DE" sz="1400" dirty="0">
                <a:effectLst/>
                <a:latin typeface="Tahoma" panose="020B0604030504040204" pitchFamily="34" charset="0"/>
                <a:ea typeface="Times New Roman" panose="02020603050405020304" pitchFamily="18" charset="0"/>
              </a:rPr>
              <a:t> gibt weitere Navigationssysteme, vor allem GLONASS (russisch) und bald GALILEO (europäisch). Viele GPS-Empfänger nutzen diese auch bereits.</a:t>
            </a:r>
            <a:r>
              <a:rPr lang="de-DE" sz="1400" dirty="0">
                <a:effectLst/>
              </a:rPr>
              <a:t> </a:t>
            </a:r>
            <a:endParaRPr lang="de-DE" sz="14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600"/>
              </a:spcAft>
            </a:pPr>
            <a:r>
              <a:rPr lang="de-DE" sz="1700" b="1" dirty="0">
                <a:effectLst/>
                <a:latin typeface="Tahoma" panose="020B0604030504040204" pitchFamily="34" charset="0"/>
                <a:ea typeface="Times New Roman" panose="02020603050405020304" pitchFamily="18" charset="0"/>
                <a:cs typeface="Times New Roman" panose="02020603050405020304" pitchFamily="18" charset="0"/>
              </a:rPr>
              <a:t>NOTAM</a:t>
            </a:r>
            <a:endParaRPr lang="de-DE" sz="17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0000"/>
              </a:lnSpc>
              <a:spcAft>
                <a:spcPts val="600"/>
              </a:spcAft>
            </a:pPr>
            <a:r>
              <a:rPr lang="de-DE" sz="1500" b="1" dirty="0" err="1">
                <a:effectLst/>
                <a:latin typeface="Tahoma" panose="020B0604030504040204" pitchFamily="34" charset="0"/>
                <a:ea typeface="Times New Roman" panose="02020603050405020304" pitchFamily="18" charset="0"/>
                <a:cs typeface="Times New Roman" panose="02020603050405020304" pitchFamily="18" charset="0"/>
              </a:rPr>
              <a:t>Notice</a:t>
            </a:r>
            <a:r>
              <a:rPr lang="de-DE" sz="1500" b="1" dirty="0">
                <a:effectLst/>
                <a:latin typeface="Tahoma" panose="020B0604030504040204" pitchFamily="34" charset="0"/>
                <a:ea typeface="Times New Roman" panose="02020603050405020304" pitchFamily="18" charset="0"/>
                <a:cs typeface="Times New Roman" panose="02020603050405020304" pitchFamily="18" charset="0"/>
              </a:rPr>
              <a:t> </a:t>
            </a:r>
            <a:r>
              <a:rPr lang="de-DE" sz="1500" b="1" dirty="0" err="1">
                <a:effectLst/>
                <a:latin typeface="Tahoma" panose="020B0604030504040204" pitchFamily="34" charset="0"/>
                <a:ea typeface="Times New Roman" panose="02020603050405020304" pitchFamily="18" charset="0"/>
                <a:cs typeface="Times New Roman" panose="02020603050405020304" pitchFamily="18" charset="0"/>
              </a:rPr>
              <a:t>to</a:t>
            </a:r>
            <a:r>
              <a:rPr lang="de-DE" sz="1500" b="1" dirty="0">
                <a:effectLst/>
                <a:latin typeface="Tahoma" panose="020B0604030504040204" pitchFamily="34" charset="0"/>
                <a:ea typeface="Times New Roman" panose="02020603050405020304" pitchFamily="18" charset="0"/>
                <a:cs typeface="Times New Roman" panose="02020603050405020304" pitchFamily="18" charset="0"/>
              </a:rPr>
              <a:t> </a:t>
            </a:r>
            <a:r>
              <a:rPr lang="de-DE" sz="1500" b="1" dirty="0" err="1">
                <a:effectLst/>
                <a:latin typeface="Tahoma" panose="020B0604030504040204" pitchFamily="34" charset="0"/>
                <a:ea typeface="Times New Roman" panose="02020603050405020304" pitchFamily="18" charset="0"/>
                <a:cs typeface="Times New Roman" panose="02020603050405020304" pitchFamily="18" charset="0"/>
              </a:rPr>
              <a:t>Airmen</a:t>
            </a:r>
            <a:r>
              <a:rPr lang="de-DE" sz="1500" b="1" dirty="0">
                <a:effectLst/>
                <a:latin typeface="Tahoma" panose="020B0604030504040204" pitchFamily="34" charset="0"/>
                <a:ea typeface="Times New Roman" panose="02020603050405020304" pitchFamily="18" charset="0"/>
                <a:cs typeface="Times New Roman" panose="02020603050405020304" pitchFamily="18" charset="0"/>
              </a:rPr>
              <a:t> – Nachrichten für Luftfahrer </a:t>
            </a:r>
            <a:r>
              <a:rPr lang="de-DE" sz="1500" dirty="0">
                <a:effectLst/>
                <a:latin typeface="Tahoma" panose="020B0604030504040204" pitchFamily="34" charset="0"/>
                <a:ea typeface="Times New Roman" panose="02020603050405020304" pitchFamily="18" charset="0"/>
                <a:cs typeface="Times New Roman" panose="02020603050405020304" pitchFamily="18" charset="0"/>
              </a:rPr>
              <a:t>Eine NOTAM enthält eine Warnung oder eine Anweisung, zum Beispiel eine Warnung vor Vögeln, defekter Flugplatzbeleuchtung, gesperrten Start- und Landebahnen und Rollwegen, defekten Funkfrequenzen </a:t>
            </a:r>
            <a:endParaRPr lang="de-DE" sz="15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Inhaltsplatzhalter 3">
            <a:extLst>
              <a:ext uri="{FF2B5EF4-FFF2-40B4-BE49-F238E27FC236}">
                <a16:creationId xmlns:a16="http://schemas.microsoft.com/office/drawing/2014/main" id="{B503C617-C722-48CC-9D69-8C2471D59E22}"/>
              </a:ext>
            </a:extLst>
          </p:cNvPr>
          <p:cNvSpPr>
            <a:spLocks noGrp="1"/>
          </p:cNvSpPr>
          <p:nvPr>
            <p:ph sz="half" idx="2"/>
          </p:nvPr>
        </p:nvSpPr>
        <p:spPr/>
        <p:txBody>
          <a:bodyPr>
            <a:normAutofit/>
          </a:bodyPr>
          <a:lstStyle/>
          <a:p>
            <a:pPr>
              <a:lnSpc>
                <a:spcPct val="100000"/>
              </a:lnSpc>
              <a:spcBef>
                <a:spcPts val="600"/>
              </a:spcBef>
              <a:spcAft>
                <a:spcPts val="600"/>
              </a:spcAft>
            </a:pPr>
            <a:r>
              <a:rPr lang="de-DE" sz="1400" dirty="0">
                <a:effectLst/>
                <a:latin typeface="Tahoma" panose="020B0604030504040204" pitchFamily="34" charset="0"/>
                <a:ea typeface="Times New Roman" panose="02020603050405020304" pitchFamily="18" charset="0"/>
                <a:cs typeface="Times New Roman" panose="02020603050405020304" pitchFamily="18" charset="0"/>
              </a:rPr>
              <a:t>oder gesperrten Lufträumen (vielleicht bei einem Staatsbesuch) usw. Wenn der amerikanische Präsident in Ramstein landet, wird der Luftraum um Ramstein in der Regel in einem Radius von 20 Meilen gesperrt. </a:t>
            </a:r>
            <a:endParaRPr lang="de-DE" sz="1400" dirty="0">
              <a:effectLst/>
              <a:latin typeface="Arial" panose="020B0604020202020204" pitchFamily="34" charset="0"/>
              <a:ea typeface="Calibri" panose="020F0502020204030204" pitchFamily="34" charset="0"/>
              <a:cs typeface="Times New Roman" panose="02020603050405020304" pitchFamily="18" charset="0"/>
            </a:endParaRPr>
          </a:p>
          <a:p>
            <a:r>
              <a:rPr lang="de-DE" sz="1400" dirty="0">
                <a:effectLst/>
                <a:latin typeface="Tahoma" panose="020B0604030504040204" pitchFamily="34" charset="0"/>
                <a:ea typeface="Times New Roman" panose="02020603050405020304" pitchFamily="18" charset="0"/>
              </a:rPr>
              <a:t>Es kann sich auch um eine Änderung im Text der AIP handeln, die noch nicht in die AIP eingearbeitet wurde.</a:t>
            </a:r>
          </a:p>
          <a:p>
            <a:pPr>
              <a:lnSpc>
                <a:spcPct val="100000"/>
              </a:lnSpc>
              <a:spcAft>
                <a:spcPts val="600"/>
              </a:spcAft>
            </a:pPr>
            <a:r>
              <a:rPr lang="de-DE" sz="1400" b="1" dirty="0">
                <a:effectLst/>
                <a:latin typeface="Tahoma" panose="020B0604030504040204" pitchFamily="34" charset="0"/>
                <a:ea typeface="Times New Roman" panose="02020603050405020304" pitchFamily="18" charset="0"/>
                <a:cs typeface="Times New Roman" panose="02020603050405020304" pitchFamily="18" charset="0"/>
              </a:rPr>
              <a:t>Simplex</a:t>
            </a:r>
            <a:endParaRPr lang="de-DE" sz="14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0000"/>
              </a:lnSpc>
              <a:spcAft>
                <a:spcPts val="800"/>
              </a:spcAft>
            </a:pPr>
            <a:r>
              <a:rPr lang="de-DE" sz="1400" dirty="0">
                <a:effectLst/>
                <a:latin typeface="Tahoma" panose="020B0604030504040204" pitchFamily="34" charset="0"/>
                <a:ea typeface="Times New Roman" panose="02020603050405020304" pitchFamily="18" charset="0"/>
              </a:rPr>
              <a:t>Kommunikation, bei der nur in eine Richtung übertragen wird. Dies gilt für die Ausstrahlung einer ATIS- oder anderen Nachricht, die nicht an eine bestimmte Station gerichtet ist. Auf diesen Frequenzen darf man nicht senden!</a:t>
            </a:r>
            <a:r>
              <a:rPr lang="de-DE" sz="1400" dirty="0">
                <a:effectLst/>
              </a:rPr>
              <a:t> </a:t>
            </a:r>
            <a:endParaRPr lang="de-DE" sz="1400" dirty="0">
              <a:effectLst/>
              <a:latin typeface="Arial" panose="020B0604020202020204" pitchFamily="34" charset="0"/>
              <a:ea typeface="Calibri" panose="020F0502020204030204" pitchFamily="34" charset="0"/>
              <a:cs typeface="Times New Roman" panose="02020603050405020304" pitchFamily="18" charset="0"/>
            </a:endParaRPr>
          </a:p>
          <a:p>
            <a:endParaRPr lang="de-DE" sz="1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Foliennummernplatzhalter 4">
            <a:extLst>
              <a:ext uri="{FF2B5EF4-FFF2-40B4-BE49-F238E27FC236}">
                <a16:creationId xmlns:a16="http://schemas.microsoft.com/office/drawing/2014/main" id="{C8E3A08C-0321-4E10-9A18-4764E9E36AEE}"/>
              </a:ext>
            </a:extLst>
          </p:cNvPr>
          <p:cNvSpPr>
            <a:spLocks noGrp="1"/>
          </p:cNvSpPr>
          <p:nvPr>
            <p:ph type="sldNum" sz="quarter" idx="12"/>
          </p:nvPr>
        </p:nvSpPr>
        <p:spPr/>
        <p:txBody>
          <a:bodyPr/>
          <a:lstStyle/>
          <a:p>
            <a:fld id="{1BAF13B1-D0BA-4A19-B609-64C08BFDA19E}" type="slidenum">
              <a:rPr lang="de-DE" smtClean="0"/>
              <a:pPr/>
              <a:t>13</a:t>
            </a:fld>
            <a:endParaRPr lang="de-DE" dirty="0"/>
          </a:p>
        </p:txBody>
      </p:sp>
      <p:sp>
        <p:nvSpPr>
          <p:cNvPr id="6" name="Textplatzhalter 5">
            <a:extLst>
              <a:ext uri="{FF2B5EF4-FFF2-40B4-BE49-F238E27FC236}">
                <a16:creationId xmlns:a16="http://schemas.microsoft.com/office/drawing/2014/main" id="{BB1F5A3E-80EF-4ED8-B13B-8F9C8D0778A9}"/>
              </a:ext>
            </a:extLst>
          </p:cNvPr>
          <p:cNvSpPr>
            <a:spLocks noGrp="1"/>
          </p:cNvSpPr>
          <p:nvPr>
            <p:ph type="body" sz="quarter" idx="13"/>
          </p:nvPr>
        </p:nvSpPr>
        <p:spPr/>
        <p:txBody>
          <a:bodyPr/>
          <a:lstStyle/>
          <a:p>
            <a:r>
              <a:rPr lang="de-DE" dirty="0"/>
              <a:t>4.1 Begriffsbestimmungen</a:t>
            </a:r>
          </a:p>
        </p:txBody>
      </p:sp>
    </p:spTree>
    <p:extLst>
      <p:ext uri="{BB962C8B-B14F-4D97-AF65-F5344CB8AC3E}">
        <p14:creationId xmlns:p14="http://schemas.microsoft.com/office/powerpoint/2010/main" val="3077373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3FA322-B917-4B15-B9E1-8FF8BF74478D}"/>
              </a:ext>
            </a:extLst>
          </p:cNvPr>
          <p:cNvSpPr>
            <a:spLocks noGrp="1"/>
          </p:cNvSpPr>
          <p:nvPr>
            <p:ph type="title"/>
          </p:nvPr>
        </p:nvSpPr>
        <p:spPr/>
        <p:txBody>
          <a:bodyPr>
            <a:noAutofit/>
          </a:bodyPr>
          <a:lstStyle/>
          <a:p>
            <a:r>
              <a:rPr lang="de-DE" sz="2800" dirty="0"/>
              <a:t>Buchstaben, Ziffern und Zahlen</a:t>
            </a:r>
          </a:p>
        </p:txBody>
      </p:sp>
      <p:sp>
        <p:nvSpPr>
          <p:cNvPr id="5" name="Foliennummernplatzhalter 4">
            <a:extLst>
              <a:ext uri="{FF2B5EF4-FFF2-40B4-BE49-F238E27FC236}">
                <a16:creationId xmlns:a16="http://schemas.microsoft.com/office/drawing/2014/main" id="{C8E3A08C-0321-4E10-9A18-4764E9E36AEE}"/>
              </a:ext>
            </a:extLst>
          </p:cNvPr>
          <p:cNvSpPr>
            <a:spLocks noGrp="1"/>
          </p:cNvSpPr>
          <p:nvPr>
            <p:ph type="sldNum" sz="quarter" idx="12"/>
          </p:nvPr>
        </p:nvSpPr>
        <p:spPr/>
        <p:txBody>
          <a:bodyPr/>
          <a:lstStyle/>
          <a:p>
            <a:fld id="{1BAF13B1-D0BA-4A19-B609-64C08BFDA19E}" type="slidenum">
              <a:rPr lang="de-DE" smtClean="0"/>
              <a:pPr/>
              <a:t>14</a:t>
            </a:fld>
            <a:endParaRPr lang="de-DE" dirty="0"/>
          </a:p>
        </p:txBody>
      </p:sp>
      <p:sp>
        <p:nvSpPr>
          <p:cNvPr id="6" name="Textplatzhalter 5">
            <a:extLst>
              <a:ext uri="{FF2B5EF4-FFF2-40B4-BE49-F238E27FC236}">
                <a16:creationId xmlns:a16="http://schemas.microsoft.com/office/drawing/2014/main" id="{BB1F5A3E-80EF-4ED8-B13B-8F9C8D0778A9}"/>
              </a:ext>
            </a:extLst>
          </p:cNvPr>
          <p:cNvSpPr>
            <a:spLocks noGrp="1"/>
          </p:cNvSpPr>
          <p:nvPr>
            <p:ph type="body" sz="quarter" idx="13"/>
          </p:nvPr>
        </p:nvSpPr>
        <p:spPr/>
        <p:txBody>
          <a:bodyPr/>
          <a:lstStyle/>
          <a:p>
            <a:r>
              <a:rPr lang="de-DE" dirty="0"/>
              <a:t>4.1 Begriffsbestimmungen</a:t>
            </a:r>
          </a:p>
        </p:txBody>
      </p:sp>
      <p:graphicFrame>
        <p:nvGraphicFramePr>
          <p:cNvPr id="10" name="Inhaltsplatzhalter 9">
            <a:extLst>
              <a:ext uri="{FF2B5EF4-FFF2-40B4-BE49-F238E27FC236}">
                <a16:creationId xmlns:a16="http://schemas.microsoft.com/office/drawing/2014/main" id="{2BCAD183-AAB2-40EC-B4BC-2B6AA65A5D1B}"/>
              </a:ext>
            </a:extLst>
          </p:cNvPr>
          <p:cNvGraphicFramePr>
            <a:graphicFrameLocks noGrp="1"/>
          </p:cNvGraphicFramePr>
          <p:nvPr>
            <p:ph sz="half" idx="1"/>
            <p:extLst>
              <p:ext uri="{D42A27DB-BD31-4B8C-83A1-F6EECF244321}">
                <p14:modId xmlns:p14="http://schemas.microsoft.com/office/powerpoint/2010/main" val="544990518"/>
              </p:ext>
            </p:extLst>
          </p:nvPr>
        </p:nvGraphicFramePr>
        <p:xfrm>
          <a:off x="224627" y="852372"/>
          <a:ext cx="2573162" cy="5475897"/>
        </p:xfrm>
        <a:graphic>
          <a:graphicData uri="http://schemas.openxmlformats.org/drawingml/2006/table">
            <a:tbl>
              <a:tblPr firstRow="1" firstCol="1" bandRow="1">
                <a:tableStyleId>{5C22544A-7EE6-4342-B048-85BDC9FD1C3A}</a:tableStyleId>
              </a:tblPr>
              <a:tblGrid>
                <a:gridCol w="362353">
                  <a:extLst>
                    <a:ext uri="{9D8B030D-6E8A-4147-A177-3AD203B41FA5}">
                      <a16:colId xmlns:a16="http://schemas.microsoft.com/office/drawing/2014/main" val="3788177930"/>
                    </a:ext>
                  </a:extLst>
                </a:gridCol>
                <a:gridCol w="882056">
                  <a:extLst>
                    <a:ext uri="{9D8B030D-6E8A-4147-A177-3AD203B41FA5}">
                      <a16:colId xmlns:a16="http://schemas.microsoft.com/office/drawing/2014/main" val="14101100"/>
                    </a:ext>
                  </a:extLst>
                </a:gridCol>
                <a:gridCol w="1328753">
                  <a:extLst>
                    <a:ext uri="{9D8B030D-6E8A-4147-A177-3AD203B41FA5}">
                      <a16:colId xmlns:a16="http://schemas.microsoft.com/office/drawing/2014/main" val="2184348055"/>
                    </a:ext>
                  </a:extLst>
                </a:gridCol>
              </a:tblGrid>
              <a:tr h="260757">
                <a:tc>
                  <a:txBody>
                    <a:bodyPr/>
                    <a:lstStyle/>
                    <a:p>
                      <a:pPr algn="ctr">
                        <a:lnSpc>
                          <a:spcPct val="107000"/>
                        </a:lnSpc>
                        <a:spcAft>
                          <a:spcPts val="800"/>
                        </a:spcAft>
                      </a:pPr>
                      <a:r>
                        <a:rPr lang="de-DE" sz="1000">
                          <a:effectLst/>
                        </a:rPr>
                        <a:t> </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de-DE" sz="1000" dirty="0">
                          <a:effectLst/>
                        </a:rPr>
                        <a:t>Wort</a:t>
                      </a:r>
                      <a:endParaRPr lang="de-DE" sz="1000" dirty="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de-DE" sz="1000" dirty="0">
                          <a:effectLst/>
                        </a:rPr>
                        <a:t>Aussprache</a:t>
                      </a:r>
                      <a:endParaRPr lang="de-DE" sz="1000" dirty="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860482501"/>
                  </a:ext>
                </a:extLst>
              </a:tr>
              <a:tr h="260757">
                <a:tc>
                  <a:txBody>
                    <a:bodyPr/>
                    <a:lstStyle/>
                    <a:p>
                      <a:pPr algn="ctr">
                        <a:lnSpc>
                          <a:spcPct val="107000"/>
                        </a:lnSpc>
                        <a:spcAft>
                          <a:spcPts val="800"/>
                        </a:spcAft>
                      </a:pPr>
                      <a:r>
                        <a:rPr lang="de-DE" sz="1000" dirty="0">
                          <a:effectLst/>
                        </a:rPr>
                        <a:t>A</a:t>
                      </a:r>
                      <a:endParaRPr lang="de-DE" sz="1000" dirty="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de-DE" sz="1000">
                          <a:effectLst/>
                        </a:rPr>
                        <a:t>ALFA</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de-DE" sz="1000" u="sng">
                          <a:effectLst/>
                        </a:rPr>
                        <a:t>AL</a:t>
                      </a:r>
                      <a:r>
                        <a:rPr lang="de-DE" sz="1000">
                          <a:effectLst/>
                        </a:rPr>
                        <a:t>-FA</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979975216"/>
                  </a:ext>
                </a:extLst>
              </a:tr>
              <a:tr h="260757">
                <a:tc>
                  <a:txBody>
                    <a:bodyPr/>
                    <a:lstStyle/>
                    <a:p>
                      <a:pPr algn="ctr">
                        <a:lnSpc>
                          <a:spcPct val="107000"/>
                        </a:lnSpc>
                        <a:spcAft>
                          <a:spcPts val="800"/>
                        </a:spcAft>
                      </a:pPr>
                      <a:r>
                        <a:rPr lang="de-DE" sz="1000">
                          <a:effectLst/>
                        </a:rPr>
                        <a:t>B</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de-DE" sz="1000">
                          <a:effectLst/>
                        </a:rPr>
                        <a:t>BRAVO</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de-DE" sz="1000" u="sng">
                          <a:effectLst/>
                        </a:rPr>
                        <a:t>BRA</a:t>
                      </a:r>
                      <a:r>
                        <a:rPr lang="de-DE" sz="1000">
                          <a:effectLst/>
                        </a:rPr>
                        <a:t>-VO</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766860437"/>
                  </a:ext>
                </a:extLst>
              </a:tr>
              <a:tr h="260757">
                <a:tc>
                  <a:txBody>
                    <a:bodyPr/>
                    <a:lstStyle/>
                    <a:p>
                      <a:pPr algn="ctr">
                        <a:lnSpc>
                          <a:spcPct val="107000"/>
                        </a:lnSpc>
                        <a:spcAft>
                          <a:spcPts val="800"/>
                        </a:spcAft>
                      </a:pPr>
                      <a:r>
                        <a:rPr lang="de-DE" sz="1000">
                          <a:effectLst/>
                        </a:rPr>
                        <a:t>C</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de-DE" sz="1000">
                          <a:effectLst/>
                        </a:rPr>
                        <a:t>CHARLIE</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de-DE" sz="1000" u="sng">
                          <a:effectLst/>
                        </a:rPr>
                        <a:t>TSCHAR</a:t>
                      </a:r>
                      <a:r>
                        <a:rPr lang="de-DE" sz="1000">
                          <a:effectLst/>
                        </a:rPr>
                        <a:t>-LIE</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4186446084"/>
                  </a:ext>
                </a:extLst>
              </a:tr>
              <a:tr h="260757">
                <a:tc>
                  <a:txBody>
                    <a:bodyPr/>
                    <a:lstStyle/>
                    <a:p>
                      <a:pPr algn="ctr">
                        <a:lnSpc>
                          <a:spcPct val="107000"/>
                        </a:lnSpc>
                        <a:spcAft>
                          <a:spcPts val="800"/>
                        </a:spcAft>
                      </a:pPr>
                      <a:r>
                        <a:rPr lang="de-DE" sz="1000">
                          <a:effectLst/>
                        </a:rPr>
                        <a:t>D</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de-DE" sz="1000">
                          <a:effectLst/>
                        </a:rPr>
                        <a:t>DELTA</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de-DE" sz="1000" u="sng">
                          <a:effectLst/>
                        </a:rPr>
                        <a:t>DEL-TA</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919012632"/>
                  </a:ext>
                </a:extLst>
              </a:tr>
              <a:tr h="260757">
                <a:tc>
                  <a:txBody>
                    <a:bodyPr/>
                    <a:lstStyle/>
                    <a:p>
                      <a:pPr algn="ctr">
                        <a:lnSpc>
                          <a:spcPct val="107000"/>
                        </a:lnSpc>
                        <a:spcAft>
                          <a:spcPts val="800"/>
                        </a:spcAft>
                      </a:pPr>
                      <a:r>
                        <a:rPr lang="de-DE" sz="1000">
                          <a:effectLst/>
                        </a:rPr>
                        <a:t>E</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de-DE" sz="1000">
                          <a:effectLst/>
                        </a:rPr>
                        <a:t>ECHO</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de-DE" sz="1000" u="sng">
                          <a:effectLst/>
                        </a:rPr>
                        <a:t>EK</a:t>
                      </a:r>
                      <a:r>
                        <a:rPr lang="de-DE" sz="1000">
                          <a:effectLst/>
                        </a:rPr>
                        <a:t>KO</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234710239"/>
                  </a:ext>
                </a:extLst>
              </a:tr>
              <a:tr h="260757">
                <a:tc>
                  <a:txBody>
                    <a:bodyPr/>
                    <a:lstStyle/>
                    <a:p>
                      <a:pPr algn="ctr">
                        <a:lnSpc>
                          <a:spcPct val="107000"/>
                        </a:lnSpc>
                        <a:spcAft>
                          <a:spcPts val="800"/>
                        </a:spcAft>
                      </a:pPr>
                      <a:r>
                        <a:rPr lang="de-DE" sz="1000">
                          <a:effectLst/>
                        </a:rPr>
                        <a:t>F</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de-DE" sz="1000">
                          <a:effectLst/>
                        </a:rPr>
                        <a:t>FOXTROT</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de-DE" sz="1000" u="sng">
                          <a:effectLst/>
                        </a:rPr>
                        <a:t>FOX</a:t>
                      </a:r>
                      <a:r>
                        <a:rPr lang="de-DE" sz="1000">
                          <a:effectLst/>
                        </a:rPr>
                        <a:t>TROT</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103771515"/>
                  </a:ext>
                </a:extLst>
              </a:tr>
              <a:tr h="260757">
                <a:tc>
                  <a:txBody>
                    <a:bodyPr/>
                    <a:lstStyle/>
                    <a:p>
                      <a:pPr algn="ctr">
                        <a:lnSpc>
                          <a:spcPct val="107000"/>
                        </a:lnSpc>
                        <a:spcAft>
                          <a:spcPts val="800"/>
                        </a:spcAft>
                      </a:pPr>
                      <a:r>
                        <a:rPr lang="de-DE" sz="1000">
                          <a:effectLst/>
                        </a:rPr>
                        <a:t>G</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de-DE" sz="1000">
                          <a:effectLst/>
                        </a:rPr>
                        <a:t>GOLF</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de-DE" sz="1000" u="sng">
                          <a:effectLst/>
                        </a:rPr>
                        <a:t>GOLF</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827537106"/>
                  </a:ext>
                </a:extLst>
              </a:tr>
              <a:tr h="260757">
                <a:tc>
                  <a:txBody>
                    <a:bodyPr/>
                    <a:lstStyle/>
                    <a:p>
                      <a:pPr algn="ctr">
                        <a:lnSpc>
                          <a:spcPct val="107000"/>
                        </a:lnSpc>
                        <a:spcAft>
                          <a:spcPts val="800"/>
                        </a:spcAft>
                      </a:pPr>
                      <a:r>
                        <a:rPr lang="de-DE" sz="1000">
                          <a:effectLst/>
                        </a:rPr>
                        <a:t>H</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de-DE" sz="1000">
                          <a:effectLst/>
                        </a:rPr>
                        <a:t>HOTEL</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de-DE" sz="1000">
                          <a:effectLst/>
                        </a:rPr>
                        <a:t>HO-</a:t>
                      </a:r>
                      <a:r>
                        <a:rPr lang="de-DE" sz="1000" u="sng">
                          <a:effectLst/>
                        </a:rPr>
                        <a:t>TEL</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425139044"/>
                  </a:ext>
                </a:extLst>
              </a:tr>
              <a:tr h="260757">
                <a:tc>
                  <a:txBody>
                    <a:bodyPr/>
                    <a:lstStyle/>
                    <a:p>
                      <a:pPr algn="ctr">
                        <a:lnSpc>
                          <a:spcPct val="107000"/>
                        </a:lnSpc>
                        <a:spcAft>
                          <a:spcPts val="800"/>
                        </a:spcAft>
                      </a:pPr>
                      <a:r>
                        <a:rPr lang="de-DE" sz="1000">
                          <a:effectLst/>
                        </a:rPr>
                        <a:t>I</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de-DE" sz="1000">
                          <a:effectLst/>
                        </a:rPr>
                        <a:t>INDIA</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de-DE" sz="1000" u="sng">
                          <a:effectLst/>
                        </a:rPr>
                        <a:t>IN-</a:t>
                      </a:r>
                      <a:r>
                        <a:rPr lang="de-DE" sz="1000">
                          <a:effectLst/>
                        </a:rPr>
                        <a:t>DIA</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4132954516"/>
                  </a:ext>
                </a:extLst>
              </a:tr>
              <a:tr h="260757">
                <a:tc>
                  <a:txBody>
                    <a:bodyPr/>
                    <a:lstStyle/>
                    <a:p>
                      <a:pPr algn="ctr">
                        <a:lnSpc>
                          <a:spcPct val="107000"/>
                        </a:lnSpc>
                        <a:spcAft>
                          <a:spcPts val="800"/>
                        </a:spcAft>
                      </a:pPr>
                      <a:r>
                        <a:rPr lang="de-DE" sz="1000">
                          <a:effectLst/>
                        </a:rPr>
                        <a:t>J</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de-DE" sz="1000">
                          <a:effectLst/>
                        </a:rPr>
                        <a:t>JULIETT</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de-DE" sz="1000" u="sng">
                          <a:effectLst/>
                        </a:rPr>
                        <a:t>DSCHUL</a:t>
                      </a:r>
                      <a:r>
                        <a:rPr lang="de-DE" sz="1000">
                          <a:effectLst/>
                        </a:rPr>
                        <a:t>-LIETT</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862171481"/>
                  </a:ext>
                </a:extLst>
              </a:tr>
              <a:tr h="260757">
                <a:tc>
                  <a:txBody>
                    <a:bodyPr/>
                    <a:lstStyle/>
                    <a:p>
                      <a:pPr algn="ctr">
                        <a:lnSpc>
                          <a:spcPct val="107000"/>
                        </a:lnSpc>
                        <a:spcAft>
                          <a:spcPts val="800"/>
                        </a:spcAft>
                      </a:pPr>
                      <a:r>
                        <a:rPr lang="de-DE" sz="1000">
                          <a:effectLst/>
                        </a:rPr>
                        <a:t>K</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de-DE" sz="1000">
                          <a:effectLst/>
                        </a:rPr>
                        <a:t>KILO</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de-DE" sz="1000" u="sng">
                          <a:effectLst/>
                        </a:rPr>
                        <a:t>KI</a:t>
                      </a:r>
                      <a:r>
                        <a:rPr lang="de-DE" sz="1000">
                          <a:effectLst/>
                        </a:rPr>
                        <a:t>-LO</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454716796"/>
                  </a:ext>
                </a:extLst>
              </a:tr>
              <a:tr h="260757">
                <a:tc>
                  <a:txBody>
                    <a:bodyPr/>
                    <a:lstStyle/>
                    <a:p>
                      <a:pPr algn="ctr">
                        <a:lnSpc>
                          <a:spcPct val="107000"/>
                        </a:lnSpc>
                        <a:spcAft>
                          <a:spcPts val="800"/>
                        </a:spcAft>
                      </a:pPr>
                      <a:r>
                        <a:rPr lang="de-DE" sz="1000">
                          <a:effectLst/>
                        </a:rPr>
                        <a:t>L</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de-DE" sz="1000">
                          <a:effectLst/>
                        </a:rPr>
                        <a:t>LIMA</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de-DE" sz="1000" u="sng">
                          <a:effectLst/>
                        </a:rPr>
                        <a:t>LI</a:t>
                      </a:r>
                      <a:r>
                        <a:rPr lang="de-DE" sz="1000">
                          <a:effectLst/>
                        </a:rPr>
                        <a:t>-MA</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478693936"/>
                  </a:ext>
                </a:extLst>
              </a:tr>
              <a:tr h="260757">
                <a:tc>
                  <a:txBody>
                    <a:bodyPr/>
                    <a:lstStyle/>
                    <a:p>
                      <a:pPr algn="ctr">
                        <a:lnSpc>
                          <a:spcPct val="107000"/>
                        </a:lnSpc>
                        <a:spcAft>
                          <a:spcPts val="800"/>
                        </a:spcAft>
                      </a:pPr>
                      <a:r>
                        <a:rPr lang="de-DE" sz="1000">
                          <a:effectLst/>
                        </a:rPr>
                        <a:t>M</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de-DE" sz="1000">
                          <a:effectLst/>
                        </a:rPr>
                        <a:t>MIKE</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de-DE" sz="1000">
                          <a:effectLst/>
                        </a:rPr>
                        <a:t>MAIK</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974543239"/>
                  </a:ext>
                </a:extLst>
              </a:tr>
              <a:tr h="260757">
                <a:tc>
                  <a:txBody>
                    <a:bodyPr/>
                    <a:lstStyle/>
                    <a:p>
                      <a:pPr algn="ctr">
                        <a:lnSpc>
                          <a:spcPct val="107000"/>
                        </a:lnSpc>
                        <a:spcAft>
                          <a:spcPts val="800"/>
                        </a:spcAft>
                      </a:pPr>
                      <a:r>
                        <a:rPr lang="de-DE" sz="1000">
                          <a:effectLst/>
                        </a:rPr>
                        <a:t>N</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de-DE" sz="1000">
                          <a:effectLst/>
                        </a:rPr>
                        <a:t>NOVEMBER</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de-DE" sz="1000">
                          <a:effectLst/>
                        </a:rPr>
                        <a:t>NO-</a:t>
                      </a:r>
                      <a:r>
                        <a:rPr lang="de-DE" sz="1000" u="sng">
                          <a:effectLst/>
                        </a:rPr>
                        <a:t>VEM</a:t>
                      </a:r>
                      <a:r>
                        <a:rPr lang="de-DE" sz="1000">
                          <a:effectLst/>
                        </a:rPr>
                        <a:t>-BER</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48099982"/>
                  </a:ext>
                </a:extLst>
              </a:tr>
              <a:tr h="260757">
                <a:tc>
                  <a:txBody>
                    <a:bodyPr/>
                    <a:lstStyle/>
                    <a:p>
                      <a:pPr algn="ctr">
                        <a:lnSpc>
                          <a:spcPct val="107000"/>
                        </a:lnSpc>
                        <a:spcAft>
                          <a:spcPts val="800"/>
                        </a:spcAft>
                      </a:pPr>
                      <a:r>
                        <a:rPr lang="de-DE" sz="1000">
                          <a:effectLst/>
                        </a:rPr>
                        <a:t>O</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de-DE" sz="1000">
                          <a:effectLst/>
                        </a:rPr>
                        <a:t>OSCAR</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de-DE" sz="1000" u="sng">
                          <a:effectLst/>
                        </a:rPr>
                        <a:t>OS</a:t>
                      </a:r>
                      <a:r>
                        <a:rPr lang="de-DE" sz="1000">
                          <a:effectLst/>
                        </a:rPr>
                        <a:t>-CAR</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551502319"/>
                  </a:ext>
                </a:extLst>
              </a:tr>
              <a:tr h="260757">
                <a:tc>
                  <a:txBody>
                    <a:bodyPr/>
                    <a:lstStyle/>
                    <a:p>
                      <a:pPr algn="ctr">
                        <a:lnSpc>
                          <a:spcPct val="107000"/>
                        </a:lnSpc>
                        <a:spcAft>
                          <a:spcPts val="800"/>
                        </a:spcAft>
                      </a:pPr>
                      <a:r>
                        <a:rPr lang="de-DE" sz="1000">
                          <a:effectLst/>
                        </a:rPr>
                        <a:t>P</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de-DE" sz="1000">
                          <a:effectLst/>
                        </a:rPr>
                        <a:t>PAPA</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de-DE" sz="1000" u="sng">
                          <a:effectLst/>
                        </a:rPr>
                        <a:t>PA</a:t>
                      </a:r>
                      <a:r>
                        <a:rPr lang="de-DE" sz="1000">
                          <a:effectLst/>
                        </a:rPr>
                        <a:t>-PA</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777094568"/>
                  </a:ext>
                </a:extLst>
              </a:tr>
              <a:tr h="260757">
                <a:tc>
                  <a:txBody>
                    <a:bodyPr/>
                    <a:lstStyle/>
                    <a:p>
                      <a:pPr algn="ctr">
                        <a:lnSpc>
                          <a:spcPct val="107000"/>
                        </a:lnSpc>
                        <a:spcAft>
                          <a:spcPts val="800"/>
                        </a:spcAft>
                      </a:pPr>
                      <a:r>
                        <a:rPr lang="de-DE" sz="1000">
                          <a:effectLst/>
                        </a:rPr>
                        <a:t>Q</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de-DE" sz="1000">
                          <a:effectLst/>
                        </a:rPr>
                        <a:t>QUEBEC</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de-DE" sz="1000" u="sng">
                          <a:effectLst/>
                        </a:rPr>
                        <a:t>KWI-</a:t>
                      </a:r>
                      <a:r>
                        <a:rPr lang="de-DE" sz="1000">
                          <a:effectLst/>
                        </a:rPr>
                        <a:t>BECK</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590112534"/>
                  </a:ext>
                </a:extLst>
              </a:tr>
              <a:tr h="260757">
                <a:tc>
                  <a:txBody>
                    <a:bodyPr/>
                    <a:lstStyle/>
                    <a:p>
                      <a:pPr algn="ctr">
                        <a:lnSpc>
                          <a:spcPct val="107000"/>
                        </a:lnSpc>
                        <a:spcAft>
                          <a:spcPts val="800"/>
                        </a:spcAft>
                      </a:pPr>
                      <a:r>
                        <a:rPr lang="de-DE" sz="1000">
                          <a:effectLst/>
                        </a:rPr>
                        <a:t>R</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de-DE" sz="1000">
                          <a:effectLst/>
                        </a:rPr>
                        <a:t>ROMEO</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de-DE" sz="1000" u="sng">
                          <a:effectLst/>
                        </a:rPr>
                        <a:t>RO</a:t>
                      </a:r>
                      <a:r>
                        <a:rPr lang="de-DE" sz="1000">
                          <a:effectLst/>
                        </a:rPr>
                        <a:t>-ME-O</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270170452"/>
                  </a:ext>
                </a:extLst>
              </a:tr>
              <a:tr h="260757">
                <a:tc>
                  <a:txBody>
                    <a:bodyPr/>
                    <a:lstStyle/>
                    <a:p>
                      <a:pPr algn="ctr">
                        <a:lnSpc>
                          <a:spcPct val="107000"/>
                        </a:lnSpc>
                        <a:spcAft>
                          <a:spcPts val="800"/>
                        </a:spcAft>
                      </a:pPr>
                      <a:r>
                        <a:rPr lang="de-DE" sz="1000">
                          <a:effectLst/>
                        </a:rPr>
                        <a:t>S</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de-DE" sz="1000">
                          <a:effectLst/>
                        </a:rPr>
                        <a:t>SIERRA</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de-DE" sz="1000">
                          <a:effectLst/>
                        </a:rPr>
                        <a:t>SI-</a:t>
                      </a:r>
                      <a:r>
                        <a:rPr lang="de-DE" sz="1000" u="sng">
                          <a:effectLst/>
                        </a:rPr>
                        <a:t>ERR</a:t>
                      </a:r>
                      <a:r>
                        <a:rPr lang="de-DE" sz="1000">
                          <a:effectLst/>
                        </a:rPr>
                        <a:t>-A</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65857556"/>
                  </a:ext>
                </a:extLst>
              </a:tr>
              <a:tr h="260757">
                <a:tc>
                  <a:txBody>
                    <a:bodyPr/>
                    <a:lstStyle/>
                    <a:p>
                      <a:pPr algn="ctr">
                        <a:lnSpc>
                          <a:spcPct val="107000"/>
                        </a:lnSpc>
                        <a:spcAft>
                          <a:spcPts val="800"/>
                        </a:spcAft>
                      </a:pPr>
                      <a:r>
                        <a:rPr lang="de-DE" sz="1000" dirty="0">
                          <a:effectLst/>
                        </a:rPr>
                        <a:t>T</a:t>
                      </a:r>
                      <a:endParaRPr lang="de-DE" sz="1000" dirty="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de-DE" sz="1000">
                          <a:effectLst/>
                        </a:rPr>
                        <a:t>TANGO</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pPr>
                      <a:r>
                        <a:rPr lang="de-DE" sz="1000" u="sng" dirty="0">
                          <a:effectLst/>
                        </a:rPr>
                        <a:t>TEN</a:t>
                      </a:r>
                      <a:r>
                        <a:rPr lang="de-DE" sz="1000" dirty="0">
                          <a:effectLst/>
                        </a:rPr>
                        <a:t>-GO</a:t>
                      </a:r>
                      <a:endParaRPr lang="de-DE" sz="1000" dirty="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508847282"/>
                  </a:ext>
                </a:extLst>
              </a:tr>
            </a:tbl>
          </a:graphicData>
        </a:graphic>
      </p:graphicFrame>
      <p:graphicFrame>
        <p:nvGraphicFramePr>
          <p:cNvPr id="20" name="Inhaltsplatzhalter 19">
            <a:extLst>
              <a:ext uri="{FF2B5EF4-FFF2-40B4-BE49-F238E27FC236}">
                <a16:creationId xmlns:a16="http://schemas.microsoft.com/office/drawing/2014/main" id="{60DFCBB4-EE1D-4818-A822-C12320343815}"/>
              </a:ext>
            </a:extLst>
          </p:cNvPr>
          <p:cNvGraphicFramePr>
            <a:graphicFrameLocks noGrp="1"/>
          </p:cNvGraphicFramePr>
          <p:nvPr>
            <p:ph sz="half" idx="2"/>
            <p:extLst>
              <p:ext uri="{D42A27DB-BD31-4B8C-83A1-F6EECF244321}">
                <p14:modId xmlns:p14="http://schemas.microsoft.com/office/powerpoint/2010/main" val="2766633255"/>
              </p:ext>
            </p:extLst>
          </p:nvPr>
        </p:nvGraphicFramePr>
        <p:xfrm>
          <a:off x="3119685" y="852371"/>
          <a:ext cx="2573162" cy="1822590"/>
        </p:xfrm>
        <a:graphic>
          <a:graphicData uri="http://schemas.openxmlformats.org/drawingml/2006/table">
            <a:tbl>
              <a:tblPr firstRow="1" firstCol="1" bandRow="1">
                <a:tableStyleId>{5C22544A-7EE6-4342-B048-85BDC9FD1C3A}</a:tableStyleId>
              </a:tblPr>
              <a:tblGrid>
                <a:gridCol w="264960">
                  <a:extLst>
                    <a:ext uri="{9D8B030D-6E8A-4147-A177-3AD203B41FA5}">
                      <a16:colId xmlns:a16="http://schemas.microsoft.com/office/drawing/2014/main" val="1873917299"/>
                    </a:ext>
                  </a:extLst>
                </a:gridCol>
                <a:gridCol w="990592">
                  <a:extLst>
                    <a:ext uri="{9D8B030D-6E8A-4147-A177-3AD203B41FA5}">
                      <a16:colId xmlns:a16="http://schemas.microsoft.com/office/drawing/2014/main" val="120765837"/>
                    </a:ext>
                  </a:extLst>
                </a:gridCol>
                <a:gridCol w="1264633">
                  <a:extLst>
                    <a:ext uri="{9D8B030D-6E8A-4147-A177-3AD203B41FA5}">
                      <a16:colId xmlns:a16="http://schemas.microsoft.com/office/drawing/2014/main" val="2017948960"/>
                    </a:ext>
                  </a:extLst>
                </a:gridCol>
                <a:gridCol w="52977">
                  <a:extLst>
                    <a:ext uri="{9D8B030D-6E8A-4147-A177-3AD203B41FA5}">
                      <a16:colId xmlns:a16="http://schemas.microsoft.com/office/drawing/2014/main" val="3120343216"/>
                    </a:ext>
                  </a:extLst>
                </a:gridCol>
              </a:tblGrid>
              <a:tr h="303765">
                <a:tc>
                  <a:txBody>
                    <a:bodyPr/>
                    <a:lstStyle/>
                    <a:p>
                      <a:pPr algn="ctr">
                        <a:lnSpc>
                          <a:spcPct val="107000"/>
                        </a:lnSpc>
                        <a:spcAft>
                          <a:spcPts val="800"/>
                        </a:spcAft>
                      </a:pPr>
                      <a:r>
                        <a:rPr lang="de-DE" sz="1000" dirty="0">
                          <a:effectLst/>
                          <a:highlight>
                            <a:srgbClr val="0000FF"/>
                          </a:highlight>
                        </a:rPr>
                        <a:t> </a:t>
                      </a:r>
                      <a:endParaRPr lang="de-DE" sz="1000" dirty="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Wort</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Aussprache</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200">
                          <a:effectLst/>
                        </a:rPr>
                        <a:t> </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190747974"/>
                  </a:ext>
                </a:extLst>
              </a:tr>
              <a:tr h="303765">
                <a:tc>
                  <a:txBody>
                    <a:bodyPr/>
                    <a:lstStyle/>
                    <a:p>
                      <a:pPr algn="ctr">
                        <a:lnSpc>
                          <a:spcPct val="107000"/>
                        </a:lnSpc>
                        <a:spcAft>
                          <a:spcPts val="800"/>
                        </a:spcAft>
                      </a:pPr>
                      <a:r>
                        <a:rPr lang="de-DE" sz="1000">
                          <a:effectLst/>
                        </a:rPr>
                        <a:t>U</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UNIFORM</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u="sng">
                          <a:effectLst/>
                        </a:rPr>
                        <a:t>JU</a:t>
                      </a:r>
                      <a:r>
                        <a:rPr lang="de-DE" sz="1000">
                          <a:effectLst/>
                        </a:rPr>
                        <a:t>-NI-FORM</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200">
                          <a:effectLst/>
                        </a:rPr>
                        <a:t> </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240967699"/>
                  </a:ext>
                </a:extLst>
              </a:tr>
              <a:tr h="303765">
                <a:tc>
                  <a:txBody>
                    <a:bodyPr/>
                    <a:lstStyle/>
                    <a:p>
                      <a:pPr algn="ctr">
                        <a:lnSpc>
                          <a:spcPct val="107000"/>
                        </a:lnSpc>
                        <a:spcAft>
                          <a:spcPts val="800"/>
                        </a:spcAft>
                      </a:pPr>
                      <a:r>
                        <a:rPr lang="de-DE" sz="1000">
                          <a:effectLst/>
                        </a:rPr>
                        <a:t>V</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VICTOR</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u="sng">
                          <a:effectLst/>
                        </a:rPr>
                        <a:t>VIK</a:t>
                      </a:r>
                      <a:r>
                        <a:rPr lang="de-DE" sz="1000">
                          <a:effectLst/>
                        </a:rPr>
                        <a:t>-TOR</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200">
                          <a:effectLst/>
                        </a:rPr>
                        <a:t> </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751151045"/>
                  </a:ext>
                </a:extLst>
              </a:tr>
              <a:tr h="303765">
                <a:tc>
                  <a:txBody>
                    <a:bodyPr/>
                    <a:lstStyle/>
                    <a:p>
                      <a:pPr algn="ctr">
                        <a:lnSpc>
                          <a:spcPct val="107000"/>
                        </a:lnSpc>
                        <a:spcAft>
                          <a:spcPts val="800"/>
                        </a:spcAft>
                      </a:pPr>
                      <a:r>
                        <a:rPr lang="de-DE" sz="1000">
                          <a:effectLst/>
                        </a:rPr>
                        <a:t>W</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WHISKY</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U</a:t>
                      </a:r>
                      <a:r>
                        <a:rPr lang="de-DE" sz="1000" u="sng">
                          <a:effectLst/>
                        </a:rPr>
                        <a:t>IS</a:t>
                      </a:r>
                      <a:r>
                        <a:rPr lang="de-DE" sz="1000">
                          <a:effectLst/>
                        </a:rPr>
                        <a:t>-KIE</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200">
                          <a:effectLst/>
                        </a:rPr>
                        <a:t> </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544404052"/>
                  </a:ext>
                </a:extLst>
              </a:tr>
              <a:tr h="303765">
                <a:tc>
                  <a:txBody>
                    <a:bodyPr/>
                    <a:lstStyle/>
                    <a:p>
                      <a:pPr algn="ctr">
                        <a:lnSpc>
                          <a:spcPct val="107000"/>
                        </a:lnSpc>
                        <a:spcAft>
                          <a:spcPts val="800"/>
                        </a:spcAft>
                      </a:pPr>
                      <a:r>
                        <a:rPr lang="de-DE" sz="1000">
                          <a:effectLst/>
                        </a:rPr>
                        <a:t>X</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X-RAY</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u="sng">
                          <a:effectLst/>
                        </a:rPr>
                        <a:t>EKS</a:t>
                      </a:r>
                      <a:r>
                        <a:rPr lang="de-DE" sz="1000">
                          <a:effectLst/>
                        </a:rPr>
                        <a:t>-RAY</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200">
                          <a:effectLst/>
                        </a:rPr>
                        <a:t> </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759945933"/>
                  </a:ext>
                </a:extLst>
              </a:tr>
              <a:tr h="303765">
                <a:tc>
                  <a:txBody>
                    <a:bodyPr/>
                    <a:lstStyle/>
                    <a:p>
                      <a:pPr algn="ctr">
                        <a:lnSpc>
                          <a:spcPct val="107000"/>
                        </a:lnSpc>
                        <a:spcAft>
                          <a:spcPts val="800"/>
                        </a:spcAft>
                      </a:pPr>
                      <a:r>
                        <a:rPr lang="de-DE" sz="1000" dirty="0">
                          <a:effectLst/>
                        </a:rPr>
                        <a:t>Y</a:t>
                      </a:r>
                      <a:endParaRPr lang="de-DE" sz="1000" dirty="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YANKEE</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u="sng">
                          <a:effectLst/>
                        </a:rPr>
                        <a:t>JENG</a:t>
                      </a:r>
                      <a:r>
                        <a:rPr lang="de-DE" sz="1000">
                          <a:effectLst/>
                        </a:rPr>
                        <a:t>-KI</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200" dirty="0">
                          <a:effectLst/>
                        </a:rPr>
                        <a:t> </a:t>
                      </a:r>
                      <a:endParaRPr lang="de-DE" sz="1000" dirty="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476059123"/>
                  </a:ext>
                </a:extLst>
              </a:tr>
            </a:tbl>
          </a:graphicData>
        </a:graphic>
      </p:graphicFrame>
      <p:sp>
        <p:nvSpPr>
          <p:cNvPr id="22" name="Textfeld 21">
            <a:extLst>
              <a:ext uri="{FF2B5EF4-FFF2-40B4-BE49-F238E27FC236}">
                <a16:creationId xmlns:a16="http://schemas.microsoft.com/office/drawing/2014/main" id="{B66C2AC6-7681-4F70-89BF-D34C89149A0B}"/>
              </a:ext>
            </a:extLst>
          </p:cNvPr>
          <p:cNvSpPr txBox="1"/>
          <p:nvPr/>
        </p:nvSpPr>
        <p:spPr>
          <a:xfrm>
            <a:off x="6996175" y="852371"/>
            <a:ext cx="4873611" cy="2157065"/>
          </a:xfrm>
          <a:prstGeom prst="rect">
            <a:avLst/>
          </a:prstGeom>
          <a:noFill/>
        </p:spPr>
        <p:txBody>
          <a:bodyPr wrap="square">
            <a:spAutoFit/>
          </a:bodyPr>
          <a:lstStyle/>
          <a:p>
            <a:pPr>
              <a:lnSpc>
                <a:spcPct val="107000"/>
              </a:lnSpc>
              <a:spcAft>
                <a:spcPts val="800"/>
              </a:spcAft>
            </a:pPr>
            <a:r>
              <a:rPr lang="de-DE" sz="1600" b="1" dirty="0">
                <a:solidFill>
                  <a:srgbClr val="002060"/>
                </a:solidFill>
                <a:effectLst/>
                <a:latin typeface="Tahoma" panose="020B0604030504040204" pitchFamily="34" charset="0"/>
                <a:ea typeface="Times New Roman" panose="02020603050405020304" pitchFamily="18" charset="0"/>
                <a:cs typeface="Times New Roman" panose="02020603050405020304" pitchFamily="18" charset="0"/>
              </a:rPr>
              <a:t>Buchstaben, Ziffern und Zahlen</a:t>
            </a:r>
            <a:endParaRPr lang="de-DE" sz="16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de-DE" sz="1400" dirty="0">
                <a:solidFill>
                  <a:srgbClr val="002060"/>
                </a:solidFill>
                <a:effectLst/>
                <a:latin typeface="Tahoma" panose="020B0604030504040204" pitchFamily="34" charset="0"/>
                <a:ea typeface="Times New Roman" panose="02020603050405020304" pitchFamily="18" charset="0"/>
                <a:cs typeface="Times New Roman" panose="02020603050405020304" pitchFamily="18" charset="0"/>
              </a:rPr>
              <a:t>Links stehen die Buchstaben, ihre ICAO-Codierung und deren Aussprache.</a:t>
            </a:r>
          </a:p>
          <a:p>
            <a:pPr>
              <a:lnSpc>
                <a:spcPct val="107000"/>
              </a:lnSpc>
              <a:spcAft>
                <a:spcPts val="800"/>
              </a:spcAft>
            </a:pPr>
            <a:r>
              <a:rPr lang="de-DE" sz="1400" dirty="0">
                <a:solidFill>
                  <a:srgbClr val="002060"/>
                </a:solidFill>
                <a:latin typeface="Tahoma" panose="020B0604030504040204" pitchFamily="34" charset="0"/>
                <a:ea typeface="Times New Roman" panose="02020603050405020304" pitchFamily="18" charset="0"/>
                <a:cs typeface="Times New Roman" panose="02020603050405020304" pitchFamily="18" charset="0"/>
              </a:rPr>
              <a:t>Weiter unten </a:t>
            </a:r>
            <a:r>
              <a:rPr lang="de-DE" sz="1400" dirty="0">
                <a:solidFill>
                  <a:srgbClr val="002060"/>
                </a:solidFill>
                <a:effectLst/>
                <a:latin typeface="Tahoma" panose="020B0604030504040204" pitchFamily="34" charset="0"/>
                <a:ea typeface="Times New Roman" panose="02020603050405020304" pitchFamily="18" charset="0"/>
                <a:cs typeface="Times New Roman" panose="02020603050405020304" pitchFamily="18" charset="0"/>
              </a:rPr>
              <a:t>siehst du die Aussprache der Ziffern und Zahlen. Alle Zahlen, die für das Rufzeichen eines Flugzeugs, den Steuerkurs, den Kurs, die Windrichtung und die Geschwindigkeit verwendet werden, werden separat ausgesprochen. </a:t>
            </a:r>
            <a:endParaRPr lang="de-DE" sz="14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24" name="Textfeld 23">
            <a:extLst>
              <a:ext uri="{FF2B5EF4-FFF2-40B4-BE49-F238E27FC236}">
                <a16:creationId xmlns:a16="http://schemas.microsoft.com/office/drawing/2014/main" id="{6EB3211A-B233-4442-8722-62BE037B1D07}"/>
              </a:ext>
            </a:extLst>
          </p:cNvPr>
          <p:cNvSpPr txBox="1"/>
          <p:nvPr/>
        </p:nvSpPr>
        <p:spPr>
          <a:xfrm>
            <a:off x="6996175" y="3009436"/>
            <a:ext cx="4971198" cy="2818079"/>
          </a:xfrm>
          <a:prstGeom prst="rect">
            <a:avLst/>
          </a:prstGeom>
          <a:noFill/>
        </p:spPr>
        <p:txBody>
          <a:bodyPr wrap="square">
            <a:spAutoFit/>
          </a:bodyPr>
          <a:lstStyle/>
          <a:p>
            <a:pPr>
              <a:lnSpc>
                <a:spcPct val="107000"/>
              </a:lnSpc>
              <a:spcAft>
                <a:spcPts val="800"/>
              </a:spcAft>
            </a:pPr>
            <a:r>
              <a:rPr lang="de-DE" sz="1400" dirty="0">
                <a:solidFill>
                  <a:srgbClr val="002060"/>
                </a:solidFill>
                <a:effectLst/>
                <a:latin typeface="Tahoma" panose="020B0604030504040204" pitchFamily="34" charset="0"/>
                <a:ea typeface="Times New Roman" panose="02020603050405020304" pitchFamily="18" charset="0"/>
                <a:cs typeface="Times New Roman" panose="02020603050405020304" pitchFamily="18" charset="0"/>
              </a:rPr>
              <a:t>Bei der Übertragung von Transpondercodes ist jede Ziffer einzeln zu übertragen, es sei denn, der Transpondercode besteht nur aus ganzen Tausendern; in diesem Fall ist die Information durch Aussprechen der Tausenderziffer gefolgt von dem Wort "THOUSAND" oder „Tausend“ zu übertragen. </a:t>
            </a:r>
            <a:endParaRPr lang="de-DE" sz="14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de-DE" sz="1400" dirty="0">
                <a:solidFill>
                  <a:srgbClr val="002060"/>
                </a:solidFill>
                <a:effectLst/>
                <a:latin typeface="Tahoma" panose="020B0604030504040204" pitchFamily="34" charset="0"/>
                <a:ea typeface="Times New Roman" panose="02020603050405020304" pitchFamily="18" charset="0"/>
                <a:cs typeface="Times New Roman" panose="02020603050405020304" pitchFamily="18" charset="0"/>
              </a:rPr>
              <a:t>Die Zahlen Hundert und Tausend werden zur Angabe der Höhe bzw. Sichtweite nur für alle Zahlen verwendet, die vollständige Hunderter oder Tausender enthalten. Zahlen, die aus mehr als einer Ziffer bestehen, werden nacheinander gesprochen.</a:t>
            </a:r>
            <a:endParaRPr lang="de-DE" sz="1400" dirty="0">
              <a:effectLst/>
              <a:latin typeface="Arial" panose="020B0604020202020204" pitchFamily="34" charset="0"/>
              <a:ea typeface="Calibri" panose="020F0502020204030204" pitchFamily="34" charset="0"/>
              <a:cs typeface="Times New Roman" panose="02020603050405020304" pitchFamily="18" charset="0"/>
            </a:endParaRPr>
          </a:p>
          <a:p>
            <a:pPr>
              <a:spcAft>
                <a:spcPts val="800"/>
              </a:spcAft>
            </a:pPr>
            <a:r>
              <a:rPr lang="de-DE" sz="1400" dirty="0">
                <a:solidFill>
                  <a:srgbClr val="002060"/>
                </a:solidFill>
                <a:effectLst/>
                <a:latin typeface="Tahoma" panose="020B0604030504040204" pitchFamily="34" charset="0"/>
                <a:ea typeface="Times New Roman" panose="02020603050405020304" pitchFamily="18" charset="0"/>
              </a:rPr>
              <a:t>(unter</a:t>
            </a:r>
            <a:r>
              <a:rPr lang="de-DE" sz="1400" u="sng" dirty="0">
                <a:solidFill>
                  <a:srgbClr val="002060"/>
                </a:solidFill>
                <a:effectLst/>
                <a:latin typeface="Tahoma" panose="020B0604030504040204" pitchFamily="34" charset="0"/>
                <a:ea typeface="Times New Roman" panose="02020603050405020304" pitchFamily="18" charset="0"/>
              </a:rPr>
              <a:t>strich</a:t>
            </a:r>
            <a:r>
              <a:rPr lang="de-DE" sz="1400" dirty="0">
                <a:solidFill>
                  <a:srgbClr val="002060"/>
                </a:solidFill>
                <a:effectLst/>
                <a:latin typeface="Tahoma" panose="020B0604030504040204" pitchFamily="34" charset="0"/>
                <a:ea typeface="Times New Roman" panose="02020603050405020304" pitchFamily="18" charset="0"/>
              </a:rPr>
              <a:t>ene </a:t>
            </a:r>
            <a:r>
              <a:rPr lang="de-DE" sz="1400" u="sng" dirty="0">
                <a:solidFill>
                  <a:srgbClr val="002060"/>
                </a:solidFill>
                <a:effectLst/>
                <a:latin typeface="Tahoma" panose="020B0604030504040204" pitchFamily="34" charset="0"/>
                <a:ea typeface="Times New Roman" panose="02020603050405020304" pitchFamily="18" charset="0"/>
              </a:rPr>
              <a:t>Sil</a:t>
            </a:r>
            <a:r>
              <a:rPr lang="de-DE" sz="1400" dirty="0">
                <a:solidFill>
                  <a:srgbClr val="002060"/>
                </a:solidFill>
                <a:effectLst/>
                <a:latin typeface="Tahoma" panose="020B0604030504040204" pitchFamily="34" charset="0"/>
                <a:ea typeface="Times New Roman" panose="02020603050405020304" pitchFamily="18" charset="0"/>
              </a:rPr>
              <a:t>ben in der </a:t>
            </a:r>
            <a:r>
              <a:rPr lang="de-DE" sz="1400" u="sng" dirty="0">
                <a:solidFill>
                  <a:srgbClr val="002060"/>
                </a:solidFill>
                <a:effectLst/>
                <a:latin typeface="Tahoma" panose="020B0604030504040204" pitchFamily="34" charset="0"/>
                <a:ea typeface="Times New Roman" panose="02020603050405020304" pitchFamily="18" charset="0"/>
              </a:rPr>
              <a:t>Aus</a:t>
            </a:r>
            <a:r>
              <a:rPr lang="de-DE" sz="1400" dirty="0">
                <a:solidFill>
                  <a:srgbClr val="002060"/>
                </a:solidFill>
                <a:effectLst/>
                <a:latin typeface="Tahoma" panose="020B0604030504040204" pitchFamily="34" charset="0"/>
                <a:ea typeface="Times New Roman" panose="02020603050405020304" pitchFamily="18" charset="0"/>
              </a:rPr>
              <a:t>sprache sind zu be</a:t>
            </a:r>
            <a:r>
              <a:rPr lang="de-DE" sz="1400" u="sng" dirty="0">
                <a:solidFill>
                  <a:srgbClr val="002060"/>
                </a:solidFill>
                <a:effectLst/>
                <a:latin typeface="Tahoma" panose="020B0604030504040204" pitchFamily="34" charset="0"/>
                <a:ea typeface="Times New Roman" panose="02020603050405020304" pitchFamily="18" charset="0"/>
              </a:rPr>
              <a:t>ton</a:t>
            </a:r>
            <a:r>
              <a:rPr lang="de-DE" sz="1400" dirty="0">
                <a:solidFill>
                  <a:srgbClr val="002060"/>
                </a:solidFill>
                <a:effectLst/>
                <a:latin typeface="Tahoma" panose="020B0604030504040204" pitchFamily="34" charset="0"/>
                <a:ea typeface="Times New Roman" panose="02020603050405020304" pitchFamily="18" charset="0"/>
              </a:rPr>
              <a:t>en</a:t>
            </a:r>
            <a:r>
              <a:rPr lang="de-DE" sz="1400" dirty="0">
                <a:solidFill>
                  <a:srgbClr val="002060"/>
                </a:solidFill>
                <a:effectLst/>
                <a:latin typeface="Tahoma" panose="020B0604030504040204" pitchFamily="34" charset="0"/>
                <a:ea typeface="Calibri" panose="020F0502020204030204" pitchFamily="34" charset="0"/>
              </a:rPr>
              <a:t> </a:t>
            </a:r>
            <a:r>
              <a:rPr lang="de-DE" sz="1400" dirty="0">
                <a:solidFill>
                  <a:srgbClr val="002060"/>
                </a:solidFill>
                <a:effectLst/>
                <a:latin typeface="Tahoma" panose="020B0604030504040204" pitchFamily="34" charset="0"/>
                <a:ea typeface="Times New Roman" panose="02020603050405020304" pitchFamily="18" charset="0"/>
              </a:rPr>
              <a:t>): </a:t>
            </a:r>
            <a:r>
              <a:rPr lang="de-DE" sz="1400" dirty="0">
                <a:effectLst/>
                <a:latin typeface="Arial" panose="020B060402020202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20334572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3FA322-B917-4B15-B9E1-8FF8BF74478D}"/>
              </a:ext>
            </a:extLst>
          </p:cNvPr>
          <p:cNvSpPr>
            <a:spLocks noGrp="1"/>
          </p:cNvSpPr>
          <p:nvPr>
            <p:ph type="title"/>
          </p:nvPr>
        </p:nvSpPr>
        <p:spPr/>
        <p:txBody>
          <a:bodyPr>
            <a:noAutofit/>
          </a:bodyPr>
          <a:lstStyle/>
          <a:p>
            <a:r>
              <a:rPr lang="de-DE" sz="2800" dirty="0"/>
              <a:t>Ziffern und Zahlen</a:t>
            </a:r>
          </a:p>
        </p:txBody>
      </p:sp>
      <p:graphicFrame>
        <p:nvGraphicFramePr>
          <p:cNvPr id="7" name="Inhaltsplatzhalter 6">
            <a:extLst>
              <a:ext uri="{FF2B5EF4-FFF2-40B4-BE49-F238E27FC236}">
                <a16:creationId xmlns:a16="http://schemas.microsoft.com/office/drawing/2014/main" id="{AD8B554C-3BAC-4FCA-B86D-8881A32AEEC2}"/>
              </a:ext>
            </a:extLst>
          </p:cNvPr>
          <p:cNvGraphicFramePr>
            <a:graphicFrameLocks noGrp="1"/>
          </p:cNvGraphicFramePr>
          <p:nvPr>
            <p:ph sz="half" idx="1"/>
            <p:extLst>
              <p:ext uri="{D42A27DB-BD31-4B8C-83A1-F6EECF244321}">
                <p14:modId xmlns:p14="http://schemas.microsoft.com/office/powerpoint/2010/main" val="3384099391"/>
              </p:ext>
            </p:extLst>
          </p:nvPr>
        </p:nvGraphicFramePr>
        <p:xfrm>
          <a:off x="224627" y="1035861"/>
          <a:ext cx="3160016" cy="4764438"/>
        </p:xfrm>
        <a:graphic>
          <a:graphicData uri="http://schemas.openxmlformats.org/drawingml/2006/table">
            <a:tbl>
              <a:tblPr firstRow="1" firstCol="1" bandRow="1">
                <a:tableStyleId>{5C22544A-7EE6-4342-B048-85BDC9FD1C3A}</a:tableStyleId>
              </a:tblPr>
              <a:tblGrid>
                <a:gridCol w="673698">
                  <a:extLst>
                    <a:ext uri="{9D8B030D-6E8A-4147-A177-3AD203B41FA5}">
                      <a16:colId xmlns:a16="http://schemas.microsoft.com/office/drawing/2014/main" val="3666937774"/>
                    </a:ext>
                  </a:extLst>
                </a:gridCol>
                <a:gridCol w="1124386">
                  <a:extLst>
                    <a:ext uri="{9D8B030D-6E8A-4147-A177-3AD203B41FA5}">
                      <a16:colId xmlns:a16="http://schemas.microsoft.com/office/drawing/2014/main" val="1886433653"/>
                    </a:ext>
                  </a:extLst>
                </a:gridCol>
                <a:gridCol w="1361932">
                  <a:extLst>
                    <a:ext uri="{9D8B030D-6E8A-4147-A177-3AD203B41FA5}">
                      <a16:colId xmlns:a16="http://schemas.microsoft.com/office/drawing/2014/main" val="1972516666"/>
                    </a:ext>
                  </a:extLst>
                </a:gridCol>
              </a:tblGrid>
              <a:tr h="340317">
                <a:tc>
                  <a:txBody>
                    <a:bodyPr/>
                    <a:lstStyle/>
                    <a:p>
                      <a:pPr algn="ctr">
                        <a:lnSpc>
                          <a:spcPct val="107000"/>
                        </a:lnSpc>
                        <a:spcAft>
                          <a:spcPts val="800"/>
                        </a:spcAft>
                      </a:pPr>
                      <a:r>
                        <a:rPr lang="de-DE" sz="1000">
                          <a:effectLst/>
                        </a:rPr>
                        <a:t>Zahl</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Zahlwort</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Aussprache</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011601316"/>
                  </a:ext>
                </a:extLst>
              </a:tr>
              <a:tr h="340317">
                <a:tc>
                  <a:txBody>
                    <a:bodyPr/>
                    <a:lstStyle/>
                    <a:p>
                      <a:pPr algn="ctr">
                        <a:lnSpc>
                          <a:spcPct val="107000"/>
                        </a:lnSpc>
                        <a:spcAft>
                          <a:spcPts val="800"/>
                        </a:spcAft>
                      </a:pPr>
                      <a:r>
                        <a:rPr lang="de-DE" sz="1000">
                          <a:effectLst/>
                        </a:rPr>
                        <a:t>0</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ZERO</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u="sng">
                          <a:effectLst/>
                        </a:rPr>
                        <a:t>SI-</a:t>
                      </a:r>
                      <a:r>
                        <a:rPr lang="de-DE" sz="1000">
                          <a:effectLst/>
                        </a:rPr>
                        <a:t>RO</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153759598"/>
                  </a:ext>
                </a:extLst>
              </a:tr>
              <a:tr h="340317">
                <a:tc>
                  <a:txBody>
                    <a:bodyPr/>
                    <a:lstStyle/>
                    <a:p>
                      <a:pPr algn="ctr">
                        <a:lnSpc>
                          <a:spcPct val="107000"/>
                        </a:lnSpc>
                        <a:spcAft>
                          <a:spcPts val="800"/>
                        </a:spcAft>
                      </a:pPr>
                      <a:r>
                        <a:rPr lang="de-DE" sz="1000">
                          <a:effectLst/>
                        </a:rPr>
                        <a:t>1</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ONE</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 U</a:t>
                      </a:r>
                      <a:r>
                        <a:rPr lang="de-DE" sz="1000" u="sng">
                          <a:effectLst/>
                        </a:rPr>
                        <a:t>AN</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659645628"/>
                  </a:ext>
                </a:extLst>
              </a:tr>
              <a:tr h="340317">
                <a:tc>
                  <a:txBody>
                    <a:bodyPr/>
                    <a:lstStyle/>
                    <a:p>
                      <a:pPr algn="ctr">
                        <a:lnSpc>
                          <a:spcPct val="107000"/>
                        </a:lnSpc>
                        <a:spcAft>
                          <a:spcPts val="800"/>
                        </a:spcAft>
                      </a:pPr>
                      <a:r>
                        <a:rPr lang="de-DE" sz="1000">
                          <a:effectLst/>
                        </a:rPr>
                        <a:t>2</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TWO</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 TU</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66823628"/>
                  </a:ext>
                </a:extLst>
              </a:tr>
              <a:tr h="340317">
                <a:tc>
                  <a:txBody>
                    <a:bodyPr/>
                    <a:lstStyle/>
                    <a:p>
                      <a:pPr algn="ctr">
                        <a:lnSpc>
                          <a:spcPct val="107000"/>
                        </a:lnSpc>
                        <a:spcAft>
                          <a:spcPts val="800"/>
                        </a:spcAft>
                      </a:pPr>
                      <a:r>
                        <a:rPr lang="de-DE" sz="1000">
                          <a:effectLst/>
                        </a:rPr>
                        <a:t>3</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THREE</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TRI</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41949166"/>
                  </a:ext>
                </a:extLst>
              </a:tr>
              <a:tr h="340317">
                <a:tc>
                  <a:txBody>
                    <a:bodyPr/>
                    <a:lstStyle/>
                    <a:p>
                      <a:pPr algn="ctr">
                        <a:lnSpc>
                          <a:spcPct val="107000"/>
                        </a:lnSpc>
                        <a:spcAft>
                          <a:spcPts val="800"/>
                        </a:spcAft>
                      </a:pPr>
                      <a:r>
                        <a:rPr lang="de-DE" sz="1000">
                          <a:effectLst/>
                        </a:rPr>
                        <a:t>4</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FOUR</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u="sng">
                          <a:effectLst/>
                        </a:rPr>
                        <a:t>FOR</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027791119"/>
                  </a:ext>
                </a:extLst>
              </a:tr>
              <a:tr h="340317">
                <a:tc>
                  <a:txBody>
                    <a:bodyPr/>
                    <a:lstStyle/>
                    <a:p>
                      <a:pPr algn="ctr">
                        <a:lnSpc>
                          <a:spcPct val="107000"/>
                        </a:lnSpc>
                        <a:spcAft>
                          <a:spcPts val="800"/>
                        </a:spcAft>
                      </a:pPr>
                      <a:r>
                        <a:rPr lang="de-DE" sz="1000">
                          <a:effectLst/>
                        </a:rPr>
                        <a:t>5</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FIVE</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FAIF</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293016379"/>
                  </a:ext>
                </a:extLst>
              </a:tr>
              <a:tr h="340317">
                <a:tc>
                  <a:txBody>
                    <a:bodyPr/>
                    <a:lstStyle/>
                    <a:p>
                      <a:pPr algn="ctr">
                        <a:lnSpc>
                          <a:spcPct val="107000"/>
                        </a:lnSpc>
                        <a:spcAft>
                          <a:spcPts val="800"/>
                        </a:spcAft>
                      </a:pPr>
                      <a:r>
                        <a:rPr lang="de-DE" sz="1000">
                          <a:effectLst/>
                        </a:rPr>
                        <a:t>6</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SIX</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 SIX</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112608479"/>
                  </a:ext>
                </a:extLst>
              </a:tr>
              <a:tr h="340317">
                <a:tc>
                  <a:txBody>
                    <a:bodyPr/>
                    <a:lstStyle/>
                    <a:p>
                      <a:pPr algn="ctr">
                        <a:lnSpc>
                          <a:spcPct val="107000"/>
                        </a:lnSpc>
                        <a:spcAft>
                          <a:spcPts val="800"/>
                        </a:spcAft>
                      </a:pPr>
                      <a:r>
                        <a:rPr lang="de-DE" sz="1000">
                          <a:effectLst/>
                        </a:rPr>
                        <a:t>7</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SEVEN</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 </a:t>
                      </a:r>
                      <a:r>
                        <a:rPr lang="de-DE" sz="1000" u="sng">
                          <a:effectLst/>
                        </a:rPr>
                        <a:t>SEW</a:t>
                      </a:r>
                      <a:r>
                        <a:rPr lang="de-DE" sz="1000">
                          <a:effectLst/>
                        </a:rPr>
                        <a:t>WEN</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583462597"/>
                  </a:ext>
                </a:extLst>
              </a:tr>
              <a:tr h="340317">
                <a:tc>
                  <a:txBody>
                    <a:bodyPr/>
                    <a:lstStyle/>
                    <a:p>
                      <a:pPr algn="ctr">
                        <a:lnSpc>
                          <a:spcPct val="107000"/>
                        </a:lnSpc>
                        <a:spcAft>
                          <a:spcPts val="800"/>
                        </a:spcAft>
                      </a:pPr>
                      <a:r>
                        <a:rPr lang="de-DE" sz="1000">
                          <a:effectLst/>
                        </a:rPr>
                        <a:t>8</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ACHT</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 ÄIT</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716452012"/>
                  </a:ext>
                </a:extLst>
              </a:tr>
              <a:tr h="340317">
                <a:tc>
                  <a:txBody>
                    <a:bodyPr/>
                    <a:lstStyle/>
                    <a:p>
                      <a:pPr algn="ctr">
                        <a:lnSpc>
                          <a:spcPct val="107000"/>
                        </a:lnSpc>
                        <a:spcAft>
                          <a:spcPts val="800"/>
                        </a:spcAft>
                      </a:pPr>
                      <a:r>
                        <a:rPr lang="de-DE" sz="1000">
                          <a:effectLst/>
                        </a:rPr>
                        <a:t>9</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NINE</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u="sng">
                          <a:effectLst/>
                        </a:rPr>
                        <a:t>NAI-</a:t>
                      </a:r>
                      <a:r>
                        <a:rPr lang="de-DE" sz="1000">
                          <a:effectLst/>
                        </a:rPr>
                        <a:t>NER</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650585709"/>
                  </a:ext>
                </a:extLst>
              </a:tr>
              <a:tr h="340317">
                <a:tc>
                  <a:txBody>
                    <a:bodyPr/>
                    <a:lstStyle/>
                    <a:p>
                      <a:pPr algn="ctr">
                        <a:lnSpc>
                          <a:spcPct val="107000"/>
                        </a:lnSpc>
                        <a:spcAft>
                          <a:spcPts val="800"/>
                        </a:spcAft>
                      </a:pPr>
                      <a:r>
                        <a:rPr lang="de-DE" sz="1000">
                          <a:effectLst/>
                        </a:rPr>
                        <a:t>  .</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DECIMAL</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u="sng">
                          <a:effectLst/>
                        </a:rPr>
                        <a:t>DESSI</a:t>
                      </a:r>
                      <a:r>
                        <a:rPr lang="de-DE" sz="1000">
                          <a:effectLst/>
                        </a:rPr>
                        <a:t>MEL</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4282791758"/>
                  </a:ext>
                </a:extLst>
              </a:tr>
              <a:tr h="340317">
                <a:tc>
                  <a:txBody>
                    <a:bodyPr/>
                    <a:lstStyle/>
                    <a:p>
                      <a:pPr algn="ctr">
                        <a:lnSpc>
                          <a:spcPct val="107000"/>
                        </a:lnSpc>
                        <a:spcAft>
                          <a:spcPts val="800"/>
                        </a:spcAft>
                      </a:pPr>
                      <a:r>
                        <a:rPr lang="de-DE" sz="1000">
                          <a:effectLst/>
                        </a:rPr>
                        <a:t>100</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ONE HUNDRED</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u="sng">
                          <a:effectLst/>
                        </a:rPr>
                        <a:t>HAND</a:t>
                      </a:r>
                      <a:r>
                        <a:rPr lang="de-DE" sz="1000">
                          <a:effectLst/>
                        </a:rPr>
                        <a:t>RED</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705198979"/>
                  </a:ext>
                </a:extLst>
              </a:tr>
              <a:tr h="340317">
                <a:tc>
                  <a:txBody>
                    <a:bodyPr/>
                    <a:lstStyle/>
                    <a:p>
                      <a:pPr algn="ctr">
                        <a:lnSpc>
                          <a:spcPct val="107000"/>
                        </a:lnSpc>
                        <a:spcAft>
                          <a:spcPts val="800"/>
                        </a:spcAft>
                      </a:pPr>
                      <a:r>
                        <a:rPr lang="de-DE" sz="1000" dirty="0">
                          <a:effectLst/>
                        </a:rPr>
                        <a:t>1000</a:t>
                      </a:r>
                      <a:endParaRPr lang="de-DE" sz="1000" dirty="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THOUSAND</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u="sng" dirty="0">
                          <a:effectLst/>
                        </a:rPr>
                        <a:t>TAU</a:t>
                      </a:r>
                      <a:r>
                        <a:rPr lang="de-DE" sz="1000" dirty="0">
                          <a:effectLst/>
                        </a:rPr>
                        <a:t>SEND</a:t>
                      </a:r>
                      <a:endParaRPr lang="de-DE" sz="1000" dirty="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93710212"/>
                  </a:ext>
                </a:extLst>
              </a:tr>
            </a:tbl>
          </a:graphicData>
        </a:graphic>
      </p:graphicFrame>
      <p:graphicFrame>
        <p:nvGraphicFramePr>
          <p:cNvPr id="8" name="Inhaltsplatzhalter 7">
            <a:extLst>
              <a:ext uri="{FF2B5EF4-FFF2-40B4-BE49-F238E27FC236}">
                <a16:creationId xmlns:a16="http://schemas.microsoft.com/office/drawing/2014/main" id="{C2702A04-6761-44C4-82FC-19A06162DBA3}"/>
              </a:ext>
            </a:extLst>
          </p:cNvPr>
          <p:cNvGraphicFramePr>
            <a:graphicFrameLocks noGrp="1"/>
          </p:cNvGraphicFramePr>
          <p:nvPr>
            <p:ph sz="half" idx="2"/>
            <p:extLst>
              <p:ext uri="{D42A27DB-BD31-4B8C-83A1-F6EECF244321}">
                <p14:modId xmlns:p14="http://schemas.microsoft.com/office/powerpoint/2010/main" val="2263214283"/>
              </p:ext>
            </p:extLst>
          </p:nvPr>
        </p:nvGraphicFramePr>
        <p:xfrm>
          <a:off x="6390812" y="1035864"/>
          <a:ext cx="4677521" cy="4764434"/>
        </p:xfrm>
        <a:graphic>
          <a:graphicData uri="http://schemas.openxmlformats.org/drawingml/2006/table">
            <a:tbl>
              <a:tblPr firstRow="1" firstCol="1" bandRow="1">
                <a:tableStyleId>{5C22544A-7EE6-4342-B048-85BDC9FD1C3A}</a:tableStyleId>
              </a:tblPr>
              <a:tblGrid>
                <a:gridCol w="1568248">
                  <a:extLst>
                    <a:ext uri="{9D8B030D-6E8A-4147-A177-3AD203B41FA5}">
                      <a16:colId xmlns:a16="http://schemas.microsoft.com/office/drawing/2014/main" val="2302731305"/>
                    </a:ext>
                  </a:extLst>
                </a:gridCol>
                <a:gridCol w="3109273">
                  <a:extLst>
                    <a:ext uri="{9D8B030D-6E8A-4147-A177-3AD203B41FA5}">
                      <a16:colId xmlns:a16="http://schemas.microsoft.com/office/drawing/2014/main" val="249898047"/>
                    </a:ext>
                  </a:extLst>
                </a:gridCol>
              </a:tblGrid>
              <a:tr h="322530">
                <a:tc>
                  <a:txBody>
                    <a:bodyPr/>
                    <a:lstStyle/>
                    <a:p>
                      <a:pPr algn="ctr">
                        <a:lnSpc>
                          <a:spcPct val="107000"/>
                        </a:lnSpc>
                        <a:spcAft>
                          <a:spcPts val="800"/>
                        </a:spcAft>
                      </a:pPr>
                      <a:r>
                        <a:rPr lang="de-DE" sz="1000" dirty="0">
                          <a:effectLst/>
                        </a:rPr>
                        <a:t>Beispiele </a:t>
                      </a:r>
                      <a:endParaRPr lang="de-DE" sz="1000" dirty="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 </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853669778"/>
                  </a:ext>
                </a:extLst>
              </a:tr>
              <a:tr h="322530">
                <a:tc>
                  <a:txBody>
                    <a:bodyPr/>
                    <a:lstStyle/>
                    <a:p>
                      <a:pPr algn="ctr">
                        <a:lnSpc>
                          <a:spcPct val="107000"/>
                        </a:lnSpc>
                        <a:spcAft>
                          <a:spcPts val="800"/>
                        </a:spcAft>
                      </a:pPr>
                      <a:r>
                        <a:rPr lang="de-DE" sz="1000" dirty="0">
                          <a:effectLst/>
                        </a:rPr>
                        <a:t> 3,5</a:t>
                      </a:r>
                      <a:endParaRPr lang="de-DE" sz="1000" dirty="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dirty="0">
                          <a:effectLst/>
                        </a:rPr>
                        <a:t>TRI </a:t>
                      </a:r>
                      <a:r>
                        <a:rPr lang="de-DE" sz="1000" u="sng" dirty="0">
                          <a:effectLst/>
                        </a:rPr>
                        <a:t>DESSI</a:t>
                      </a:r>
                      <a:r>
                        <a:rPr lang="de-DE" sz="1000" dirty="0">
                          <a:effectLst/>
                        </a:rPr>
                        <a:t>MEL FAIF</a:t>
                      </a:r>
                      <a:endParaRPr lang="de-DE" sz="1000" dirty="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434738894"/>
                  </a:ext>
                </a:extLst>
              </a:tr>
              <a:tr h="322530">
                <a:tc>
                  <a:txBody>
                    <a:bodyPr/>
                    <a:lstStyle/>
                    <a:p>
                      <a:pPr algn="ctr">
                        <a:lnSpc>
                          <a:spcPct val="107000"/>
                        </a:lnSpc>
                        <a:spcAft>
                          <a:spcPts val="800"/>
                        </a:spcAft>
                      </a:pPr>
                      <a:r>
                        <a:rPr lang="de-DE" sz="1000">
                          <a:effectLst/>
                        </a:rPr>
                        <a:t>30</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u="sng" dirty="0">
                          <a:effectLst/>
                        </a:rPr>
                        <a:t>TRI</a:t>
                      </a:r>
                      <a:r>
                        <a:rPr lang="de-DE" sz="1000" dirty="0">
                          <a:effectLst/>
                        </a:rPr>
                        <a:t> </a:t>
                      </a:r>
                      <a:r>
                        <a:rPr lang="de-DE" sz="1000" u="sng" dirty="0">
                          <a:effectLst/>
                        </a:rPr>
                        <a:t>SI</a:t>
                      </a:r>
                      <a:r>
                        <a:rPr lang="de-DE" sz="1000" dirty="0">
                          <a:effectLst/>
                        </a:rPr>
                        <a:t>RO</a:t>
                      </a:r>
                      <a:endParaRPr lang="de-DE" sz="1000" dirty="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012059885"/>
                  </a:ext>
                </a:extLst>
              </a:tr>
              <a:tr h="322530">
                <a:tc>
                  <a:txBody>
                    <a:bodyPr/>
                    <a:lstStyle/>
                    <a:p>
                      <a:pPr algn="ctr">
                        <a:lnSpc>
                          <a:spcPct val="107000"/>
                        </a:lnSpc>
                        <a:spcAft>
                          <a:spcPts val="800"/>
                        </a:spcAft>
                      </a:pPr>
                      <a:r>
                        <a:rPr lang="de-DE" sz="1000">
                          <a:effectLst/>
                        </a:rPr>
                        <a:t>75</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u="sng" dirty="0">
                          <a:effectLst/>
                        </a:rPr>
                        <a:t>SEW</a:t>
                      </a:r>
                      <a:r>
                        <a:rPr lang="de-DE" sz="1000" dirty="0">
                          <a:effectLst/>
                        </a:rPr>
                        <a:t>WEN FAIF</a:t>
                      </a:r>
                      <a:endParaRPr lang="de-DE" sz="1000" dirty="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647483319"/>
                  </a:ext>
                </a:extLst>
              </a:tr>
              <a:tr h="322530">
                <a:tc>
                  <a:txBody>
                    <a:bodyPr/>
                    <a:lstStyle/>
                    <a:p>
                      <a:pPr algn="ctr">
                        <a:lnSpc>
                          <a:spcPct val="107000"/>
                        </a:lnSpc>
                        <a:spcAft>
                          <a:spcPts val="800"/>
                        </a:spcAft>
                      </a:pPr>
                      <a:r>
                        <a:rPr lang="de-DE" sz="1000">
                          <a:effectLst/>
                        </a:rPr>
                        <a:t>100</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u="sng" dirty="0">
                          <a:effectLst/>
                        </a:rPr>
                        <a:t>UAN HAND</a:t>
                      </a:r>
                      <a:r>
                        <a:rPr lang="de-DE" sz="1000" dirty="0">
                          <a:effectLst/>
                        </a:rPr>
                        <a:t>RED</a:t>
                      </a:r>
                      <a:endParaRPr lang="de-DE" sz="1000" dirty="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791134496"/>
                  </a:ext>
                </a:extLst>
              </a:tr>
              <a:tr h="322530">
                <a:tc>
                  <a:txBody>
                    <a:bodyPr/>
                    <a:lstStyle/>
                    <a:p>
                      <a:pPr algn="ctr">
                        <a:lnSpc>
                          <a:spcPct val="107000"/>
                        </a:lnSpc>
                        <a:spcAft>
                          <a:spcPts val="800"/>
                        </a:spcAft>
                      </a:pPr>
                      <a:r>
                        <a:rPr lang="de-DE" sz="1000">
                          <a:effectLst/>
                        </a:rPr>
                        <a:t>1000</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u="sng" dirty="0">
                          <a:effectLst/>
                        </a:rPr>
                        <a:t>UAN TAUS</a:t>
                      </a:r>
                      <a:r>
                        <a:rPr lang="de-DE" sz="1000" dirty="0">
                          <a:effectLst/>
                        </a:rPr>
                        <a:t>END</a:t>
                      </a:r>
                      <a:endParaRPr lang="de-DE" sz="1000" dirty="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4035162531"/>
                  </a:ext>
                </a:extLst>
              </a:tr>
              <a:tr h="571544">
                <a:tc>
                  <a:txBody>
                    <a:bodyPr/>
                    <a:lstStyle/>
                    <a:p>
                      <a:pPr algn="ctr">
                        <a:lnSpc>
                          <a:spcPct val="107000"/>
                        </a:lnSpc>
                        <a:spcAft>
                          <a:spcPts val="800"/>
                        </a:spcAft>
                      </a:pPr>
                      <a:r>
                        <a:rPr lang="de-DE" sz="1000" dirty="0">
                          <a:effectLst/>
                        </a:rPr>
                        <a:t>5400</a:t>
                      </a:r>
                      <a:endParaRPr lang="de-DE" sz="1000" dirty="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en-GB" sz="1000" u="sng" dirty="0">
                          <a:effectLst/>
                        </a:rPr>
                        <a:t>FAIF TAUSEND</a:t>
                      </a:r>
                      <a:r>
                        <a:rPr lang="en-GB" sz="1000" u="sng" baseline="0" dirty="0">
                          <a:effectLst/>
                        </a:rPr>
                        <a:t> </a:t>
                      </a:r>
                      <a:r>
                        <a:rPr lang="en-GB" sz="1000" u="sng" dirty="0">
                          <a:effectLst/>
                        </a:rPr>
                        <a:t>FOR HAND</a:t>
                      </a:r>
                      <a:r>
                        <a:rPr lang="en-GB" sz="1000" dirty="0">
                          <a:effectLst/>
                        </a:rPr>
                        <a:t>RED</a:t>
                      </a:r>
                      <a:endParaRPr lang="de-DE" sz="1000" dirty="0">
                        <a:effectLst/>
                      </a:endParaRPr>
                    </a:p>
                    <a:p>
                      <a:pPr>
                        <a:lnSpc>
                          <a:spcPct val="107000"/>
                        </a:lnSpc>
                        <a:spcAft>
                          <a:spcPts val="800"/>
                        </a:spcAft>
                      </a:pPr>
                      <a:r>
                        <a:rPr lang="en-GB" sz="1000" dirty="0" err="1">
                          <a:effectLst/>
                        </a:rPr>
                        <a:t>Auch</a:t>
                      </a:r>
                      <a:r>
                        <a:rPr lang="en-GB" sz="1000" dirty="0">
                          <a:effectLst/>
                        </a:rPr>
                        <a:t>: FAIF FOR SIRO </a:t>
                      </a:r>
                      <a:r>
                        <a:rPr lang="en-GB" sz="1000" dirty="0" err="1">
                          <a:effectLst/>
                        </a:rPr>
                        <a:t>SIRO</a:t>
                      </a:r>
                      <a:endParaRPr lang="de-DE" sz="1000" dirty="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962799764"/>
                  </a:ext>
                </a:extLst>
              </a:tr>
              <a:tr h="322530">
                <a:tc>
                  <a:txBody>
                    <a:bodyPr/>
                    <a:lstStyle/>
                    <a:p>
                      <a:pPr algn="ctr">
                        <a:lnSpc>
                          <a:spcPct val="107000"/>
                        </a:lnSpc>
                        <a:spcAft>
                          <a:spcPts val="800"/>
                        </a:spcAft>
                      </a:pPr>
                      <a:r>
                        <a:rPr lang="en-GB" sz="1000" dirty="0">
                          <a:effectLst/>
                        </a:rPr>
                        <a:t> D-KSUB</a:t>
                      </a:r>
                      <a:endParaRPr lang="de-DE" sz="1000" dirty="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en-GB" sz="1000" dirty="0">
                          <a:effectLst/>
                        </a:rPr>
                        <a:t> DELTA KILO SIERRA UNIFORM BRAVO</a:t>
                      </a:r>
                      <a:endParaRPr lang="de-DE" sz="1000" dirty="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899193797"/>
                  </a:ext>
                </a:extLst>
              </a:tr>
              <a:tr h="322530">
                <a:tc>
                  <a:txBody>
                    <a:bodyPr/>
                    <a:lstStyle/>
                    <a:p>
                      <a:pPr algn="ctr">
                        <a:lnSpc>
                          <a:spcPct val="107000"/>
                        </a:lnSpc>
                        <a:spcAft>
                          <a:spcPts val="800"/>
                        </a:spcAft>
                      </a:pPr>
                      <a:r>
                        <a:rPr lang="de-DE" sz="1000">
                          <a:effectLst/>
                        </a:rPr>
                        <a:t>D-7025</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u="sng" dirty="0">
                          <a:effectLst/>
                        </a:rPr>
                        <a:t>DEL</a:t>
                      </a:r>
                      <a:r>
                        <a:rPr lang="de-DE" sz="1000" dirty="0">
                          <a:effectLst/>
                        </a:rPr>
                        <a:t>TA </a:t>
                      </a:r>
                      <a:r>
                        <a:rPr lang="de-DE" sz="1000" u="sng" dirty="0">
                          <a:effectLst/>
                        </a:rPr>
                        <a:t>SEW</a:t>
                      </a:r>
                      <a:r>
                        <a:rPr lang="de-DE" sz="1000" dirty="0">
                          <a:effectLst/>
                        </a:rPr>
                        <a:t>WEN </a:t>
                      </a:r>
                      <a:r>
                        <a:rPr lang="de-DE" sz="1000" u="sng" dirty="0">
                          <a:effectLst/>
                        </a:rPr>
                        <a:t>SI</a:t>
                      </a:r>
                      <a:r>
                        <a:rPr lang="de-DE" sz="1000" dirty="0">
                          <a:effectLst/>
                        </a:rPr>
                        <a:t>RO TU FAIF</a:t>
                      </a:r>
                      <a:endParaRPr lang="de-DE" sz="1000" dirty="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292692613"/>
                  </a:ext>
                </a:extLst>
              </a:tr>
              <a:tr h="322530">
                <a:tc>
                  <a:txBody>
                    <a:bodyPr/>
                    <a:lstStyle/>
                    <a:p>
                      <a:pPr algn="ctr">
                        <a:lnSpc>
                          <a:spcPct val="107000"/>
                        </a:lnSpc>
                        <a:spcAft>
                          <a:spcPts val="800"/>
                        </a:spcAft>
                      </a:pPr>
                      <a:r>
                        <a:rPr lang="de-DE" sz="1000">
                          <a:effectLst/>
                        </a:rPr>
                        <a:t>FL 95</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dirty="0">
                          <a:effectLst/>
                        </a:rPr>
                        <a:t>FLAIT </a:t>
                      </a:r>
                      <a:r>
                        <a:rPr lang="de-DE" sz="1000" u="sng" dirty="0">
                          <a:effectLst/>
                        </a:rPr>
                        <a:t>LEW</a:t>
                      </a:r>
                      <a:r>
                        <a:rPr lang="de-DE" sz="1000" dirty="0">
                          <a:effectLst/>
                        </a:rPr>
                        <a:t>WEL </a:t>
                      </a:r>
                      <a:r>
                        <a:rPr lang="de-DE" sz="1000" u="sng" dirty="0">
                          <a:effectLst/>
                        </a:rPr>
                        <a:t>NAI</a:t>
                      </a:r>
                      <a:r>
                        <a:rPr lang="de-DE" sz="1000" dirty="0">
                          <a:effectLst/>
                        </a:rPr>
                        <a:t>NER FAIF</a:t>
                      </a:r>
                      <a:endParaRPr lang="de-DE" sz="1000" dirty="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274092897"/>
                  </a:ext>
                </a:extLst>
              </a:tr>
              <a:tr h="322530">
                <a:tc>
                  <a:txBody>
                    <a:bodyPr/>
                    <a:lstStyle/>
                    <a:p>
                      <a:pPr algn="ctr">
                        <a:lnSpc>
                          <a:spcPct val="107000"/>
                        </a:lnSpc>
                        <a:spcAft>
                          <a:spcPts val="800"/>
                        </a:spcAft>
                      </a:pPr>
                      <a:r>
                        <a:rPr lang="de-DE" sz="1000">
                          <a:effectLst/>
                        </a:rPr>
                        <a:t>090°</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u="sng" dirty="0">
                          <a:effectLst/>
                        </a:rPr>
                        <a:t>HED</a:t>
                      </a:r>
                      <a:r>
                        <a:rPr lang="de-DE" sz="1000" dirty="0">
                          <a:effectLst/>
                        </a:rPr>
                        <a:t>DING </a:t>
                      </a:r>
                      <a:r>
                        <a:rPr lang="de-DE" sz="1000" u="sng" dirty="0">
                          <a:effectLst/>
                        </a:rPr>
                        <a:t>SI</a:t>
                      </a:r>
                      <a:r>
                        <a:rPr lang="de-DE" sz="1000" dirty="0">
                          <a:effectLst/>
                        </a:rPr>
                        <a:t>RO </a:t>
                      </a:r>
                      <a:r>
                        <a:rPr lang="de-DE" sz="1000" u="sng" dirty="0">
                          <a:effectLst/>
                        </a:rPr>
                        <a:t>NAI</a:t>
                      </a:r>
                      <a:r>
                        <a:rPr lang="de-DE" sz="1000" dirty="0">
                          <a:effectLst/>
                        </a:rPr>
                        <a:t>NER SIRO</a:t>
                      </a:r>
                      <a:endParaRPr lang="de-DE" sz="1000" dirty="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628845255"/>
                  </a:ext>
                </a:extLst>
              </a:tr>
              <a:tr h="322530">
                <a:tc>
                  <a:txBody>
                    <a:bodyPr/>
                    <a:lstStyle/>
                    <a:p>
                      <a:pPr algn="ctr">
                        <a:lnSpc>
                          <a:spcPct val="107000"/>
                        </a:lnSpc>
                        <a:spcAft>
                          <a:spcPts val="800"/>
                        </a:spcAft>
                      </a:pPr>
                      <a:r>
                        <a:rPr lang="de-DE" sz="1000">
                          <a:effectLst/>
                        </a:rPr>
                        <a:t>SQUAWK 7000</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u="sng" dirty="0">
                          <a:effectLst/>
                        </a:rPr>
                        <a:t>SKWO</a:t>
                      </a:r>
                      <a:r>
                        <a:rPr lang="de-DE" sz="1000" dirty="0">
                          <a:effectLst/>
                        </a:rPr>
                        <a:t>AK </a:t>
                      </a:r>
                      <a:r>
                        <a:rPr lang="de-DE" sz="1000" u="sng" dirty="0">
                          <a:effectLst/>
                        </a:rPr>
                        <a:t>SEW</a:t>
                      </a:r>
                      <a:r>
                        <a:rPr lang="de-DE" sz="1000" dirty="0">
                          <a:effectLst/>
                        </a:rPr>
                        <a:t>WEN </a:t>
                      </a:r>
                      <a:r>
                        <a:rPr lang="de-DE" sz="1000" u="sng" dirty="0">
                          <a:effectLst/>
                        </a:rPr>
                        <a:t>TAU</a:t>
                      </a:r>
                      <a:r>
                        <a:rPr lang="de-DE" sz="1000" dirty="0">
                          <a:effectLst/>
                        </a:rPr>
                        <a:t>SEND</a:t>
                      </a:r>
                      <a:endParaRPr lang="de-DE" sz="1000" dirty="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79055995"/>
                  </a:ext>
                </a:extLst>
              </a:tr>
              <a:tr h="322530">
                <a:tc>
                  <a:txBody>
                    <a:bodyPr/>
                    <a:lstStyle/>
                    <a:p>
                      <a:pPr algn="ctr">
                        <a:lnSpc>
                          <a:spcPct val="107000"/>
                        </a:lnSpc>
                        <a:spcAft>
                          <a:spcPts val="800"/>
                        </a:spcAft>
                      </a:pPr>
                      <a:r>
                        <a:rPr lang="de-DE" sz="1000">
                          <a:effectLst/>
                        </a:rPr>
                        <a:t>SQUAWK 3701</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dirty="0">
                          <a:effectLst/>
                        </a:rPr>
                        <a:t>SKWOAK TRI SEWWEN SIRO UAN</a:t>
                      </a:r>
                      <a:endParaRPr lang="de-DE" sz="1000" dirty="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983119701"/>
                  </a:ext>
                </a:extLst>
              </a:tr>
              <a:tr h="322530">
                <a:tc>
                  <a:txBody>
                    <a:bodyPr/>
                    <a:lstStyle/>
                    <a:p>
                      <a:pPr algn="ctr">
                        <a:lnSpc>
                          <a:spcPct val="107000"/>
                        </a:lnSpc>
                        <a:spcAft>
                          <a:spcPts val="800"/>
                        </a:spcAft>
                      </a:pPr>
                      <a:r>
                        <a:rPr lang="de-DE" sz="1000" dirty="0">
                          <a:effectLst/>
                        </a:rPr>
                        <a:t>123.355</a:t>
                      </a:r>
                      <a:endParaRPr lang="de-DE" sz="1000" dirty="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en-GB" sz="1000" dirty="0">
                          <a:effectLst/>
                        </a:rPr>
                        <a:t>UAN TU TRI DESSIMEL TRI FAIF </a:t>
                      </a:r>
                      <a:r>
                        <a:rPr lang="en-GB" sz="1000" dirty="0" err="1">
                          <a:effectLst/>
                        </a:rPr>
                        <a:t>FAIF</a:t>
                      </a:r>
                      <a:endParaRPr lang="en-GB" sz="1000" dirty="0">
                        <a:effectLst/>
                      </a:endParaRPr>
                    </a:p>
                  </a:txBody>
                  <a:tcPr marL="9525" marR="9525" marT="9525" marB="9525" anchor="ctr"/>
                </a:tc>
                <a:extLst>
                  <a:ext uri="{0D108BD9-81ED-4DB2-BD59-A6C34878D82A}">
                    <a16:rowId xmlns:a16="http://schemas.microsoft.com/office/drawing/2014/main" val="483850835"/>
                  </a:ext>
                </a:extLst>
              </a:tr>
            </a:tbl>
          </a:graphicData>
        </a:graphic>
      </p:graphicFrame>
      <p:sp>
        <p:nvSpPr>
          <p:cNvPr id="5" name="Foliennummernplatzhalter 4">
            <a:extLst>
              <a:ext uri="{FF2B5EF4-FFF2-40B4-BE49-F238E27FC236}">
                <a16:creationId xmlns:a16="http://schemas.microsoft.com/office/drawing/2014/main" id="{C8E3A08C-0321-4E10-9A18-4764E9E36AEE}"/>
              </a:ext>
            </a:extLst>
          </p:cNvPr>
          <p:cNvSpPr>
            <a:spLocks noGrp="1"/>
          </p:cNvSpPr>
          <p:nvPr>
            <p:ph type="sldNum" sz="quarter" idx="12"/>
          </p:nvPr>
        </p:nvSpPr>
        <p:spPr/>
        <p:txBody>
          <a:bodyPr/>
          <a:lstStyle/>
          <a:p>
            <a:fld id="{1BAF13B1-D0BA-4A19-B609-64C08BFDA19E}" type="slidenum">
              <a:rPr lang="de-DE" smtClean="0"/>
              <a:pPr/>
              <a:t>15</a:t>
            </a:fld>
            <a:endParaRPr lang="de-DE" dirty="0"/>
          </a:p>
        </p:txBody>
      </p:sp>
      <p:sp>
        <p:nvSpPr>
          <p:cNvPr id="6" name="Textplatzhalter 5">
            <a:extLst>
              <a:ext uri="{FF2B5EF4-FFF2-40B4-BE49-F238E27FC236}">
                <a16:creationId xmlns:a16="http://schemas.microsoft.com/office/drawing/2014/main" id="{BB1F5A3E-80EF-4ED8-B13B-8F9C8D0778A9}"/>
              </a:ext>
            </a:extLst>
          </p:cNvPr>
          <p:cNvSpPr>
            <a:spLocks noGrp="1"/>
          </p:cNvSpPr>
          <p:nvPr>
            <p:ph type="body" sz="quarter" idx="13"/>
          </p:nvPr>
        </p:nvSpPr>
        <p:spPr/>
        <p:txBody>
          <a:bodyPr/>
          <a:lstStyle/>
          <a:p>
            <a:r>
              <a:rPr lang="de-DE" dirty="0"/>
              <a:t>4.1 Begriffsbestimmungen</a:t>
            </a:r>
          </a:p>
        </p:txBody>
      </p:sp>
    </p:spTree>
    <p:extLst>
      <p:ext uri="{BB962C8B-B14F-4D97-AF65-F5344CB8AC3E}">
        <p14:creationId xmlns:p14="http://schemas.microsoft.com/office/powerpoint/2010/main" val="606423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3FA322-B917-4B15-B9E1-8FF8BF74478D}"/>
              </a:ext>
            </a:extLst>
          </p:cNvPr>
          <p:cNvSpPr>
            <a:spLocks noGrp="1"/>
          </p:cNvSpPr>
          <p:nvPr>
            <p:ph type="title"/>
          </p:nvPr>
        </p:nvSpPr>
        <p:spPr/>
        <p:txBody>
          <a:bodyPr>
            <a:noAutofit/>
          </a:bodyPr>
          <a:lstStyle/>
          <a:p>
            <a:r>
              <a:rPr lang="de-DE" sz="2800" dirty="0"/>
              <a:t>Standardwörter</a:t>
            </a:r>
          </a:p>
        </p:txBody>
      </p:sp>
      <p:sp>
        <p:nvSpPr>
          <p:cNvPr id="3" name="Inhaltsplatzhalter 2">
            <a:extLst>
              <a:ext uri="{FF2B5EF4-FFF2-40B4-BE49-F238E27FC236}">
                <a16:creationId xmlns:a16="http://schemas.microsoft.com/office/drawing/2014/main" id="{82D91192-5D50-49E4-B1FC-E421C191A2E5}"/>
              </a:ext>
            </a:extLst>
          </p:cNvPr>
          <p:cNvSpPr>
            <a:spLocks noGrp="1"/>
          </p:cNvSpPr>
          <p:nvPr>
            <p:ph sz="half" idx="1"/>
          </p:nvPr>
        </p:nvSpPr>
        <p:spPr/>
        <p:txBody>
          <a:bodyPr>
            <a:normAutofit/>
          </a:bodyPr>
          <a:lstStyle/>
          <a:p>
            <a:pPr>
              <a:lnSpc>
                <a:spcPct val="107000"/>
              </a:lnSpc>
              <a:spcAft>
                <a:spcPts val="800"/>
              </a:spcAft>
            </a:pPr>
            <a:r>
              <a:rPr lang="de-DE" sz="1600" b="1" dirty="0">
                <a:effectLst/>
                <a:latin typeface="Tahoma" panose="020B0604030504040204" pitchFamily="34" charset="0"/>
                <a:ea typeface="Times New Roman" panose="02020603050405020304" pitchFamily="18" charset="0"/>
                <a:cs typeface="Times New Roman" panose="02020603050405020304" pitchFamily="18" charset="0"/>
              </a:rPr>
              <a:t>Standardwörter</a:t>
            </a:r>
            <a:endParaRPr lang="de-DE" sz="16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de-DE" sz="1400" dirty="0">
                <a:effectLst/>
                <a:latin typeface="Tahoma" panose="020B0604030504040204" pitchFamily="34" charset="0"/>
                <a:ea typeface="Times New Roman" panose="02020603050405020304" pitchFamily="18" charset="0"/>
                <a:cs typeface="Times New Roman" panose="02020603050405020304" pitchFamily="18" charset="0"/>
              </a:rPr>
              <a:t>In der Luftfahrtkommunikation werden die folgenden Standardwörter verwendet</a:t>
            </a:r>
            <a:r>
              <a:rPr lang="de-DE" sz="1400" dirty="0">
                <a:effectLst/>
                <a:latin typeface="Arial" panose="020B0604020202020204" pitchFamily="34" charset="0"/>
                <a:ea typeface="Calibri" panose="020F0502020204030204" pitchFamily="34" charset="0"/>
                <a:cs typeface="Times New Roman" panose="02020603050405020304" pitchFamily="18" charset="0"/>
              </a:rPr>
              <a:t> </a:t>
            </a:r>
            <a:r>
              <a:rPr lang="de-DE" sz="1400" dirty="0">
                <a:effectLst/>
                <a:latin typeface="Tahoma" panose="020B0604030504040204" pitchFamily="34" charset="0"/>
                <a:ea typeface="Times New Roman" panose="02020603050405020304" pitchFamily="18" charset="0"/>
                <a:cs typeface="Times New Roman" panose="02020603050405020304" pitchFamily="18" charset="0"/>
              </a:rPr>
              <a:t>:</a:t>
            </a:r>
            <a:endParaRPr lang="de-DE" sz="14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de-DE" sz="1400" dirty="0">
                <a:effectLst/>
                <a:latin typeface="Tahoma" panose="020B0604030504040204" pitchFamily="34" charset="0"/>
                <a:ea typeface="Times New Roman" panose="02020603050405020304" pitchFamily="18" charset="0"/>
                <a:cs typeface="Times New Roman" panose="02020603050405020304" pitchFamily="18" charset="0"/>
              </a:rPr>
              <a:t>Du musst nicht alle sprechen können, aber die wichtigsten solltest Du verstehen:</a:t>
            </a:r>
            <a:endParaRPr lang="de-DE" sz="1400" dirty="0">
              <a:effectLst/>
              <a:latin typeface="Arial" panose="020B0604020202020204" pitchFamily="34" charset="0"/>
              <a:ea typeface="Calibri" panose="020F0502020204030204" pitchFamily="34" charset="0"/>
              <a:cs typeface="Times New Roman" panose="02020603050405020304" pitchFamily="18" charset="0"/>
            </a:endParaRPr>
          </a:p>
          <a:p>
            <a:pPr>
              <a:spcAft>
                <a:spcPts val="800"/>
              </a:spcAft>
            </a:pPr>
            <a:endParaRPr lang="de-DE" sz="1050" dirty="0">
              <a:effectLst/>
              <a:latin typeface="Arial" panose="020B0604020202020204" pitchFamily="34" charset="0"/>
              <a:ea typeface="Calibri" panose="020F0502020204030204" pitchFamily="34" charset="0"/>
              <a:cs typeface="Times New Roman" panose="02020603050405020304" pitchFamily="18" charset="0"/>
            </a:endParaRPr>
          </a:p>
        </p:txBody>
      </p:sp>
      <p:graphicFrame>
        <p:nvGraphicFramePr>
          <p:cNvPr id="7" name="Inhaltsplatzhalter 6">
            <a:extLst>
              <a:ext uri="{FF2B5EF4-FFF2-40B4-BE49-F238E27FC236}">
                <a16:creationId xmlns:a16="http://schemas.microsoft.com/office/drawing/2014/main" id="{05DBB7AA-8885-43BA-93F0-0DBF9798C24F}"/>
              </a:ext>
            </a:extLst>
          </p:cNvPr>
          <p:cNvGraphicFramePr>
            <a:graphicFrameLocks noGrp="1"/>
          </p:cNvGraphicFramePr>
          <p:nvPr>
            <p:ph sz="half" idx="2"/>
            <p:extLst>
              <p:ext uri="{D42A27DB-BD31-4B8C-83A1-F6EECF244321}">
                <p14:modId xmlns:p14="http://schemas.microsoft.com/office/powerpoint/2010/main" val="3006992307"/>
              </p:ext>
            </p:extLst>
          </p:nvPr>
        </p:nvGraphicFramePr>
        <p:xfrm>
          <a:off x="503223" y="2737687"/>
          <a:ext cx="4614685" cy="3089555"/>
        </p:xfrm>
        <a:graphic>
          <a:graphicData uri="http://schemas.openxmlformats.org/drawingml/2006/table">
            <a:tbl>
              <a:tblPr firstRow="1" firstCol="1" bandRow="1">
                <a:tableStyleId>{5C22544A-7EE6-4342-B048-85BDC9FD1C3A}</a:tableStyleId>
              </a:tblPr>
              <a:tblGrid>
                <a:gridCol w="1039917">
                  <a:extLst>
                    <a:ext uri="{9D8B030D-6E8A-4147-A177-3AD203B41FA5}">
                      <a16:colId xmlns:a16="http://schemas.microsoft.com/office/drawing/2014/main" val="966776135"/>
                    </a:ext>
                  </a:extLst>
                </a:gridCol>
                <a:gridCol w="1052819">
                  <a:extLst>
                    <a:ext uri="{9D8B030D-6E8A-4147-A177-3AD203B41FA5}">
                      <a16:colId xmlns:a16="http://schemas.microsoft.com/office/drawing/2014/main" val="661930961"/>
                    </a:ext>
                  </a:extLst>
                </a:gridCol>
                <a:gridCol w="2521949">
                  <a:extLst>
                    <a:ext uri="{9D8B030D-6E8A-4147-A177-3AD203B41FA5}">
                      <a16:colId xmlns:a16="http://schemas.microsoft.com/office/drawing/2014/main" val="1582699319"/>
                    </a:ext>
                  </a:extLst>
                </a:gridCol>
              </a:tblGrid>
              <a:tr h="246306">
                <a:tc>
                  <a:txBody>
                    <a:bodyPr/>
                    <a:lstStyle/>
                    <a:p>
                      <a:pPr>
                        <a:lnSpc>
                          <a:spcPct val="107000"/>
                        </a:lnSpc>
                        <a:spcAft>
                          <a:spcPts val="800"/>
                        </a:spcAft>
                      </a:pPr>
                      <a:r>
                        <a:rPr lang="de-DE" sz="1000">
                          <a:effectLst/>
                        </a:rPr>
                        <a:t>Begriff</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dirty="0">
                          <a:effectLst/>
                        </a:rPr>
                        <a:t> Aussprache</a:t>
                      </a:r>
                      <a:endParaRPr lang="de-DE" sz="1000" dirty="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 Bedeutung </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739791025"/>
                  </a:ext>
                </a:extLst>
              </a:tr>
              <a:tr h="246306">
                <a:tc>
                  <a:txBody>
                    <a:bodyPr/>
                    <a:lstStyle/>
                    <a:p>
                      <a:pPr>
                        <a:lnSpc>
                          <a:spcPct val="107000"/>
                        </a:lnSpc>
                        <a:spcAft>
                          <a:spcPts val="800"/>
                        </a:spcAft>
                      </a:pPr>
                      <a:r>
                        <a:rPr lang="de-DE" sz="1000">
                          <a:effectLst/>
                        </a:rPr>
                        <a:t>Negative</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u="sng">
                          <a:effectLst/>
                        </a:rPr>
                        <a:t>Ne</a:t>
                      </a:r>
                      <a:r>
                        <a:rPr lang="de-DE" sz="1000">
                          <a:effectLst/>
                        </a:rPr>
                        <a:t>ggatif</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Nein, nicht. (Ablehnung)</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304732743"/>
                  </a:ext>
                </a:extLst>
              </a:tr>
              <a:tr h="246306">
                <a:tc>
                  <a:txBody>
                    <a:bodyPr/>
                    <a:lstStyle/>
                    <a:p>
                      <a:pPr>
                        <a:lnSpc>
                          <a:spcPct val="107000"/>
                        </a:lnSpc>
                        <a:spcAft>
                          <a:spcPts val="800"/>
                        </a:spcAft>
                      </a:pPr>
                      <a:r>
                        <a:rPr lang="de-DE" sz="1000">
                          <a:effectLst/>
                        </a:rPr>
                        <a:t>Affirm</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Äff</a:t>
                      </a:r>
                      <a:r>
                        <a:rPr lang="de-DE" sz="1000" u="sng">
                          <a:effectLst/>
                        </a:rPr>
                        <a:t>örm</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Ja (Bestätigung)</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862041379"/>
                  </a:ext>
                </a:extLst>
              </a:tr>
              <a:tr h="246306">
                <a:tc>
                  <a:txBody>
                    <a:bodyPr/>
                    <a:lstStyle/>
                    <a:p>
                      <a:pPr>
                        <a:lnSpc>
                          <a:spcPct val="107000"/>
                        </a:lnSpc>
                        <a:spcAft>
                          <a:spcPts val="800"/>
                        </a:spcAft>
                      </a:pPr>
                      <a:r>
                        <a:rPr lang="de-DE" sz="1000">
                          <a:effectLst/>
                          <a:highlight>
                            <a:srgbClr val="FF0000"/>
                          </a:highlight>
                        </a:rPr>
                        <a:t> </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highlight>
                            <a:srgbClr val="FF0000"/>
                          </a:highlight>
                        </a:rPr>
                        <a:t> </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highlight>
                            <a:srgbClr val="FF0000"/>
                          </a:highlight>
                        </a:rPr>
                        <a:t> </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111931657"/>
                  </a:ext>
                </a:extLst>
              </a:tr>
              <a:tr h="535191">
                <a:tc>
                  <a:txBody>
                    <a:bodyPr/>
                    <a:lstStyle/>
                    <a:p>
                      <a:pPr>
                        <a:lnSpc>
                          <a:spcPct val="107000"/>
                        </a:lnSpc>
                        <a:spcAft>
                          <a:spcPts val="800"/>
                        </a:spcAft>
                      </a:pPr>
                      <a:r>
                        <a:rPr lang="de-DE" sz="1000">
                          <a:effectLst/>
                        </a:rPr>
                        <a:t>Wilco</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u="sng">
                          <a:effectLst/>
                        </a:rPr>
                        <a:t>Ui</a:t>
                      </a:r>
                      <a:r>
                        <a:rPr lang="de-DE" sz="1000">
                          <a:effectLst/>
                        </a:rPr>
                        <a:t>lko</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Das werde ich tun. Wilco bedeutet: Ich verstehe die Botschaft und werde sie umsetzen.</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514321770"/>
                  </a:ext>
                </a:extLst>
              </a:tr>
              <a:tr h="477320">
                <a:tc>
                  <a:txBody>
                    <a:bodyPr/>
                    <a:lstStyle/>
                    <a:p>
                      <a:pPr>
                        <a:lnSpc>
                          <a:spcPct val="107000"/>
                        </a:lnSpc>
                        <a:spcAft>
                          <a:spcPts val="800"/>
                        </a:spcAft>
                      </a:pPr>
                      <a:r>
                        <a:rPr lang="de-DE" sz="1000">
                          <a:effectLst/>
                        </a:rPr>
                        <a:t>Standby</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Ständ </a:t>
                      </a:r>
                      <a:r>
                        <a:rPr lang="de-DE" sz="1000" u="sng">
                          <a:effectLst/>
                        </a:rPr>
                        <a:t>bei</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dirty="0">
                          <a:effectLst/>
                        </a:rPr>
                        <a:t>Warten Sie! (nicht reagieren, ich bin beschäftigt. Ich rufe Sie zurück)</a:t>
                      </a:r>
                      <a:endParaRPr lang="de-DE" sz="1000" dirty="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631232090"/>
                  </a:ext>
                </a:extLst>
              </a:tr>
              <a:tr h="246306">
                <a:tc>
                  <a:txBody>
                    <a:bodyPr/>
                    <a:lstStyle/>
                    <a:p>
                      <a:pPr>
                        <a:lnSpc>
                          <a:spcPct val="107000"/>
                        </a:lnSpc>
                        <a:spcAft>
                          <a:spcPts val="800"/>
                        </a:spcAft>
                      </a:pPr>
                      <a:r>
                        <a:rPr lang="de-DE" sz="1000">
                          <a:effectLst/>
                        </a:rPr>
                        <a:t>Roger</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u="sng">
                          <a:effectLst/>
                        </a:rPr>
                        <a:t>Rod</a:t>
                      </a:r>
                      <a:r>
                        <a:rPr lang="de-DE" sz="1000">
                          <a:effectLst/>
                        </a:rPr>
                        <a:t>scher</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dirty="0">
                          <a:effectLst/>
                        </a:rPr>
                        <a:t>Ich habe Ihre Nachricht erhalten</a:t>
                      </a:r>
                      <a:endParaRPr lang="de-DE" sz="1000" dirty="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201656337"/>
                  </a:ext>
                </a:extLst>
              </a:tr>
              <a:tr h="368194">
                <a:tc>
                  <a:txBody>
                    <a:bodyPr/>
                    <a:lstStyle/>
                    <a:p>
                      <a:pPr>
                        <a:lnSpc>
                          <a:spcPct val="107000"/>
                        </a:lnSpc>
                        <a:spcAft>
                          <a:spcPts val="800"/>
                        </a:spcAft>
                      </a:pPr>
                      <a:r>
                        <a:rPr lang="de-DE" sz="1000">
                          <a:effectLst/>
                        </a:rPr>
                        <a:t>Say again</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Säi ä</a:t>
                      </a:r>
                      <a:r>
                        <a:rPr lang="de-DE" sz="1000" u="sng">
                          <a:effectLst/>
                        </a:rPr>
                        <a:t>genn</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dirty="0">
                          <a:effectLst/>
                        </a:rPr>
                        <a:t>Wiederholen Sie die Meldung</a:t>
                      </a:r>
                      <a:endParaRPr lang="de-DE" sz="1000" dirty="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4024143586"/>
                  </a:ext>
                </a:extLst>
              </a:tr>
              <a:tr h="477320">
                <a:tc>
                  <a:txBody>
                    <a:bodyPr/>
                    <a:lstStyle/>
                    <a:p>
                      <a:pPr>
                        <a:lnSpc>
                          <a:spcPct val="107000"/>
                        </a:lnSpc>
                        <a:spcAft>
                          <a:spcPts val="800"/>
                        </a:spcAft>
                      </a:pPr>
                      <a:r>
                        <a:rPr lang="de-DE" sz="1000">
                          <a:effectLst/>
                        </a:rPr>
                        <a:t>Confirm</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Kon-</a:t>
                      </a:r>
                      <a:r>
                        <a:rPr lang="de-DE" sz="1000" u="sng">
                          <a:effectLst/>
                        </a:rPr>
                        <a:t>förm</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dirty="0">
                          <a:effectLst/>
                        </a:rPr>
                        <a:t>Bestätigen Sie …(zweifelhafte Meldung)</a:t>
                      </a:r>
                      <a:endParaRPr lang="de-DE" sz="1000" dirty="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339861215"/>
                  </a:ext>
                </a:extLst>
              </a:tr>
            </a:tbl>
          </a:graphicData>
        </a:graphic>
      </p:graphicFrame>
      <p:sp>
        <p:nvSpPr>
          <p:cNvPr id="5" name="Foliennummernplatzhalter 4">
            <a:extLst>
              <a:ext uri="{FF2B5EF4-FFF2-40B4-BE49-F238E27FC236}">
                <a16:creationId xmlns:a16="http://schemas.microsoft.com/office/drawing/2014/main" id="{C8E3A08C-0321-4E10-9A18-4764E9E36AEE}"/>
              </a:ext>
            </a:extLst>
          </p:cNvPr>
          <p:cNvSpPr>
            <a:spLocks noGrp="1"/>
          </p:cNvSpPr>
          <p:nvPr>
            <p:ph type="sldNum" sz="quarter" idx="12"/>
          </p:nvPr>
        </p:nvSpPr>
        <p:spPr/>
        <p:txBody>
          <a:bodyPr/>
          <a:lstStyle/>
          <a:p>
            <a:fld id="{1BAF13B1-D0BA-4A19-B609-64C08BFDA19E}" type="slidenum">
              <a:rPr lang="de-DE" smtClean="0"/>
              <a:pPr/>
              <a:t>16</a:t>
            </a:fld>
            <a:endParaRPr lang="de-DE" dirty="0"/>
          </a:p>
        </p:txBody>
      </p:sp>
      <p:sp>
        <p:nvSpPr>
          <p:cNvPr id="6" name="Textplatzhalter 5">
            <a:extLst>
              <a:ext uri="{FF2B5EF4-FFF2-40B4-BE49-F238E27FC236}">
                <a16:creationId xmlns:a16="http://schemas.microsoft.com/office/drawing/2014/main" id="{BB1F5A3E-80EF-4ED8-B13B-8F9C8D0778A9}"/>
              </a:ext>
            </a:extLst>
          </p:cNvPr>
          <p:cNvSpPr>
            <a:spLocks noGrp="1"/>
          </p:cNvSpPr>
          <p:nvPr>
            <p:ph type="body" sz="quarter" idx="13"/>
          </p:nvPr>
        </p:nvSpPr>
        <p:spPr/>
        <p:txBody>
          <a:bodyPr/>
          <a:lstStyle/>
          <a:p>
            <a:r>
              <a:rPr lang="de-DE" dirty="0"/>
              <a:t>4.1 Begriffsbestimmungen</a:t>
            </a:r>
          </a:p>
        </p:txBody>
      </p:sp>
      <p:graphicFrame>
        <p:nvGraphicFramePr>
          <p:cNvPr id="8" name="Tabelle 7">
            <a:extLst>
              <a:ext uri="{FF2B5EF4-FFF2-40B4-BE49-F238E27FC236}">
                <a16:creationId xmlns:a16="http://schemas.microsoft.com/office/drawing/2014/main" id="{37F9B495-42D2-40F8-8686-EBD0F2B4A20C}"/>
              </a:ext>
            </a:extLst>
          </p:cNvPr>
          <p:cNvGraphicFramePr>
            <a:graphicFrameLocks noGrp="1"/>
          </p:cNvGraphicFramePr>
          <p:nvPr>
            <p:extLst>
              <p:ext uri="{D42A27DB-BD31-4B8C-83A1-F6EECF244321}">
                <p14:modId xmlns:p14="http://schemas.microsoft.com/office/powerpoint/2010/main" val="44035110"/>
              </p:ext>
            </p:extLst>
          </p:nvPr>
        </p:nvGraphicFramePr>
        <p:xfrm>
          <a:off x="6333836" y="924910"/>
          <a:ext cx="4911919" cy="4826185"/>
        </p:xfrm>
        <a:graphic>
          <a:graphicData uri="http://schemas.openxmlformats.org/drawingml/2006/table">
            <a:tbl>
              <a:tblPr firstRow="1" firstCol="1" bandRow="1">
                <a:tableStyleId>{5C22544A-7EE6-4342-B048-85BDC9FD1C3A}</a:tableStyleId>
              </a:tblPr>
              <a:tblGrid>
                <a:gridCol w="1106899">
                  <a:extLst>
                    <a:ext uri="{9D8B030D-6E8A-4147-A177-3AD203B41FA5}">
                      <a16:colId xmlns:a16="http://schemas.microsoft.com/office/drawing/2014/main" val="3703954688"/>
                    </a:ext>
                  </a:extLst>
                </a:gridCol>
                <a:gridCol w="1120631">
                  <a:extLst>
                    <a:ext uri="{9D8B030D-6E8A-4147-A177-3AD203B41FA5}">
                      <a16:colId xmlns:a16="http://schemas.microsoft.com/office/drawing/2014/main" val="3464375098"/>
                    </a:ext>
                  </a:extLst>
                </a:gridCol>
                <a:gridCol w="2684389">
                  <a:extLst>
                    <a:ext uri="{9D8B030D-6E8A-4147-A177-3AD203B41FA5}">
                      <a16:colId xmlns:a16="http://schemas.microsoft.com/office/drawing/2014/main" val="3668961145"/>
                    </a:ext>
                  </a:extLst>
                </a:gridCol>
              </a:tblGrid>
              <a:tr h="252629">
                <a:tc>
                  <a:txBody>
                    <a:bodyPr/>
                    <a:lstStyle/>
                    <a:p>
                      <a:pPr>
                        <a:lnSpc>
                          <a:spcPct val="107000"/>
                        </a:lnSpc>
                        <a:spcAft>
                          <a:spcPts val="800"/>
                        </a:spcAft>
                      </a:pPr>
                      <a:r>
                        <a:rPr lang="de-DE" sz="1000">
                          <a:effectLst/>
                        </a:rPr>
                        <a:t>Begriff</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dirty="0">
                          <a:effectLst/>
                        </a:rPr>
                        <a:t> Aussprache</a:t>
                      </a:r>
                      <a:endParaRPr lang="de-DE" sz="1000" dirty="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 Bedeutung </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039762274"/>
                  </a:ext>
                </a:extLst>
              </a:tr>
              <a:tr h="252629">
                <a:tc>
                  <a:txBody>
                    <a:bodyPr/>
                    <a:lstStyle/>
                    <a:p>
                      <a:pPr>
                        <a:lnSpc>
                          <a:spcPct val="107000"/>
                        </a:lnSpc>
                        <a:spcAft>
                          <a:spcPts val="800"/>
                        </a:spcAft>
                      </a:pPr>
                      <a:r>
                        <a:rPr lang="de-DE" sz="1000">
                          <a:effectLst/>
                        </a:rPr>
                        <a:t> </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 </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 </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911949200"/>
                  </a:ext>
                </a:extLst>
              </a:tr>
              <a:tr h="252629">
                <a:tc>
                  <a:txBody>
                    <a:bodyPr/>
                    <a:lstStyle/>
                    <a:p>
                      <a:pPr>
                        <a:lnSpc>
                          <a:spcPct val="107000"/>
                        </a:lnSpc>
                        <a:spcAft>
                          <a:spcPts val="800"/>
                        </a:spcAft>
                      </a:pPr>
                      <a:r>
                        <a:rPr lang="de-DE" sz="1000">
                          <a:effectLst/>
                        </a:rPr>
                        <a:t>Cleared for </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u="sng">
                          <a:effectLst/>
                        </a:rPr>
                        <a:t>Klierd</a:t>
                      </a:r>
                      <a:r>
                        <a:rPr lang="de-DE" sz="1000">
                          <a:effectLst/>
                        </a:rPr>
                        <a:t> for</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Frei(gegeben) zum... (Erlaubnis zum)</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883707557"/>
                  </a:ext>
                </a:extLst>
              </a:tr>
              <a:tr h="489572">
                <a:tc>
                  <a:txBody>
                    <a:bodyPr/>
                    <a:lstStyle/>
                    <a:p>
                      <a:pPr>
                        <a:lnSpc>
                          <a:spcPct val="107000"/>
                        </a:lnSpc>
                        <a:spcAft>
                          <a:spcPts val="800"/>
                        </a:spcAft>
                      </a:pPr>
                      <a:r>
                        <a:rPr lang="de-DE" sz="1000">
                          <a:effectLst/>
                        </a:rPr>
                        <a:t>Cancel</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u="sng">
                          <a:effectLst/>
                        </a:rPr>
                        <a:t>Kän</a:t>
                      </a:r>
                      <a:r>
                        <a:rPr lang="de-DE" sz="1000">
                          <a:effectLst/>
                        </a:rPr>
                        <a:t>-zel</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Stornieren Sie die vorige Absicht/Freigabe/…</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431463355"/>
                  </a:ext>
                </a:extLst>
              </a:tr>
              <a:tr h="489572">
                <a:tc>
                  <a:txBody>
                    <a:bodyPr/>
                    <a:lstStyle/>
                    <a:p>
                      <a:pPr>
                        <a:lnSpc>
                          <a:spcPct val="107000"/>
                        </a:lnSpc>
                        <a:spcAft>
                          <a:spcPts val="800"/>
                        </a:spcAft>
                      </a:pPr>
                      <a:r>
                        <a:rPr lang="de-DE" sz="1000">
                          <a:effectLst/>
                        </a:rPr>
                        <a:t>Correction </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Kor</a:t>
                      </a:r>
                      <a:r>
                        <a:rPr lang="de-DE" sz="1000" u="sng">
                          <a:effectLst/>
                        </a:rPr>
                        <a:t>rek</a:t>
                      </a:r>
                      <a:r>
                        <a:rPr lang="de-DE" sz="1000">
                          <a:effectLst/>
                        </a:rPr>
                        <a:t>tschen</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Ich habe etwas falsch gesagt, die richtige Meldung lautet....</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343165016"/>
                  </a:ext>
                </a:extLst>
              </a:tr>
              <a:tr h="489572">
                <a:tc>
                  <a:txBody>
                    <a:bodyPr/>
                    <a:lstStyle/>
                    <a:p>
                      <a:pPr>
                        <a:lnSpc>
                          <a:spcPct val="107000"/>
                        </a:lnSpc>
                        <a:spcAft>
                          <a:spcPts val="800"/>
                        </a:spcAft>
                      </a:pPr>
                      <a:r>
                        <a:rPr lang="de-DE" sz="1000">
                          <a:effectLst/>
                        </a:rPr>
                        <a:t>Monitor</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u="sng">
                          <a:effectLst/>
                        </a:rPr>
                        <a:t>Monn</a:t>
                      </a:r>
                      <a:r>
                        <a:rPr lang="de-DE" sz="1000">
                          <a:effectLst/>
                        </a:rPr>
                        <a:t>i-tor</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Hören Sie die folgende Frequenz ab, aber nehmen Sie keinen Kontakt auf</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013832275"/>
                  </a:ext>
                </a:extLst>
              </a:tr>
              <a:tr h="489572">
                <a:tc>
                  <a:txBody>
                    <a:bodyPr/>
                    <a:lstStyle/>
                    <a:p>
                      <a:pPr>
                        <a:lnSpc>
                          <a:spcPct val="107000"/>
                        </a:lnSpc>
                        <a:spcAft>
                          <a:spcPts val="800"/>
                        </a:spcAft>
                      </a:pPr>
                      <a:r>
                        <a:rPr lang="de-DE" sz="1000">
                          <a:effectLst/>
                        </a:rPr>
                        <a:t>Break Break </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Bräik Bräik</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Es folgt eine Nachricht an eine andere Station. </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181333954"/>
                  </a:ext>
                </a:extLst>
              </a:tr>
              <a:tr h="489572">
                <a:tc>
                  <a:txBody>
                    <a:bodyPr/>
                    <a:lstStyle/>
                    <a:p>
                      <a:pPr>
                        <a:lnSpc>
                          <a:spcPct val="107000"/>
                        </a:lnSpc>
                        <a:spcAft>
                          <a:spcPts val="800"/>
                        </a:spcAft>
                      </a:pPr>
                      <a:r>
                        <a:rPr lang="de-DE" sz="1000">
                          <a:effectLst/>
                        </a:rPr>
                        <a:t>Break</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Bräik</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Jetzt kommt der zweite Teil meiner Nachricht</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244758958"/>
                  </a:ext>
                </a:extLst>
              </a:tr>
              <a:tr h="489572">
                <a:tc>
                  <a:txBody>
                    <a:bodyPr/>
                    <a:lstStyle/>
                    <a:p>
                      <a:pPr>
                        <a:lnSpc>
                          <a:spcPct val="107000"/>
                        </a:lnSpc>
                        <a:spcAft>
                          <a:spcPts val="800"/>
                        </a:spcAft>
                      </a:pPr>
                      <a:r>
                        <a:rPr lang="de-DE" sz="1000">
                          <a:effectLst/>
                        </a:rPr>
                        <a:t>Read back </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Ried </a:t>
                      </a:r>
                      <a:r>
                        <a:rPr lang="de-DE" sz="1000" u="sng">
                          <a:effectLst/>
                        </a:rPr>
                        <a:t>beck</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Wiederholen Sie meine Nachricht wörtlich</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226184966"/>
                  </a:ext>
                </a:extLst>
              </a:tr>
              <a:tr h="601476">
                <a:tc>
                  <a:txBody>
                    <a:bodyPr/>
                    <a:lstStyle/>
                    <a:p>
                      <a:pPr>
                        <a:lnSpc>
                          <a:spcPct val="107000"/>
                        </a:lnSpc>
                        <a:spcAft>
                          <a:spcPts val="800"/>
                        </a:spcAft>
                      </a:pPr>
                      <a:r>
                        <a:rPr lang="de-DE" sz="1000">
                          <a:effectLst/>
                        </a:rPr>
                        <a:t>Report</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Ri-</a:t>
                      </a:r>
                      <a:r>
                        <a:rPr lang="de-DE" sz="1000" u="sng">
                          <a:effectLst/>
                        </a:rPr>
                        <a:t>Port</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Berichten Sie… (z.B. wenn Sie Höhe oder einen bestimmten Punkt erreicht haben)</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4259098770"/>
                  </a:ext>
                </a:extLst>
              </a:tr>
              <a:tr h="529390">
                <a:tc>
                  <a:txBody>
                    <a:bodyPr/>
                    <a:lstStyle/>
                    <a:p>
                      <a:pPr>
                        <a:lnSpc>
                          <a:spcPct val="107000"/>
                        </a:lnSpc>
                        <a:spcAft>
                          <a:spcPts val="800"/>
                        </a:spcAft>
                      </a:pPr>
                      <a:r>
                        <a:rPr lang="de-DE" sz="1000">
                          <a:effectLst/>
                        </a:rPr>
                        <a:t>MAYDAY MAYDAY MAYDAY</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u="sng" dirty="0" err="1">
                          <a:effectLst/>
                        </a:rPr>
                        <a:t>Mäi</a:t>
                      </a:r>
                      <a:r>
                        <a:rPr lang="de-DE" sz="1000" dirty="0" err="1">
                          <a:effectLst/>
                        </a:rPr>
                        <a:t>däi</a:t>
                      </a:r>
                      <a:r>
                        <a:rPr lang="de-DE" sz="1000" dirty="0">
                          <a:effectLst/>
                        </a:rPr>
                        <a:t>…</a:t>
                      </a:r>
                      <a:endParaRPr lang="de-DE" sz="1000" dirty="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dirty="0">
                          <a:effectLst/>
                        </a:rPr>
                        <a:t>Notruf. Dreimal sprechen.</a:t>
                      </a:r>
                      <a:endParaRPr lang="de-DE" sz="1000" dirty="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298420851"/>
                  </a:ext>
                </a:extLst>
              </a:tr>
            </a:tbl>
          </a:graphicData>
        </a:graphic>
      </p:graphicFrame>
      <p:graphicFrame>
        <p:nvGraphicFramePr>
          <p:cNvPr id="9" name="Tabelle 8">
            <a:extLst>
              <a:ext uri="{FF2B5EF4-FFF2-40B4-BE49-F238E27FC236}">
                <a16:creationId xmlns:a16="http://schemas.microsoft.com/office/drawing/2014/main" id="{D8749D34-DC58-43C1-A812-7D68156F8622}"/>
              </a:ext>
            </a:extLst>
          </p:cNvPr>
          <p:cNvGraphicFramePr>
            <a:graphicFrameLocks noGrp="1"/>
          </p:cNvGraphicFramePr>
          <p:nvPr>
            <p:extLst>
              <p:ext uri="{D42A27DB-BD31-4B8C-83A1-F6EECF244321}">
                <p14:modId xmlns:p14="http://schemas.microsoft.com/office/powerpoint/2010/main" val="3646781800"/>
              </p:ext>
            </p:extLst>
          </p:nvPr>
        </p:nvGraphicFramePr>
        <p:xfrm>
          <a:off x="6333835" y="5751095"/>
          <a:ext cx="4911919" cy="415203"/>
        </p:xfrm>
        <a:graphic>
          <a:graphicData uri="http://schemas.openxmlformats.org/drawingml/2006/table">
            <a:tbl>
              <a:tblPr firstRow="1" firstCol="1" bandRow="1">
                <a:tableStyleId>{5C22544A-7EE6-4342-B048-85BDC9FD1C3A}</a:tableStyleId>
              </a:tblPr>
              <a:tblGrid>
                <a:gridCol w="1106898">
                  <a:extLst>
                    <a:ext uri="{9D8B030D-6E8A-4147-A177-3AD203B41FA5}">
                      <a16:colId xmlns:a16="http://schemas.microsoft.com/office/drawing/2014/main" val="3049039700"/>
                    </a:ext>
                  </a:extLst>
                </a:gridCol>
                <a:gridCol w="1120632">
                  <a:extLst>
                    <a:ext uri="{9D8B030D-6E8A-4147-A177-3AD203B41FA5}">
                      <a16:colId xmlns:a16="http://schemas.microsoft.com/office/drawing/2014/main" val="1330457597"/>
                    </a:ext>
                  </a:extLst>
                </a:gridCol>
                <a:gridCol w="2684389">
                  <a:extLst>
                    <a:ext uri="{9D8B030D-6E8A-4147-A177-3AD203B41FA5}">
                      <a16:colId xmlns:a16="http://schemas.microsoft.com/office/drawing/2014/main" val="32283621"/>
                    </a:ext>
                  </a:extLst>
                </a:gridCol>
              </a:tblGrid>
              <a:tr h="415203">
                <a:tc>
                  <a:txBody>
                    <a:bodyPr/>
                    <a:lstStyle/>
                    <a:p>
                      <a:pPr marL="0" algn="l" defTabSz="914400" rtl="0" eaLnBrk="1" latinLnBrk="0" hangingPunct="1">
                        <a:lnSpc>
                          <a:spcPct val="107000"/>
                        </a:lnSpc>
                        <a:spcAft>
                          <a:spcPts val="800"/>
                        </a:spcAft>
                      </a:pPr>
                      <a:r>
                        <a:rPr lang="de-DE" sz="1000" b="1" kern="1200" dirty="0">
                          <a:solidFill>
                            <a:schemeClr val="lt1"/>
                          </a:solidFill>
                          <a:effectLst/>
                          <a:latin typeface="+mn-lt"/>
                          <a:ea typeface="+mn-ea"/>
                          <a:cs typeface="+mn-cs"/>
                        </a:rPr>
                        <a:t>PAN </a:t>
                      </a:r>
                      <a:r>
                        <a:rPr lang="de-DE" sz="1000" b="1" kern="1200" dirty="0" err="1">
                          <a:solidFill>
                            <a:schemeClr val="lt1"/>
                          </a:solidFill>
                          <a:effectLst/>
                          <a:latin typeface="+mn-lt"/>
                          <a:ea typeface="+mn-ea"/>
                          <a:cs typeface="+mn-cs"/>
                        </a:rPr>
                        <a:t>PAN</a:t>
                      </a:r>
                      <a:endParaRPr lang="de-DE" sz="1000" b="1" kern="1200" dirty="0">
                        <a:solidFill>
                          <a:schemeClr val="lt1"/>
                        </a:solidFill>
                        <a:effectLst/>
                        <a:latin typeface="+mn-lt"/>
                        <a:ea typeface="+mn-ea"/>
                        <a:cs typeface="+mn-cs"/>
                      </a:endParaRPr>
                    </a:p>
                  </a:txBody>
                  <a:tcPr marL="9525" marR="9525" marT="9525" marB="9525" anchor="ctr"/>
                </a:tc>
                <a:tc>
                  <a:txBody>
                    <a:bodyPr/>
                    <a:lstStyle/>
                    <a:p>
                      <a:pPr marL="0" algn="l" defTabSz="914400" rtl="0" eaLnBrk="1" latinLnBrk="0" hangingPunct="1">
                        <a:lnSpc>
                          <a:spcPct val="107000"/>
                        </a:lnSpc>
                        <a:spcAft>
                          <a:spcPts val="800"/>
                        </a:spcAft>
                      </a:pPr>
                      <a:r>
                        <a:rPr lang="de-DE" sz="1000" b="0" kern="1200" dirty="0" err="1">
                          <a:solidFill>
                            <a:schemeClr val="tx1"/>
                          </a:solidFill>
                          <a:effectLst/>
                          <a:latin typeface="+mn-lt"/>
                          <a:ea typeface="+mn-ea"/>
                          <a:cs typeface="+mn-cs"/>
                        </a:rPr>
                        <a:t>Pahn</a:t>
                      </a:r>
                      <a:r>
                        <a:rPr lang="de-DE" sz="1000" b="0" kern="1200" dirty="0">
                          <a:solidFill>
                            <a:schemeClr val="tx1"/>
                          </a:solidFill>
                          <a:effectLst/>
                          <a:latin typeface="+mn-lt"/>
                          <a:ea typeface="+mn-ea"/>
                          <a:cs typeface="+mn-cs"/>
                        </a:rPr>
                        <a:t> </a:t>
                      </a:r>
                      <a:r>
                        <a:rPr lang="de-DE" sz="1000" b="0" kern="1200" dirty="0" err="1">
                          <a:solidFill>
                            <a:schemeClr val="tx1"/>
                          </a:solidFill>
                          <a:effectLst/>
                          <a:latin typeface="+mn-lt"/>
                          <a:ea typeface="+mn-ea"/>
                          <a:cs typeface="+mn-cs"/>
                        </a:rPr>
                        <a:t>Pahn</a:t>
                      </a:r>
                      <a:endParaRPr lang="de-DE" sz="1000" b="0" kern="1200" dirty="0">
                        <a:solidFill>
                          <a:schemeClr val="tx1"/>
                        </a:solidFill>
                        <a:effectLst/>
                        <a:latin typeface="+mn-lt"/>
                        <a:ea typeface="+mn-ea"/>
                        <a:cs typeface="+mn-cs"/>
                      </a:endParaRPr>
                    </a:p>
                  </a:txBody>
                  <a:tcPr marL="9525" marR="9525" marT="9525" marB="9525" anchor="ctr">
                    <a:solidFill>
                      <a:schemeClr val="accent1">
                        <a:lumMod val="20000"/>
                        <a:lumOff val="80000"/>
                      </a:schemeClr>
                    </a:solidFill>
                  </a:tcPr>
                </a:tc>
                <a:tc>
                  <a:txBody>
                    <a:bodyPr/>
                    <a:lstStyle/>
                    <a:p>
                      <a:pPr marL="0" algn="l" defTabSz="914400" rtl="0" eaLnBrk="1" latinLnBrk="0" hangingPunct="1">
                        <a:lnSpc>
                          <a:spcPct val="107000"/>
                        </a:lnSpc>
                        <a:spcAft>
                          <a:spcPts val="800"/>
                        </a:spcAft>
                      </a:pPr>
                      <a:r>
                        <a:rPr lang="de-DE" sz="1000" b="0" kern="1200" dirty="0">
                          <a:solidFill>
                            <a:schemeClr val="tx1"/>
                          </a:solidFill>
                          <a:effectLst/>
                          <a:latin typeface="+mn-lt"/>
                          <a:ea typeface="+mn-ea"/>
                          <a:cs typeface="+mn-cs"/>
                        </a:rPr>
                        <a:t>Es folgt eine dringende Meldung</a:t>
                      </a:r>
                    </a:p>
                  </a:txBody>
                  <a:tcPr marL="9525" marR="9525" marT="9525" marB="9525" anchor="ctr">
                    <a:solidFill>
                      <a:schemeClr val="accent1">
                        <a:lumMod val="20000"/>
                        <a:lumOff val="80000"/>
                      </a:schemeClr>
                    </a:solidFill>
                  </a:tcPr>
                </a:tc>
                <a:extLst>
                  <a:ext uri="{0D108BD9-81ED-4DB2-BD59-A6C34878D82A}">
                    <a16:rowId xmlns:a16="http://schemas.microsoft.com/office/drawing/2014/main" val="1393988244"/>
                  </a:ext>
                </a:extLst>
              </a:tr>
            </a:tbl>
          </a:graphicData>
        </a:graphic>
      </p:graphicFrame>
    </p:spTree>
    <p:extLst>
      <p:ext uri="{BB962C8B-B14F-4D97-AF65-F5344CB8AC3E}">
        <p14:creationId xmlns:p14="http://schemas.microsoft.com/office/powerpoint/2010/main" val="12167947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3FA322-B917-4B15-B9E1-8FF8BF74478D}"/>
              </a:ext>
            </a:extLst>
          </p:cNvPr>
          <p:cNvSpPr>
            <a:spLocks noGrp="1"/>
          </p:cNvSpPr>
          <p:nvPr>
            <p:ph type="title"/>
          </p:nvPr>
        </p:nvSpPr>
        <p:spPr/>
        <p:txBody>
          <a:bodyPr>
            <a:noAutofit/>
          </a:bodyPr>
          <a:lstStyle/>
          <a:p>
            <a:r>
              <a:rPr lang="de-DE" sz="2800" dirty="0"/>
              <a:t>Verständigung</a:t>
            </a:r>
          </a:p>
        </p:txBody>
      </p:sp>
      <p:sp>
        <p:nvSpPr>
          <p:cNvPr id="3" name="Inhaltsplatzhalter 2">
            <a:extLst>
              <a:ext uri="{FF2B5EF4-FFF2-40B4-BE49-F238E27FC236}">
                <a16:creationId xmlns:a16="http://schemas.microsoft.com/office/drawing/2014/main" id="{82D91192-5D50-49E4-B1FC-E421C191A2E5}"/>
              </a:ext>
            </a:extLst>
          </p:cNvPr>
          <p:cNvSpPr>
            <a:spLocks noGrp="1"/>
          </p:cNvSpPr>
          <p:nvPr>
            <p:ph sz="half" idx="1"/>
          </p:nvPr>
        </p:nvSpPr>
        <p:spPr/>
        <p:txBody>
          <a:bodyPr>
            <a:normAutofit/>
          </a:bodyPr>
          <a:lstStyle/>
          <a:p>
            <a:pPr>
              <a:lnSpc>
                <a:spcPct val="107000"/>
              </a:lnSpc>
              <a:spcAft>
                <a:spcPts val="800"/>
              </a:spcAft>
            </a:pPr>
            <a:r>
              <a:rPr lang="de-DE" sz="1600" b="1" dirty="0">
                <a:effectLst/>
                <a:latin typeface="Tahoma" panose="020B0604030504040204" pitchFamily="34" charset="0"/>
                <a:ea typeface="Times New Roman" panose="02020603050405020304" pitchFamily="18" charset="0"/>
                <a:cs typeface="Times New Roman" panose="02020603050405020304" pitchFamily="18" charset="0"/>
              </a:rPr>
              <a:t>Testverfahren (Funkcheck)</a:t>
            </a:r>
            <a:endParaRPr lang="de-DE" sz="16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de-DE" sz="1400" dirty="0">
                <a:effectLst/>
                <a:latin typeface="Tahoma" panose="020B0604030504040204" pitchFamily="34" charset="0"/>
                <a:ea typeface="Times New Roman" panose="02020603050405020304" pitchFamily="18" charset="0"/>
                <a:cs typeface="Times New Roman" panose="02020603050405020304" pitchFamily="18" charset="0"/>
              </a:rPr>
              <a:t>Manchmal wird ein Sender dich fragen, wie gut du die Nachricht verstanden hast. Das geschieht dann mit dem Satz "</a:t>
            </a:r>
            <a:r>
              <a:rPr lang="de-DE" sz="1400" b="1" i="1" dirty="0" err="1">
                <a:effectLst/>
                <a:latin typeface="Tahoma" panose="020B0604030504040204" pitchFamily="34" charset="0"/>
                <a:ea typeface="Times New Roman" panose="02020603050405020304" pitchFamily="18" charset="0"/>
                <a:cs typeface="Times New Roman" panose="02020603050405020304" pitchFamily="18" charset="0"/>
              </a:rPr>
              <a:t>How</a:t>
            </a:r>
            <a:r>
              <a:rPr lang="de-DE" sz="1400" b="1" i="1" dirty="0">
                <a:effectLst/>
                <a:latin typeface="Tahoma" panose="020B0604030504040204" pitchFamily="34" charset="0"/>
                <a:ea typeface="Times New Roman" panose="02020603050405020304" pitchFamily="18" charset="0"/>
                <a:cs typeface="Times New Roman" panose="02020603050405020304" pitchFamily="18" charset="0"/>
              </a:rPr>
              <a:t> do </a:t>
            </a:r>
            <a:r>
              <a:rPr lang="de-DE" sz="1400" b="1" i="1" dirty="0" err="1">
                <a:effectLst/>
                <a:latin typeface="Tahoma" panose="020B0604030504040204" pitchFamily="34" charset="0"/>
                <a:ea typeface="Times New Roman" panose="02020603050405020304" pitchFamily="18" charset="0"/>
                <a:cs typeface="Times New Roman" panose="02020603050405020304" pitchFamily="18" charset="0"/>
              </a:rPr>
              <a:t>you</a:t>
            </a:r>
            <a:r>
              <a:rPr lang="de-DE" sz="1400" b="1" i="1" dirty="0">
                <a:effectLst/>
                <a:latin typeface="Tahoma" panose="020B0604030504040204" pitchFamily="34" charset="0"/>
                <a:ea typeface="Times New Roman" panose="02020603050405020304" pitchFamily="18" charset="0"/>
                <a:cs typeface="Times New Roman" panose="02020603050405020304" pitchFamily="18" charset="0"/>
              </a:rPr>
              <a:t> </a:t>
            </a:r>
            <a:r>
              <a:rPr lang="de-DE" sz="1400" b="1" i="1" dirty="0" err="1">
                <a:effectLst/>
                <a:latin typeface="Tahoma" panose="020B0604030504040204" pitchFamily="34" charset="0"/>
                <a:ea typeface="Times New Roman" panose="02020603050405020304" pitchFamily="18" charset="0"/>
                <a:cs typeface="Times New Roman" panose="02020603050405020304" pitchFamily="18" charset="0"/>
              </a:rPr>
              <a:t>read</a:t>
            </a:r>
            <a:r>
              <a:rPr lang="de-DE" sz="1400" b="1" i="1" dirty="0">
                <a:effectLst/>
                <a:latin typeface="Tahoma" panose="020B0604030504040204" pitchFamily="34" charset="0"/>
                <a:ea typeface="Times New Roman" panose="02020603050405020304" pitchFamily="18" charset="0"/>
                <a:cs typeface="Times New Roman" panose="02020603050405020304" pitchFamily="18" charset="0"/>
              </a:rPr>
              <a:t>?" oder „Wie ist die Verständigung?“ </a:t>
            </a:r>
            <a:r>
              <a:rPr lang="de-DE" sz="1400" dirty="0">
                <a:effectLst/>
                <a:latin typeface="Tahoma" panose="020B0604030504040204" pitchFamily="34" charset="0"/>
                <a:ea typeface="Times New Roman" panose="02020603050405020304" pitchFamily="18" charset="0"/>
                <a:cs typeface="Times New Roman" panose="02020603050405020304" pitchFamily="18" charset="0"/>
              </a:rPr>
              <a:t>Du antwortest auf diese Frage mit einer Zahl auf der Verständlichkeitsskala von 1 bis 5: </a:t>
            </a:r>
            <a:endParaRPr lang="de-DE" sz="14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600"/>
              </a:spcAft>
            </a:pPr>
            <a:endParaRPr lang="de-DE" sz="1050" dirty="0">
              <a:effectLst/>
              <a:latin typeface="Arial" panose="020B0604020202020204" pitchFamily="34" charset="0"/>
              <a:ea typeface="Calibri" panose="020F0502020204030204" pitchFamily="34" charset="0"/>
              <a:cs typeface="Times New Roman" panose="02020603050405020304" pitchFamily="18" charset="0"/>
            </a:endParaRPr>
          </a:p>
        </p:txBody>
      </p:sp>
      <p:graphicFrame>
        <p:nvGraphicFramePr>
          <p:cNvPr id="7" name="Inhaltsplatzhalter 6">
            <a:extLst>
              <a:ext uri="{FF2B5EF4-FFF2-40B4-BE49-F238E27FC236}">
                <a16:creationId xmlns:a16="http://schemas.microsoft.com/office/drawing/2014/main" id="{327B5513-971A-4699-9097-DEE45B77D4CE}"/>
              </a:ext>
            </a:extLst>
          </p:cNvPr>
          <p:cNvGraphicFramePr>
            <a:graphicFrameLocks noGrp="1"/>
          </p:cNvGraphicFramePr>
          <p:nvPr>
            <p:ph sz="half" idx="2"/>
            <p:extLst>
              <p:ext uri="{D42A27DB-BD31-4B8C-83A1-F6EECF244321}">
                <p14:modId xmlns:p14="http://schemas.microsoft.com/office/powerpoint/2010/main" val="1795841667"/>
              </p:ext>
            </p:extLst>
          </p:nvPr>
        </p:nvGraphicFramePr>
        <p:xfrm>
          <a:off x="527961" y="2578647"/>
          <a:ext cx="4999381" cy="3289890"/>
        </p:xfrm>
        <a:graphic>
          <a:graphicData uri="http://schemas.openxmlformats.org/drawingml/2006/table">
            <a:tbl>
              <a:tblPr firstRow="1" firstCol="1" bandRow="1">
                <a:tableStyleId>{5C22544A-7EE6-4342-B048-85BDC9FD1C3A}</a:tableStyleId>
              </a:tblPr>
              <a:tblGrid>
                <a:gridCol w="726036">
                  <a:extLst>
                    <a:ext uri="{9D8B030D-6E8A-4147-A177-3AD203B41FA5}">
                      <a16:colId xmlns:a16="http://schemas.microsoft.com/office/drawing/2014/main" val="195336146"/>
                    </a:ext>
                  </a:extLst>
                </a:gridCol>
                <a:gridCol w="1888055">
                  <a:extLst>
                    <a:ext uri="{9D8B030D-6E8A-4147-A177-3AD203B41FA5}">
                      <a16:colId xmlns:a16="http://schemas.microsoft.com/office/drawing/2014/main" val="2018814068"/>
                    </a:ext>
                  </a:extLst>
                </a:gridCol>
                <a:gridCol w="2385290">
                  <a:extLst>
                    <a:ext uri="{9D8B030D-6E8A-4147-A177-3AD203B41FA5}">
                      <a16:colId xmlns:a16="http://schemas.microsoft.com/office/drawing/2014/main" val="3501712666"/>
                    </a:ext>
                  </a:extLst>
                </a:gridCol>
              </a:tblGrid>
              <a:tr h="306175">
                <a:tc>
                  <a:txBody>
                    <a:bodyPr/>
                    <a:lstStyle/>
                    <a:p>
                      <a:pPr>
                        <a:lnSpc>
                          <a:spcPct val="107000"/>
                        </a:lnSpc>
                        <a:spcAft>
                          <a:spcPts val="800"/>
                        </a:spcAft>
                      </a:pPr>
                      <a:r>
                        <a:rPr lang="de-DE" sz="1000">
                          <a:effectLst/>
                        </a:rPr>
                        <a:t>Wert</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Antwort-Text</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de-DE" sz="1000">
                          <a:effectLst/>
                        </a:rPr>
                        <a:t>Bedeutung</a:t>
                      </a:r>
                      <a:endParaRPr lang="de-DE" sz="1000">
                        <a:effectLst/>
                        <a:latin typeface="Arial" panose="020B060402020202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898578895"/>
                  </a:ext>
                </a:extLst>
              </a:tr>
              <a:tr h="772258">
                <a:tc>
                  <a:txBody>
                    <a:bodyPr/>
                    <a:lstStyle/>
                    <a:p>
                      <a:pPr algn="ctr">
                        <a:lnSpc>
                          <a:spcPct val="107000"/>
                        </a:lnSpc>
                        <a:spcAft>
                          <a:spcPts val="800"/>
                        </a:spcAft>
                      </a:pPr>
                      <a:r>
                        <a:rPr lang="de-DE" sz="1400">
                          <a:effectLst/>
                          <a:latin typeface="Tahoma" panose="020B0604030504040204" pitchFamily="34" charset="0"/>
                          <a:ea typeface="Tahoma" panose="020B0604030504040204" pitchFamily="34" charset="0"/>
                          <a:cs typeface="Tahoma" panose="020B0604030504040204" pitchFamily="34" charset="0"/>
                        </a:rPr>
                        <a:t>1</a:t>
                      </a:r>
                    </a:p>
                  </a:txBody>
                  <a:tcPr marL="9525" marR="9525" marT="9525" marB="9525" anchor="ctr"/>
                </a:tc>
                <a:tc>
                  <a:txBody>
                    <a:bodyPr/>
                    <a:lstStyle/>
                    <a:p>
                      <a:pPr>
                        <a:lnSpc>
                          <a:spcPct val="107000"/>
                        </a:lnSpc>
                        <a:spcAft>
                          <a:spcPts val="800"/>
                        </a:spcAft>
                      </a:pPr>
                      <a:r>
                        <a:rPr lang="de-DE" sz="1400" dirty="0">
                          <a:effectLst/>
                          <a:latin typeface="Tahoma" panose="020B0604030504040204" pitchFamily="34" charset="0"/>
                          <a:ea typeface="Tahoma" panose="020B0604030504040204" pitchFamily="34" charset="0"/>
                          <a:cs typeface="Tahoma" panose="020B0604030504040204" pitchFamily="34" charset="0"/>
                        </a:rPr>
                        <a:t>Verstehe Sie Eins</a:t>
                      </a:r>
                    </a:p>
                  </a:txBody>
                  <a:tcPr marL="9525" marR="9525" marT="9525" marB="9525" anchor="ctr"/>
                </a:tc>
                <a:tc>
                  <a:txBody>
                    <a:bodyPr/>
                    <a:lstStyle/>
                    <a:p>
                      <a:pPr>
                        <a:lnSpc>
                          <a:spcPct val="107000"/>
                        </a:lnSpc>
                        <a:spcAft>
                          <a:spcPts val="800"/>
                        </a:spcAft>
                      </a:pPr>
                      <a:r>
                        <a:rPr lang="de-DE" sz="1400">
                          <a:effectLst/>
                          <a:latin typeface="Tahoma" panose="020B0604030504040204" pitchFamily="34" charset="0"/>
                          <a:ea typeface="Tahoma" panose="020B0604030504040204" pitchFamily="34" charset="0"/>
                          <a:cs typeface="Tahoma" panose="020B0604030504040204" pitchFamily="34" charset="0"/>
                        </a:rPr>
                        <a:t>Unverständlich. </a:t>
                      </a:r>
                    </a:p>
                    <a:p>
                      <a:pPr>
                        <a:lnSpc>
                          <a:spcPct val="107000"/>
                        </a:lnSpc>
                        <a:spcAft>
                          <a:spcPts val="800"/>
                        </a:spcAft>
                      </a:pPr>
                      <a:r>
                        <a:rPr lang="de-DE" sz="1400">
                          <a:effectLst/>
                          <a:latin typeface="Tahoma" panose="020B0604030504040204" pitchFamily="34" charset="0"/>
                          <a:ea typeface="Tahoma" panose="020B0604030504040204" pitchFamily="34" charset="0"/>
                          <a:cs typeface="Tahoma" panose="020B0604030504040204" pitchFamily="34" charset="0"/>
                        </a:rPr>
                        <a:t>Auch: „reading you…“</a:t>
                      </a:r>
                    </a:p>
                  </a:txBody>
                  <a:tcPr marL="9525" marR="9525" marT="9525" marB="9525" anchor="ctr"/>
                </a:tc>
                <a:extLst>
                  <a:ext uri="{0D108BD9-81ED-4DB2-BD59-A6C34878D82A}">
                    <a16:rowId xmlns:a16="http://schemas.microsoft.com/office/drawing/2014/main" val="2662264824"/>
                  </a:ext>
                </a:extLst>
              </a:tr>
              <a:tr h="772258">
                <a:tc>
                  <a:txBody>
                    <a:bodyPr/>
                    <a:lstStyle/>
                    <a:p>
                      <a:pPr algn="ctr">
                        <a:lnSpc>
                          <a:spcPct val="107000"/>
                        </a:lnSpc>
                        <a:spcAft>
                          <a:spcPts val="800"/>
                        </a:spcAft>
                      </a:pPr>
                      <a:r>
                        <a:rPr lang="de-DE" sz="1400">
                          <a:effectLst/>
                          <a:latin typeface="Tahoma" panose="020B0604030504040204" pitchFamily="34" charset="0"/>
                          <a:ea typeface="Tahoma" panose="020B0604030504040204" pitchFamily="34" charset="0"/>
                          <a:cs typeface="Tahoma" panose="020B0604030504040204" pitchFamily="34" charset="0"/>
                        </a:rPr>
                        <a:t>2</a:t>
                      </a:r>
                    </a:p>
                  </a:txBody>
                  <a:tcPr marL="9525" marR="9525" marT="9525" marB="9525" anchor="ctr"/>
                </a:tc>
                <a:tc>
                  <a:txBody>
                    <a:bodyPr/>
                    <a:lstStyle/>
                    <a:p>
                      <a:pPr>
                        <a:lnSpc>
                          <a:spcPct val="107000"/>
                        </a:lnSpc>
                        <a:spcAft>
                          <a:spcPts val="800"/>
                        </a:spcAft>
                      </a:pPr>
                      <a:r>
                        <a:rPr lang="de-DE" sz="1400" dirty="0">
                          <a:effectLst/>
                          <a:latin typeface="Tahoma" panose="020B0604030504040204" pitchFamily="34" charset="0"/>
                          <a:ea typeface="Tahoma" panose="020B0604030504040204" pitchFamily="34" charset="0"/>
                          <a:cs typeface="Tahoma" panose="020B0604030504040204" pitchFamily="34" charset="0"/>
                        </a:rPr>
                        <a:t>Verstehe Sie Zwo</a:t>
                      </a:r>
                    </a:p>
                  </a:txBody>
                  <a:tcPr marL="9525" marR="9525" marT="9525" marB="9525" anchor="ctr"/>
                </a:tc>
                <a:tc>
                  <a:txBody>
                    <a:bodyPr/>
                    <a:lstStyle/>
                    <a:p>
                      <a:pPr>
                        <a:lnSpc>
                          <a:spcPct val="107000"/>
                        </a:lnSpc>
                        <a:spcAft>
                          <a:spcPts val="800"/>
                        </a:spcAft>
                      </a:pPr>
                      <a:r>
                        <a:rPr lang="de-DE" sz="1400">
                          <a:effectLst/>
                          <a:latin typeface="Tahoma" panose="020B0604030504040204" pitchFamily="34" charset="0"/>
                          <a:ea typeface="Tahoma" panose="020B0604030504040204" pitchFamily="34" charset="0"/>
                          <a:cs typeface="Tahoma" panose="020B0604030504040204" pitchFamily="34" charset="0"/>
                        </a:rPr>
                        <a:t>Überwiegend </a:t>
                      </a:r>
                    </a:p>
                    <a:p>
                      <a:pPr>
                        <a:lnSpc>
                          <a:spcPct val="107000"/>
                        </a:lnSpc>
                        <a:spcAft>
                          <a:spcPts val="800"/>
                        </a:spcAft>
                      </a:pPr>
                      <a:r>
                        <a:rPr lang="de-DE" sz="1400">
                          <a:effectLst/>
                          <a:latin typeface="Tahoma" panose="020B0604030504040204" pitchFamily="34" charset="0"/>
                          <a:ea typeface="Tahoma" panose="020B0604030504040204" pitchFamily="34" charset="0"/>
                          <a:cs typeface="Tahoma" panose="020B0604030504040204" pitchFamily="34" charset="0"/>
                        </a:rPr>
                        <a:t>unverständlich</a:t>
                      </a:r>
                    </a:p>
                  </a:txBody>
                  <a:tcPr marL="9525" marR="9525" marT="9525" marB="9525" anchor="ctr"/>
                </a:tc>
                <a:extLst>
                  <a:ext uri="{0D108BD9-81ED-4DB2-BD59-A6C34878D82A}">
                    <a16:rowId xmlns:a16="http://schemas.microsoft.com/office/drawing/2014/main" val="225211682"/>
                  </a:ext>
                </a:extLst>
              </a:tr>
              <a:tr h="772258">
                <a:tc>
                  <a:txBody>
                    <a:bodyPr/>
                    <a:lstStyle/>
                    <a:p>
                      <a:pPr algn="ctr">
                        <a:lnSpc>
                          <a:spcPct val="107000"/>
                        </a:lnSpc>
                        <a:spcAft>
                          <a:spcPts val="800"/>
                        </a:spcAft>
                      </a:pPr>
                      <a:r>
                        <a:rPr lang="de-DE" sz="1400">
                          <a:effectLst/>
                          <a:latin typeface="Tahoma" panose="020B0604030504040204" pitchFamily="34" charset="0"/>
                          <a:ea typeface="Tahoma" panose="020B0604030504040204" pitchFamily="34" charset="0"/>
                          <a:cs typeface="Tahoma" panose="020B0604030504040204" pitchFamily="34" charset="0"/>
                        </a:rPr>
                        <a:t>3</a:t>
                      </a:r>
                    </a:p>
                  </a:txBody>
                  <a:tcPr marL="9525" marR="9525" marT="9525" marB="9525" anchor="ctr"/>
                </a:tc>
                <a:tc>
                  <a:txBody>
                    <a:bodyPr/>
                    <a:lstStyle/>
                    <a:p>
                      <a:pPr>
                        <a:lnSpc>
                          <a:spcPct val="107000"/>
                        </a:lnSpc>
                        <a:spcAft>
                          <a:spcPts val="800"/>
                        </a:spcAft>
                      </a:pPr>
                      <a:r>
                        <a:rPr lang="de-DE" sz="1400">
                          <a:effectLst/>
                          <a:latin typeface="Tahoma" panose="020B0604030504040204" pitchFamily="34" charset="0"/>
                          <a:ea typeface="Tahoma" panose="020B0604030504040204" pitchFamily="34" charset="0"/>
                          <a:cs typeface="Tahoma" panose="020B0604030504040204" pitchFamily="34" charset="0"/>
                        </a:rPr>
                        <a:t>Verstehe Sie Drei</a:t>
                      </a:r>
                    </a:p>
                  </a:txBody>
                  <a:tcPr marL="9525" marR="9525" marT="9525" marB="9525" anchor="ctr"/>
                </a:tc>
                <a:tc>
                  <a:txBody>
                    <a:bodyPr/>
                    <a:lstStyle/>
                    <a:p>
                      <a:pPr>
                        <a:lnSpc>
                          <a:spcPct val="107000"/>
                        </a:lnSpc>
                        <a:spcAft>
                          <a:spcPts val="800"/>
                        </a:spcAft>
                      </a:pPr>
                      <a:r>
                        <a:rPr lang="de-DE" sz="1400" dirty="0">
                          <a:effectLst/>
                          <a:latin typeface="Tahoma" panose="020B0604030504040204" pitchFamily="34" charset="0"/>
                          <a:ea typeface="Tahoma" panose="020B0604030504040204" pitchFamily="34" charset="0"/>
                          <a:cs typeface="Tahoma" panose="020B0604030504040204" pitchFamily="34" charset="0"/>
                        </a:rPr>
                        <a:t>verständlich, </a:t>
                      </a:r>
                    </a:p>
                    <a:p>
                      <a:pPr>
                        <a:lnSpc>
                          <a:spcPct val="107000"/>
                        </a:lnSpc>
                        <a:spcAft>
                          <a:spcPts val="800"/>
                        </a:spcAft>
                      </a:pPr>
                      <a:r>
                        <a:rPr lang="de-DE" sz="1400" dirty="0">
                          <a:effectLst/>
                          <a:latin typeface="Tahoma" panose="020B0604030504040204" pitchFamily="34" charset="0"/>
                          <a:ea typeface="Tahoma" panose="020B0604030504040204" pitchFamily="34" charset="0"/>
                          <a:cs typeface="Tahoma" panose="020B0604030504040204" pitchFamily="34" charset="0"/>
                        </a:rPr>
                        <a:t>aber mit Schwierigkeiten</a:t>
                      </a:r>
                    </a:p>
                  </a:txBody>
                  <a:tcPr marL="9525" marR="9525" marT="9525" marB="9525" anchor="ctr"/>
                </a:tc>
                <a:extLst>
                  <a:ext uri="{0D108BD9-81ED-4DB2-BD59-A6C34878D82A}">
                    <a16:rowId xmlns:a16="http://schemas.microsoft.com/office/drawing/2014/main" val="1360546190"/>
                  </a:ext>
                </a:extLst>
              </a:tr>
              <a:tr h="306175">
                <a:tc>
                  <a:txBody>
                    <a:bodyPr/>
                    <a:lstStyle/>
                    <a:p>
                      <a:pPr algn="ctr">
                        <a:lnSpc>
                          <a:spcPct val="107000"/>
                        </a:lnSpc>
                        <a:spcAft>
                          <a:spcPts val="800"/>
                        </a:spcAft>
                      </a:pPr>
                      <a:r>
                        <a:rPr lang="de-DE" sz="1400">
                          <a:effectLst/>
                          <a:latin typeface="Tahoma" panose="020B0604030504040204" pitchFamily="34" charset="0"/>
                          <a:ea typeface="Tahoma" panose="020B0604030504040204" pitchFamily="34" charset="0"/>
                          <a:cs typeface="Tahoma" panose="020B0604030504040204" pitchFamily="34" charset="0"/>
                        </a:rPr>
                        <a:t>4</a:t>
                      </a:r>
                    </a:p>
                  </a:txBody>
                  <a:tcPr marL="9525" marR="9525" marT="9525" marB="9525" anchor="ctr"/>
                </a:tc>
                <a:tc>
                  <a:txBody>
                    <a:bodyPr/>
                    <a:lstStyle/>
                    <a:p>
                      <a:pPr>
                        <a:lnSpc>
                          <a:spcPct val="107000"/>
                        </a:lnSpc>
                        <a:spcAft>
                          <a:spcPts val="800"/>
                        </a:spcAft>
                      </a:pPr>
                      <a:r>
                        <a:rPr lang="de-DE" sz="1400">
                          <a:effectLst/>
                          <a:latin typeface="Tahoma" panose="020B0604030504040204" pitchFamily="34" charset="0"/>
                          <a:ea typeface="Tahoma" panose="020B0604030504040204" pitchFamily="34" charset="0"/>
                          <a:cs typeface="Tahoma" panose="020B0604030504040204" pitchFamily="34" charset="0"/>
                        </a:rPr>
                        <a:t>Verstehe Sie Vier</a:t>
                      </a:r>
                    </a:p>
                  </a:txBody>
                  <a:tcPr marL="9525" marR="9525" marT="9525" marB="9525" anchor="ctr"/>
                </a:tc>
                <a:tc>
                  <a:txBody>
                    <a:bodyPr/>
                    <a:lstStyle/>
                    <a:p>
                      <a:pPr>
                        <a:lnSpc>
                          <a:spcPct val="107000"/>
                        </a:lnSpc>
                        <a:spcAft>
                          <a:spcPts val="800"/>
                        </a:spcAft>
                      </a:pPr>
                      <a:r>
                        <a:rPr lang="de-DE" sz="1400">
                          <a:effectLst/>
                          <a:latin typeface="Tahoma" panose="020B0604030504040204" pitchFamily="34" charset="0"/>
                          <a:ea typeface="Tahoma" panose="020B0604030504040204" pitchFamily="34" charset="0"/>
                          <a:cs typeface="Tahoma" panose="020B0604030504040204" pitchFamily="34" charset="0"/>
                        </a:rPr>
                        <a:t>verständlich</a:t>
                      </a:r>
                    </a:p>
                  </a:txBody>
                  <a:tcPr marL="9525" marR="9525" marT="9525" marB="9525" anchor="ctr"/>
                </a:tc>
                <a:extLst>
                  <a:ext uri="{0D108BD9-81ED-4DB2-BD59-A6C34878D82A}">
                    <a16:rowId xmlns:a16="http://schemas.microsoft.com/office/drawing/2014/main" val="2168734453"/>
                  </a:ext>
                </a:extLst>
              </a:tr>
              <a:tr h="360766">
                <a:tc>
                  <a:txBody>
                    <a:bodyPr/>
                    <a:lstStyle/>
                    <a:p>
                      <a:pPr algn="ctr">
                        <a:lnSpc>
                          <a:spcPct val="107000"/>
                        </a:lnSpc>
                        <a:spcAft>
                          <a:spcPts val="800"/>
                        </a:spcAft>
                      </a:pPr>
                      <a:r>
                        <a:rPr lang="de-DE" sz="1400">
                          <a:effectLst/>
                          <a:latin typeface="Tahoma" panose="020B0604030504040204" pitchFamily="34" charset="0"/>
                          <a:ea typeface="Tahoma" panose="020B0604030504040204" pitchFamily="34" charset="0"/>
                          <a:cs typeface="Tahoma" panose="020B0604030504040204" pitchFamily="34" charset="0"/>
                        </a:rPr>
                        <a:t>5</a:t>
                      </a:r>
                    </a:p>
                  </a:txBody>
                  <a:tcPr marL="9525" marR="9525" marT="9525" marB="9525" anchor="ctr"/>
                </a:tc>
                <a:tc>
                  <a:txBody>
                    <a:bodyPr/>
                    <a:lstStyle/>
                    <a:p>
                      <a:pPr>
                        <a:lnSpc>
                          <a:spcPct val="107000"/>
                        </a:lnSpc>
                        <a:spcAft>
                          <a:spcPts val="800"/>
                        </a:spcAft>
                      </a:pPr>
                      <a:r>
                        <a:rPr lang="de-DE" sz="1400">
                          <a:effectLst/>
                          <a:latin typeface="Tahoma" panose="020B0604030504040204" pitchFamily="34" charset="0"/>
                          <a:ea typeface="Tahoma" panose="020B0604030504040204" pitchFamily="34" charset="0"/>
                          <a:cs typeface="Tahoma" panose="020B0604030504040204" pitchFamily="34" charset="0"/>
                        </a:rPr>
                        <a:t>Verstehe Sie Fünf</a:t>
                      </a:r>
                    </a:p>
                  </a:txBody>
                  <a:tcPr marL="9525" marR="9525" marT="9525" marB="9525" anchor="ctr"/>
                </a:tc>
                <a:tc>
                  <a:txBody>
                    <a:bodyPr/>
                    <a:lstStyle/>
                    <a:p>
                      <a:pPr>
                        <a:lnSpc>
                          <a:spcPct val="107000"/>
                        </a:lnSpc>
                        <a:spcAft>
                          <a:spcPts val="800"/>
                        </a:spcAft>
                      </a:pPr>
                      <a:r>
                        <a:rPr lang="de-DE" sz="1400" dirty="0">
                          <a:effectLst/>
                          <a:latin typeface="Tahoma" panose="020B0604030504040204" pitchFamily="34" charset="0"/>
                          <a:ea typeface="Tahoma" panose="020B0604030504040204" pitchFamily="34" charset="0"/>
                          <a:cs typeface="Tahoma" panose="020B0604030504040204" pitchFamily="34" charset="0"/>
                        </a:rPr>
                        <a:t>Sehr gut verständlich</a:t>
                      </a:r>
                    </a:p>
                  </a:txBody>
                  <a:tcPr marL="9525" marR="9525" marT="9525" marB="9525" anchor="ctr"/>
                </a:tc>
                <a:extLst>
                  <a:ext uri="{0D108BD9-81ED-4DB2-BD59-A6C34878D82A}">
                    <a16:rowId xmlns:a16="http://schemas.microsoft.com/office/drawing/2014/main" val="619012020"/>
                  </a:ext>
                </a:extLst>
              </a:tr>
            </a:tbl>
          </a:graphicData>
        </a:graphic>
      </p:graphicFrame>
      <p:sp>
        <p:nvSpPr>
          <p:cNvPr id="5" name="Foliennummernplatzhalter 4">
            <a:extLst>
              <a:ext uri="{FF2B5EF4-FFF2-40B4-BE49-F238E27FC236}">
                <a16:creationId xmlns:a16="http://schemas.microsoft.com/office/drawing/2014/main" id="{C8E3A08C-0321-4E10-9A18-4764E9E36AEE}"/>
              </a:ext>
            </a:extLst>
          </p:cNvPr>
          <p:cNvSpPr>
            <a:spLocks noGrp="1"/>
          </p:cNvSpPr>
          <p:nvPr>
            <p:ph type="sldNum" sz="quarter" idx="12"/>
          </p:nvPr>
        </p:nvSpPr>
        <p:spPr/>
        <p:txBody>
          <a:bodyPr/>
          <a:lstStyle/>
          <a:p>
            <a:fld id="{1BAF13B1-D0BA-4A19-B609-64C08BFDA19E}" type="slidenum">
              <a:rPr lang="de-DE" smtClean="0"/>
              <a:pPr/>
              <a:t>17</a:t>
            </a:fld>
            <a:endParaRPr lang="de-DE" dirty="0"/>
          </a:p>
        </p:txBody>
      </p:sp>
      <p:sp>
        <p:nvSpPr>
          <p:cNvPr id="6" name="Textplatzhalter 5">
            <a:extLst>
              <a:ext uri="{FF2B5EF4-FFF2-40B4-BE49-F238E27FC236}">
                <a16:creationId xmlns:a16="http://schemas.microsoft.com/office/drawing/2014/main" id="{BB1F5A3E-80EF-4ED8-B13B-8F9C8D0778A9}"/>
              </a:ext>
            </a:extLst>
          </p:cNvPr>
          <p:cNvSpPr>
            <a:spLocks noGrp="1"/>
          </p:cNvSpPr>
          <p:nvPr>
            <p:ph type="body" sz="quarter" idx="13"/>
          </p:nvPr>
        </p:nvSpPr>
        <p:spPr/>
        <p:txBody>
          <a:bodyPr/>
          <a:lstStyle/>
          <a:p>
            <a:r>
              <a:rPr lang="de-DE" dirty="0"/>
              <a:t>4.1 Begriffsbestimmungen</a:t>
            </a:r>
          </a:p>
        </p:txBody>
      </p:sp>
    </p:spTree>
    <p:extLst>
      <p:ext uri="{BB962C8B-B14F-4D97-AF65-F5344CB8AC3E}">
        <p14:creationId xmlns:p14="http://schemas.microsoft.com/office/powerpoint/2010/main" val="1348978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B486237-792B-4CB1-BEA8-BE940207BC75}"/>
              </a:ext>
            </a:extLst>
          </p:cNvPr>
          <p:cNvSpPr>
            <a:spLocks noGrp="1"/>
          </p:cNvSpPr>
          <p:nvPr>
            <p:ph type="title"/>
          </p:nvPr>
        </p:nvSpPr>
        <p:spPr/>
        <p:txBody>
          <a:bodyPr>
            <a:normAutofit fontScale="90000"/>
          </a:bodyPr>
          <a:lstStyle/>
          <a:p>
            <a:r>
              <a:rPr lang="de-DE" dirty="0"/>
              <a:t>Hören, verstehen, reden</a:t>
            </a:r>
          </a:p>
        </p:txBody>
      </p:sp>
      <p:sp>
        <p:nvSpPr>
          <p:cNvPr id="3" name="Inhaltsplatzhalter 2">
            <a:extLst>
              <a:ext uri="{FF2B5EF4-FFF2-40B4-BE49-F238E27FC236}">
                <a16:creationId xmlns:a16="http://schemas.microsoft.com/office/drawing/2014/main" id="{0F889541-8DF9-4074-AC97-9089755A7B49}"/>
              </a:ext>
            </a:extLst>
          </p:cNvPr>
          <p:cNvSpPr>
            <a:spLocks noGrp="1"/>
          </p:cNvSpPr>
          <p:nvPr>
            <p:ph idx="1"/>
          </p:nvPr>
        </p:nvSpPr>
        <p:spPr/>
        <p:txBody>
          <a:bodyPr/>
          <a:lstStyle/>
          <a:p>
            <a:endParaRPr lang="de-DE" dirty="0"/>
          </a:p>
        </p:txBody>
      </p:sp>
      <p:sp>
        <p:nvSpPr>
          <p:cNvPr id="4" name="Foliennummernplatzhalter 3">
            <a:extLst>
              <a:ext uri="{FF2B5EF4-FFF2-40B4-BE49-F238E27FC236}">
                <a16:creationId xmlns:a16="http://schemas.microsoft.com/office/drawing/2014/main" id="{20D492D8-9C97-4761-93BE-7837E3170B18}"/>
              </a:ext>
            </a:extLst>
          </p:cNvPr>
          <p:cNvSpPr>
            <a:spLocks noGrp="1"/>
          </p:cNvSpPr>
          <p:nvPr>
            <p:ph type="sldNum" sz="quarter" idx="12"/>
          </p:nvPr>
        </p:nvSpPr>
        <p:spPr/>
        <p:txBody>
          <a:bodyPr/>
          <a:lstStyle/>
          <a:p>
            <a:fld id="{1BAF13B1-D0BA-4A19-B609-64C08BFDA19E}" type="slidenum">
              <a:rPr lang="de-DE" smtClean="0"/>
              <a:pPr/>
              <a:t>2</a:t>
            </a:fld>
            <a:endParaRPr lang="de-DE" dirty="0"/>
          </a:p>
        </p:txBody>
      </p:sp>
      <p:sp>
        <p:nvSpPr>
          <p:cNvPr id="5" name="Textplatzhalter 4">
            <a:extLst>
              <a:ext uri="{FF2B5EF4-FFF2-40B4-BE49-F238E27FC236}">
                <a16:creationId xmlns:a16="http://schemas.microsoft.com/office/drawing/2014/main" id="{6DE69089-7936-4791-A13D-69E434B0915A}"/>
              </a:ext>
            </a:extLst>
          </p:cNvPr>
          <p:cNvSpPr>
            <a:spLocks noGrp="1"/>
          </p:cNvSpPr>
          <p:nvPr>
            <p:ph type="body" sz="quarter" idx="13"/>
          </p:nvPr>
        </p:nvSpPr>
        <p:spPr>
          <a:xfrm>
            <a:off x="1519800" y="6595872"/>
            <a:ext cx="9000000" cy="308788"/>
          </a:xfrm>
        </p:spPr>
        <p:txBody>
          <a:bodyPr/>
          <a:lstStyle/>
          <a:p>
            <a:r>
              <a:rPr lang="de-DE" dirty="0"/>
              <a:t>Wozu Kommunikation lernen?</a:t>
            </a:r>
          </a:p>
        </p:txBody>
      </p:sp>
      <p:grpSp>
        <p:nvGrpSpPr>
          <p:cNvPr id="6" name="Gruppieren 5">
            <a:extLst>
              <a:ext uri="{FF2B5EF4-FFF2-40B4-BE49-F238E27FC236}">
                <a16:creationId xmlns:a16="http://schemas.microsoft.com/office/drawing/2014/main" id="{F7F02E86-47F7-43C0-B61D-234F4E92FD4B}"/>
              </a:ext>
            </a:extLst>
          </p:cNvPr>
          <p:cNvGrpSpPr/>
          <p:nvPr/>
        </p:nvGrpSpPr>
        <p:grpSpPr>
          <a:xfrm>
            <a:off x="761725" y="576433"/>
            <a:ext cx="8289037" cy="5934891"/>
            <a:chOff x="0" y="138112"/>
            <a:chExt cx="8458201" cy="6257828"/>
          </a:xfrm>
        </p:grpSpPr>
        <p:sp>
          <p:nvSpPr>
            <p:cNvPr id="7" name="Rechteck 6">
              <a:extLst>
                <a:ext uri="{FF2B5EF4-FFF2-40B4-BE49-F238E27FC236}">
                  <a16:creationId xmlns:a16="http://schemas.microsoft.com/office/drawing/2014/main" id="{663DD169-2EF3-4A55-AC5C-878E1A86B78F}"/>
                </a:ext>
              </a:extLst>
            </p:cNvPr>
            <p:cNvSpPr/>
            <p:nvPr/>
          </p:nvSpPr>
          <p:spPr>
            <a:xfrm>
              <a:off x="1" y="4224338"/>
              <a:ext cx="8458200" cy="2171602"/>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de-DE" sz="1100"/>
            </a:p>
          </p:txBody>
        </p:sp>
        <p:sp>
          <p:nvSpPr>
            <p:cNvPr id="8" name="Rechteck 7">
              <a:extLst>
                <a:ext uri="{FF2B5EF4-FFF2-40B4-BE49-F238E27FC236}">
                  <a16:creationId xmlns:a16="http://schemas.microsoft.com/office/drawing/2014/main" id="{22B9986E-CC15-4417-A402-3741E75E0675}"/>
                </a:ext>
              </a:extLst>
            </p:cNvPr>
            <p:cNvSpPr/>
            <p:nvPr/>
          </p:nvSpPr>
          <p:spPr>
            <a:xfrm>
              <a:off x="0" y="170383"/>
              <a:ext cx="8458200" cy="4053954"/>
            </a:xfrm>
            <a:prstGeom prst="rect">
              <a:avLst/>
            </a:prstGeom>
            <a:gradFill flip="none" rotWithShape="1">
              <a:gsLst>
                <a:gs pos="0">
                  <a:schemeClr val="accent5">
                    <a:lumMod val="60000"/>
                    <a:lumOff val="40000"/>
                    <a:tint val="66000"/>
                    <a:satMod val="160000"/>
                  </a:schemeClr>
                </a:gs>
                <a:gs pos="18000">
                  <a:schemeClr val="accent5">
                    <a:lumMod val="60000"/>
                    <a:lumOff val="40000"/>
                    <a:tint val="44500"/>
                    <a:satMod val="160000"/>
                  </a:schemeClr>
                </a:gs>
                <a:gs pos="100000">
                  <a:srgbClr val="002060"/>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de-DE" sz="1100"/>
            </a:p>
          </p:txBody>
        </p:sp>
        <p:pic>
          <p:nvPicPr>
            <p:cNvPr id="9" name="Grafik 8">
              <a:extLst>
                <a:ext uri="{FF2B5EF4-FFF2-40B4-BE49-F238E27FC236}">
                  <a16:creationId xmlns:a16="http://schemas.microsoft.com/office/drawing/2014/main" id="{FE8090AF-3370-4E01-AD2E-850AFA8D595A}"/>
                </a:ext>
              </a:extLst>
            </p:cNvPr>
            <p:cNvPicPr>
              <a:picLocks noChangeAspect="1"/>
            </p:cNvPicPr>
            <p:nvPr/>
          </p:nvPicPr>
          <p:blipFill>
            <a:blip r:embed="rId2" cstate="print">
              <a:extLst>
                <a:ext uri="{BEBA8EAE-BF5A-486C-A8C5-ECC9F3942E4B}">
                  <a14:imgProps xmlns:a14="http://schemas.microsoft.com/office/drawing/2010/main">
                    <a14:imgLayer r:embed="rId3">
                      <a14:imgEffect>
                        <a14:brightnessContrast bright="6000"/>
                      </a14:imgEffect>
                    </a14:imgLayer>
                  </a14:imgProps>
                </a:ex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rot="21060263">
              <a:off x="6724651" y="260985"/>
              <a:ext cx="1447800" cy="987742"/>
            </a:xfrm>
            <a:prstGeom prst="rect">
              <a:avLst/>
            </a:prstGeom>
            <a:effectLst>
              <a:softEdge rad="355600"/>
            </a:effectLst>
          </p:spPr>
        </p:pic>
        <p:pic>
          <p:nvPicPr>
            <p:cNvPr id="10" name="Grafik 9">
              <a:extLst>
                <a:ext uri="{FF2B5EF4-FFF2-40B4-BE49-F238E27FC236}">
                  <a16:creationId xmlns:a16="http://schemas.microsoft.com/office/drawing/2014/main" id="{925ECDCD-CFDE-41F8-93AB-EB33000286B1}"/>
                </a:ext>
              </a:extLst>
            </p:cNvPr>
            <p:cNvPicPr>
              <a:picLocks noChangeAspect="1"/>
            </p:cNvPicPr>
            <p:nvPr/>
          </p:nvPicPr>
          <p:blipFill>
            <a:blip r:embed="rId5" cstate="print">
              <a:extLst>
                <a:ext uri="{28A0092B-C50C-407E-A947-70E740481C1C}">
                  <a14:useLocalDpi xmlns:a14="http://schemas.microsoft.com/office/drawing/2010/main" val="0"/>
                </a:ext>
                <a:ext uri="{837473B0-CC2E-450A-ABE3-18F120FF3D39}">
                  <a1611:picAttrSrcUrl xmlns:a1611="http://schemas.microsoft.com/office/drawing/2016/11/main" r:id="rId6"/>
                </a:ext>
              </a:extLst>
            </a:blip>
            <a:stretch>
              <a:fillRect/>
            </a:stretch>
          </p:blipFill>
          <p:spPr>
            <a:xfrm flipH="1">
              <a:off x="457199" y="176211"/>
              <a:ext cx="2041034" cy="947738"/>
            </a:xfrm>
            <a:prstGeom prst="rect">
              <a:avLst/>
            </a:prstGeom>
            <a:effectLst>
              <a:softEdge rad="304800"/>
            </a:effectLst>
          </p:spPr>
        </p:pic>
        <p:pic>
          <p:nvPicPr>
            <p:cNvPr id="11" name="Grafik 10">
              <a:extLst>
                <a:ext uri="{FF2B5EF4-FFF2-40B4-BE49-F238E27FC236}">
                  <a16:creationId xmlns:a16="http://schemas.microsoft.com/office/drawing/2014/main" id="{16E85D5C-137A-4587-BE91-F88CF967FBDE}"/>
                </a:ext>
              </a:extLst>
            </p:cNvPr>
            <p:cNvPicPr>
              <a:picLocks noChangeAspect="1"/>
            </p:cNvPicPr>
            <p:nvPr/>
          </p:nvPicPr>
          <p:blipFill>
            <a:blip r:embed="rId7" cstate="print">
              <a:extLst>
                <a:ext uri="{BEBA8EAE-BF5A-486C-A8C5-ECC9F3942E4B}">
                  <a14:imgProps xmlns:a14="http://schemas.microsoft.com/office/drawing/2010/main">
                    <a14:imgLayer r:embed="rId8">
                      <a14:imgEffect>
                        <a14:brightnessContrast bright="6000"/>
                      </a14:imgEffect>
                    </a14:imgLayer>
                  </a14:imgProps>
                </a:ext>
                <a:ext uri="{28A0092B-C50C-407E-A947-70E740481C1C}">
                  <a14:useLocalDpi xmlns:a14="http://schemas.microsoft.com/office/drawing/2010/main" val="0"/>
                </a:ext>
                <a:ext uri="{837473B0-CC2E-450A-ABE3-18F120FF3D39}">
                  <a1611:picAttrSrcUrl xmlns:a1611="http://schemas.microsoft.com/office/drawing/2016/11/main" r:id="rId9"/>
                </a:ext>
              </a:extLst>
            </a:blip>
            <a:stretch>
              <a:fillRect/>
            </a:stretch>
          </p:blipFill>
          <p:spPr>
            <a:xfrm rot="21295223">
              <a:off x="7258040" y="2427994"/>
              <a:ext cx="1114437" cy="767642"/>
            </a:xfrm>
            <a:prstGeom prst="rect">
              <a:avLst/>
            </a:prstGeom>
            <a:effectLst>
              <a:softEdge rad="139700"/>
            </a:effectLst>
          </p:spPr>
        </p:pic>
        <p:grpSp>
          <p:nvGrpSpPr>
            <p:cNvPr id="12" name="Group 17">
              <a:extLst>
                <a:ext uri="{FF2B5EF4-FFF2-40B4-BE49-F238E27FC236}">
                  <a16:creationId xmlns:a16="http://schemas.microsoft.com/office/drawing/2014/main" id="{6A58E739-C4BA-436F-8B9A-F25253E99D94}"/>
                </a:ext>
              </a:extLst>
            </p:cNvPr>
            <p:cNvGrpSpPr>
              <a:grpSpLocks/>
            </p:cNvGrpSpPr>
            <p:nvPr/>
          </p:nvGrpSpPr>
          <p:grpSpPr bwMode="auto">
            <a:xfrm rot="21212078">
              <a:off x="3421965" y="2230140"/>
              <a:ext cx="1682957" cy="485003"/>
              <a:chOff x="3416197" y="2222092"/>
              <a:chExt cx="708" cy="257"/>
            </a:xfrm>
          </p:grpSpPr>
          <p:sp>
            <p:nvSpPr>
              <p:cNvPr id="137" name="Freeform 18">
                <a:extLst>
                  <a:ext uri="{FF2B5EF4-FFF2-40B4-BE49-F238E27FC236}">
                    <a16:creationId xmlns:a16="http://schemas.microsoft.com/office/drawing/2014/main" id="{8CD64752-7D0E-4AA3-B029-E793FA5C587B}"/>
                  </a:ext>
                </a:extLst>
              </p:cNvPr>
              <p:cNvSpPr>
                <a:spLocks/>
              </p:cNvSpPr>
              <p:nvPr/>
            </p:nvSpPr>
            <p:spPr bwMode="auto">
              <a:xfrm>
                <a:off x="3416589" y="2222110"/>
                <a:ext cx="316" cy="130"/>
              </a:xfrm>
              <a:custGeom>
                <a:avLst/>
                <a:gdLst/>
                <a:ahLst/>
                <a:cxnLst>
                  <a:cxn ang="0">
                    <a:pos x="5" y="106"/>
                  </a:cxn>
                  <a:cxn ang="0">
                    <a:pos x="12" y="107"/>
                  </a:cxn>
                  <a:cxn ang="0">
                    <a:pos x="184" y="42"/>
                  </a:cxn>
                  <a:cxn ang="0">
                    <a:pos x="298" y="1"/>
                  </a:cxn>
                  <a:cxn ang="0">
                    <a:pos x="310" y="1"/>
                  </a:cxn>
                  <a:cxn ang="0">
                    <a:pos x="316" y="1"/>
                  </a:cxn>
                  <a:cxn ang="0">
                    <a:pos x="316" y="5"/>
                  </a:cxn>
                  <a:cxn ang="0">
                    <a:pos x="201" y="60"/>
                  </a:cxn>
                  <a:cxn ang="0">
                    <a:pos x="32" y="130"/>
                  </a:cxn>
                  <a:cxn ang="0">
                    <a:pos x="12" y="127"/>
                  </a:cxn>
                  <a:cxn ang="0">
                    <a:pos x="2" y="121"/>
                  </a:cxn>
                  <a:cxn ang="0">
                    <a:pos x="0" y="113"/>
                  </a:cxn>
                  <a:cxn ang="0">
                    <a:pos x="5" y="106"/>
                  </a:cxn>
                </a:cxnLst>
                <a:rect l="0" t="0" r="r" b="b"/>
                <a:pathLst>
                  <a:path w="316" h="130">
                    <a:moveTo>
                      <a:pt x="5" y="106"/>
                    </a:moveTo>
                    <a:lnTo>
                      <a:pt x="12" y="107"/>
                    </a:lnTo>
                    <a:cubicBezTo>
                      <a:pt x="42" y="96"/>
                      <a:pt x="136" y="60"/>
                      <a:pt x="184" y="42"/>
                    </a:cubicBezTo>
                    <a:lnTo>
                      <a:pt x="298" y="1"/>
                    </a:lnTo>
                    <a:lnTo>
                      <a:pt x="310" y="1"/>
                    </a:lnTo>
                    <a:cubicBezTo>
                      <a:pt x="313" y="1"/>
                      <a:pt x="315" y="0"/>
                      <a:pt x="316" y="1"/>
                    </a:cubicBezTo>
                    <a:lnTo>
                      <a:pt x="316" y="5"/>
                    </a:lnTo>
                    <a:cubicBezTo>
                      <a:pt x="297" y="15"/>
                      <a:pt x="248" y="39"/>
                      <a:pt x="201" y="60"/>
                    </a:cubicBezTo>
                    <a:cubicBezTo>
                      <a:pt x="154" y="81"/>
                      <a:pt x="64" y="119"/>
                      <a:pt x="32" y="130"/>
                    </a:cubicBezTo>
                    <a:lnTo>
                      <a:pt x="12" y="127"/>
                    </a:lnTo>
                    <a:cubicBezTo>
                      <a:pt x="7" y="126"/>
                      <a:pt x="5" y="124"/>
                      <a:pt x="2" y="121"/>
                    </a:cubicBezTo>
                    <a:cubicBezTo>
                      <a:pt x="0" y="119"/>
                      <a:pt x="0" y="115"/>
                      <a:pt x="0" y="113"/>
                    </a:cubicBezTo>
                    <a:cubicBezTo>
                      <a:pt x="0" y="110"/>
                      <a:pt x="5" y="108"/>
                      <a:pt x="5" y="106"/>
                    </a:cubicBezTo>
                    <a:close/>
                  </a:path>
                </a:pathLst>
              </a:custGeom>
              <a:solidFill>
                <a:srgbClr val="FFFFFF"/>
              </a:solidFill>
              <a:ln w="9525">
                <a:solidFill>
                  <a:srgbClr val="000000"/>
                </a:solidFill>
                <a:round/>
                <a:headEnd/>
                <a:tailEnd/>
              </a:ln>
              <a:effectLst>
                <a:outerShdw dist="28398" dir="1593903" algn="ctr" rotWithShape="0">
                  <a:srgbClr val="808080"/>
                </a:outerShdw>
              </a:effectLst>
            </p:spPr>
            <p:txBody>
              <a:bodyPr/>
              <a:lstStyle/>
              <a:p>
                <a:endParaRPr lang="de-DE"/>
              </a:p>
            </p:txBody>
          </p:sp>
          <p:sp>
            <p:nvSpPr>
              <p:cNvPr id="138" name="Freeform 19">
                <a:extLst>
                  <a:ext uri="{FF2B5EF4-FFF2-40B4-BE49-F238E27FC236}">
                    <a16:creationId xmlns:a16="http://schemas.microsoft.com/office/drawing/2014/main" id="{F919544F-C40E-4BFA-9370-F82689D38756}"/>
                  </a:ext>
                </a:extLst>
              </p:cNvPr>
              <p:cNvSpPr>
                <a:spLocks/>
              </p:cNvSpPr>
              <p:nvPr/>
            </p:nvSpPr>
            <p:spPr bwMode="auto">
              <a:xfrm>
                <a:off x="3416402" y="2222102"/>
                <a:ext cx="391" cy="201"/>
              </a:xfrm>
              <a:custGeom>
                <a:avLst/>
                <a:gdLst/>
                <a:ahLst/>
                <a:cxnLst>
                  <a:cxn ang="0">
                    <a:pos x="34" y="72"/>
                  </a:cxn>
                  <a:cxn ang="0">
                    <a:pos x="168" y="105"/>
                  </a:cxn>
                  <a:cxn ang="0">
                    <a:pos x="285" y="122"/>
                  </a:cxn>
                  <a:cxn ang="0">
                    <a:pos x="363" y="162"/>
                  </a:cxn>
                  <a:cxn ang="0">
                    <a:pos x="383" y="195"/>
                  </a:cxn>
                  <a:cxn ang="0">
                    <a:pos x="316" y="198"/>
                  </a:cxn>
                  <a:cxn ang="0">
                    <a:pos x="249" y="175"/>
                  </a:cxn>
                  <a:cxn ang="0">
                    <a:pos x="187" y="140"/>
                  </a:cxn>
                  <a:cxn ang="0">
                    <a:pos x="129" y="118"/>
                  </a:cxn>
                  <a:cxn ang="0">
                    <a:pos x="20" y="76"/>
                  </a:cxn>
                  <a:cxn ang="0">
                    <a:pos x="7" y="78"/>
                  </a:cxn>
                  <a:cxn ang="0">
                    <a:pos x="0" y="72"/>
                  </a:cxn>
                  <a:cxn ang="0">
                    <a:pos x="10" y="0"/>
                  </a:cxn>
                  <a:cxn ang="0">
                    <a:pos x="27" y="6"/>
                  </a:cxn>
                  <a:cxn ang="0">
                    <a:pos x="36" y="65"/>
                  </a:cxn>
                  <a:cxn ang="0">
                    <a:pos x="48" y="76"/>
                  </a:cxn>
                  <a:cxn ang="0">
                    <a:pos x="34" y="72"/>
                  </a:cxn>
                </a:cxnLst>
                <a:rect l="0" t="0" r="r" b="b"/>
                <a:pathLst>
                  <a:path w="391" h="201">
                    <a:moveTo>
                      <a:pt x="34" y="72"/>
                    </a:moveTo>
                    <a:cubicBezTo>
                      <a:pt x="54" y="77"/>
                      <a:pt x="126" y="97"/>
                      <a:pt x="168" y="105"/>
                    </a:cubicBezTo>
                    <a:cubicBezTo>
                      <a:pt x="210" y="113"/>
                      <a:pt x="253" y="112"/>
                      <a:pt x="285" y="122"/>
                    </a:cubicBezTo>
                    <a:cubicBezTo>
                      <a:pt x="317" y="131"/>
                      <a:pt x="347" y="150"/>
                      <a:pt x="363" y="162"/>
                    </a:cubicBezTo>
                    <a:cubicBezTo>
                      <a:pt x="379" y="174"/>
                      <a:pt x="391" y="189"/>
                      <a:pt x="383" y="195"/>
                    </a:cubicBezTo>
                    <a:cubicBezTo>
                      <a:pt x="375" y="201"/>
                      <a:pt x="338" y="201"/>
                      <a:pt x="316" y="198"/>
                    </a:cubicBezTo>
                    <a:cubicBezTo>
                      <a:pt x="294" y="195"/>
                      <a:pt x="270" y="185"/>
                      <a:pt x="249" y="175"/>
                    </a:cubicBezTo>
                    <a:cubicBezTo>
                      <a:pt x="228" y="165"/>
                      <a:pt x="207" y="149"/>
                      <a:pt x="187" y="140"/>
                    </a:cubicBezTo>
                    <a:cubicBezTo>
                      <a:pt x="167" y="131"/>
                      <a:pt x="157" y="129"/>
                      <a:pt x="129" y="118"/>
                    </a:cubicBezTo>
                    <a:cubicBezTo>
                      <a:pt x="101" y="107"/>
                      <a:pt x="40" y="83"/>
                      <a:pt x="20" y="76"/>
                    </a:cubicBezTo>
                    <a:lnTo>
                      <a:pt x="7" y="78"/>
                    </a:lnTo>
                    <a:lnTo>
                      <a:pt x="0" y="72"/>
                    </a:lnTo>
                    <a:cubicBezTo>
                      <a:pt x="0" y="59"/>
                      <a:pt x="6" y="11"/>
                      <a:pt x="10" y="0"/>
                    </a:cubicBezTo>
                    <a:lnTo>
                      <a:pt x="27" y="6"/>
                    </a:lnTo>
                    <a:cubicBezTo>
                      <a:pt x="31" y="16"/>
                      <a:pt x="33" y="53"/>
                      <a:pt x="36" y="65"/>
                    </a:cubicBezTo>
                    <a:cubicBezTo>
                      <a:pt x="39" y="77"/>
                      <a:pt x="48" y="75"/>
                      <a:pt x="48" y="76"/>
                    </a:cubicBezTo>
                    <a:lnTo>
                      <a:pt x="34" y="72"/>
                    </a:lnTo>
                    <a:close/>
                  </a:path>
                </a:pathLst>
              </a:custGeom>
              <a:gradFill rotWithShape="0">
                <a:gsLst>
                  <a:gs pos="0">
                    <a:srgbClr val="FFFFFF">
                      <a:gamma/>
                      <a:shade val="90980"/>
                      <a:invGamma/>
                    </a:srgbClr>
                  </a:gs>
                  <a:gs pos="100000">
                    <a:srgbClr val="FFFFFF"/>
                  </a:gs>
                </a:gsLst>
                <a:lin ang="0" scaled="1"/>
              </a:gradFill>
              <a:ln w="9525">
                <a:solidFill>
                  <a:srgbClr val="000000"/>
                </a:solidFill>
                <a:round/>
                <a:headEnd/>
                <a:tailEnd/>
              </a:ln>
              <a:effectLst>
                <a:outerShdw dist="28398" dir="9206097" algn="ctr" rotWithShape="0">
                  <a:srgbClr val="808080"/>
                </a:outerShdw>
              </a:effectLst>
            </p:spPr>
            <p:txBody>
              <a:bodyPr/>
              <a:lstStyle/>
              <a:p>
                <a:endParaRPr lang="de-DE"/>
              </a:p>
            </p:txBody>
          </p:sp>
          <p:sp>
            <p:nvSpPr>
              <p:cNvPr id="139" name="Freeform 20">
                <a:extLst>
                  <a:ext uri="{FF2B5EF4-FFF2-40B4-BE49-F238E27FC236}">
                    <a16:creationId xmlns:a16="http://schemas.microsoft.com/office/drawing/2014/main" id="{164D28DC-EA87-4059-8327-5E032285D265}"/>
                  </a:ext>
                </a:extLst>
              </p:cNvPr>
              <p:cNvSpPr>
                <a:spLocks/>
              </p:cNvSpPr>
              <p:nvPr/>
            </p:nvSpPr>
            <p:spPr bwMode="auto">
              <a:xfrm>
                <a:off x="3416658" y="2222220"/>
                <a:ext cx="110" cy="58"/>
              </a:xfrm>
              <a:custGeom>
                <a:avLst/>
                <a:gdLst/>
                <a:ahLst/>
                <a:cxnLst>
                  <a:cxn ang="0">
                    <a:pos x="15" y="2"/>
                  </a:cxn>
                  <a:cxn ang="0">
                    <a:pos x="9" y="2"/>
                  </a:cxn>
                  <a:cxn ang="0">
                    <a:pos x="2" y="10"/>
                  </a:cxn>
                  <a:cxn ang="0">
                    <a:pos x="3" y="26"/>
                  </a:cxn>
                  <a:cxn ang="0">
                    <a:pos x="22" y="40"/>
                  </a:cxn>
                  <a:cxn ang="0">
                    <a:pos x="57" y="53"/>
                  </a:cxn>
                  <a:cxn ang="0">
                    <a:pos x="96" y="58"/>
                  </a:cxn>
                  <a:cxn ang="0">
                    <a:pos x="99" y="53"/>
                  </a:cxn>
                  <a:cxn ang="0">
                    <a:pos x="104" y="48"/>
                  </a:cxn>
                  <a:cxn ang="0">
                    <a:pos x="110" y="47"/>
                  </a:cxn>
                  <a:cxn ang="0">
                    <a:pos x="81" y="27"/>
                  </a:cxn>
                  <a:cxn ang="0">
                    <a:pos x="61" y="16"/>
                  </a:cxn>
                  <a:cxn ang="0">
                    <a:pos x="43" y="9"/>
                  </a:cxn>
                  <a:cxn ang="0">
                    <a:pos x="24" y="3"/>
                  </a:cxn>
                  <a:cxn ang="0">
                    <a:pos x="13" y="1"/>
                  </a:cxn>
                </a:cxnLst>
                <a:rect l="0" t="0" r="r" b="b"/>
                <a:pathLst>
                  <a:path w="110" h="58">
                    <a:moveTo>
                      <a:pt x="15" y="2"/>
                    </a:moveTo>
                    <a:cubicBezTo>
                      <a:pt x="13" y="1"/>
                      <a:pt x="11" y="1"/>
                      <a:pt x="9" y="2"/>
                    </a:cubicBezTo>
                    <a:cubicBezTo>
                      <a:pt x="7" y="3"/>
                      <a:pt x="3" y="6"/>
                      <a:pt x="2" y="10"/>
                    </a:cubicBezTo>
                    <a:cubicBezTo>
                      <a:pt x="1" y="14"/>
                      <a:pt x="0" y="21"/>
                      <a:pt x="3" y="26"/>
                    </a:cubicBezTo>
                    <a:cubicBezTo>
                      <a:pt x="6" y="31"/>
                      <a:pt x="13" y="35"/>
                      <a:pt x="22" y="40"/>
                    </a:cubicBezTo>
                    <a:cubicBezTo>
                      <a:pt x="31" y="45"/>
                      <a:pt x="45" y="50"/>
                      <a:pt x="57" y="53"/>
                    </a:cubicBezTo>
                    <a:cubicBezTo>
                      <a:pt x="69" y="56"/>
                      <a:pt x="89" y="58"/>
                      <a:pt x="96" y="58"/>
                    </a:cubicBezTo>
                    <a:lnTo>
                      <a:pt x="99" y="53"/>
                    </a:lnTo>
                    <a:cubicBezTo>
                      <a:pt x="100" y="51"/>
                      <a:pt x="102" y="49"/>
                      <a:pt x="104" y="48"/>
                    </a:cubicBezTo>
                    <a:lnTo>
                      <a:pt x="110" y="47"/>
                    </a:lnTo>
                    <a:cubicBezTo>
                      <a:pt x="106" y="43"/>
                      <a:pt x="89" y="31"/>
                      <a:pt x="81" y="27"/>
                    </a:cubicBezTo>
                    <a:cubicBezTo>
                      <a:pt x="73" y="22"/>
                      <a:pt x="67" y="19"/>
                      <a:pt x="61" y="16"/>
                    </a:cubicBezTo>
                    <a:cubicBezTo>
                      <a:pt x="55" y="13"/>
                      <a:pt x="49" y="10"/>
                      <a:pt x="43" y="9"/>
                    </a:cubicBezTo>
                    <a:cubicBezTo>
                      <a:pt x="37" y="7"/>
                      <a:pt x="29" y="4"/>
                      <a:pt x="24" y="3"/>
                    </a:cubicBezTo>
                    <a:cubicBezTo>
                      <a:pt x="19" y="2"/>
                      <a:pt x="14" y="0"/>
                      <a:pt x="13" y="1"/>
                    </a:cubicBezTo>
                  </a:path>
                </a:pathLst>
              </a:custGeom>
              <a:gradFill rotWithShape="0">
                <a:gsLst>
                  <a:gs pos="0">
                    <a:srgbClr val="FFFFFF"/>
                  </a:gs>
                  <a:gs pos="50000">
                    <a:srgbClr val="FFFFFF">
                      <a:gamma/>
                      <a:shade val="81961"/>
                      <a:invGamma/>
                    </a:srgbClr>
                  </a:gs>
                  <a:gs pos="100000">
                    <a:srgbClr val="FFFFFF"/>
                  </a:gs>
                </a:gsLst>
                <a:lin ang="18900000" scaled="1"/>
              </a:gradFill>
              <a:ln w="9525">
                <a:solidFill>
                  <a:srgbClr val="000000"/>
                </a:solidFill>
                <a:round/>
                <a:headEnd/>
                <a:tailEnd/>
              </a:ln>
            </p:spPr>
            <p:txBody>
              <a:bodyPr/>
              <a:lstStyle/>
              <a:p>
                <a:endParaRPr lang="de-DE"/>
              </a:p>
            </p:txBody>
          </p:sp>
          <p:sp>
            <p:nvSpPr>
              <p:cNvPr id="140" name="Freeform 21">
                <a:extLst>
                  <a:ext uri="{FF2B5EF4-FFF2-40B4-BE49-F238E27FC236}">
                    <a16:creationId xmlns:a16="http://schemas.microsoft.com/office/drawing/2014/main" id="{C6F7471C-2867-4DB1-87BE-FF7E52048AFF}"/>
                  </a:ext>
                </a:extLst>
              </p:cNvPr>
              <p:cNvSpPr>
                <a:spLocks/>
              </p:cNvSpPr>
              <p:nvPr/>
            </p:nvSpPr>
            <p:spPr bwMode="auto">
              <a:xfrm>
                <a:off x="3416197" y="2222222"/>
                <a:ext cx="441" cy="127"/>
              </a:xfrm>
              <a:custGeom>
                <a:avLst/>
                <a:gdLst/>
                <a:ahLst/>
                <a:cxnLst>
                  <a:cxn ang="0">
                    <a:pos x="271" y="2"/>
                  </a:cxn>
                  <a:cxn ang="0">
                    <a:pos x="274" y="5"/>
                  </a:cxn>
                  <a:cxn ang="0">
                    <a:pos x="128" y="60"/>
                  </a:cxn>
                  <a:cxn ang="0">
                    <a:pos x="0" y="114"/>
                  </a:cxn>
                  <a:cxn ang="0">
                    <a:pos x="7" y="117"/>
                  </a:cxn>
                  <a:cxn ang="0">
                    <a:pos x="13" y="119"/>
                  </a:cxn>
                  <a:cxn ang="0">
                    <a:pos x="20" y="119"/>
                  </a:cxn>
                  <a:cxn ang="0">
                    <a:pos x="155" y="75"/>
                  </a:cxn>
                  <a:cxn ang="0">
                    <a:pos x="331" y="12"/>
                  </a:cxn>
                  <a:cxn ang="0">
                    <a:pos x="324" y="5"/>
                  </a:cxn>
                  <a:cxn ang="0">
                    <a:pos x="309" y="1"/>
                  </a:cxn>
                  <a:cxn ang="0">
                    <a:pos x="288" y="0"/>
                  </a:cxn>
                  <a:cxn ang="0">
                    <a:pos x="271" y="2"/>
                  </a:cxn>
                </a:cxnLst>
                <a:rect l="0" t="0" r="r" b="b"/>
                <a:pathLst>
                  <a:path w="331" h="119">
                    <a:moveTo>
                      <a:pt x="271" y="2"/>
                    </a:moveTo>
                    <a:lnTo>
                      <a:pt x="274" y="5"/>
                    </a:lnTo>
                    <a:cubicBezTo>
                      <a:pt x="250" y="15"/>
                      <a:pt x="174" y="42"/>
                      <a:pt x="128" y="60"/>
                    </a:cubicBezTo>
                    <a:lnTo>
                      <a:pt x="0" y="114"/>
                    </a:lnTo>
                    <a:lnTo>
                      <a:pt x="7" y="117"/>
                    </a:lnTo>
                    <a:cubicBezTo>
                      <a:pt x="9" y="118"/>
                      <a:pt x="11" y="119"/>
                      <a:pt x="13" y="119"/>
                    </a:cubicBezTo>
                    <a:lnTo>
                      <a:pt x="20" y="119"/>
                    </a:lnTo>
                    <a:cubicBezTo>
                      <a:pt x="43" y="112"/>
                      <a:pt x="103" y="93"/>
                      <a:pt x="155" y="75"/>
                    </a:cubicBezTo>
                    <a:cubicBezTo>
                      <a:pt x="207" y="57"/>
                      <a:pt x="303" y="24"/>
                      <a:pt x="331" y="12"/>
                    </a:cubicBezTo>
                    <a:lnTo>
                      <a:pt x="324" y="5"/>
                    </a:lnTo>
                    <a:cubicBezTo>
                      <a:pt x="321" y="3"/>
                      <a:pt x="315" y="2"/>
                      <a:pt x="309" y="1"/>
                    </a:cubicBezTo>
                    <a:cubicBezTo>
                      <a:pt x="303" y="0"/>
                      <a:pt x="294" y="0"/>
                      <a:pt x="288" y="0"/>
                    </a:cubicBezTo>
                    <a:cubicBezTo>
                      <a:pt x="282" y="0"/>
                      <a:pt x="275" y="2"/>
                      <a:pt x="271" y="2"/>
                    </a:cubicBezTo>
                    <a:close/>
                  </a:path>
                </a:pathLst>
              </a:custGeom>
              <a:solidFill>
                <a:srgbClr val="FFFFFF"/>
              </a:solidFill>
              <a:ln w="9525">
                <a:solidFill>
                  <a:srgbClr val="000000"/>
                </a:solidFill>
                <a:round/>
                <a:headEnd/>
                <a:tailEnd/>
              </a:ln>
              <a:effectLst>
                <a:outerShdw dist="17961" dir="2700000" algn="ctr" rotWithShape="0">
                  <a:srgbClr val="808080"/>
                </a:outerShdw>
              </a:effectLst>
            </p:spPr>
            <p:txBody>
              <a:bodyPr/>
              <a:lstStyle/>
              <a:p>
                <a:endParaRPr lang="de-DE"/>
              </a:p>
            </p:txBody>
          </p:sp>
          <p:sp>
            <p:nvSpPr>
              <p:cNvPr id="141" name="Freeform 22">
                <a:extLst>
                  <a:ext uri="{FF2B5EF4-FFF2-40B4-BE49-F238E27FC236}">
                    <a16:creationId xmlns:a16="http://schemas.microsoft.com/office/drawing/2014/main" id="{F25DCCD2-8436-4C1A-A20D-6C5F63BF252F}"/>
                  </a:ext>
                </a:extLst>
              </p:cNvPr>
              <p:cNvSpPr>
                <a:spLocks/>
              </p:cNvSpPr>
              <p:nvPr/>
            </p:nvSpPr>
            <p:spPr bwMode="auto">
              <a:xfrm>
                <a:off x="3416358" y="2222092"/>
                <a:ext cx="111" cy="31"/>
              </a:xfrm>
              <a:custGeom>
                <a:avLst/>
                <a:gdLst/>
                <a:ahLst/>
                <a:cxnLst>
                  <a:cxn ang="0">
                    <a:pos x="56" y="11"/>
                  </a:cxn>
                  <a:cxn ang="0">
                    <a:pos x="0" y="27"/>
                  </a:cxn>
                  <a:cxn ang="0">
                    <a:pos x="15" y="31"/>
                  </a:cxn>
                  <a:cxn ang="0">
                    <a:pos x="80" y="16"/>
                  </a:cxn>
                  <a:cxn ang="0">
                    <a:pos x="111" y="2"/>
                  </a:cxn>
                  <a:cxn ang="0">
                    <a:pos x="100" y="0"/>
                  </a:cxn>
                  <a:cxn ang="0">
                    <a:pos x="56" y="11"/>
                  </a:cxn>
                </a:cxnLst>
                <a:rect l="0" t="0" r="r" b="b"/>
                <a:pathLst>
                  <a:path w="111" h="31">
                    <a:moveTo>
                      <a:pt x="56" y="11"/>
                    </a:moveTo>
                    <a:lnTo>
                      <a:pt x="0" y="27"/>
                    </a:lnTo>
                    <a:lnTo>
                      <a:pt x="15" y="31"/>
                    </a:lnTo>
                    <a:cubicBezTo>
                      <a:pt x="28" y="29"/>
                      <a:pt x="64" y="21"/>
                      <a:pt x="80" y="16"/>
                    </a:cubicBezTo>
                    <a:cubicBezTo>
                      <a:pt x="96" y="11"/>
                      <a:pt x="108" y="5"/>
                      <a:pt x="111" y="2"/>
                    </a:cubicBezTo>
                    <a:lnTo>
                      <a:pt x="100" y="0"/>
                    </a:lnTo>
                    <a:cubicBezTo>
                      <a:pt x="91" y="1"/>
                      <a:pt x="56" y="11"/>
                      <a:pt x="56" y="11"/>
                    </a:cubicBezTo>
                    <a:close/>
                  </a:path>
                </a:pathLst>
              </a:custGeom>
              <a:solidFill>
                <a:srgbClr val="FFFFFF"/>
              </a:solidFill>
              <a:ln w="9525">
                <a:solidFill>
                  <a:srgbClr val="000000"/>
                </a:solidFill>
                <a:round/>
                <a:headEnd/>
                <a:tailEnd/>
              </a:ln>
              <a:effectLst>
                <a:outerShdw dist="17961" dir="2700000" algn="ctr" rotWithShape="0">
                  <a:srgbClr val="808080"/>
                </a:outerShdw>
              </a:effectLst>
            </p:spPr>
            <p:txBody>
              <a:bodyPr/>
              <a:lstStyle/>
              <a:p>
                <a:endParaRPr lang="de-DE"/>
              </a:p>
            </p:txBody>
          </p:sp>
          <p:sp>
            <p:nvSpPr>
              <p:cNvPr id="142" name="Oval 23">
                <a:extLst>
                  <a:ext uri="{FF2B5EF4-FFF2-40B4-BE49-F238E27FC236}">
                    <a16:creationId xmlns:a16="http://schemas.microsoft.com/office/drawing/2014/main" id="{8C5CC4B4-20E0-4E2D-B070-9424038E99ED}"/>
                  </a:ext>
                </a:extLst>
              </p:cNvPr>
              <p:cNvSpPr>
                <a:spLocks noChangeArrowheads="1"/>
              </p:cNvSpPr>
              <p:nvPr/>
            </p:nvSpPr>
            <p:spPr bwMode="auto">
              <a:xfrm flipH="1" flipV="1">
                <a:off x="3416782" y="2222291"/>
                <a:ext cx="4" cy="4"/>
              </a:xfrm>
              <a:prstGeom prst="ellipse">
                <a:avLst/>
              </a:prstGeom>
              <a:solidFill>
                <a:srgbClr val="FFFFFF"/>
              </a:solidFill>
              <a:ln w="9525">
                <a:solidFill>
                  <a:srgbClr val="000000"/>
                </a:solidFill>
                <a:round/>
                <a:headEnd/>
                <a:tailEnd/>
              </a:ln>
            </p:spPr>
            <p:txBody>
              <a:bodyPr/>
              <a:lstStyle/>
              <a:p>
                <a:endParaRPr lang="de-DE"/>
              </a:p>
            </p:txBody>
          </p:sp>
        </p:grpSp>
        <p:sp>
          <p:nvSpPr>
            <p:cNvPr id="13" name="Freihandform: Form 12">
              <a:extLst>
                <a:ext uri="{FF2B5EF4-FFF2-40B4-BE49-F238E27FC236}">
                  <a16:creationId xmlns:a16="http://schemas.microsoft.com/office/drawing/2014/main" id="{843C6541-D1DE-44FE-9F4E-B73E13276F7B}"/>
                </a:ext>
              </a:extLst>
            </p:cNvPr>
            <p:cNvSpPr/>
            <p:nvPr/>
          </p:nvSpPr>
          <p:spPr>
            <a:xfrm>
              <a:off x="1495425" y="4237349"/>
              <a:ext cx="5657850" cy="1225239"/>
            </a:xfrm>
            <a:custGeom>
              <a:avLst/>
              <a:gdLst>
                <a:gd name="connsiteX0" fmla="*/ 0 w 5257800"/>
                <a:gd name="connsiteY0" fmla="*/ 276225 h 923925"/>
                <a:gd name="connsiteX1" fmla="*/ 2647950 w 5257800"/>
                <a:gd name="connsiteY1" fmla="*/ 0 h 923925"/>
                <a:gd name="connsiteX2" fmla="*/ 4505325 w 5257800"/>
                <a:gd name="connsiteY2" fmla="*/ 171450 h 923925"/>
                <a:gd name="connsiteX3" fmla="*/ 5124450 w 5257800"/>
                <a:gd name="connsiteY3" fmla="*/ 333375 h 923925"/>
                <a:gd name="connsiteX4" fmla="*/ 5257800 w 5257800"/>
                <a:gd name="connsiteY4" fmla="*/ 800100 h 923925"/>
                <a:gd name="connsiteX5" fmla="*/ 5219700 w 5257800"/>
                <a:gd name="connsiteY5" fmla="*/ 923925 h 923925"/>
                <a:gd name="connsiteX6" fmla="*/ 4705350 w 5257800"/>
                <a:gd name="connsiteY6" fmla="*/ 819150 h 923925"/>
                <a:gd name="connsiteX7" fmla="*/ 4714875 w 5257800"/>
                <a:gd name="connsiteY7" fmla="*/ 752475 h 923925"/>
                <a:gd name="connsiteX8" fmla="*/ 4829175 w 5257800"/>
                <a:gd name="connsiteY8" fmla="*/ 342900 h 923925"/>
                <a:gd name="connsiteX9" fmla="*/ 4467225 w 5257800"/>
                <a:gd name="connsiteY9" fmla="*/ 228600 h 923925"/>
                <a:gd name="connsiteX10" fmla="*/ 3705225 w 5257800"/>
                <a:gd name="connsiteY10" fmla="*/ 142875 h 923925"/>
                <a:gd name="connsiteX11" fmla="*/ 3324225 w 5257800"/>
                <a:gd name="connsiteY11" fmla="*/ 276225 h 923925"/>
                <a:gd name="connsiteX12" fmla="*/ 2800350 w 5257800"/>
                <a:gd name="connsiteY12" fmla="*/ 171450 h 923925"/>
                <a:gd name="connsiteX13" fmla="*/ 2847975 w 5257800"/>
                <a:gd name="connsiteY13" fmla="*/ 47625 h 923925"/>
                <a:gd name="connsiteX14" fmla="*/ 2705100 w 5257800"/>
                <a:gd name="connsiteY14" fmla="*/ 47625 h 923925"/>
                <a:gd name="connsiteX15" fmla="*/ 1590675 w 5257800"/>
                <a:gd name="connsiteY15" fmla="*/ 152400 h 923925"/>
                <a:gd name="connsiteX0" fmla="*/ 0 w 3829050"/>
                <a:gd name="connsiteY0" fmla="*/ 104775 h 923925"/>
                <a:gd name="connsiteX1" fmla="*/ 1219200 w 3829050"/>
                <a:gd name="connsiteY1" fmla="*/ 0 h 923925"/>
                <a:gd name="connsiteX2" fmla="*/ 3076575 w 3829050"/>
                <a:gd name="connsiteY2" fmla="*/ 171450 h 923925"/>
                <a:gd name="connsiteX3" fmla="*/ 3695700 w 3829050"/>
                <a:gd name="connsiteY3" fmla="*/ 333375 h 923925"/>
                <a:gd name="connsiteX4" fmla="*/ 3829050 w 3829050"/>
                <a:gd name="connsiteY4" fmla="*/ 800100 h 923925"/>
                <a:gd name="connsiteX5" fmla="*/ 3790950 w 3829050"/>
                <a:gd name="connsiteY5" fmla="*/ 923925 h 923925"/>
                <a:gd name="connsiteX6" fmla="*/ 3276600 w 3829050"/>
                <a:gd name="connsiteY6" fmla="*/ 819150 h 923925"/>
                <a:gd name="connsiteX7" fmla="*/ 3286125 w 3829050"/>
                <a:gd name="connsiteY7" fmla="*/ 752475 h 923925"/>
                <a:gd name="connsiteX8" fmla="*/ 3400425 w 3829050"/>
                <a:gd name="connsiteY8" fmla="*/ 342900 h 923925"/>
                <a:gd name="connsiteX9" fmla="*/ 3038475 w 3829050"/>
                <a:gd name="connsiteY9" fmla="*/ 228600 h 923925"/>
                <a:gd name="connsiteX10" fmla="*/ 2276475 w 3829050"/>
                <a:gd name="connsiteY10" fmla="*/ 142875 h 923925"/>
                <a:gd name="connsiteX11" fmla="*/ 1895475 w 3829050"/>
                <a:gd name="connsiteY11" fmla="*/ 276225 h 923925"/>
                <a:gd name="connsiteX12" fmla="*/ 1371600 w 3829050"/>
                <a:gd name="connsiteY12" fmla="*/ 171450 h 923925"/>
                <a:gd name="connsiteX13" fmla="*/ 1419225 w 3829050"/>
                <a:gd name="connsiteY13" fmla="*/ 47625 h 923925"/>
                <a:gd name="connsiteX14" fmla="*/ 1276350 w 3829050"/>
                <a:gd name="connsiteY14" fmla="*/ 47625 h 923925"/>
                <a:gd name="connsiteX15" fmla="*/ 161925 w 3829050"/>
                <a:gd name="connsiteY15" fmla="*/ 152400 h 923925"/>
                <a:gd name="connsiteX0" fmla="*/ 0 w 3829050"/>
                <a:gd name="connsiteY0" fmla="*/ 104775 h 923925"/>
                <a:gd name="connsiteX1" fmla="*/ 1219200 w 3829050"/>
                <a:gd name="connsiteY1" fmla="*/ 0 h 923925"/>
                <a:gd name="connsiteX2" fmla="*/ 3076575 w 3829050"/>
                <a:gd name="connsiteY2" fmla="*/ 171450 h 923925"/>
                <a:gd name="connsiteX3" fmla="*/ 3695700 w 3829050"/>
                <a:gd name="connsiteY3" fmla="*/ 333375 h 923925"/>
                <a:gd name="connsiteX4" fmla="*/ 3829050 w 3829050"/>
                <a:gd name="connsiteY4" fmla="*/ 800100 h 923925"/>
                <a:gd name="connsiteX5" fmla="*/ 3790950 w 3829050"/>
                <a:gd name="connsiteY5" fmla="*/ 923925 h 923925"/>
                <a:gd name="connsiteX6" fmla="*/ 3276600 w 3829050"/>
                <a:gd name="connsiteY6" fmla="*/ 819150 h 923925"/>
                <a:gd name="connsiteX7" fmla="*/ 3286125 w 3829050"/>
                <a:gd name="connsiteY7" fmla="*/ 752475 h 923925"/>
                <a:gd name="connsiteX8" fmla="*/ 3400425 w 3829050"/>
                <a:gd name="connsiteY8" fmla="*/ 342900 h 923925"/>
                <a:gd name="connsiteX9" fmla="*/ 3038475 w 3829050"/>
                <a:gd name="connsiteY9" fmla="*/ 228600 h 923925"/>
                <a:gd name="connsiteX10" fmla="*/ 2276475 w 3829050"/>
                <a:gd name="connsiteY10" fmla="*/ 142875 h 923925"/>
                <a:gd name="connsiteX11" fmla="*/ 1895475 w 3829050"/>
                <a:gd name="connsiteY11" fmla="*/ 276225 h 923925"/>
                <a:gd name="connsiteX12" fmla="*/ 1371600 w 3829050"/>
                <a:gd name="connsiteY12" fmla="*/ 171450 h 923925"/>
                <a:gd name="connsiteX13" fmla="*/ 1419225 w 3829050"/>
                <a:gd name="connsiteY13" fmla="*/ 47625 h 923925"/>
                <a:gd name="connsiteX14" fmla="*/ 1276350 w 3829050"/>
                <a:gd name="connsiteY14" fmla="*/ 47625 h 923925"/>
                <a:gd name="connsiteX15" fmla="*/ 257175 w 3829050"/>
                <a:gd name="connsiteY15" fmla="*/ 200025 h 923925"/>
                <a:gd name="connsiteX0" fmla="*/ 0 w 3829050"/>
                <a:gd name="connsiteY0" fmla="*/ 104775 h 923925"/>
                <a:gd name="connsiteX1" fmla="*/ 1219200 w 3829050"/>
                <a:gd name="connsiteY1" fmla="*/ 0 h 923925"/>
                <a:gd name="connsiteX2" fmla="*/ 3076575 w 3829050"/>
                <a:gd name="connsiteY2" fmla="*/ 171450 h 923925"/>
                <a:gd name="connsiteX3" fmla="*/ 3695700 w 3829050"/>
                <a:gd name="connsiteY3" fmla="*/ 333375 h 923925"/>
                <a:gd name="connsiteX4" fmla="*/ 3829050 w 3829050"/>
                <a:gd name="connsiteY4" fmla="*/ 800100 h 923925"/>
                <a:gd name="connsiteX5" fmla="*/ 3790950 w 3829050"/>
                <a:gd name="connsiteY5" fmla="*/ 923925 h 923925"/>
                <a:gd name="connsiteX6" fmla="*/ 3276600 w 3829050"/>
                <a:gd name="connsiteY6" fmla="*/ 819150 h 923925"/>
                <a:gd name="connsiteX7" fmla="*/ 3286125 w 3829050"/>
                <a:gd name="connsiteY7" fmla="*/ 752475 h 923925"/>
                <a:gd name="connsiteX8" fmla="*/ 3400425 w 3829050"/>
                <a:gd name="connsiteY8" fmla="*/ 342900 h 923925"/>
                <a:gd name="connsiteX9" fmla="*/ 3038475 w 3829050"/>
                <a:gd name="connsiteY9" fmla="*/ 228600 h 923925"/>
                <a:gd name="connsiteX10" fmla="*/ 2276475 w 3829050"/>
                <a:gd name="connsiteY10" fmla="*/ 142875 h 923925"/>
                <a:gd name="connsiteX11" fmla="*/ 1895475 w 3829050"/>
                <a:gd name="connsiteY11" fmla="*/ 276225 h 923925"/>
                <a:gd name="connsiteX12" fmla="*/ 1371600 w 3829050"/>
                <a:gd name="connsiteY12" fmla="*/ 171450 h 923925"/>
                <a:gd name="connsiteX13" fmla="*/ 1419225 w 3829050"/>
                <a:gd name="connsiteY13" fmla="*/ 47625 h 923925"/>
                <a:gd name="connsiteX14" fmla="*/ 1276350 w 3829050"/>
                <a:gd name="connsiteY14" fmla="*/ 47625 h 923925"/>
                <a:gd name="connsiteX15" fmla="*/ 16249 w 3829050"/>
                <a:gd name="connsiteY15" fmla="*/ 110703 h 923925"/>
                <a:gd name="connsiteX0" fmla="*/ 0 w 3829050"/>
                <a:gd name="connsiteY0" fmla="*/ 104775 h 923925"/>
                <a:gd name="connsiteX1" fmla="*/ 1219200 w 3829050"/>
                <a:gd name="connsiteY1" fmla="*/ 0 h 923925"/>
                <a:gd name="connsiteX2" fmla="*/ 3076575 w 3829050"/>
                <a:gd name="connsiteY2" fmla="*/ 171450 h 923925"/>
                <a:gd name="connsiteX3" fmla="*/ 3695700 w 3829050"/>
                <a:gd name="connsiteY3" fmla="*/ 333375 h 923925"/>
                <a:gd name="connsiteX4" fmla="*/ 3829050 w 3829050"/>
                <a:gd name="connsiteY4" fmla="*/ 800100 h 923925"/>
                <a:gd name="connsiteX5" fmla="*/ 3790950 w 3829050"/>
                <a:gd name="connsiteY5" fmla="*/ 923925 h 923925"/>
                <a:gd name="connsiteX6" fmla="*/ 3276600 w 3829050"/>
                <a:gd name="connsiteY6" fmla="*/ 819150 h 923925"/>
                <a:gd name="connsiteX7" fmla="*/ 3286125 w 3829050"/>
                <a:gd name="connsiteY7" fmla="*/ 752475 h 923925"/>
                <a:gd name="connsiteX8" fmla="*/ 3400425 w 3829050"/>
                <a:gd name="connsiteY8" fmla="*/ 342900 h 923925"/>
                <a:gd name="connsiteX9" fmla="*/ 3038475 w 3829050"/>
                <a:gd name="connsiteY9" fmla="*/ 228600 h 923925"/>
                <a:gd name="connsiteX10" fmla="*/ 2276475 w 3829050"/>
                <a:gd name="connsiteY10" fmla="*/ 142875 h 923925"/>
                <a:gd name="connsiteX11" fmla="*/ 1895475 w 3829050"/>
                <a:gd name="connsiteY11" fmla="*/ 276225 h 923925"/>
                <a:gd name="connsiteX12" fmla="*/ 1371600 w 3829050"/>
                <a:gd name="connsiteY12" fmla="*/ 171450 h 923925"/>
                <a:gd name="connsiteX13" fmla="*/ 1419225 w 3829050"/>
                <a:gd name="connsiteY13" fmla="*/ 47625 h 923925"/>
                <a:gd name="connsiteX14" fmla="*/ 1276350 w 3829050"/>
                <a:gd name="connsiteY14" fmla="*/ 47625 h 923925"/>
                <a:gd name="connsiteX15" fmla="*/ 127187 w 3829050"/>
                <a:gd name="connsiteY15" fmla="*/ 142357 h 923925"/>
                <a:gd name="connsiteX16" fmla="*/ 16249 w 3829050"/>
                <a:gd name="connsiteY16" fmla="*/ 110703 h 923925"/>
                <a:gd name="connsiteX0" fmla="*/ 140633 w 3969683"/>
                <a:gd name="connsiteY0" fmla="*/ 104775 h 923925"/>
                <a:gd name="connsiteX1" fmla="*/ 1359833 w 3969683"/>
                <a:gd name="connsiteY1" fmla="*/ 0 h 923925"/>
                <a:gd name="connsiteX2" fmla="*/ 3217208 w 3969683"/>
                <a:gd name="connsiteY2" fmla="*/ 171450 h 923925"/>
                <a:gd name="connsiteX3" fmla="*/ 3836333 w 3969683"/>
                <a:gd name="connsiteY3" fmla="*/ 333375 h 923925"/>
                <a:gd name="connsiteX4" fmla="*/ 3969683 w 3969683"/>
                <a:gd name="connsiteY4" fmla="*/ 800100 h 923925"/>
                <a:gd name="connsiteX5" fmla="*/ 3931583 w 3969683"/>
                <a:gd name="connsiteY5" fmla="*/ 923925 h 923925"/>
                <a:gd name="connsiteX6" fmla="*/ 3417233 w 3969683"/>
                <a:gd name="connsiteY6" fmla="*/ 819150 h 923925"/>
                <a:gd name="connsiteX7" fmla="*/ 3426758 w 3969683"/>
                <a:gd name="connsiteY7" fmla="*/ 752475 h 923925"/>
                <a:gd name="connsiteX8" fmla="*/ 3541058 w 3969683"/>
                <a:gd name="connsiteY8" fmla="*/ 342900 h 923925"/>
                <a:gd name="connsiteX9" fmla="*/ 3179108 w 3969683"/>
                <a:gd name="connsiteY9" fmla="*/ 228600 h 923925"/>
                <a:gd name="connsiteX10" fmla="*/ 2417108 w 3969683"/>
                <a:gd name="connsiteY10" fmla="*/ 142875 h 923925"/>
                <a:gd name="connsiteX11" fmla="*/ 2036108 w 3969683"/>
                <a:gd name="connsiteY11" fmla="*/ 276225 h 923925"/>
                <a:gd name="connsiteX12" fmla="*/ 1512233 w 3969683"/>
                <a:gd name="connsiteY12" fmla="*/ 171450 h 923925"/>
                <a:gd name="connsiteX13" fmla="*/ 1559858 w 3969683"/>
                <a:gd name="connsiteY13" fmla="*/ 47625 h 923925"/>
                <a:gd name="connsiteX14" fmla="*/ 1416983 w 3969683"/>
                <a:gd name="connsiteY14" fmla="*/ 47625 h 923925"/>
                <a:gd name="connsiteX15" fmla="*/ 267820 w 3969683"/>
                <a:gd name="connsiteY15" fmla="*/ 142357 h 923925"/>
                <a:gd name="connsiteX16" fmla="*/ 0 w 3969683"/>
                <a:gd name="connsiteY16" fmla="*/ 88372 h 923925"/>
                <a:gd name="connsiteX0" fmla="*/ 140633 w 3969683"/>
                <a:gd name="connsiteY0" fmla="*/ 104775 h 923925"/>
                <a:gd name="connsiteX1" fmla="*/ 1359833 w 3969683"/>
                <a:gd name="connsiteY1" fmla="*/ 0 h 923925"/>
                <a:gd name="connsiteX2" fmla="*/ 2660277 w 3969683"/>
                <a:gd name="connsiteY2" fmla="*/ 97696 h 923925"/>
                <a:gd name="connsiteX3" fmla="*/ 3217208 w 3969683"/>
                <a:gd name="connsiteY3" fmla="*/ 171450 h 923925"/>
                <a:gd name="connsiteX4" fmla="*/ 3836333 w 3969683"/>
                <a:gd name="connsiteY4" fmla="*/ 333375 h 923925"/>
                <a:gd name="connsiteX5" fmla="*/ 3969683 w 3969683"/>
                <a:gd name="connsiteY5" fmla="*/ 800100 h 923925"/>
                <a:gd name="connsiteX6" fmla="*/ 3931583 w 3969683"/>
                <a:gd name="connsiteY6" fmla="*/ 923925 h 923925"/>
                <a:gd name="connsiteX7" fmla="*/ 3417233 w 3969683"/>
                <a:gd name="connsiteY7" fmla="*/ 819150 h 923925"/>
                <a:gd name="connsiteX8" fmla="*/ 3426758 w 3969683"/>
                <a:gd name="connsiteY8" fmla="*/ 752475 h 923925"/>
                <a:gd name="connsiteX9" fmla="*/ 3541058 w 3969683"/>
                <a:gd name="connsiteY9" fmla="*/ 342900 h 923925"/>
                <a:gd name="connsiteX10" fmla="*/ 3179108 w 3969683"/>
                <a:gd name="connsiteY10" fmla="*/ 228600 h 923925"/>
                <a:gd name="connsiteX11" fmla="*/ 2417108 w 3969683"/>
                <a:gd name="connsiteY11" fmla="*/ 142875 h 923925"/>
                <a:gd name="connsiteX12" fmla="*/ 2036108 w 3969683"/>
                <a:gd name="connsiteY12" fmla="*/ 276225 h 923925"/>
                <a:gd name="connsiteX13" fmla="*/ 1512233 w 3969683"/>
                <a:gd name="connsiteY13" fmla="*/ 171450 h 923925"/>
                <a:gd name="connsiteX14" fmla="*/ 1559858 w 3969683"/>
                <a:gd name="connsiteY14" fmla="*/ 47625 h 923925"/>
                <a:gd name="connsiteX15" fmla="*/ 1416983 w 3969683"/>
                <a:gd name="connsiteY15" fmla="*/ 47625 h 923925"/>
                <a:gd name="connsiteX16" fmla="*/ 267820 w 3969683"/>
                <a:gd name="connsiteY16" fmla="*/ 142357 h 923925"/>
                <a:gd name="connsiteX17" fmla="*/ 0 w 3969683"/>
                <a:gd name="connsiteY17" fmla="*/ 88372 h 923925"/>
                <a:gd name="connsiteX0" fmla="*/ 140633 w 3969683"/>
                <a:gd name="connsiteY0" fmla="*/ 139264 h 958414"/>
                <a:gd name="connsiteX1" fmla="*/ 1359833 w 3969683"/>
                <a:gd name="connsiteY1" fmla="*/ 34489 h 958414"/>
                <a:gd name="connsiteX2" fmla="*/ 2514600 w 3969683"/>
                <a:gd name="connsiteY2" fmla="*/ 3785 h 958414"/>
                <a:gd name="connsiteX3" fmla="*/ 2660277 w 3969683"/>
                <a:gd name="connsiteY3" fmla="*/ 132185 h 958414"/>
                <a:gd name="connsiteX4" fmla="*/ 3217208 w 3969683"/>
                <a:gd name="connsiteY4" fmla="*/ 205939 h 958414"/>
                <a:gd name="connsiteX5" fmla="*/ 3836333 w 3969683"/>
                <a:gd name="connsiteY5" fmla="*/ 367864 h 958414"/>
                <a:gd name="connsiteX6" fmla="*/ 3969683 w 3969683"/>
                <a:gd name="connsiteY6" fmla="*/ 834589 h 958414"/>
                <a:gd name="connsiteX7" fmla="*/ 3931583 w 3969683"/>
                <a:gd name="connsiteY7" fmla="*/ 958414 h 958414"/>
                <a:gd name="connsiteX8" fmla="*/ 3417233 w 3969683"/>
                <a:gd name="connsiteY8" fmla="*/ 853639 h 958414"/>
                <a:gd name="connsiteX9" fmla="*/ 3426758 w 3969683"/>
                <a:gd name="connsiteY9" fmla="*/ 786964 h 958414"/>
                <a:gd name="connsiteX10" fmla="*/ 3541058 w 3969683"/>
                <a:gd name="connsiteY10" fmla="*/ 377389 h 958414"/>
                <a:gd name="connsiteX11" fmla="*/ 3179108 w 3969683"/>
                <a:gd name="connsiteY11" fmla="*/ 263089 h 958414"/>
                <a:gd name="connsiteX12" fmla="*/ 2417108 w 3969683"/>
                <a:gd name="connsiteY12" fmla="*/ 177364 h 958414"/>
                <a:gd name="connsiteX13" fmla="*/ 2036108 w 3969683"/>
                <a:gd name="connsiteY13" fmla="*/ 310714 h 958414"/>
                <a:gd name="connsiteX14" fmla="*/ 1512233 w 3969683"/>
                <a:gd name="connsiteY14" fmla="*/ 205939 h 958414"/>
                <a:gd name="connsiteX15" fmla="*/ 1559858 w 3969683"/>
                <a:gd name="connsiteY15" fmla="*/ 82114 h 958414"/>
                <a:gd name="connsiteX16" fmla="*/ 1416983 w 3969683"/>
                <a:gd name="connsiteY16" fmla="*/ 82114 h 958414"/>
                <a:gd name="connsiteX17" fmla="*/ 267820 w 3969683"/>
                <a:gd name="connsiteY17" fmla="*/ 176846 h 958414"/>
                <a:gd name="connsiteX18" fmla="*/ 0 w 3969683"/>
                <a:gd name="connsiteY18" fmla="*/ 122861 h 958414"/>
                <a:gd name="connsiteX0" fmla="*/ 1512233 w 5341283"/>
                <a:gd name="connsiteY0" fmla="*/ 139264 h 958414"/>
                <a:gd name="connsiteX1" fmla="*/ 2731433 w 5341283"/>
                <a:gd name="connsiteY1" fmla="*/ 34489 h 958414"/>
                <a:gd name="connsiteX2" fmla="*/ 3886200 w 5341283"/>
                <a:gd name="connsiteY2" fmla="*/ 3785 h 958414"/>
                <a:gd name="connsiteX3" fmla="*/ 4031877 w 5341283"/>
                <a:gd name="connsiteY3" fmla="*/ 132185 h 958414"/>
                <a:gd name="connsiteX4" fmla="*/ 4588808 w 5341283"/>
                <a:gd name="connsiteY4" fmla="*/ 205939 h 958414"/>
                <a:gd name="connsiteX5" fmla="*/ 5207933 w 5341283"/>
                <a:gd name="connsiteY5" fmla="*/ 367864 h 958414"/>
                <a:gd name="connsiteX6" fmla="*/ 5341283 w 5341283"/>
                <a:gd name="connsiteY6" fmla="*/ 834589 h 958414"/>
                <a:gd name="connsiteX7" fmla="*/ 5303183 w 5341283"/>
                <a:gd name="connsiteY7" fmla="*/ 958414 h 958414"/>
                <a:gd name="connsiteX8" fmla="*/ 4788833 w 5341283"/>
                <a:gd name="connsiteY8" fmla="*/ 853639 h 958414"/>
                <a:gd name="connsiteX9" fmla="*/ 4798358 w 5341283"/>
                <a:gd name="connsiteY9" fmla="*/ 786964 h 958414"/>
                <a:gd name="connsiteX10" fmla="*/ 4912658 w 5341283"/>
                <a:gd name="connsiteY10" fmla="*/ 377389 h 958414"/>
                <a:gd name="connsiteX11" fmla="*/ 4550708 w 5341283"/>
                <a:gd name="connsiteY11" fmla="*/ 263089 h 958414"/>
                <a:gd name="connsiteX12" fmla="*/ 3788708 w 5341283"/>
                <a:gd name="connsiteY12" fmla="*/ 177364 h 958414"/>
                <a:gd name="connsiteX13" fmla="*/ 3407708 w 5341283"/>
                <a:gd name="connsiteY13" fmla="*/ 310714 h 958414"/>
                <a:gd name="connsiteX14" fmla="*/ 2883833 w 5341283"/>
                <a:gd name="connsiteY14" fmla="*/ 205939 h 958414"/>
                <a:gd name="connsiteX15" fmla="*/ 2931458 w 5341283"/>
                <a:gd name="connsiteY15" fmla="*/ 82114 h 958414"/>
                <a:gd name="connsiteX16" fmla="*/ 2788583 w 5341283"/>
                <a:gd name="connsiteY16" fmla="*/ 82114 h 958414"/>
                <a:gd name="connsiteX17" fmla="*/ 1639420 w 5341283"/>
                <a:gd name="connsiteY17" fmla="*/ 176846 h 958414"/>
                <a:gd name="connsiteX18" fmla="*/ 0 w 5341283"/>
                <a:gd name="connsiteY18" fmla="*/ 227622 h 958414"/>
                <a:gd name="connsiteX0" fmla="*/ 0 w 5448300"/>
                <a:gd name="connsiteY0" fmla="*/ 224978 h 958414"/>
                <a:gd name="connsiteX1" fmla="*/ 2838450 w 5448300"/>
                <a:gd name="connsiteY1" fmla="*/ 34489 h 958414"/>
                <a:gd name="connsiteX2" fmla="*/ 3993217 w 5448300"/>
                <a:gd name="connsiteY2" fmla="*/ 3785 h 958414"/>
                <a:gd name="connsiteX3" fmla="*/ 4138894 w 5448300"/>
                <a:gd name="connsiteY3" fmla="*/ 132185 h 958414"/>
                <a:gd name="connsiteX4" fmla="*/ 4695825 w 5448300"/>
                <a:gd name="connsiteY4" fmla="*/ 205939 h 958414"/>
                <a:gd name="connsiteX5" fmla="*/ 5314950 w 5448300"/>
                <a:gd name="connsiteY5" fmla="*/ 367864 h 958414"/>
                <a:gd name="connsiteX6" fmla="*/ 5448300 w 5448300"/>
                <a:gd name="connsiteY6" fmla="*/ 834589 h 958414"/>
                <a:gd name="connsiteX7" fmla="*/ 5410200 w 5448300"/>
                <a:gd name="connsiteY7" fmla="*/ 958414 h 958414"/>
                <a:gd name="connsiteX8" fmla="*/ 4895850 w 5448300"/>
                <a:gd name="connsiteY8" fmla="*/ 853639 h 958414"/>
                <a:gd name="connsiteX9" fmla="*/ 4905375 w 5448300"/>
                <a:gd name="connsiteY9" fmla="*/ 786964 h 958414"/>
                <a:gd name="connsiteX10" fmla="*/ 5019675 w 5448300"/>
                <a:gd name="connsiteY10" fmla="*/ 377389 h 958414"/>
                <a:gd name="connsiteX11" fmla="*/ 4657725 w 5448300"/>
                <a:gd name="connsiteY11" fmla="*/ 263089 h 958414"/>
                <a:gd name="connsiteX12" fmla="*/ 3895725 w 5448300"/>
                <a:gd name="connsiteY12" fmla="*/ 177364 h 958414"/>
                <a:gd name="connsiteX13" fmla="*/ 3514725 w 5448300"/>
                <a:gd name="connsiteY13" fmla="*/ 310714 h 958414"/>
                <a:gd name="connsiteX14" fmla="*/ 2990850 w 5448300"/>
                <a:gd name="connsiteY14" fmla="*/ 205939 h 958414"/>
                <a:gd name="connsiteX15" fmla="*/ 3038475 w 5448300"/>
                <a:gd name="connsiteY15" fmla="*/ 82114 h 958414"/>
                <a:gd name="connsiteX16" fmla="*/ 2895600 w 5448300"/>
                <a:gd name="connsiteY16" fmla="*/ 82114 h 958414"/>
                <a:gd name="connsiteX17" fmla="*/ 1746437 w 5448300"/>
                <a:gd name="connsiteY17" fmla="*/ 176846 h 958414"/>
                <a:gd name="connsiteX18" fmla="*/ 107017 w 5448300"/>
                <a:gd name="connsiteY18" fmla="*/ 227622 h 958414"/>
                <a:gd name="connsiteX0" fmla="*/ 0 w 5448300"/>
                <a:gd name="connsiteY0" fmla="*/ 224978 h 958414"/>
                <a:gd name="connsiteX1" fmla="*/ 2838450 w 5448300"/>
                <a:gd name="connsiteY1" fmla="*/ 34489 h 958414"/>
                <a:gd name="connsiteX2" fmla="*/ 3993217 w 5448300"/>
                <a:gd name="connsiteY2" fmla="*/ 3785 h 958414"/>
                <a:gd name="connsiteX3" fmla="*/ 4138894 w 5448300"/>
                <a:gd name="connsiteY3" fmla="*/ 132185 h 958414"/>
                <a:gd name="connsiteX4" fmla="*/ 4695825 w 5448300"/>
                <a:gd name="connsiteY4" fmla="*/ 205939 h 958414"/>
                <a:gd name="connsiteX5" fmla="*/ 5314950 w 5448300"/>
                <a:gd name="connsiteY5" fmla="*/ 367864 h 958414"/>
                <a:gd name="connsiteX6" fmla="*/ 5448300 w 5448300"/>
                <a:gd name="connsiteY6" fmla="*/ 834589 h 958414"/>
                <a:gd name="connsiteX7" fmla="*/ 5410200 w 5448300"/>
                <a:gd name="connsiteY7" fmla="*/ 958414 h 958414"/>
                <a:gd name="connsiteX8" fmla="*/ 4895850 w 5448300"/>
                <a:gd name="connsiteY8" fmla="*/ 853639 h 958414"/>
                <a:gd name="connsiteX9" fmla="*/ 4905375 w 5448300"/>
                <a:gd name="connsiteY9" fmla="*/ 786964 h 958414"/>
                <a:gd name="connsiteX10" fmla="*/ 5019675 w 5448300"/>
                <a:gd name="connsiteY10" fmla="*/ 377389 h 958414"/>
                <a:gd name="connsiteX11" fmla="*/ 4657725 w 5448300"/>
                <a:gd name="connsiteY11" fmla="*/ 263089 h 958414"/>
                <a:gd name="connsiteX12" fmla="*/ 3895725 w 5448300"/>
                <a:gd name="connsiteY12" fmla="*/ 177364 h 958414"/>
                <a:gd name="connsiteX13" fmla="*/ 3514725 w 5448300"/>
                <a:gd name="connsiteY13" fmla="*/ 310714 h 958414"/>
                <a:gd name="connsiteX14" fmla="*/ 2990850 w 5448300"/>
                <a:gd name="connsiteY14" fmla="*/ 205939 h 958414"/>
                <a:gd name="connsiteX15" fmla="*/ 3038475 w 5448300"/>
                <a:gd name="connsiteY15" fmla="*/ 82114 h 958414"/>
                <a:gd name="connsiteX16" fmla="*/ 2895600 w 5448300"/>
                <a:gd name="connsiteY16" fmla="*/ 82114 h 958414"/>
                <a:gd name="connsiteX17" fmla="*/ 1746437 w 5448300"/>
                <a:gd name="connsiteY17" fmla="*/ 176846 h 958414"/>
                <a:gd name="connsiteX18" fmla="*/ 221317 w 5448300"/>
                <a:gd name="connsiteY18" fmla="*/ 246670 h 958414"/>
                <a:gd name="connsiteX0" fmla="*/ 0 w 5448300"/>
                <a:gd name="connsiteY0" fmla="*/ 224978 h 958414"/>
                <a:gd name="connsiteX1" fmla="*/ 2838450 w 5448300"/>
                <a:gd name="connsiteY1" fmla="*/ 34489 h 958414"/>
                <a:gd name="connsiteX2" fmla="*/ 3993217 w 5448300"/>
                <a:gd name="connsiteY2" fmla="*/ 3785 h 958414"/>
                <a:gd name="connsiteX3" fmla="*/ 4138894 w 5448300"/>
                <a:gd name="connsiteY3" fmla="*/ 132185 h 958414"/>
                <a:gd name="connsiteX4" fmla="*/ 4695825 w 5448300"/>
                <a:gd name="connsiteY4" fmla="*/ 205939 h 958414"/>
                <a:gd name="connsiteX5" fmla="*/ 5314950 w 5448300"/>
                <a:gd name="connsiteY5" fmla="*/ 367864 h 958414"/>
                <a:gd name="connsiteX6" fmla="*/ 5448300 w 5448300"/>
                <a:gd name="connsiteY6" fmla="*/ 834589 h 958414"/>
                <a:gd name="connsiteX7" fmla="*/ 5410200 w 5448300"/>
                <a:gd name="connsiteY7" fmla="*/ 958414 h 958414"/>
                <a:gd name="connsiteX8" fmla="*/ 4895850 w 5448300"/>
                <a:gd name="connsiteY8" fmla="*/ 853639 h 958414"/>
                <a:gd name="connsiteX9" fmla="*/ 4905375 w 5448300"/>
                <a:gd name="connsiteY9" fmla="*/ 786964 h 958414"/>
                <a:gd name="connsiteX10" fmla="*/ 5019675 w 5448300"/>
                <a:gd name="connsiteY10" fmla="*/ 377389 h 958414"/>
                <a:gd name="connsiteX11" fmla="*/ 4657725 w 5448300"/>
                <a:gd name="connsiteY11" fmla="*/ 263089 h 958414"/>
                <a:gd name="connsiteX12" fmla="*/ 3895725 w 5448300"/>
                <a:gd name="connsiteY12" fmla="*/ 177364 h 958414"/>
                <a:gd name="connsiteX13" fmla="*/ 3514725 w 5448300"/>
                <a:gd name="connsiteY13" fmla="*/ 310714 h 958414"/>
                <a:gd name="connsiteX14" fmla="*/ 2990850 w 5448300"/>
                <a:gd name="connsiteY14" fmla="*/ 205939 h 958414"/>
                <a:gd name="connsiteX15" fmla="*/ 3038475 w 5448300"/>
                <a:gd name="connsiteY15" fmla="*/ 82114 h 958414"/>
                <a:gd name="connsiteX16" fmla="*/ 2438400 w 5448300"/>
                <a:gd name="connsiteY16" fmla="*/ 196399 h 958414"/>
                <a:gd name="connsiteX17" fmla="*/ 1746437 w 5448300"/>
                <a:gd name="connsiteY17" fmla="*/ 176846 h 958414"/>
                <a:gd name="connsiteX18" fmla="*/ 221317 w 5448300"/>
                <a:gd name="connsiteY18" fmla="*/ 246670 h 958414"/>
                <a:gd name="connsiteX0" fmla="*/ 0 w 5448300"/>
                <a:gd name="connsiteY0" fmla="*/ 224978 h 958414"/>
                <a:gd name="connsiteX1" fmla="*/ 2838450 w 5448300"/>
                <a:gd name="connsiteY1" fmla="*/ 34489 h 958414"/>
                <a:gd name="connsiteX2" fmla="*/ 3993217 w 5448300"/>
                <a:gd name="connsiteY2" fmla="*/ 3785 h 958414"/>
                <a:gd name="connsiteX3" fmla="*/ 4138894 w 5448300"/>
                <a:gd name="connsiteY3" fmla="*/ 132185 h 958414"/>
                <a:gd name="connsiteX4" fmla="*/ 4695825 w 5448300"/>
                <a:gd name="connsiteY4" fmla="*/ 205939 h 958414"/>
                <a:gd name="connsiteX5" fmla="*/ 5314950 w 5448300"/>
                <a:gd name="connsiteY5" fmla="*/ 367864 h 958414"/>
                <a:gd name="connsiteX6" fmla="*/ 5448300 w 5448300"/>
                <a:gd name="connsiteY6" fmla="*/ 834589 h 958414"/>
                <a:gd name="connsiteX7" fmla="*/ 5410200 w 5448300"/>
                <a:gd name="connsiteY7" fmla="*/ 958414 h 958414"/>
                <a:gd name="connsiteX8" fmla="*/ 4895850 w 5448300"/>
                <a:gd name="connsiteY8" fmla="*/ 853639 h 958414"/>
                <a:gd name="connsiteX9" fmla="*/ 4905375 w 5448300"/>
                <a:gd name="connsiteY9" fmla="*/ 786964 h 958414"/>
                <a:gd name="connsiteX10" fmla="*/ 5019675 w 5448300"/>
                <a:gd name="connsiteY10" fmla="*/ 377389 h 958414"/>
                <a:gd name="connsiteX11" fmla="*/ 4657725 w 5448300"/>
                <a:gd name="connsiteY11" fmla="*/ 263089 h 958414"/>
                <a:gd name="connsiteX12" fmla="*/ 3895725 w 5448300"/>
                <a:gd name="connsiteY12" fmla="*/ 177364 h 958414"/>
                <a:gd name="connsiteX13" fmla="*/ 3514725 w 5448300"/>
                <a:gd name="connsiteY13" fmla="*/ 310714 h 958414"/>
                <a:gd name="connsiteX14" fmla="*/ 2990850 w 5448300"/>
                <a:gd name="connsiteY14" fmla="*/ 205939 h 958414"/>
                <a:gd name="connsiteX15" fmla="*/ 2438400 w 5448300"/>
                <a:gd name="connsiteY15" fmla="*/ 196399 h 958414"/>
                <a:gd name="connsiteX16" fmla="*/ 1746437 w 5448300"/>
                <a:gd name="connsiteY16" fmla="*/ 176846 h 958414"/>
                <a:gd name="connsiteX17" fmla="*/ 221317 w 5448300"/>
                <a:gd name="connsiteY17" fmla="*/ 246670 h 958414"/>
                <a:gd name="connsiteX0" fmla="*/ 0 w 5448300"/>
                <a:gd name="connsiteY0" fmla="*/ 224978 h 958414"/>
                <a:gd name="connsiteX1" fmla="*/ 2838450 w 5448300"/>
                <a:gd name="connsiteY1" fmla="*/ 34489 h 958414"/>
                <a:gd name="connsiteX2" fmla="*/ 3993217 w 5448300"/>
                <a:gd name="connsiteY2" fmla="*/ 3785 h 958414"/>
                <a:gd name="connsiteX3" fmla="*/ 4138894 w 5448300"/>
                <a:gd name="connsiteY3" fmla="*/ 132185 h 958414"/>
                <a:gd name="connsiteX4" fmla="*/ 4695825 w 5448300"/>
                <a:gd name="connsiteY4" fmla="*/ 205939 h 958414"/>
                <a:gd name="connsiteX5" fmla="*/ 5314950 w 5448300"/>
                <a:gd name="connsiteY5" fmla="*/ 367864 h 958414"/>
                <a:gd name="connsiteX6" fmla="*/ 5448300 w 5448300"/>
                <a:gd name="connsiteY6" fmla="*/ 834589 h 958414"/>
                <a:gd name="connsiteX7" fmla="*/ 5410200 w 5448300"/>
                <a:gd name="connsiteY7" fmla="*/ 958414 h 958414"/>
                <a:gd name="connsiteX8" fmla="*/ 4895850 w 5448300"/>
                <a:gd name="connsiteY8" fmla="*/ 853639 h 958414"/>
                <a:gd name="connsiteX9" fmla="*/ 4905375 w 5448300"/>
                <a:gd name="connsiteY9" fmla="*/ 786964 h 958414"/>
                <a:gd name="connsiteX10" fmla="*/ 5019675 w 5448300"/>
                <a:gd name="connsiteY10" fmla="*/ 377389 h 958414"/>
                <a:gd name="connsiteX11" fmla="*/ 4657725 w 5448300"/>
                <a:gd name="connsiteY11" fmla="*/ 263089 h 958414"/>
                <a:gd name="connsiteX12" fmla="*/ 4105275 w 5448300"/>
                <a:gd name="connsiteY12" fmla="*/ 196411 h 958414"/>
                <a:gd name="connsiteX13" fmla="*/ 3514725 w 5448300"/>
                <a:gd name="connsiteY13" fmla="*/ 310714 h 958414"/>
                <a:gd name="connsiteX14" fmla="*/ 2990850 w 5448300"/>
                <a:gd name="connsiteY14" fmla="*/ 205939 h 958414"/>
                <a:gd name="connsiteX15" fmla="*/ 2438400 w 5448300"/>
                <a:gd name="connsiteY15" fmla="*/ 196399 h 958414"/>
                <a:gd name="connsiteX16" fmla="*/ 1746437 w 5448300"/>
                <a:gd name="connsiteY16" fmla="*/ 176846 h 958414"/>
                <a:gd name="connsiteX17" fmla="*/ 221317 w 5448300"/>
                <a:gd name="connsiteY17" fmla="*/ 246670 h 958414"/>
                <a:gd name="connsiteX0" fmla="*/ 0 w 5448300"/>
                <a:gd name="connsiteY0" fmla="*/ 224978 h 986971"/>
                <a:gd name="connsiteX1" fmla="*/ 2838450 w 5448300"/>
                <a:gd name="connsiteY1" fmla="*/ 34489 h 986971"/>
                <a:gd name="connsiteX2" fmla="*/ 3993217 w 5448300"/>
                <a:gd name="connsiteY2" fmla="*/ 3785 h 986971"/>
                <a:gd name="connsiteX3" fmla="*/ 4138894 w 5448300"/>
                <a:gd name="connsiteY3" fmla="*/ 132185 h 986971"/>
                <a:gd name="connsiteX4" fmla="*/ 4695825 w 5448300"/>
                <a:gd name="connsiteY4" fmla="*/ 205939 h 986971"/>
                <a:gd name="connsiteX5" fmla="*/ 5314950 w 5448300"/>
                <a:gd name="connsiteY5" fmla="*/ 367864 h 986971"/>
                <a:gd name="connsiteX6" fmla="*/ 5448300 w 5448300"/>
                <a:gd name="connsiteY6" fmla="*/ 834589 h 986971"/>
                <a:gd name="connsiteX7" fmla="*/ 5410200 w 5448300"/>
                <a:gd name="connsiteY7" fmla="*/ 958414 h 986971"/>
                <a:gd name="connsiteX8" fmla="*/ 4895850 w 5448300"/>
                <a:gd name="connsiteY8" fmla="*/ 986971 h 986971"/>
                <a:gd name="connsiteX9" fmla="*/ 4905375 w 5448300"/>
                <a:gd name="connsiteY9" fmla="*/ 786964 h 986971"/>
                <a:gd name="connsiteX10" fmla="*/ 5019675 w 5448300"/>
                <a:gd name="connsiteY10" fmla="*/ 377389 h 986971"/>
                <a:gd name="connsiteX11" fmla="*/ 4657725 w 5448300"/>
                <a:gd name="connsiteY11" fmla="*/ 263089 h 986971"/>
                <a:gd name="connsiteX12" fmla="*/ 4105275 w 5448300"/>
                <a:gd name="connsiteY12" fmla="*/ 196411 h 986971"/>
                <a:gd name="connsiteX13" fmla="*/ 3514725 w 5448300"/>
                <a:gd name="connsiteY13" fmla="*/ 310714 h 986971"/>
                <a:gd name="connsiteX14" fmla="*/ 2990850 w 5448300"/>
                <a:gd name="connsiteY14" fmla="*/ 205939 h 986971"/>
                <a:gd name="connsiteX15" fmla="*/ 2438400 w 5448300"/>
                <a:gd name="connsiteY15" fmla="*/ 196399 h 986971"/>
                <a:gd name="connsiteX16" fmla="*/ 1746437 w 5448300"/>
                <a:gd name="connsiteY16" fmla="*/ 176846 h 986971"/>
                <a:gd name="connsiteX17" fmla="*/ 221317 w 5448300"/>
                <a:gd name="connsiteY17" fmla="*/ 246670 h 986971"/>
                <a:gd name="connsiteX0" fmla="*/ 0 w 5657850"/>
                <a:gd name="connsiteY0" fmla="*/ 224978 h 1186984"/>
                <a:gd name="connsiteX1" fmla="*/ 2838450 w 5657850"/>
                <a:gd name="connsiteY1" fmla="*/ 34489 h 1186984"/>
                <a:gd name="connsiteX2" fmla="*/ 3993217 w 5657850"/>
                <a:gd name="connsiteY2" fmla="*/ 3785 h 1186984"/>
                <a:gd name="connsiteX3" fmla="*/ 4138894 w 5657850"/>
                <a:gd name="connsiteY3" fmla="*/ 132185 h 1186984"/>
                <a:gd name="connsiteX4" fmla="*/ 4695825 w 5657850"/>
                <a:gd name="connsiteY4" fmla="*/ 205939 h 1186984"/>
                <a:gd name="connsiteX5" fmla="*/ 5314950 w 5657850"/>
                <a:gd name="connsiteY5" fmla="*/ 367864 h 1186984"/>
                <a:gd name="connsiteX6" fmla="*/ 5448300 w 5657850"/>
                <a:gd name="connsiteY6" fmla="*/ 834589 h 1186984"/>
                <a:gd name="connsiteX7" fmla="*/ 5657850 w 5657850"/>
                <a:gd name="connsiteY7" fmla="*/ 1186984 h 1186984"/>
                <a:gd name="connsiteX8" fmla="*/ 4895850 w 5657850"/>
                <a:gd name="connsiteY8" fmla="*/ 986971 h 1186984"/>
                <a:gd name="connsiteX9" fmla="*/ 4905375 w 5657850"/>
                <a:gd name="connsiteY9" fmla="*/ 786964 h 1186984"/>
                <a:gd name="connsiteX10" fmla="*/ 5019675 w 5657850"/>
                <a:gd name="connsiteY10" fmla="*/ 377389 h 1186984"/>
                <a:gd name="connsiteX11" fmla="*/ 4657725 w 5657850"/>
                <a:gd name="connsiteY11" fmla="*/ 263089 h 1186984"/>
                <a:gd name="connsiteX12" fmla="*/ 4105275 w 5657850"/>
                <a:gd name="connsiteY12" fmla="*/ 196411 h 1186984"/>
                <a:gd name="connsiteX13" fmla="*/ 3514725 w 5657850"/>
                <a:gd name="connsiteY13" fmla="*/ 310714 h 1186984"/>
                <a:gd name="connsiteX14" fmla="*/ 2990850 w 5657850"/>
                <a:gd name="connsiteY14" fmla="*/ 205939 h 1186984"/>
                <a:gd name="connsiteX15" fmla="*/ 2438400 w 5657850"/>
                <a:gd name="connsiteY15" fmla="*/ 196399 h 1186984"/>
                <a:gd name="connsiteX16" fmla="*/ 1746437 w 5657850"/>
                <a:gd name="connsiteY16" fmla="*/ 176846 h 1186984"/>
                <a:gd name="connsiteX17" fmla="*/ 221317 w 5657850"/>
                <a:gd name="connsiteY17" fmla="*/ 246670 h 1186984"/>
                <a:gd name="connsiteX0" fmla="*/ 0 w 5657850"/>
                <a:gd name="connsiteY0" fmla="*/ 224978 h 1186984"/>
                <a:gd name="connsiteX1" fmla="*/ 2838450 w 5657850"/>
                <a:gd name="connsiteY1" fmla="*/ 34489 h 1186984"/>
                <a:gd name="connsiteX2" fmla="*/ 3993217 w 5657850"/>
                <a:gd name="connsiteY2" fmla="*/ 3785 h 1186984"/>
                <a:gd name="connsiteX3" fmla="*/ 4138894 w 5657850"/>
                <a:gd name="connsiteY3" fmla="*/ 132185 h 1186984"/>
                <a:gd name="connsiteX4" fmla="*/ 4695825 w 5657850"/>
                <a:gd name="connsiteY4" fmla="*/ 205939 h 1186984"/>
                <a:gd name="connsiteX5" fmla="*/ 5314950 w 5657850"/>
                <a:gd name="connsiteY5" fmla="*/ 367864 h 1186984"/>
                <a:gd name="connsiteX6" fmla="*/ 5629275 w 5657850"/>
                <a:gd name="connsiteY6" fmla="*/ 825065 h 1186984"/>
                <a:gd name="connsiteX7" fmla="*/ 5657850 w 5657850"/>
                <a:gd name="connsiteY7" fmla="*/ 1186984 h 1186984"/>
                <a:gd name="connsiteX8" fmla="*/ 4895850 w 5657850"/>
                <a:gd name="connsiteY8" fmla="*/ 986971 h 1186984"/>
                <a:gd name="connsiteX9" fmla="*/ 4905375 w 5657850"/>
                <a:gd name="connsiteY9" fmla="*/ 786964 h 1186984"/>
                <a:gd name="connsiteX10" fmla="*/ 5019675 w 5657850"/>
                <a:gd name="connsiteY10" fmla="*/ 377389 h 1186984"/>
                <a:gd name="connsiteX11" fmla="*/ 4657725 w 5657850"/>
                <a:gd name="connsiteY11" fmla="*/ 263089 h 1186984"/>
                <a:gd name="connsiteX12" fmla="*/ 4105275 w 5657850"/>
                <a:gd name="connsiteY12" fmla="*/ 196411 h 1186984"/>
                <a:gd name="connsiteX13" fmla="*/ 3514725 w 5657850"/>
                <a:gd name="connsiteY13" fmla="*/ 310714 h 1186984"/>
                <a:gd name="connsiteX14" fmla="*/ 2990850 w 5657850"/>
                <a:gd name="connsiteY14" fmla="*/ 205939 h 1186984"/>
                <a:gd name="connsiteX15" fmla="*/ 2438400 w 5657850"/>
                <a:gd name="connsiteY15" fmla="*/ 196399 h 1186984"/>
                <a:gd name="connsiteX16" fmla="*/ 1746437 w 5657850"/>
                <a:gd name="connsiteY16" fmla="*/ 176846 h 1186984"/>
                <a:gd name="connsiteX17" fmla="*/ 221317 w 5657850"/>
                <a:gd name="connsiteY17" fmla="*/ 246670 h 11869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657850" h="1186984">
                  <a:moveTo>
                    <a:pt x="0" y="224978"/>
                  </a:moveTo>
                  <a:lnTo>
                    <a:pt x="2838450" y="34489"/>
                  </a:lnTo>
                  <a:cubicBezTo>
                    <a:pt x="3206096" y="28657"/>
                    <a:pt x="3776477" y="-12498"/>
                    <a:pt x="3993217" y="3785"/>
                  </a:cubicBezTo>
                  <a:cubicBezTo>
                    <a:pt x="4209957" y="20068"/>
                    <a:pt x="3993778" y="115241"/>
                    <a:pt x="4138894" y="132185"/>
                  </a:cubicBezTo>
                  <a:lnTo>
                    <a:pt x="4695825" y="205939"/>
                  </a:lnTo>
                  <a:lnTo>
                    <a:pt x="5314950" y="367864"/>
                  </a:lnTo>
                  <a:lnTo>
                    <a:pt x="5629275" y="825065"/>
                  </a:lnTo>
                  <a:lnTo>
                    <a:pt x="5657850" y="1186984"/>
                  </a:lnTo>
                  <a:lnTo>
                    <a:pt x="4895850" y="986971"/>
                  </a:lnTo>
                  <a:lnTo>
                    <a:pt x="4905375" y="786964"/>
                  </a:lnTo>
                  <a:lnTo>
                    <a:pt x="5019675" y="377389"/>
                  </a:lnTo>
                  <a:lnTo>
                    <a:pt x="4657725" y="263089"/>
                  </a:lnTo>
                  <a:lnTo>
                    <a:pt x="4105275" y="196411"/>
                  </a:lnTo>
                  <a:lnTo>
                    <a:pt x="3514725" y="310714"/>
                  </a:lnTo>
                  <a:lnTo>
                    <a:pt x="2990850" y="205939"/>
                  </a:lnTo>
                  <a:lnTo>
                    <a:pt x="2438400" y="196399"/>
                  </a:lnTo>
                  <a:cubicBezTo>
                    <a:pt x="2118846" y="213089"/>
                    <a:pt x="2065991" y="160156"/>
                    <a:pt x="1746437" y="176846"/>
                  </a:cubicBezTo>
                  <a:lnTo>
                    <a:pt x="221317" y="246670"/>
                  </a:lnTo>
                </a:path>
              </a:pathLst>
            </a:custGeom>
            <a:solidFill>
              <a:schemeClr val="bg1">
                <a:lumMod val="6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indent="0" algn="l"/>
              <a:endParaRPr lang="de-DE" sz="1100">
                <a:solidFill>
                  <a:schemeClr val="lt1"/>
                </a:solidFill>
                <a:latin typeface="+mn-lt"/>
                <a:ea typeface="+mn-ea"/>
                <a:cs typeface="+mn-cs"/>
              </a:endParaRPr>
            </a:p>
          </p:txBody>
        </p:sp>
        <p:pic>
          <p:nvPicPr>
            <p:cNvPr id="14" name="Grafik 13">
              <a:extLst>
                <a:ext uri="{FF2B5EF4-FFF2-40B4-BE49-F238E27FC236}">
                  <a16:creationId xmlns:a16="http://schemas.microsoft.com/office/drawing/2014/main" id="{C55127A9-909F-4307-AD0F-06189E553F53}"/>
                </a:ext>
              </a:extLst>
            </p:cNvPr>
            <p:cNvPicPr>
              <a:picLocks noChangeAspect="1"/>
            </p:cNvPicPr>
            <p:nvPr/>
          </p:nvPicPr>
          <p:blipFill>
            <a:blip r:embed="rId10" cstate="print">
              <a:extLst>
                <a:ext uri="{28A0092B-C50C-407E-A947-70E740481C1C}">
                  <a14:useLocalDpi xmlns:a14="http://schemas.microsoft.com/office/drawing/2010/main" val="0"/>
                </a:ext>
                <a:ext uri="{837473B0-CC2E-450A-ABE3-18F120FF3D39}">
                  <a1611:picAttrSrcUrl xmlns:a1611="http://schemas.microsoft.com/office/drawing/2016/11/main" r:id="rId11"/>
                </a:ext>
              </a:extLst>
            </a:blip>
            <a:stretch>
              <a:fillRect/>
            </a:stretch>
          </p:blipFill>
          <p:spPr>
            <a:xfrm>
              <a:off x="4991661" y="3570720"/>
              <a:ext cx="571500" cy="769341"/>
            </a:xfrm>
            <a:prstGeom prst="rect">
              <a:avLst/>
            </a:prstGeom>
            <a:effectLst>
              <a:softEdge rad="152400"/>
            </a:effectLst>
          </p:spPr>
        </p:pic>
        <p:sp>
          <p:nvSpPr>
            <p:cNvPr id="15" name="Sprechblase: oval 14">
              <a:extLst>
                <a:ext uri="{FF2B5EF4-FFF2-40B4-BE49-F238E27FC236}">
                  <a16:creationId xmlns:a16="http://schemas.microsoft.com/office/drawing/2014/main" id="{B723A9F2-ED62-46C1-A6AC-BBA1D1C65164}"/>
                </a:ext>
              </a:extLst>
            </p:cNvPr>
            <p:cNvSpPr/>
            <p:nvPr/>
          </p:nvSpPr>
          <p:spPr>
            <a:xfrm>
              <a:off x="5562601" y="3019425"/>
              <a:ext cx="1152526" cy="556977"/>
            </a:xfrm>
            <a:prstGeom prst="wedgeEllipseCallout">
              <a:avLst>
                <a:gd name="adj1" fmla="val -70245"/>
                <a:gd name="adj2" fmla="val 82108"/>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de-DE" sz="800" dirty="0">
                  <a:solidFill>
                    <a:sysClr val="windowText" lastClr="000000"/>
                  </a:solidFill>
                </a:rPr>
                <a:t>rollen sie zur Piste 25 über Alpha</a:t>
              </a:r>
            </a:p>
          </p:txBody>
        </p:sp>
        <p:sp>
          <p:nvSpPr>
            <p:cNvPr id="16" name="Freeform 2">
              <a:extLst>
                <a:ext uri="{FF2B5EF4-FFF2-40B4-BE49-F238E27FC236}">
                  <a16:creationId xmlns:a16="http://schemas.microsoft.com/office/drawing/2014/main" id="{9C6E5D88-31AF-4875-B44E-B51A4BE03B00}"/>
                </a:ext>
              </a:extLst>
            </p:cNvPr>
            <p:cNvSpPr>
              <a:spLocks/>
            </p:cNvSpPr>
            <p:nvPr/>
          </p:nvSpPr>
          <p:spPr bwMode="auto">
            <a:xfrm>
              <a:off x="123826" y="1962151"/>
              <a:ext cx="2314576" cy="938212"/>
            </a:xfrm>
            <a:custGeom>
              <a:avLst/>
              <a:gdLst/>
              <a:ahLst/>
              <a:cxnLst>
                <a:cxn ang="0">
                  <a:pos x="605" y="58"/>
                </a:cxn>
                <a:cxn ang="0">
                  <a:pos x="329" y="43"/>
                </a:cxn>
                <a:cxn ang="0">
                  <a:pos x="84" y="21"/>
                </a:cxn>
                <a:cxn ang="0">
                  <a:pos x="32" y="0"/>
                </a:cxn>
                <a:cxn ang="0">
                  <a:pos x="276" y="24"/>
                </a:cxn>
                <a:cxn ang="0">
                  <a:pos x="486" y="38"/>
                </a:cxn>
                <a:cxn ang="0">
                  <a:pos x="601" y="43"/>
                </a:cxn>
                <a:cxn ang="0">
                  <a:pos x="651" y="42"/>
                </a:cxn>
                <a:cxn ang="0">
                  <a:pos x="651" y="60"/>
                </a:cxn>
                <a:cxn ang="0">
                  <a:pos x="605" y="58"/>
                </a:cxn>
              </a:cxnLst>
              <a:rect l="0" t="0" r="r" b="b"/>
              <a:pathLst>
                <a:path w="660" h="62">
                  <a:moveTo>
                    <a:pt x="605" y="58"/>
                  </a:moveTo>
                  <a:cubicBezTo>
                    <a:pt x="551" y="55"/>
                    <a:pt x="416" y="49"/>
                    <a:pt x="329" y="43"/>
                  </a:cubicBezTo>
                  <a:cubicBezTo>
                    <a:pt x="241" y="37"/>
                    <a:pt x="133" y="28"/>
                    <a:pt x="84" y="21"/>
                  </a:cubicBezTo>
                  <a:cubicBezTo>
                    <a:pt x="35" y="14"/>
                    <a:pt x="0" y="0"/>
                    <a:pt x="32" y="0"/>
                  </a:cubicBezTo>
                  <a:cubicBezTo>
                    <a:pt x="64" y="0"/>
                    <a:pt x="200" y="18"/>
                    <a:pt x="276" y="24"/>
                  </a:cubicBezTo>
                  <a:cubicBezTo>
                    <a:pt x="352" y="30"/>
                    <a:pt x="432" y="35"/>
                    <a:pt x="486" y="38"/>
                  </a:cubicBezTo>
                  <a:cubicBezTo>
                    <a:pt x="540" y="41"/>
                    <a:pt x="574" y="42"/>
                    <a:pt x="601" y="43"/>
                  </a:cubicBezTo>
                  <a:cubicBezTo>
                    <a:pt x="628" y="44"/>
                    <a:pt x="643" y="39"/>
                    <a:pt x="651" y="42"/>
                  </a:cubicBezTo>
                  <a:cubicBezTo>
                    <a:pt x="659" y="45"/>
                    <a:pt x="660" y="57"/>
                    <a:pt x="651" y="60"/>
                  </a:cubicBezTo>
                  <a:cubicBezTo>
                    <a:pt x="642" y="62"/>
                    <a:pt x="659" y="61"/>
                    <a:pt x="605" y="58"/>
                  </a:cubicBezTo>
                  <a:close/>
                </a:path>
              </a:pathLst>
            </a:custGeom>
            <a:gradFill rotWithShape="0">
              <a:gsLst>
                <a:gs pos="0">
                  <a:schemeClr val="tx2">
                    <a:lumMod val="40000"/>
                    <a:lumOff val="60000"/>
                  </a:schemeClr>
                </a:gs>
                <a:gs pos="100000">
                  <a:schemeClr val="bg2">
                    <a:lumMod val="50000"/>
                  </a:schemeClr>
                </a:gs>
              </a:gsLst>
              <a:lin ang="5400000" scaled="1"/>
            </a:gradFill>
            <a:ln w="57150" cap="flat" cmpd="sng">
              <a:noFill/>
              <a:prstDash val="sysDot"/>
              <a:round/>
              <a:headEnd/>
              <a:tailEnd/>
            </a:ln>
            <a:effectLst>
              <a:softEdge rad="38100"/>
            </a:effectLst>
          </p:spPr>
          <p:txBody>
            <a:bodyPr/>
            <a:lstStyle/>
            <a:p>
              <a:endParaRPr lang="de-DE"/>
            </a:p>
          </p:txBody>
        </p:sp>
        <p:grpSp>
          <p:nvGrpSpPr>
            <p:cNvPr id="17" name="Group 40">
              <a:extLst>
                <a:ext uri="{FF2B5EF4-FFF2-40B4-BE49-F238E27FC236}">
                  <a16:creationId xmlns:a16="http://schemas.microsoft.com/office/drawing/2014/main" id="{86675268-44E8-4B5A-842F-1BAAB9219292}"/>
                </a:ext>
              </a:extLst>
            </p:cNvPr>
            <p:cNvGrpSpPr>
              <a:grpSpLocks/>
            </p:cNvGrpSpPr>
            <p:nvPr/>
          </p:nvGrpSpPr>
          <p:grpSpPr bwMode="auto">
            <a:xfrm rot="220515">
              <a:off x="1600062" y="2316892"/>
              <a:ext cx="1104602" cy="559409"/>
              <a:chOff x="1590827" y="2308715"/>
              <a:chExt cx="490" cy="305"/>
            </a:xfrm>
          </p:grpSpPr>
          <p:grpSp>
            <p:nvGrpSpPr>
              <p:cNvPr id="115" name="Group 41">
                <a:extLst>
                  <a:ext uri="{FF2B5EF4-FFF2-40B4-BE49-F238E27FC236}">
                    <a16:creationId xmlns:a16="http://schemas.microsoft.com/office/drawing/2014/main" id="{1B45C61B-D6FE-46E2-9B9C-B74E25FFF88F}"/>
                  </a:ext>
                </a:extLst>
              </p:cNvPr>
              <p:cNvGrpSpPr>
                <a:grpSpLocks/>
              </p:cNvGrpSpPr>
              <p:nvPr/>
            </p:nvGrpSpPr>
            <p:grpSpPr bwMode="auto">
              <a:xfrm>
                <a:off x="1591079" y="2308874"/>
                <a:ext cx="104" cy="104"/>
                <a:chOff x="1591079" y="2308874"/>
                <a:chExt cx="104" cy="104"/>
              </a:xfrm>
            </p:grpSpPr>
            <p:sp>
              <p:nvSpPr>
                <p:cNvPr id="132" name="AutoShape 42">
                  <a:extLst>
                    <a:ext uri="{FF2B5EF4-FFF2-40B4-BE49-F238E27FC236}">
                      <a16:creationId xmlns:a16="http://schemas.microsoft.com/office/drawing/2014/main" id="{1E5ECD6D-C52B-416E-9CB7-ADF4517CF8D6}"/>
                    </a:ext>
                  </a:extLst>
                </p:cNvPr>
                <p:cNvSpPr>
                  <a:spLocks noChangeArrowheads="1"/>
                </p:cNvSpPr>
                <p:nvPr/>
              </p:nvSpPr>
              <p:spPr bwMode="auto">
                <a:xfrm rot="-1821908">
                  <a:off x="1591093" y="2308902"/>
                  <a:ext cx="67" cy="42"/>
                </a:xfrm>
                <a:prstGeom prst="triangle">
                  <a:avLst>
                    <a:gd name="adj" fmla="val 84458"/>
                  </a:avLst>
                </a:prstGeom>
                <a:noFill/>
                <a:ln w="28575">
                  <a:solidFill>
                    <a:srgbClr val="000000"/>
                  </a:solidFill>
                  <a:miter lim="800000"/>
                  <a:headEnd/>
                  <a:tailEnd/>
                </a:ln>
              </p:spPr>
              <p:txBody>
                <a:bodyPr/>
                <a:lstStyle/>
                <a:p>
                  <a:endParaRPr lang="de-DE"/>
                </a:p>
              </p:txBody>
            </p:sp>
            <p:sp>
              <p:nvSpPr>
                <p:cNvPr id="133" name="AutoShape 43">
                  <a:extLst>
                    <a:ext uri="{FF2B5EF4-FFF2-40B4-BE49-F238E27FC236}">
                      <a16:creationId xmlns:a16="http://schemas.microsoft.com/office/drawing/2014/main" id="{80111557-3E61-4F7B-AEF7-98D06D647AF4}"/>
                    </a:ext>
                  </a:extLst>
                </p:cNvPr>
                <p:cNvSpPr>
                  <a:spLocks noChangeArrowheads="1"/>
                </p:cNvSpPr>
                <p:nvPr/>
              </p:nvSpPr>
              <p:spPr bwMode="auto">
                <a:xfrm rot="-1821908">
                  <a:off x="1591079" y="2308874"/>
                  <a:ext cx="67" cy="69"/>
                </a:xfrm>
                <a:prstGeom prst="triangle">
                  <a:avLst>
                    <a:gd name="adj" fmla="val 36398"/>
                  </a:avLst>
                </a:prstGeom>
                <a:noFill/>
                <a:ln w="28575">
                  <a:solidFill>
                    <a:srgbClr val="000000"/>
                  </a:solidFill>
                  <a:miter lim="800000"/>
                  <a:headEnd/>
                  <a:tailEnd/>
                </a:ln>
              </p:spPr>
              <p:txBody>
                <a:bodyPr/>
                <a:lstStyle/>
                <a:p>
                  <a:endParaRPr lang="de-DE"/>
                </a:p>
              </p:txBody>
            </p:sp>
            <p:sp>
              <p:nvSpPr>
                <p:cNvPr id="134" name="AutoShape 44">
                  <a:extLst>
                    <a:ext uri="{FF2B5EF4-FFF2-40B4-BE49-F238E27FC236}">
                      <a16:creationId xmlns:a16="http://schemas.microsoft.com/office/drawing/2014/main" id="{4BC41132-80F6-45B0-85FD-984031A88A6B}"/>
                    </a:ext>
                  </a:extLst>
                </p:cNvPr>
                <p:cNvSpPr>
                  <a:spLocks noChangeArrowheads="1"/>
                </p:cNvSpPr>
                <p:nvPr/>
              </p:nvSpPr>
              <p:spPr bwMode="auto">
                <a:xfrm rot="-1793838">
                  <a:off x="1591092" y="2308896"/>
                  <a:ext cx="84" cy="42"/>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19050">
                  <a:solidFill>
                    <a:srgbClr val="000000"/>
                  </a:solidFill>
                  <a:miter lim="800000"/>
                  <a:headEnd/>
                  <a:tailEnd/>
                </a:ln>
              </p:spPr>
              <p:txBody>
                <a:bodyPr/>
                <a:lstStyle/>
                <a:p>
                  <a:endParaRPr lang="de-DE"/>
                </a:p>
              </p:txBody>
            </p:sp>
            <p:sp>
              <p:nvSpPr>
                <p:cNvPr id="135" name="AutoShape 45">
                  <a:extLst>
                    <a:ext uri="{FF2B5EF4-FFF2-40B4-BE49-F238E27FC236}">
                      <a16:creationId xmlns:a16="http://schemas.microsoft.com/office/drawing/2014/main" id="{C6299E43-37AB-4DF2-97DA-C9B3860DD744}"/>
                    </a:ext>
                  </a:extLst>
                </p:cNvPr>
                <p:cNvSpPr>
                  <a:spLocks noChangeArrowheads="1"/>
                </p:cNvSpPr>
                <p:nvPr/>
              </p:nvSpPr>
              <p:spPr bwMode="auto">
                <a:xfrm rot="345274">
                  <a:off x="1591084" y="2308927"/>
                  <a:ext cx="41" cy="51"/>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333333"/>
                </a:solidFill>
                <a:ln w="9525">
                  <a:solidFill>
                    <a:srgbClr val="000000"/>
                  </a:solidFill>
                  <a:round/>
                  <a:headEnd/>
                  <a:tailEnd/>
                </a:ln>
              </p:spPr>
              <p:txBody>
                <a:bodyPr/>
                <a:lstStyle/>
                <a:p>
                  <a:endParaRPr lang="de-DE"/>
                </a:p>
              </p:txBody>
            </p:sp>
            <p:sp>
              <p:nvSpPr>
                <p:cNvPr id="136" name="AutoShape 46">
                  <a:extLst>
                    <a:ext uri="{FF2B5EF4-FFF2-40B4-BE49-F238E27FC236}">
                      <a16:creationId xmlns:a16="http://schemas.microsoft.com/office/drawing/2014/main" id="{CEDE4551-58EE-4130-840A-FDA6F928265B}"/>
                    </a:ext>
                  </a:extLst>
                </p:cNvPr>
                <p:cNvSpPr>
                  <a:spLocks noChangeArrowheads="1"/>
                </p:cNvSpPr>
                <p:nvPr/>
              </p:nvSpPr>
              <p:spPr bwMode="auto">
                <a:xfrm rot="345274">
                  <a:off x="1591142" y="2308894"/>
                  <a:ext cx="41" cy="51"/>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333333"/>
                </a:solidFill>
                <a:ln w="9525">
                  <a:solidFill>
                    <a:srgbClr val="000000"/>
                  </a:solidFill>
                  <a:round/>
                  <a:headEnd/>
                  <a:tailEnd/>
                </a:ln>
              </p:spPr>
              <p:txBody>
                <a:bodyPr/>
                <a:lstStyle/>
                <a:p>
                  <a:endParaRPr lang="de-DE"/>
                </a:p>
              </p:txBody>
            </p:sp>
          </p:grpSp>
          <p:sp>
            <p:nvSpPr>
              <p:cNvPr id="116" name="Freeform 47">
                <a:extLst>
                  <a:ext uri="{FF2B5EF4-FFF2-40B4-BE49-F238E27FC236}">
                    <a16:creationId xmlns:a16="http://schemas.microsoft.com/office/drawing/2014/main" id="{46F9C54C-E024-4F30-B327-936311F8A5D6}"/>
                  </a:ext>
                </a:extLst>
              </p:cNvPr>
              <p:cNvSpPr>
                <a:spLocks/>
              </p:cNvSpPr>
              <p:nvPr/>
            </p:nvSpPr>
            <p:spPr bwMode="auto">
              <a:xfrm>
                <a:off x="1590878" y="2308790"/>
                <a:ext cx="436" cy="230"/>
              </a:xfrm>
              <a:custGeom>
                <a:avLst/>
                <a:gdLst/>
                <a:ahLst/>
                <a:cxnLst>
                  <a:cxn ang="0">
                    <a:pos x="529" y="17"/>
                  </a:cxn>
                  <a:cxn ang="0">
                    <a:pos x="101" y="230"/>
                  </a:cxn>
                  <a:cxn ang="0">
                    <a:pos x="56" y="244"/>
                  </a:cxn>
                  <a:cxn ang="0">
                    <a:pos x="20" y="238"/>
                  </a:cxn>
                  <a:cxn ang="0">
                    <a:pos x="0" y="218"/>
                  </a:cxn>
                  <a:cxn ang="0">
                    <a:pos x="22" y="193"/>
                  </a:cxn>
                  <a:cxn ang="0">
                    <a:pos x="438" y="6"/>
                  </a:cxn>
                  <a:cxn ang="0">
                    <a:pos x="480" y="0"/>
                  </a:cxn>
                  <a:cxn ang="0">
                    <a:pos x="527" y="7"/>
                  </a:cxn>
                  <a:cxn ang="0">
                    <a:pos x="529" y="17"/>
                  </a:cxn>
                </a:cxnLst>
                <a:rect l="0" t="0" r="r" b="b"/>
                <a:pathLst>
                  <a:path w="529" h="245">
                    <a:moveTo>
                      <a:pt x="529" y="17"/>
                    </a:moveTo>
                    <a:cubicBezTo>
                      <a:pt x="458" y="54"/>
                      <a:pt x="180" y="192"/>
                      <a:pt x="101" y="230"/>
                    </a:cubicBezTo>
                    <a:lnTo>
                      <a:pt x="56" y="244"/>
                    </a:lnTo>
                    <a:cubicBezTo>
                      <a:pt x="43" y="245"/>
                      <a:pt x="29" y="242"/>
                      <a:pt x="20" y="238"/>
                    </a:cubicBezTo>
                    <a:cubicBezTo>
                      <a:pt x="11" y="234"/>
                      <a:pt x="0" y="225"/>
                      <a:pt x="0" y="218"/>
                    </a:cubicBezTo>
                    <a:lnTo>
                      <a:pt x="22" y="193"/>
                    </a:lnTo>
                    <a:cubicBezTo>
                      <a:pt x="95" y="158"/>
                      <a:pt x="362" y="38"/>
                      <a:pt x="438" y="6"/>
                    </a:cubicBezTo>
                    <a:lnTo>
                      <a:pt x="480" y="0"/>
                    </a:lnTo>
                    <a:cubicBezTo>
                      <a:pt x="495" y="0"/>
                      <a:pt x="519" y="4"/>
                      <a:pt x="527" y="7"/>
                    </a:cubicBezTo>
                    <a:lnTo>
                      <a:pt x="529" y="17"/>
                    </a:lnTo>
                    <a:close/>
                  </a:path>
                </a:pathLst>
              </a:custGeom>
              <a:gradFill rotWithShape="0">
                <a:gsLst>
                  <a:gs pos="0">
                    <a:srgbClr val="DDDDDD"/>
                  </a:gs>
                  <a:gs pos="100000">
                    <a:srgbClr val="FFCC00"/>
                  </a:gs>
                </a:gsLst>
                <a:lin ang="2700000" scaled="1"/>
              </a:gradFill>
              <a:ln w="9525">
                <a:solidFill>
                  <a:srgbClr val="808080"/>
                </a:solidFill>
                <a:round/>
                <a:headEnd/>
                <a:tailEnd/>
              </a:ln>
              <a:effectLst>
                <a:outerShdw dist="35921" dir="2700000" algn="ctr" rotWithShape="0">
                  <a:srgbClr val="808080"/>
                </a:outerShdw>
              </a:effectLst>
            </p:spPr>
            <p:txBody>
              <a:bodyPr/>
              <a:lstStyle/>
              <a:p>
                <a:endParaRPr lang="de-DE"/>
              </a:p>
            </p:txBody>
          </p:sp>
          <p:sp>
            <p:nvSpPr>
              <p:cNvPr id="117" name="Freeform 48">
                <a:extLst>
                  <a:ext uri="{FF2B5EF4-FFF2-40B4-BE49-F238E27FC236}">
                    <a16:creationId xmlns:a16="http://schemas.microsoft.com/office/drawing/2014/main" id="{4554BB77-7970-4981-9346-5A2317847680}"/>
                  </a:ext>
                </a:extLst>
              </p:cNvPr>
              <p:cNvSpPr>
                <a:spLocks/>
              </p:cNvSpPr>
              <p:nvPr/>
            </p:nvSpPr>
            <p:spPr bwMode="auto">
              <a:xfrm>
                <a:off x="1591152" y="2308791"/>
                <a:ext cx="37" cy="91"/>
              </a:xfrm>
              <a:custGeom>
                <a:avLst/>
                <a:gdLst/>
                <a:ahLst/>
                <a:cxnLst>
                  <a:cxn ang="0">
                    <a:pos x="0" y="79"/>
                  </a:cxn>
                  <a:cxn ang="0">
                    <a:pos x="0" y="0"/>
                  </a:cxn>
                  <a:cxn ang="0">
                    <a:pos x="34" y="91"/>
                  </a:cxn>
                  <a:cxn ang="0">
                    <a:pos x="37" y="9"/>
                  </a:cxn>
                </a:cxnLst>
                <a:rect l="0" t="0" r="r" b="b"/>
                <a:pathLst>
                  <a:path w="37" h="91">
                    <a:moveTo>
                      <a:pt x="0" y="79"/>
                    </a:moveTo>
                    <a:lnTo>
                      <a:pt x="0" y="0"/>
                    </a:lnTo>
                    <a:lnTo>
                      <a:pt x="34" y="91"/>
                    </a:lnTo>
                    <a:lnTo>
                      <a:pt x="37" y="9"/>
                    </a:lnTo>
                  </a:path>
                </a:pathLst>
              </a:custGeom>
              <a:noFill/>
              <a:ln w="19050" cap="flat" cmpd="sng">
                <a:solidFill>
                  <a:srgbClr val="FF0000"/>
                </a:solidFill>
                <a:prstDash val="solid"/>
                <a:round/>
                <a:headEnd type="none" w="med" len="med"/>
                <a:tailEnd type="none" w="med" len="med"/>
              </a:ln>
              <a:effectLst/>
            </p:spPr>
            <p:txBody>
              <a:bodyPr/>
              <a:lstStyle/>
              <a:p>
                <a:endParaRPr lang="de-DE"/>
              </a:p>
            </p:txBody>
          </p:sp>
          <p:sp>
            <p:nvSpPr>
              <p:cNvPr id="118" name="Freeform 49">
                <a:extLst>
                  <a:ext uri="{FF2B5EF4-FFF2-40B4-BE49-F238E27FC236}">
                    <a16:creationId xmlns:a16="http://schemas.microsoft.com/office/drawing/2014/main" id="{FD9323C0-7950-4CF7-9659-6F61BE790D26}"/>
                  </a:ext>
                </a:extLst>
              </p:cNvPr>
              <p:cNvSpPr>
                <a:spLocks/>
              </p:cNvSpPr>
              <p:nvPr/>
            </p:nvSpPr>
            <p:spPr bwMode="auto">
              <a:xfrm>
                <a:off x="1591112" y="2308842"/>
                <a:ext cx="55" cy="23"/>
              </a:xfrm>
              <a:custGeom>
                <a:avLst/>
                <a:gdLst/>
                <a:ahLst/>
                <a:cxnLst>
                  <a:cxn ang="0">
                    <a:pos x="10" y="0"/>
                  </a:cxn>
                  <a:cxn ang="0">
                    <a:pos x="42" y="9"/>
                  </a:cxn>
                  <a:cxn ang="0">
                    <a:pos x="55" y="9"/>
                  </a:cxn>
                  <a:cxn ang="0">
                    <a:pos x="38" y="23"/>
                  </a:cxn>
                  <a:cxn ang="0">
                    <a:pos x="0" y="16"/>
                  </a:cxn>
                  <a:cxn ang="0">
                    <a:pos x="10" y="0"/>
                  </a:cxn>
                </a:cxnLst>
                <a:rect l="0" t="0" r="r" b="b"/>
                <a:pathLst>
                  <a:path w="55" h="23">
                    <a:moveTo>
                      <a:pt x="10" y="0"/>
                    </a:moveTo>
                    <a:lnTo>
                      <a:pt x="42" y="9"/>
                    </a:lnTo>
                    <a:lnTo>
                      <a:pt x="55" y="9"/>
                    </a:lnTo>
                    <a:lnTo>
                      <a:pt x="38" y="23"/>
                    </a:lnTo>
                    <a:lnTo>
                      <a:pt x="0" y="16"/>
                    </a:lnTo>
                    <a:lnTo>
                      <a:pt x="10" y="0"/>
                    </a:lnTo>
                    <a:close/>
                  </a:path>
                </a:pathLst>
              </a:custGeom>
              <a:solidFill>
                <a:srgbClr val="969696"/>
              </a:solidFill>
              <a:ln w="28575" cmpd="sng">
                <a:solidFill>
                  <a:srgbClr val="FF0000"/>
                </a:solidFill>
                <a:round/>
                <a:headEnd/>
                <a:tailEnd/>
              </a:ln>
            </p:spPr>
            <p:txBody>
              <a:bodyPr/>
              <a:lstStyle/>
              <a:p>
                <a:endParaRPr lang="de-DE"/>
              </a:p>
            </p:txBody>
          </p:sp>
          <p:sp>
            <p:nvSpPr>
              <p:cNvPr id="119" name="Freeform 50">
                <a:extLst>
                  <a:ext uri="{FF2B5EF4-FFF2-40B4-BE49-F238E27FC236}">
                    <a16:creationId xmlns:a16="http://schemas.microsoft.com/office/drawing/2014/main" id="{EBBC8C22-4899-484D-9590-A386F9343D88}"/>
                  </a:ext>
                </a:extLst>
              </p:cNvPr>
              <p:cNvSpPr>
                <a:spLocks/>
              </p:cNvSpPr>
              <p:nvPr/>
            </p:nvSpPr>
            <p:spPr bwMode="auto">
              <a:xfrm>
                <a:off x="1590921" y="2308900"/>
                <a:ext cx="37" cy="91"/>
              </a:xfrm>
              <a:custGeom>
                <a:avLst/>
                <a:gdLst/>
                <a:ahLst/>
                <a:cxnLst>
                  <a:cxn ang="0">
                    <a:pos x="0" y="79"/>
                  </a:cxn>
                  <a:cxn ang="0">
                    <a:pos x="0" y="0"/>
                  </a:cxn>
                  <a:cxn ang="0">
                    <a:pos x="34" y="91"/>
                  </a:cxn>
                  <a:cxn ang="0">
                    <a:pos x="37" y="9"/>
                  </a:cxn>
                </a:cxnLst>
                <a:rect l="0" t="0" r="r" b="b"/>
                <a:pathLst>
                  <a:path w="37" h="91">
                    <a:moveTo>
                      <a:pt x="0" y="79"/>
                    </a:moveTo>
                    <a:lnTo>
                      <a:pt x="0" y="0"/>
                    </a:lnTo>
                    <a:lnTo>
                      <a:pt x="34" y="91"/>
                    </a:lnTo>
                    <a:lnTo>
                      <a:pt x="37" y="9"/>
                    </a:lnTo>
                  </a:path>
                </a:pathLst>
              </a:custGeom>
              <a:noFill/>
              <a:ln w="19050" cmpd="sng">
                <a:solidFill>
                  <a:srgbClr val="FF0000"/>
                </a:solidFill>
                <a:round/>
                <a:headEnd/>
                <a:tailEnd/>
              </a:ln>
            </p:spPr>
            <p:txBody>
              <a:bodyPr/>
              <a:lstStyle/>
              <a:p>
                <a:endParaRPr lang="de-DE"/>
              </a:p>
            </p:txBody>
          </p:sp>
          <p:sp>
            <p:nvSpPr>
              <p:cNvPr id="120" name="Freeform 51">
                <a:extLst>
                  <a:ext uri="{FF2B5EF4-FFF2-40B4-BE49-F238E27FC236}">
                    <a16:creationId xmlns:a16="http://schemas.microsoft.com/office/drawing/2014/main" id="{B0BA8073-613C-48E9-BB88-11D66BDDDAE3}"/>
                  </a:ext>
                </a:extLst>
              </p:cNvPr>
              <p:cNvSpPr>
                <a:spLocks/>
              </p:cNvSpPr>
              <p:nvPr/>
            </p:nvSpPr>
            <p:spPr bwMode="auto">
              <a:xfrm>
                <a:off x="1591247" y="2308737"/>
                <a:ext cx="32" cy="81"/>
              </a:xfrm>
              <a:custGeom>
                <a:avLst/>
                <a:gdLst/>
                <a:ahLst/>
                <a:cxnLst>
                  <a:cxn ang="0">
                    <a:pos x="0" y="79"/>
                  </a:cxn>
                  <a:cxn ang="0">
                    <a:pos x="0" y="0"/>
                  </a:cxn>
                  <a:cxn ang="0">
                    <a:pos x="34" y="91"/>
                  </a:cxn>
                  <a:cxn ang="0">
                    <a:pos x="37" y="9"/>
                  </a:cxn>
                </a:cxnLst>
                <a:rect l="0" t="0" r="r" b="b"/>
                <a:pathLst>
                  <a:path w="37" h="91">
                    <a:moveTo>
                      <a:pt x="0" y="79"/>
                    </a:moveTo>
                    <a:lnTo>
                      <a:pt x="0" y="0"/>
                    </a:lnTo>
                    <a:lnTo>
                      <a:pt x="34" y="91"/>
                    </a:lnTo>
                    <a:lnTo>
                      <a:pt x="37" y="9"/>
                    </a:lnTo>
                  </a:path>
                </a:pathLst>
              </a:custGeom>
              <a:noFill/>
              <a:ln w="19050" cap="flat" cmpd="sng">
                <a:solidFill>
                  <a:srgbClr val="FF0000"/>
                </a:solidFill>
                <a:prstDash val="solid"/>
                <a:round/>
                <a:headEnd type="none" w="med" len="med"/>
                <a:tailEnd type="none" w="med" len="med"/>
              </a:ln>
              <a:effectLst/>
            </p:spPr>
            <p:txBody>
              <a:bodyPr/>
              <a:lstStyle/>
              <a:p>
                <a:endParaRPr lang="de-DE"/>
              </a:p>
            </p:txBody>
          </p:sp>
          <p:sp>
            <p:nvSpPr>
              <p:cNvPr id="121" name="Freeform 52">
                <a:extLst>
                  <a:ext uri="{FF2B5EF4-FFF2-40B4-BE49-F238E27FC236}">
                    <a16:creationId xmlns:a16="http://schemas.microsoft.com/office/drawing/2014/main" id="{69EE3AB3-AA1A-4B79-B33B-954963E6CA78}"/>
                  </a:ext>
                </a:extLst>
              </p:cNvPr>
              <p:cNvSpPr>
                <a:spLocks/>
              </p:cNvSpPr>
              <p:nvPr/>
            </p:nvSpPr>
            <p:spPr bwMode="auto">
              <a:xfrm>
                <a:off x="1590850" y="2308715"/>
                <a:ext cx="355" cy="211"/>
              </a:xfrm>
              <a:custGeom>
                <a:avLst/>
                <a:gdLst/>
                <a:ahLst/>
                <a:cxnLst>
                  <a:cxn ang="0">
                    <a:pos x="22" y="92"/>
                  </a:cxn>
                  <a:cxn ang="0">
                    <a:pos x="135" y="95"/>
                  </a:cxn>
                  <a:cxn ang="0">
                    <a:pos x="228" y="107"/>
                  </a:cxn>
                  <a:cxn ang="0">
                    <a:pos x="220" y="111"/>
                  </a:cxn>
                  <a:cxn ang="0">
                    <a:pos x="220" y="122"/>
                  </a:cxn>
                  <a:cxn ang="0">
                    <a:pos x="239" y="132"/>
                  </a:cxn>
                  <a:cxn ang="0">
                    <a:pos x="249" y="121"/>
                  </a:cxn>
                  <a:cxn ang="0">
                    <a:pos x="262" y="116"/>
                  </a:cxn>
                  <a:cxn ang="0">
                    <a:pos x="287" y="123"/>
                  </a:cxn>
                  <a:cxn ang="0">
                    <a:pos x="278" y="123"/>
                  </a:cxn>
                  <a:cxn ang="0">
                    <a:pos x="270" y="139"/>
                  </a:cxn>
                  <a:cxn ang="0">
                    <a:pos x="292" y="146"/>
                  </a:cxn>
                  <a:cxn ang="0">
                    <a:pos x="311" y="138"/>
                  </a:cxn>
                  <a:cxn ang="0">
                    <a:pos x="321" y="136"/>
                  </a:cxn>
                  <a:cxn ang="0">
                    <a:pos x="351" y="144"/>
                  </a:cxn>
                  <a:cxn ang="0">
                    <a:pos x="344" y="149"/>
                  </a:cxn>
                  <a:cxn ang="0">
                    <a:pos x="334" y="163"/>
                  </a:cxn>
                  <a:cxn ang="0">
                    <a:pos x="331" y="184"/>
                  </a:cxn>
                  <a:cxn ang="0">
                    <a:pos x="336" y="197"/>
                  </a:cxn>
                  <a:cxn ang="0">
                    <a:pos x="349" y="202"/>
                  </a:cxn>
                  <a:cxn ang="0">
                    <a:pos x="321" y="210"/>
                  </a:cxn>
                  <a:cxn ang="0">
                    <a:pos x="279" y="208"/>
                  </a:cxn>
                  <a:cxn ang="0">
                    <a:pos x="261" y="196"/>
                  </a:cxn>
                  <a:cxn ang="0">
                    <a:pos x="231" y="191"/>
                  </a:cxn>
                  <a:cxn ang="0">
                    <a:pos x="187" y="185"/>
                  </a:cxn>
                  <a:cxn ang="0">
                    <a:pos x="115" y="155"/>
                  </a:cxn>
                  <a:cxn ang="0">
                    <a:pos x="46" y="129"/>
                  </a:cxn>
                  <a:cxn ang="0">
                    <a:pos x="7" y="101"/>
                  </a:cxn>
                  <a:cxn ang="0">
                    <a:pos x="2" y="91"/>
                  </a:cxn>
                  <a:cxn ang="0">
                    <a:pos x="8" y="32"/>
                  </a:cxn>
                  <a:cxn ang="0">
                    <a:pos x="26" y="4"/>
                  </a:cxn>
                  <a:cxn ang="0">
                    <a:pos x="45" y="8"/>
                  </a:cxn>
                  <a:cxn ang="0">
                    <a:pos x="54" y="48"/>
                  </a:cxn>
                  <a:cxn ang="0">
                    <a:pos x="58" y="83"/>
                  </a:cxn>
                  <a:cxn ang="0">
                    <a:pos x="66" y="91"/>
                  </a:cxn>
                  <a:cxn ang="0">
                    <a:pos x="22" y="92"/>
                  </a:cxn>
                </a:cxnLst>
                <a:rect l="0" t="0" r="r" b="b"/>
                <a:pathLst>
                  <a:path w="355" h="211">
                    <a:moveTo>
                      <a:pt x="22" y="92"/>
                    </a:moveTo>
                    <a:cubicBezTo>
                      <a:pt x="33" y="93"/>
                      <a:pt x="101" y="92"/>
                      <a:pt x="135" y="95"/>
                    </a:cubicBezTo>
                    <a:cubicBezTo>
                      <a:pt x="169" y="98"/>
                      <a:pt x="214" y="104"/>
                      <a:pt x="228" y="107"/>
                    </a:cubicBezTo>
                    <a:cubicBezTo>
                      <a:pt x="242" y="110"/>
                      <a:pt x="221" y="109"/>
                      <a:pt x="220" y="111"/>
                    </a:cubicBezTo>
                    <a:cubicBezTo>
                      <a:pt x="219" y="113"/>
                      <a:pt x="217" y="118"/>
                      <a:pt x="220" y="122"/>
                    </a:cubicBezTo>
                    <a:cubicBezTo>
                      <a:pt x="223" y="126"/>
                      <a:pt x="234" y="132"/>
                      <a:pt x="239" y="132"/>
                    </a:cubicBezTo>
                    <a:cubicBezTo>
                      <a:pt x="244" y="132"/>
                      <a:pt x="245" y="124"/>
                      <a:pt x="249" y="121"/>
                    </a:cubicBezTo>
                    <a:cubicBezTo>
                      <a:pt x="253" y="118"/>
                      <a:pt x="256" y="116"/>
                      <a:pt x="262" y="116"/>
                    </a:cubicBezTo>
                    <a:cubicBezTo>
                      <a:pt x="268" y="116"/>
                      <a:pt x="284" y="122"/>
                      <a:pt x="287" y="123"/>
                    </a:cubicBezTo>
                    <a:cubicBezTo>
                      <a:pt x="290" y="124"/>
                      <a:pt x="281" y="120"/>
                      <a:pt x="278" y="123"/>
                    </a:cubicBezTo>
                    <a:cubicBezTo>
                      <a:pt x="275" y="126"/>
                      <a:pt x="268" y="135"/>
                      <a:pt x="270" y="139"/>
                    </a:cubicBezTo>
                    <a:cubicBezTo>
                      <a:pt x="272" y="143"/>
                      <a:pt x="285" y="146"/>
                      <a:pt x="292" y="146"/>
                    </a:cubicBezTo>
                    <a:cubicBezTo>
                      <a:pt x="299" y="146"/>
                      <a:pt x="306" y="140"/>
                      <a:pt x="311" y="138"/>
                    </a:cubicBezTo>
                    <a:cubicBezTo>
                      <a:pt x="316" y="136"/>
                      <a:pt x="314" y="135"/>
                      <a:pt x="321" y="136"/>
                    </a:cubicBezTo>
                    <a:cubicBezTo>
                      <a:pt x="328" y="137"/>
                      <a:pt x="347" y="142"/>
                      <a:pt x="351" y="144"/>
                    </a:cubicBezTo>
                    <a:cubicBezTo>
                      <a:pt x="355" y="146"/>
                      <a:pt x="347" y="146"/>
                      <a:pt x="344" y="149"/>
                    </a:cubicBezTo>
                    <a:cubicBezTo>
                      <a:pt x="341" y="152"/>
                      <a:pt x="336" y="157"/>
                      <a:pt x="334" y="163"/>
                    </a:cubicBezTo>
                    <a:cubicBezTo>
                      <a:pt x="332" y="169"/>
                      <a:pt x="331" y="178"/>
                      <a:pt x="331" y="184"/>
                    </a:cubicBezTo>
                    <a:cubicBezTo>
                      <a:pt x="331" y="190"/>
                      <a:pt x="333" y="194"/>
                      <a:pt x="336" y="197"/>
                    </a:cubicBezTo>
                    <a:cubicBezTo>
                      <a:pt x="339" y="200"/>
                      <a:pt x="351" y="200"/>
                      <a:pt x="349" y="202"/>
                    </a:cubicBezTo>
                    <a:cubicBezTo>
                      <a:pt x="347" y="204"/>
                      <a:pt x="333" y="209"/>
                      <a:pt x="321" y="210"/>
                    </a:cubicBezTo>
                    <a:cubicBezTo>
                      <a:pt x="309" y="211"/>
                      <a:pt x="289" y="210"/>
                      <a:pt x="279" y="208"/>
                    </a:cubicBezTo>
                    <a:cubicBezTo>
                      <a:pt x="269" y="206"/>
                      <a:pt x="269" y="199"/>
                      <a:pt x="261" y="196"/>
                    </a:cubicBezTo>
                    <a:cubicBezTo>
                      <a:pt x="253" y="193"/>
                      <a:pt x="243" y="193"/>
                      <a:pt x="231" y="191"/>
                    </a:cubicBezTo>
                    <a:cubicBezTo>
                      <a:pt x="219" y="189"/>
                      <a:pt x="206" y="191"/>
                      <a:pt x="187" y="185"/>
                    </a:cubicBezTo>
                    <a:cubicBezTo>
                      <a:pt x="168" y="179"/>
                      <a:pt x="138" y="164"/>
                      <a:pt x="115" y="155"/>
                    </a:cubicBezTo>
                    <a:cubicBezTo>
                      <a:pt x="92" y="146"/>
                      <a:pt x="64" y="138"/>
                      <a:pt x="46" y="129"/>
                    </a:cubicBezTo>
                    <a:cubicBezTo>
                      <a:pt x="28" y="120"/>
                      <a:pt x="14" y="107"/>
                      <a:pt x="7" y="101"/>
                    </a:cubicBezTo>
                    <a:cubicBezTo>
                      <a:pt x="0" y="95"/>
                      <a:pt x="2" y="102"/>
                      <a:pt x="2" y="91"/>
                    </a:cubicBezTo>
                    <a:cubicBezTo>
                      <a:pt x="2" y="80"/>
                      <a:pt x="4" y="46"/>
                      <a:pt x="8" y="32"/>
                    </a:cubicBezTo>
                    <a:cubicBezTo>
                      <a:pt x="12" y="18"/>
                      <a:pt x="20" y="8"/>
                      <a:pt x="26" y="4"/>
                    </a:cubicBezTo>
                    <a:cubicBezTo>
                      <a:pt x="32" y="0"/>
                      <a:pt x="40" y="1"/>
                      <a:pt x="45" y="8"/>
                    </a:cubicBezTo>
                    <a:cubicBezTo>
                      <a:pt x="50" y="15"/>
                      <a:pt x="52" y="36"/>
                      <a:pt x="54" y="48"/>
                    </a:cubicBezTo>
                    <a:cubicBezTo>
                      <a:pt x="56" y="60"/>
                      <a:pt x="56" y="76"/>
                      <a:pt x="58" y="83"/>
                    </a:cubicBezTo>
                    <a:cubicBezTo>
                      <a:pt x="60" y="90"/>
                      <a:pt x="72" y="90"/>
                      <a:pt x="66" y="91"/>
                    </a:cubicBezTo>
                    <a:cubicBezTo>
                      <a:pt x="60" y="92"/>
                      <a:pt x="11" y="91"/>
                      <a:pt x="22" y="92"/>
                    </a:cubicBezTo>
                    <a:close/>
                  </a:path>
                </a:pathLst>
              </a:custGeom>
              <a:gradFill rotWithShape="0">
                <a:gsLst>
                  <a:gs pos="0">
                    <a:srgbClr val="FFFFFF"/>
                  </a:gs>
                  <a:gs pos="100000">
                    <a:srgbClr val="FFCC00"/>
                  </a:gs>
                </a:gsLst>
                <a:lin ang="5400000" scaled="1"/>
              </a:gradFill>
              <a:ln w="9525">
                <a:solidFill>
                  <a:srgbClr val="000000"/>
                </a:solidFill>
                <a:round/>
                <a:headEnd/>
                <a:tailEnd/>
              </a:ln>
              <a:effectLst>
                <a:outerShdw dist="28398" dir="3806097" algn="ctr" rotWithShape="0">
                  <a:srgbClr val="808080"/>
                </a:outerShdw>
              </a:effectLst>
            </p:spPr>
            <p:txBody>
              <a:bodyPr/>
              <a:lstStyle/>
              <a:p>
                <a:endParaRPr lang="de-DE"/>
              </a:p>
            </p:txBody>
          </p:sp>
          <p:sp>
            <p:nvSpPr>
              <p:cNvPr id="122" name="AutoShape 53" descr="Kleine Schachfelder">
                <a:extLst>
                  <a:ext uri="{FF2B5EF4-FFF2-40B4-BE49-F238E27FC236}">
                    <a16:creationId xmlns:a16="http://schemas.microsoft.com/office/drawing/2014/main" id="{3C3754E7-436F-4326-806C-FFFC030008B4}"/>
                  </a:ext>
                </a:extLst>
              </p:cNvPr>
              <p:cNvSpPr>
                <a:spLocks noChangeArrowheads="1"/>
              </p:cNvSpPr>
              <p:nvPr/>
            </p:nvSpPr>
            <p:spPr bwMode="auto">
              <a:xfrm rot="6127484">
                <a:off x="1591156" y="2308863"/>
                <a:ext cx="83" cy="63"/>
              </a:xfrm>
              <a:prstGeom prst="can">
                <a:avLst>
                  <a:gd name="adj" fmla="val 50000"/>
                </a:avLst>
              </a:prstGeom>
              <a:pattFill prst="smCheck">
                <a:fgClr>
                  <a:srgbClr val="000000"/>
                </a:fgClr>
                <a:bgClr>
                  <a:srgbClr val="FFFFFF"/>
                </a:bgClr>
              </a:pattFill>
              <a:ln w="9525">
                <a:solidFill>
                  <a:srgbClr val="000000"/>
                </a:solidFill>
                <a:round/>
                <a:headEnd/>
                <a:tailEnd/>
              </a:ln>
            </p:spPr>
            <p:txBody>
              <a:bodyPr/>
              <a:lstStyle/>
              <a:p>
                <a:endParaRPr lang="de-DE"/>
              </a:p>
            </p:txBody>
          </p:sp>
          <p:sp>
            <p:nvSpPr>
              <p:cNvPr id="123" name="AutoShape 54">
                <a:extLst>
                  <a:ext uri="{FF2B5EF4-FFF2-40B4-BE49-F238E27FC236}">
                    <a16:creationId xmlns:a16="http://schemas.microsoft.com/office/drawing/2014/main" id="{041B4C51-A959-444F-BF57-0F87A3393A32}"/>
                  </a:ext>
                </a:extLst>
              </p:cNvPr>
              <p:cNvSpPr>
                <a:spLocks noChangeArrowheads="1"/>
              </p:cNvSpPr>
              <p:nvPr/>
            </p:nvSpPr>
            <p:spPr bwMode="auto">
              <a:xfrm rot="666230">
                <a:off x="1591188" y="2308824"/>
                <a:ext cx="60" cy="150"/>
              </a:xfrm>
              <a:custGeom>
                <a:avLst/>
                <a:gdLst>
                  <a:gd name="G0" fmla="+- 8001 0 0"/>
                  <a:gd name="G1" fmla="+- 21600 0 8001"/>
                  <a:gd name="G2" fmla="+- 21600 0 8001"/>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8001" y="10800"/>
                    </a:moveTo>
                    <a:cubicBezTo>
                      <a:pt x="8001" y="12346"/>
                      <a:pt x="9254" y="13599"/>
                      <a:pt x="10800" y="13599"/>
                    </a:cubicBezTo>
                    <a:cubicBezTo>
                      <a:pt x="12346" y="13599"/>
                      <a:pt x="13599" y="12346"/>
                      <a:pt x="13599" y="10800"/>
                    </a:cubicBezTo>
                    <a:cubicBezTo>
                      <a:pt x="13599" y="9254"/>
                      <a:pt x="12346" y="8001"/>
                      <a:pt x="10800" y="8001"/>
                    </a:cubicBezTo>
                    <a:cubicBezTo>
                      <a:pt x="9254" y="8001"/>
                      <a:pt x="8001" y="9254"/>
                      <a:pt x="8001" y="10800"/>
                    </a:cubicBezTo>
                    <a:close/>
                  </a:path>
                </a:pathLst>
              </a:custGeom>
              <a:solidFill>
                <a:srgbClr val="C0C0C0">
                  <a:alpha val="50000"/>
                </a:srgbClr>
              </a:solidFill>
              <a:ln w="9525">
                <a:solidFill>
                  <a:srgbClr val="000000"/>
                </a:solidFill>
                <a:round/>
                <a:headEnd/>
                <a:tailEnd/>
              </a:ln>
            </p:spPr>
            <p:txBody>
              <a:bodyPr/>
              <a:lstStyle/>
              <a:p>
                <a:endParaRPr lang="de-DE"/>
              </a:p>
            </p:txBody>
          </p:sp>
          <p:sp>
            <p:nvSpPr>
              <p:cNvPr id="124" name="Freeform 55">
                <a:extLst>
                  <a:ext uri="{FF2B5EF4-FFF2-40B4-BE49-F238E27FC236}">
                    <a16:creationId xmlns:a16="http://schemas.microsoft.com/office/drawing/2014/main" id="{305F6ACC-3D9E-4255-A451-5FD8B352CBCB}"/>
                  </a:ext>
                </a:extLst>
              </p:cNvPr>
              <p:cNvSpPr>
                <a:spLocks/>
              </p:cNvSpPr>
              <p:nvPr/>
            </p:nvSpPr>
            <p:spPr bwMode="auto">
              <a:xfrm>
                <a:off x="1590827" y="2308774"/>
                <a:ext cx="163" cy="67"/>
              </a:xfrm>
              <a:custGeom>
                <a:avLst/>
                <a:gdLst/>
                <a:ahLst/>
                <a:cxnLst>
                  <a:cxn ang="0">
                    <a:pos x="175" y="12"/>
                  </a:cxn>
                  <a:cxn ang="0">
                    <a:pos x="40" y="72"/>
                  </a:cxn>
                  <a:cxn ang="0">
                    <a:pos x="18" y="74"/>
                  </a:cxn>
                  <a:cxn ang="0">
                    <a:pos x="7" y="72"/>
                  </a:cxn>
                  <a:cxn ang="0">
                    <a:pos x="0" y="65"/>
                  </a:cxn>
                  <a:cxn ang="0">
                    <a:pos x="7" y="58"/>
                  </a:cxn>
                  <a:cxn ang="0">
                    <a:pos x="145" y="2"/>
                  </a:cxn>
                  <a:cxn ang="0">
                    <a:pos x="159" y="0"/>
                  </a:cxn>
                  <a:cxn ang="0">
                    <a:pos x="174" y="3"/>
                  </a:cxn>
                  <a:cxn ang="0">
                    <a:pos x="175" y="12"/>
                  </a:cxn>
                </a:cxnLst>
                <a:rect l="0" t="0" r="r" b="b"/>
                <a:pathLst>
                  <a:path w="175" h="74">
                    <a:moveTo>
                      <a:pt x="175" y="12"/>
                    </a:moveTo>
                    <a:cubicBezTo>
                      <a:pt x="153" y="24"/>
                      <a:pt x="66" y="62"/>
                      <a:pt x="40" y="72"/>
                    </a:cubicBezTo>
                    <a:lnTo>
                      <a:pt x="18" y="74"/>
                    </a:lnTo>
                    <a:cubicBezTo>
                      <a:pt x="13" y="74"/>
                      <a:pt x="10" y="73"/>
                      <a:pt x="7" y="72"/>
                    </a:cubicBezTo>
                    <a:cubicBezTo>
                      <a:pt x="4" y="70"/>
                      <a:pt x="0" y="67"/>
                      <a:pt x="0" y="65"/>
                    </a:cubicBezTo>
                    <a:lnTo>
                      <a:pt x="7" y="58"/>
                    </a:lnTo>
                    <a:cubicBezTo>
                      <a:pt x="31" y="47"/>
                      <a:pt x="120" y="12"/>
                      <a:pt x="145" y="2"/>
                    </a:cubicBezTo>
                    <a:lnTo>
                      <a:pt x="159" y="0"/>
                    </a:lnTo>
                    <a:cubicBezTo>
                      <a:pt x="164" y="0"/>
                      <a:pt x="171" y="1"/>
                      <a:pt x="174" y="3"/>
                    </a:cubicBezTo>
                    <a:lnTo>
                      <a:pt x="175" y="12"/>
                    </a:lnTo>
                    <a:close/>
                  </a:path>
                </a:pathLst>
              </a:custGeom>
              <a:gradFill rotWithShape="0">
                <a:gsLst>
                  <a:gs pos="0">
                    <a:srgbClr val="DDDDDD"/>
                  </a:gs>
                  <a:gs pos="100000">
                    <a:srgbClr val="FFCC00"/>
                  </a:gs>
                </a:gsLst>
                <a:lin ang="2700000" scaled="1"/>
              </a:gradFill>
              <a:ln w="9525" cap="flat" cmpd="sng">
                <a:solidFill>
                  <a:srgbClr val="808080"/>
                </a:solidFill>
                <a:prstDash val="solid"/>
                <a:round/>
                <a:headEnd type="none" w="med" len="med"/>
                <a:tailEnd type="none" w="med" len="med"/>
              </a:ln>
              <a:effectLst>
                <a:outerShdw dist="17961" dir="2700000" algn="ctr" rotWithShape="0">
                  <a:srgbClr val="808080"/>
                </a:outerShdw>
              </a:effectLst>
            </p:spPr>
            <p:txBody>
              <a:bodyPr/>
              <a:lstStyle/>
              <a:p>
                <a:endParaRPr lang="de-DE"/>
              </a:p>
            </p:txBody>
          </p:sp>
          <p:sp>
            <p:nvSpPr>
              <p:cNvPr id="125" name="Oval 56">
                <a:extLst>
                  <a:ext uri="{FF2B5EF4-FFF2-40B4-BE49-F238E27FC236}">
                    <a16:creationId xmlns:a16="http://schemas.microsoft.com/office/drawing/2014/main" id="{03CF265D-AB91-4B8B-A868-D460569FF6E8}"/>
                  </a:ext>
                </a:extLst>
              </p:cNvPr>
              <p:cNvSpPr>
                <a:spLocks noChangeArrowheads="1"/>
              </p:cNvSpPr>
              <p:nvPr/>
            </p:nvSpPr>
            <p:spPr bwMode="auto">
              <a:xfrm rot="241696">
                <a:off x="1591097" y="2308943"/>
                <a:ext cx="14" cy="20"/>
              </a:xfrm>
              <a:prstGeom prst="ellipse">
                <a:avLst/>
              </a:prstGeom>
              <a:solidFill>
                <a:srgbClr val="FF0000"/>
              </a:solidFill>
              <a:ln w="28575">
                <a:solidFill>
                  <a:srgbClr val="FFFFFF"/>
                </a:solidFill>
                <a:round/>
                <a:headEnd/>
                <a:tailEnd/>
              </a:ln>
            </p:spPr>
            <p:txBody>
              <a:bodyPr/>
              <a:lstStyle/>
              <a:p>
                <a:endParaRPr lang="de-DE"/>
              </a:p>
            </p:txBody>
          </p:sp>
          <p:sp>
            <p:nvSpPr>
              <p:cNvPr id="126" name="Line 57">
                <a:extLst>
                  <a:ext uri="{FF2B5EF4-FFF2-40B4-BE49-F238E27FC236}">
                    <a16:creationId xmlns:a16="http://schemas.microsoft.com/office/drawing/2014/main" id="{3D0E2253-2EC1-4CB5-9F06-9E3816D12EDF}"/>
                  </a:ext>
                </a:extLst>
              </p:cNvPr>
              <p:cNvSpPr>
                <a:spLocks noChangeShapeType="1"/>
              </p:cNvSpPr>
              <p:nvPr/>
            </p:nvSpPr>
            <p:spPr bwMode="auto">
              <a:xfrm flipH="1">
                <a:off x="1590885" y="2308847"/>
                <a:ext cx="18" cy="2"/>
              </a:xfrm>
              <a:prstGeom prst="line">
                <a:avLst/>
              </a:prstGeom>
              <a:noFill/>
              <a:ln w="28575">
                <a:solidFill>
                  <a:srgbClr val="000000"/>
                </a:solidFill>
                <a:round/>
                <a:headEnd/>
                <a:tailEnd/>
              </a:ln>
            </p:spPr>
            <p:txBody>
              <a:bodyPr/>
              <a:lstStyle/>
              <a:p>
                <a:endParaRPr lang="de-DE"/>
              </a:p>
            </p:txBody>
          </p:sp>
          <p:sp>
            <p:nvSpPr>
              <p:cNvPr id="127" name="Oval 58">
                <a:extLst>
                  <a:ext uri="{FF2B5EF4-FFF2-40B4-BE49-F238E27FC236}">
                    <a16:creationId xmlns:a16="http://schemas.microsoft.com/office/drawing/2014/main" id="{1988674F-99D2-4F9F-99AA-C4F78D11DDB0}"/>
                  </a:ext>
                </a:extLst>
              </p:cNvPr>
              <p:cNvSpPr>
                <a:spLocks noChangeArrowheads="1"/>
              </p:cNvSpPr>
              <p:nvPr/>
            </p:nvSpPr>
            <p:spPr bwMode="auto">
              <a:xfrm rot="802466">
                <a:off x="1590874" y="2308840"/>
                <a:ext cx="12" cy="16"/>
              </a:xfrm>
              <a:prstGeom prst="ellipse">
                <a:avLst/>
              </a:prstGeom>
              <a:solidFill>
                <a:srgbClr val="FFFFFF"/>
              </a:solidFill>
              <a:ln w="57150">
                <a:solidFill>
                  <a:srgbClr val="000000"/>
                </a:solidFill>
                <a:round/>
                <a:headEnd/>
                <a:tailEnd/>
              </a:ln>
            </p:spPr>
            <p:txBody>
              <a:bodyPr/>
              <a:lstStyle/>
              <a:p>
                <a:endParaRPr lang="de-DE"/>
              </a:p>
            </p:txBody>
          </p:sp>
          <p:sp>
            <p:nvSpPr>
              <p:cNvPr id="128" name="Freeform 59">
                <a:extLst>
                  <a:ext uri="{FF2B5EF4-FFF2-40B4-BE49-F238E27FC236}">
                    <a16:creationId xmlns:a16="http://schemas.microsoft.com/office/drawing/2014/main" id="{BF35E4F1-1AD5-4747-A898-454CCC626BD2}"/>
                  </a:ext>
                </a:extLst>
              </p:cNvPr>
              <p:cNvSpPr>
                <a:spLocks/>
              </p:cNvSpPr>
              <p:nvPr/>
            </p:nvSpPr>
            <p:spPr bwMode="auto">
              <a:xfrm>
                <a:off x="1591051" y="2308835"/>
                <a:ext cx="37" cy="91"/>
              </a:xfrm>
              <a:custGeom>
                <a:avLst/>
                <a:gdLst/>
                <a:ahLst/>
                <a:cxnLst>
                  <a:cxn ang="0">
                    <a:pos x="0" y="79"/>
                  </a:cxn>
                  <a:cxn ang="0">
                    <a:pos x="0" y="0"/>
                  </a:cxn>
                  <a:cxn ang="0">
                    <a:pos x="34" y="91"/>
                  </a:cxn>
                  <a:cxn ang="0">
                    <a:pos x="37" y="9"/>
                  </a:cxn>
                </a:cxnLst>
                <a:rect l="0" t="0" r="r" b="b"/>
                <a:pathLst>
                  <a:path w="37" h="91">
                    <a:moveTo>
                      <a:pt x="0" y="79"/>
                    </a:moveTo>
                    <a:lnTo>
                      <a:pt x="0" y="0"/>
                    </a:lnTo>
                    <a:lnTo>
                      <a:pt x="34" y="91"/>
                    </a:lnTo>
                    <a:lnTo>
                      <a:pt x="37" y="9"/>
                    </a:lnTo>
                  </a:path>
                </a:pathLst>
              </a:custGeom>
              <a:noFill/>
              <a:ln w="19050" cap="flat" cmpd="sng">
                <a:solidFill>
                  <a:srgbClr val="FF0000"/>
                </a:solidFill>
                <a:prstDash val="solid"/>
                <a:round/>
                <a:headEnd type="none" w="med" len="med"/>
                <a:tailEnd type="none" w="med" len="med"/>
              </a:ln>
              <a:effectLst/>
            </p:spPr>
            <p:txBody>
              <a:bodyPr/>
              <a:lstStyle/>
              <a:p>
                <a:endParaRPr lang="de-DE"/>
              </a:p>
            </p:txBody>
          </p:sp>
          <p:sp>
            <p:nvSpPr>
              <p:cNvPr id="129" name="AutoShape 60">
                <a:extLst>
                  <a:ext uri="{FF2B5EF4-FFF2-40B4-BE49-F238E27FC236}">
                    <a16:creationId xmlns:a16="http://schemas.microsoft.com/office/drawing/2014/main" id="{58ABC4BB-CC05-4DE9-907F-13B0908D661C}"/>
                  </a:ext>
                </a:extLst>
              </p:cNvPr>
              <p:cNvSpPr>
                <a:spLocks noChangeArrowheads="1"/>
              </p:cNvSpPr>
              <p:nvPr/>
            </p:nvSpPr>
            <p:spPr bwMode="auto">
              <a:xfrm rot="6023306">
                <a:off x="1591216" y="2308888"/>
                <a:ext cx="16" cy="21"/>
              </a:xfrm>
              <a:prstGeom prst="can">
                <a:avLst>
                  <a:gd name="adj" fmla="val 32813"/>
                </a:avLst>
              </a:prstGeom>
              <a:gradFill rotWithShape="0">
                <a:gsLst>
                  <a:gs pos="0">
                    <a:srgbClr val="FFFFFF">
                      <a:gamma/>
                      <a:shade val="46275"/>
                      <a:invGamma/>
                    </a:srgbClr>
                  </a:gs>
                  <a:gs pos="100000">
                    <a:srgbClr val="FFFFFF"/>
                  </a:gs>
                </a:gsLst>
                <a:lin ang="18900000" scaled="1"/>
              </a:gradFill>
              <a:ln w="9525">
                <a:solidFill>
                  <a:srgbClr val="000000"/>
                </a:solidFill>
                <a:round/>
                <a:headEnd/>
                <a:tailEnd/>
              </a:ln>
            </p:spPr>
            <p:txBody>
              <a:bodyPr/>
              <a:lstStyle/>
              <a:p>
                <a:endParaRPr lang="de-DE"/>
              </a:p>
            </p:txBody>
          </p:sp>
          <p:sp>
            <p:nvSpPr>
              <p:cNvPr id="130" name="Freeform 61">
                <a:extLst>
                  <a:ext uri="{FF2B5EF4-FFF2-40B4-BE49-F238E27FC236}">
                    <a16:creationId xmlns:a16="http://schemas.microsoft.com/office/drawing/2014/main" id="{9E65F359-CFF8-4DF1-9623-3D9B9B1326BD}"/>
                  </a:ext>
                </a:extLst>
              </p:cNvPr>
              <p:cNvSpPr>
                <a:spLocks/>
              </p:cNvSpPr>
              <p:nvPr/>
            </p:nvSpPr>
            <p:spPr bwMode="auto">
              <a:xfrm rot="42853">
                <a:off x="1590885" y="2308724"/>
                <a:ext cx="432" cy="216"/>
              </a:xfrm>
              <a:custGeom>
                <a:avLst/>
                <a:gdLst/>
                <a:ahLst/>
                <a:cxnLst>
                  <a:cxn ang="0">
                    <a:pos x="529" y="17"/>
                  </a:cxn>
                  <a:cxn ang="0">
                    <a:pos x="101" y="230"/>
                  </a:cxn>
                  <a:cxn ang="0">
                    <a:pos x="56" y="244"/>
                  </a:cxn>
                  <a:cxn ang="0">
                    <a:pos x="20" y="238"/>
                  </a:cxn>
                  <a:cxn ang="0">
                    <a:pos x="0" y="218"/>
                  </a:cxn>
                  <a:cxn ang="0">
                    <a:pos x="22" y="193"/>
                  </a:cxn>
                  <a:cxn ang="0">
                    <a:pos x="438" y="6"/>
                  </a:cxn>
                  <a:cxn ang="0">
                    <a:pos x="480" y="0"/>
                  </a:cxn>
                  <a:cxn ang="0">
                    <a:pos x="527" y="7"/>
                  </a:cxn>
                  <a:cxn ang="0">
                    <a:pos x="529" y="17"/>
                  </a:cxn>
                </a:cxnLst>
                <a:rect l="0" t="0" r="r" b="b"/>
                <a:pathLst>
                  <a:path w="529" h="245">
                    <a:moveTo>
                      <a:pt x="529" y="17"/>
                    </a:moveTo>
                    <a:cubicBezTo>
                      <a:pt x="458" y="54"/>
                      <a:pt x="180" y="192"/>
                      <a:pt x="101" y="230"/>
                    </a:cubicBezTo>
                    <a:lnTo>
                      <a:pt x="56" y="244"/>
                    </a:lnTo>
                    <a:cubicBezTo>
                      <a:pt x="43" y="245"/>
                      <a:pt x="29" y="242"/>
                      <a:pt x="20" y="238"/>
                    </a:cubicBezTo>
                    <a:cubicBezTo>
                      <a:pt x="11" y="234"/>
                      <a:pt x="0" y="225"/>
                      <a:pt x="0" y="218"/>
                    </a:cubicBezTo>
                    <a:lnTo>
                      <a:pt x="22" y="193"/>
                    </a:lnTo>
                    <a:cubicBezTo>
                      <a:pt x="95" y="158"/>
                      <a:pt x="362" y="38"/>
                      <a:pt x="438" y="6"/>
                    </a:cubicBezTo>
                    <a:lnTo>
                      <a:pt x="480" y="0"/>
                    </a:lnTo>
                    <a:cubicBezTo>
                      <a:pt x="495" y="0"/>
                      <a:pt x="519" y="4"/>
                      <a:pt x="527" y="7"/>
                    </a:cubicBezTo>
                    <a:lnTo>
                      <a:pt x="529" y="17"/>
                    </a:lnTo>
                    <a:close/>
                  </a:path>
                </a:pathLst>
              </a:custGeom>
              <a:gradFill rotWithShape="0">
                <a:gsLst>
                  <a:gs pos="0">
                    <a:srgbClr val="DDDDDD"/>
                  </a:gs>
                  <a:gs pos="100000">
                    <a:srgbClr val="FFCC00"/>
                  </a:gs>
                </a:gsLst>
                <a:lin ang="2700000" scaled="1"/>
              </a:gradFill>
              <a:ln w="9525" cap="flat" cmpd="sng">
                <a:solidFill>
                  <a:srgbClr val="808080"/>
                </a:solidFill>
                <a:prstDash val="solid"/>
                <a:round/>
                <a:headEnd type="none" w="med" len="med"/>
                <a:tailEnd type="none" w="med" len="med"/>
              </a:ln>
              <a:effectLst>
                <a:outerShdw dist="35921" dir="2700000" algn="ctr" rotWithShape="0">
                  <a:srgbClr val="808080"/>
                </a:outerShdw>
              </a:effectLst>
            </p:spPr>
            <p:txBody>
              <a:bodyPr/>
              <a:lstStyle/>
              <a:p>
                <a:endParaRPr lang="de-DE"/>
              </a:p>
            </p:txBody>
          </p:sp>
          <p:sp>
            <p:nvSpPr>
              <p:cNvPr id="131" name="Freeform 62">
                <a:extLst>
                  <a:ext uri="{FF2B5EF4-FFF2-40B4-BE49-F238E27FC236}">
                    <a16:creationId xmlns:a16="http://schemas.microsoft.com/office/drawing/2014/main" id="{F99F6F35-70D9-4B30-8212-A5EA1A6E8B84}"/>
                  </a:ext>
                </a:extLst>
              </p:cNvPr>
              <p:cNvSpPr>
                <a:spLocks/>
              </p:cNvSpPr>
              <p:nvPr/>
            </p:nvSpPr>
            <p:spPr bwMode="auto">
              <a:xfrm>
                <a:off x="1590873" y="2308716"/>
                <a:ext cx="54" cy="102"/>
              </a:xfrm>
              <a:custGeom>
                <a:avLst/>
                <a:gdLst/>
                <a:ahLst/>
                <a:cxnLst>
                  <a:cxn ang="0">
                    <a:pos x="1" y="5"/>
                  </a:cxn>
                  <a:cxn ang="0">
                    <a:pos x="8" y="0"/>
                  </a:cxn>
                  <a:cxn ang="0">
                    <a:pos x="19" y="5"/>
                  </a:cxn>
                  <a:cxn ang="0">
                    <a:pos x="26" y="17"/>
                  </a:cxn>
                  <a:cxn ang="0">
                    <a:pos x="30" y="42"/>
                  </a:cxn>
                  <a:cxn ang="0">
                    <a:pos x="33" y="60"/>
                  </a:cxn>
                  <a:cxn ang="0">
                    <a:pos x="36" y="75"/>
                  </a:cxn>
                  <a:cxn ang="0">
                    <a:pos x="47" y="90"/>
                  </a:cxn>
                  <a:cxn ang="0">
                    <a:pos x="29" y="88"/>
                  </a:cxn>
                  <a:cxn ang="0">
                    <a:pos x="16" y="87"/>
                  </a:cxn>
                  <a:cxn ang="0">
                    <a:pos x="4" y="92"/>
                  </a:cxn>
                  <a:cxn ang="0">
                    <a:pos x="4" y="88"/>
                  </a:cxn>
                  <a:cxn ang="0">
                    <a:pos x="1" y="5"/>
                  </a:cxn>
                </a:cxnLst>
                <a:rect l="0" t="0" r="r" b="b"/>
                <a:pathLst>
                  <a:path w="48" h="102">
                    <a:moveTo>
                      <a:pt x="1" y="5"/>
                    </a:moveTo>
                    <a:lnTo>
                      <a:pt x="8" y="0"/>
                    </a:lnTo>
                    <a:cubicBezTo>
                      <a:pt x="11" y="0"/>
                      <a:pt x="16" y="2"/>
                      <a:pt x="19" y="5"/>
                    </a:cubicBezTo>
                    <a:cubicBezTo>
                      <a:pt x="22" y="8"/>
                      <a:pt x="24" y="11"/>
                      <a:pt x="26" y="17"/>
                    </a:cubicBezTo>
                    <a:cubicBezTo>
                      <a:pt x="28" y="23"/>
                      <a:pt x="29" y="35"/>
                      <a:pt x="30" y="42"/>
                    </a:cubicBezTo>
                    <a:cubicBezTo>
                      <a:pt x="31" y="49"/>
                      <a:pt x="32" y="55"/>
                      <a:pt x="33" y="60"/>
                    </a:cubicBezTo>
                    <a:cubicBezTo>
                      <a:pt x="34" y="65"/>
                      <a:pt x="34" y="70"/>
                      <a:pt x="36" y="75"/>
                    </a:cubicBezTo>
                    <a:cubicBezTo>
                      <a:pt x="38" y="80"/>
                      <a:pt x="48" y="88"/>
                      <a:pt x="47" y="90"/>
                    </a:cubicBezTo>
                    <a:cubicBezTo>
                      <a:pt x="46" y="92"/>
                      <a:pt x="34" y="88"/>
                      <a:pt x="29" y="88"/>
                    </a:cubicBezTo>
                    <a:cubicBezTo>
                      <a:pt x="24" y="88"/>
                      <a:pt x="20" y="86"/>
                      <a:pt x="16" y="87"/>
                    </a:cubicBezTo>
                    <a:cubicBezTo>
                      <a:pt x="12" y="88"/>
                      <a:pt x="6" y="92"/>
                      <a:pt x="4" y="92"/>
                    </a:cubicBezTo>
                    <a:cubicBezTo>
                      <a:pt x="2" y="92"/>
                      <a:pt x="4" y="102"/>
                      <a:pt x="4" y="88"/>
                    </a:cubicBezTo>
                    <a:cubicBezTo>
                      <a:pt x="4" y="74"/>
                      <a:pt x="0" y="20"/>
                      <a:pt x="1" y="5"/>
                    </a:cubicBezTo>
                    <a:close/>
                  </a:path>
                </a:pathLst>
              </a:custGeom>
              <a:solidFill>
                <a:srgbClr val="FFCC00"/>
              </a:solidFill>
              <a:ln w="9525">
                <a:solidFill>
                  <a:srgbClr val="000000"/>
                </a:solidFill>
                <a:round/>
                <a:headEnd/>
                <a:tailEnd/>
              </a:ln>
            </p:spPr>
            <p:txBody>
              <a:bodyPr/>
              <a:lstStyle/>
              <a:p>
                <a:endParaRPr lang="de-DE"/>
              </a:p>
            </p:txBody>
          </p:sp>
        </p:grpSp>
        <p:sp>
          <p:nvSpPr>
            <p:cNvPr id="18" name="Sprechblase: oval 17">
              <a:extLst>
                <a:ext uri="{FF2B5EF4-FFF2-40B4-BE49-F238E27FC236}">
                  <a16:creationId xmlns:a16="http://schemas.microsoft.com/office/drawing/2014/main" id="{EEF2A540-8A36-46D1-906D-0D4AA488A801}"/>
                </a:ext>
              </a:extLst>
            </p:cNvPr>
            <p:cNvSpPr/>
            <p:nvPr/>
          </p:nvSpPr>
          <p:spPr>
            <a:xfrm>
              <a:off x="690159" y="1137929"/>
              <a:ext cx="1606876" cy="776889"/>
            </a:xfrm>
            <a:prstGeom prst="wedgeEllipseCallout">
              <a:avLst>
                <a:gd name="adj1" fmla="val 55585"/>
                <a:gd name="adj2" fmla="val 147636"/>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de-DE" sz="800" dirty="0">
                  <a:solidFill>
                    <a:sysClr val="windowText" lastClr="000000"/>
                  </a:solidFill>
                </a:rPr>
                <a:t>D Echo </a:t>
              </a:r>
              <a:r>
                <a:rPr lang="de-DE" sz="800" dirty="0" err="1">
                  <a:solidFill>
                    <a:sysClr val="windowText" lastClr="000000"/>
                  </a:solidFill>
                </a:rPr>
                <a:t>Delte</a:t>
              </a:r>
              <a:r>
                <a:rPr lang="de-DE" sz="800" dirty="0">
                  <a:solidFill>
                    <a:sysClr val="windowText" lastClr="000000"/>
                  </a:solidFill>
                </a:rPr>
                <a:t> Kilo </a:t>
              </a:r>
              <a:r>
                <a:rPr lang="de-DE" sz="800" dirty="0" err="1">
                  <a:solidFill>
                    <a:sysClr val="windowText" lastClr="000000"/>
                  </a:solidFill>
                </a:rPr>
                <a:t>Kilo</a:t>
              </a:r>
              <a:r>
                <a:rPr lang="de-DE" sz="800" dirty="0">
                  <a:solidFill>
                    <a:sysClr val="windowText" lastClr="000000"/>
                  </a:solidFill>
                </a:rPr>
                <a:t>  </a:t>
              </a:r>
              <a:r>
                <a:rPr lang="de-DE" sz="800" dirty="0" err="1">
                  <a:solidFill>
                    <a:sysClr val="windowText" lastClr="000000"/>
                  </a:solidFill>
                </a:rPr>
                <a:t>pan</a:t>
              </a:r>
              <a:r>
                <a:rPr lang="de-DE" sz="800" baseline="0" dirty="0">
                  <a:solidFill>
                    <a:sysClr val="windowText" lastClr="000000"/>
                  </a:solidFill>
                </a:rPr>
                <a:t> </a:t>
              </a:r>
              <a:r>
                <a:rPr lang="de-DE" sz="800" baseline="0" dirty="0" err="1">
                  <a:solidFill>
                    <a:sysClr val="windowText" lastClr="000000"/>
                  </a:solidFill>
                </a:rPr>
                <a:t>pan</a:t>
              </a:r>
              <a:r>
                <a:rPr lang="de-DE" sz="800" baseline="0" dirty="0">
                  <a:solidFill>
                    <a:sysClr val="windowText" lastClr="000000"/>
                  </a:solidFill>
                </a:rPr>
                <a:t> </a:t>
              </a:r>
              <a:r>
                <a:rPr lang="de-DE" sz="800" baseline="0" dirty="0" err="1">
                  <a:solidFill>
                    <a:sysClr val="windowText" lastClr="000000"/>
                  </a:solidFill>
                </a:rPr>
                <a:t>pan</a:t>
              </a:r>
              <a:r>
                <a:rPr lang="de-DE" sz="800" baseline="0" dirty="0">
                  <a:solidFill>
                    <a:sysClr val="windowText" lastClr="000000"/>
                  </a:solidFill>
                </a:rPr>
                <a:t> </a:t>
              </a:r>
              <a:r>
                <a:rPr lang="de-DE" sz="800" baseline="0" dirty="0" err="1">
                  <a:solidFill>
                    <a:sysClr val="windowText" lastClr="000000"/>
                  </a:solidFill>
                </a:rPr>
                <a:t>pan</a:t>
              </a:r>
              <a:r>
                <a:rPr lang="de-DE" sz="800" baseline="0" dirty="0">
                  <a:solidFill>
                    <a:sysClr val="windowText" lastClr="000000"/>
                  </a:solidFill>
                </a:rPr>
                <a:t> </a:t>
              </a:r>
              <a:r>
                <a:rPr lang="de-DE" sz="800" baseline="0" dirty="0" err="1">
                  <a:solidFill>
                    <a:sysClr val="windowText" lastClr="000000"/>
                  </a:solidFill>
                </a:rPr>
                <a:t>pan</a:t>
              </a:r>
              <a:r>
                <a:rPr lang="de-DE" sz="800" baseline="0" dirty="0">
                  <a:solidFill>
                    <a:sysClr val="windowText" lastClr="000000"/>
                  </a:solidFill>
                </a:rPr>
                <a:t> </a:t>
              </a:r>
              <a:r>
                <a:rPr lang="de-DE" sz="800" baseline="0" dirty="0" err="1">
                  <a:solidFill>
                    <a:sysClr val="windowText" lastClr="000000"/>
                  </a:solidFill>
                </a:rPr>
                <a:t>pan</a:t>
              </a:r>
              <a:r>
                <a:rPr lang="de-DE" sz="800" baseline="0" dirty="0">
                  <a:solidFill>
                    <a:sysClr val="windowText" lastClr="000000"/>
                  </a:solidFill>
                </a:rPr>
                <a:t> engine </a:t>
              </a:r>
              <a:r>
                <a:rPr lang="de-DE" sz="800" baseline="0" dirty="0" err="1">
                  <a:solidFill>
                    <a:sysClr val="windowText" lastClr="000000"/>
                  </a:solidFill>
                </a:rPr>
                <a:t>failure</a:t>
              </a:r>
              <a:endParaRPr lang="de-DE" sz="800" dirty="0">
                <a:solidFill>
                  <a:sysClr val="windowText" lastClr="000000"/>
                </a:solidFill>
              </a:endParaRPr>
            </a:p>
          </p:txBody>
        </p:sp>
        <p:sp>
          <p:nvSpPr>
            <p:cNvPr id="19" name="Sprechblase: oval 18">
              <a:extLst>
                <a:ext uri="{FF2B5EF4-FFF2-40B4-BE49-F238E27FC236}">
                  <a16:creationId xmlns:a16="http://schemas.microsoft.com/office/drawing/2014/main" id="{F7A59345-C246-4E66-805F-4A8CED603E80}"/>
                </a:ext>
              </a:extLst>
            </p:cNvPr>
            <p:cNvSpPr/>
            <p:nvPr/>
          </p:nvSpPr>
          <p:spPr>
            <a:xfrm>
              <a:off x="6143625" y="1733550"/>
              <a:ext cx="1571626" cy="609600"/>
            </a:xfrm>
            <a:prstGeom prst="wedgeEllipseCallout">
              <a:avLst>
                <a:gd name="adj1" fmla="val 47991"/>
                <a:gd name="adj2" fmla="val 115378"/>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de-DE" sz="800" dirty="0">
                  <a:solidFill>
                    <a:sysClr val="windowText" lastClr="000000"/>
                  </a:solidFill>
                </a:rPr>
                <a:t>...kreuze Ihren Flugplatz in Flughöhe 800 ft</a:t>
              </a:r>
            </a:p>
          </p:txBody>
        </p:sp>
        <p:sp>
          <p:nvSpPr>
            <p:cNvPr id="20" name="Sprechblase: oval 19">
              <a:extLst>
                <a:ext uri="{FF2B5EF4-FFF2-40B4-BE49-F238E27FC236}">
                  <a16:creationId xmlns:a16="http://schemas.microsoft.com/office/drawing/2014/main" id="{1390B4D8-973F-41C7-9DA3-84A76CDD7153}"/>
                </a:ext>
              </a:extLst>
            </p:cNvPr>
            <p:cNvSpPr/>
            <p:nvPr/>
          </p:nvSpPr>
          <p:spPr>
            <a:xfrm>
              <a:off x="5229226" y="138112"/>
              <a:ext cx="1409700" cy="500063"/>
            </a:xfrm>
            <a:prstGeom prst="wedgeEllipseCallout">
              <a:avLst>
                <a:gd name="adj1" fmla="val 83737"/>
                <a:gd name="adj2" fmla="val 78186"/>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de-DE" sz="800" dirty="0">
                  <a:solidFill>
                    <a:sysClr val="windowText" lastClr="000000"/>
                  </a:solidFill>
                </a:rPr>
                <a:t>LH 734</a:t>
              </a:r>
              <a:r>
                <a:rPr lang="de-DE" sz="800" baseline="0" dirty="0">
                  <a:solidFill>
                    <a:sysClr val="windowText" lastClr="000000"/>
                  </a:solidFill>
                </a:rPr>
                <a:t> </a:t>
              </a:r>
              <a:r>
                <a:rPr lang="de-DE" sz="800" dirty="0" err="1">
                  <a:solidFill>
                    <a:sysClr val="windowText" lastClr="000000"/>
                  </a:solidFill>
                </a:rPr>
                <a:t>descending</a:t>
              </a:r>
              <a:r>
                <a:rPr lang="de-DE" sz="800" dirty="0">
                  <a:solidFill>
                    <a:sysClr val="windowText" lastClr="000000"/>
                  </a:solidFill>
                </a:rPr>
                <a:t>  FL65</a:t>
              </a:r>
            </a:p>
          </p:txBody>
        </p:sp>
        <p:sp>
          <p:nvSpPr>
            <p:cNvPr id="21" name="Sprechblase: oval 20">
              <a:extLst>
                <a:ext uri="{FF2B5EF4-FFF2-40B4-BE49-F238E27FC236}">
                  <a16:creationId xmlns:a16="http://schemas.microsoft.com/office/drawing/2014/main" id="{879BAFF4-0747-472B-BE34-0A05B326961B}"/>
                </a:ext>
              </a:extLst>
            </p:cNvPr>
            <p:cNvSpPr/>
            <p:nvPr/>
          </p:nvSpPr>
          <p:spPr>
            <a:xfrm>
              <a:off x="2371727" y="166687"/>
              <a:ext cx="1562100" cy="733425"/>
            </a:xfrm>
            <a:prstGeom prst="wedgeEllipseCallout">
              <a:avLst>
                <a:gd name="adj1" fmla="val -94655"/>
                <a:gd name="adj2" fmla="val 11022"/>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de-DE" sz="800">
                  <a:solidFill>
                    <a:sysClr val="windowText" lastClr="000000"/>
                  </a:solidFill>
                </a:rPr>
                <a:t>wingman  make tree sixty right then return to bla bla</a:t>
              </a:r>
            </a:p>
          </p:txBody>
        </p:sp>
        <p:sp>
          <p:nvSpPr>
            <p:cNvPr id="22" name="Denkblase: wolkenförmig 21">
              <a:extLst>
                <a:ext uri="{FF2B5EF4-FFF2-40B4-BE49-F238E27FC236}">
                  <a16:creationId xmlns:a16="http://schemas.microsoft.com/office/drawing/2014/main" id="{1EF16933-1A3F-4995-A2EB-D65D82C7E5BC}"/>
                </a:ext>
              </a:extLst>
            </p:cNvPr>
            <p:cNvSpPr/>
            <p:nvPr/>
          </p:nvSpPr>
          <p:spPr>
            <a:xfrm>
              <a:off x="4495802" y="1271587"/>
              <a:ext cx="895350" cy="700088"/>
            </a:xfrm>
            <a:prstGeom prst="cloudCallout">
              <a:avLst>
                <a:gd name="adj1" fmla="val -35432"/>
                <a:gd name="adj2" fmla="val 11743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de-DE" sz="2400" b="1">
                  <a:solidFill>
                    <a:srgbClr val="FF0000"/>
                  </a:solidFill>
                </a:rPr>
                <a:t> ??</a:t>
              </a:r>
            </a:p>
          </p:txBody>
        </p:sp>
        <p:sp>
          <p:nvSpPr>
            <p:cNvPr id="23" name="Sprechblase: oval 22">
              <a:extLst>
                <a:ext uri="{FF2B5EF4-FFF2-40B4-BE49-F238E27FC236}">
                  <a16:creationId xmlns:a16="http://schemas.microsoft.com/office/drawing/2014/main" id="{B77EAA6A-6836-44DA-9206-A94A6CF5B487}"/>
                </a:ext>
              </a:extLst>
            </p:cNvPr>
            <p:cNvSpPr/>
            <p:nvPr/>
          </p:nvSpPr>
          <p:spPr>
            <a:xfrm>
              <a:off x="6276975" y="938212"/>
              <a:ext cx="1590675" cy="747713"/>
            </a:xfrm>
            <a:prstGeom prst="wedgeEllipseCallout">
              <a:avLst>
                <a:gd name="adj1" fmla="val 89126"/>
                <a:gd name="adj2" fmla="val 82108"/>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de-DE" sz="800">
                  <a:solidFill>
                    <a:sysClr val="windowText" lastClr="000000"/>
                  </a:solidFill>
                </a:rPr>
                <a:t>LH 734</a:t>
              </a:r>
              <a:r>
                <a:rPr lang="de-DE" sz="800" baseline="0">
                  <a:solidFill>
                    <a:sysClr val="windowText" lastClr="000000"/>
                  </a:solidFill>
                </a:rPr>
                <a:t> </a:t>
              </a:r>
              <a:r>
                <a:rPr lang="de-DE" sz="800">
                  <a:solidFill>
                    <a:sysClr val="windowText" lastClr="000000"/>
                  </a:solidFill>
                </a:rPr>
                <a:t>traffic ahead twelve o'clock 10 miles high speed</a:t>
              </a:r>
            </a:p>
          </p:txBody>
        </p:sp>
        <p:grpSp>
          <p:nvGrpSpPr>
            <p:cNvPr id="24" name="Group 117">
              <a:extLst>
                <a:ext uri="{FF2B5EF4-FFF2-40B4-BE49-F238E27FC236}">
                  <a16:creationId xmlns:a16="http://schemas.microsoft.com/office/drawing/2014/main" id="{3E0A5F26-1661-496F-BE15-84168CB1893A}"/>
                </a:ext>
              </a:extLst>
            </p:cNvPr>
            <p:cNvGrpSpPr>
              <a:grpSpLocks/>
            </p:cNvGrpSpPr>
            <p:nvPr/>
          </p:nvGrpSpPr>
          <p:grpSpPr bwMode="auto">
            <a:xfrm flipH="1">
              <a:off x="2928728" y="3442043"/>
              <a:ext cx="990624" cy="433392"/>
              <a:chOff x="3009899" y="3419474"/>
              <a:chExt cx="816" cy="606"/>
            </a:xfrm>
          </p:grpSpPr>
          <p:sp>
            <p:nvSpPr>
              <p:cNvPr id="86" name="Oval 118">
                <a:extLst>
                  <a:ext uri="{FF2B5EF4-FFF2-40B4-BE49-F238E27FC236}">
                    <a16:creationId xmlns:a16="http://schemas.microsoft.com/office/drawing/2014/main" id="{9A224CEB-6667-4148-AB19-A5C60F2C3504}"/>
                  </a:ext>
                </a:extLst>
              </p:cNvPr>
              <p:cNvSpPr>
                <a:spLocks noChangeArrowheads="1"/>
              </p:cNvSpPr>
              <p:nvPr/>
            </p:nvSpPr>
            <p:spPr bwMode="auto">
              <a:xfrm rot="797876">
                <a:off x="3010020" y="3419638"/>
                <a:ext cx="10" cy="14"/>
              </a:xfrm>
              <a:prstGeom prst="ellipse">
                <a:avLst/>
              </a:prstGeom>
              <a:solidFill>
                <a:srgbClr val="FFFFFF"/>
              </a:solidFill>
              <a:ln w="57150">
                <a:solidFill>
                  <a:srgbClr val="000000"/>
                </a:solidFill>
                <a:round/>
                <a:headEnd/>
                <a:tailEnd/>
              </a:ln>
              <a:effectLst>
                <a:outerShdw dist="17961" dir="18900000" algn="ctr" rotWithShape="0">
                  <a:srgbClr val="333333"/>
                </a:outerShdw>
              </a:effectLst>
            </p:spPr>
            <p:txBody>
              <a:bodyPr/>
              <a:lstStyle/>
              <a:p>
                <a:endParaRPr lang="de-DE"/>
              </a:p>
            </p:txBody>
          </p:sp>
          <p:sp>
            <p:nvSpPr>
              <p:cNvPr id="87" name="Freeform 119">
                <a:extLst>
                  <a:ext uri="{FF2B5EF4-FFF2-40B4-BE49-F238E27FC236}">
                    <a16:creationId xmlns:a16="http://schemas.microsoft.com/office/drawing/2014/main" id="{025CC847-3714-4638-BBAD-1D9617BEBC70}"/>
                  </a:ext>
                </a:extLst>
              </p:cNvPr>
              <p:cNvSpPr>
                <a:spLocks/>
              </p:cNvSpPr>
              <p:nvPr/>
            </p:nvSpPr>
            <p:spPr bwMode="auto">
              <a:xfrm>
                <a:off x="3010011" y="3419634"/>
                <a:ext cx="24" cy="17"/>
              </a:xfrm>
              <a:custGeom>
                <a:avLst/>
                <a:gdLst/>
                <a:ahLst/>
                <a:cxnLst>
                  <a:cxn ang="0">
                    <a:pos x="14" y="1"/>
                  </a:cxn>
                  <a:cxn ang="0">
                    <a:pos x="17" y="5"/>
                  </a:cxn>
                  <a:cxn ang="0">
                    <a:pos x="17" y="10"/>
                  </a:cxn>
                  <a:cxn ang="0">
                    <a:pos x="13" y="12"/>
                  </a:cxn>
                  <a:cxn ang="0">
                    <a:pos x="1" y="7"/>
                  </a:cxn>
                  <a:cxn ang="0">
                    <a:pos x="5" y="1"/>
                  </a:cxn>
                  <a:cxn ang="0">
                    <a:pos x="14" y="1"/>
                  </a:cxn>
                </a:cxnLst>
                <a:rect l="0" t="0" r="r" b="b"/>
                <a:pathLst>
                  <a:path w="18" h="12">
                    <a:moveTo>
                      <a:pt x="14" y="1"/>
                    </a:moveTo>
                    <a:cubicBezTo>
                      <a:pt x="16" y="2"/>
                      <a:pt x="17" y="4"/>
                      <a:pt x="17" y="5"/>
                    </a:cubicBezTo>
                    <a:cubicBezTo>
                      <a:pt x="17" y="6"/>
                      <a:pt x="18" y="9"/>
                      <a:pt x="17" y="10"/>
                    </a:cubicBezTo>
                    <a:cubicBezTo>
                      <a:pt x="16" y="11"/>
                      <a:pt x="16" y="12"/>
                      <a:pt x="13" y="12"/>
                    </a:cubicBezTo>
                    <a:cubicBezTo>
                      <a:pt x="10" y="12"/>
                      <a:pt x="2" y="9"/>
                      <a:pt x="1" y="7"/>
                    </a:cubicBezTo>
                    <a:cubicBezTo>
                      <a:pt x="0" y="5"/>
                      <a:pt x="3" y="2"/>
                      <a:pt x="5" y="1"/>
                    </a:cubicBezTo>
                    <a:cubicBezTo>
                      <a:pt x="7" y="0"/>
                      <a:pt x="12" y="0"/>
                      <a:pt x="14" y="1"/>
                    </a:cubicBezTo>
                    <a:close/>
                  </a:path>
                </a:pathLst>
              </a:custGeom>
              <a:solidFill>
                <a:srgbClr val="FFFFFF"/>
              </a:solidFill>
              <a:ln w="9525">
                <a:solidFill>
                  <a:srgbClr val="000000"/>
                </a:solidFill>
                <a:round/>
                <a:headEnd/>
                <a:tailEnd/>
              </a:ln>
            </p:spPr>
            <p:txBody>
              <a:bodyPr/>
              <a:lstStyle/>
              <a:p>
                <a:endParaRPr lang="de-DE"/>
              </a:p>
            </p:txBody>
          </p:sp>
          <p:sp>
            <p:nvSpPr>
              <p:cNvPr id="88" name="Oval 120">
                <a:extLst>
                  <a:ext uri="{FF2B5EF4-FFF2-40B4-BE49-F238E27FC236}">
                    <a16:creationId xmlns:a16="http://schemas.microsoft.com/office/drawing/2014/main" id="{24A2F7E4-AE4F-4B59-8B3D-8F24B2FEC06C}"/>
                  </a:ext>
                </a:extLst>
              </p:cNvPr>
              <p:cNvSpPr>
                <a:spLocks noChangeArrowheads="1"/>
              </p:cNvSpPr>
              <p:nvPr/>
            </p:nvSpPr>
            <p:spPr bwMode="auto">
              <a:xfrm rot="797876">
                <a:off x="3010400" y="3419798"/>
                <a:ext cx="23" cy="26"/>
              </a:xfrm>
              <a:prstGeom prst="ellipse">
                <a:avLst/>
              </a:prstGeom>
              <a:solidFill>
                <a:srgbClr val="FFFFFF"/>
              </a:solidFill>
              <a:ln w="57150">
                <a:solidFill>
                  <a:srgbClr val="000000"/>
                </a:solidFill>
                <a:round/>
                <a:headEnd/>
                <a:tailEnd/>
              </a:ln>
              <a:effectLst>
                <a:outerShdw dist="40161" dir="20493903" algn="ctr" rotWithShape="0">
                  <a:srgbClr val="333333"/>
                </a:outerShdw>
              </a:effectLst>
            </p:spPr>
            <p:txBody>
              <a:bodyPr/>
              <a:lstStyle/>
              <a:p>
                <a:endParaRPr lang="de-DE"/>
              </a:p>
            </p:txBody>
          </p:sp>
          <p:sp>
            <p:nvSpPr>
              <p:cNvPr id="89" name="Oval 121">
                <a:extLst>
                  <a:ext uri="{FF2B5EF4-FFF2-40B4-BE49-F238E27FC236}">
                    <a16:creationId xmlns:a16="http://schemas.microsoft.com/office/drawing/2014/main" id="{46A51C14-EAE3-4E90-8294-38E79C2017C6}"/>
                  </a:ext>
                </a:extLst>
              </p:cNvPr>
              <p:cNvSpPr>
                <a:spLocks noChangeArrowheads="1"/>
              </p:cNvSpPr>
              <p:nvPr/>
            </p:nvSpPr>
            <p:spPr bwMode="auto">
              <a:xfrm rot="797876">
                <a:off x="3010319" y="3419857"/>
                <a:ext cx="23" cy="26"/>
              </a:xfrm>
              <a:prstGeom prst="ellipse">
                <a:avLst/>
              </a:prstGeom>
              <a:solidFill>
                <a:srgbClr val="FFFFFF"/>
              </a:solidFill>
              <a:ln w="57150">
                <a:solidFill>
                  <a:srgbClr val="000000"/>
                </a:solidFill>
                <a:round/>
                <a:headEnd/>
                <a:tailEnd/>
              </a:ln>
              <a:effectLst>
                <a:outerShdw dist="40161" dir="20493903" algn="ctr" rotWithShape="0">
                  <a:srgbClr val="333333"/>
                </a:outerShdw>
              </a:effectLst>
            </p:spPr>
            <p:txBody>
              <a:bodyPr/>
              <a:lstStyle/>
              <a:p>
                <a:endParaRPr lang="de-DE"/>
              </a:p>
            </p:txBody>
          </p:sp>
          <p:sp>
            <p:nvSpPr>
              <p:cNvPr id="90" name="Freeform 122">
                <a:extLst>
                  <a:ext uri="{FF2B5EF4-FFF2-40B4-BE49-F238E27FC236}">
                    <a16:creationId xmlns:a16="http://schemas.microsoft.com/office/drawing/2014/main" id="{3FF3FFE7-CC68-46B5-BB29-C128E01BBA5A}"/>
                  </a:ext>
                </a:extLst>
              </p:cNvPr>
              <p:cNvSpPr>
                <a:spLocks/>
              </p:cNvSpPr>
              <p:nvPr/>
            </p:nvSpPr>
            <p:spPr bwMode="auto">
              <a:xfrm>
                <a:off x="3010305" y="3419799"/>
                <a:ext cx="70" cy="81"/>
              </a:xfrm>
              <a:custGeom>
                <a:avLst/>
                <a:gdLst/>
                <a:ahLst/>
                <a:cxnLst>
                  <a:cxn ang="0">
                    <a:pos x="59" y="13"/>
                  </a:cxn>
                  <a:cxn ang="0">
                    <a:pos x="46" y="44"/>
                  </a:cxn>
                  <a:cxn ang="0">
                    <a:pos x="44" y="57"/>
                  </a:cxn>
                  <a:cxn ang="0">
                    <a:pos x="48" y="71"/>
                  </a:cxn>
                  <a:cxn ang="0">
                    <a:pos x="36" y="77"/>
                  </a:cxn>
                  <a:cxn ang="0">
                    <a:pos x="20" y="71"/>
                  </a:cxn>
                  <a:cxn ang="0">
                    <a:pos x="9" y="66"/>
                  </a:cxn>
                  <a:cxn ang="0">
                    <a:pos x="1" y="61"/>
                  </a:cxn>
                  <a:cxn ang="0">
                    <a:pos x="5" y="53"/>
                  </a:cxn>
                  <a:cxn ang="0">
                    <a:pos x="19" y="49"/>
                  </a:cxn>
                  <a:cxn ang="0">
                    <a:pos x="33" y="46"/>
                  </a:cxn>
                  <a:cxn ang="0">
                    <a:pos x="43" y="7"/>
                  </a:cxn>
                  <a:cxn ang="0">
                    <a:pos x="67" y="3"/>
                  </a:cxn>
                  <a:cxn ang="0">
                    <a:pos x="59" y="13"/>
                  </a:cxn>
                </a:cxnLst>
                <a:rect l="0" t="0" r="r" b="b"/>
                <a:pathLst>
                  <a:path w="70" h="77">
                    <a:moveTo>
                      <a:pt x="59" y="13"/>
                    </a:moveTo>
                    <a:cubicBezTo>
                      <a:pt x="56" y="20"/>
                      <a:pt x="48" y="37"/>
                      <a:pt x="46" y="44"/>
                    </a:cubicBezTo>
                    <a:cubicBezTo>
                      <a:pt x="44" y="51"/>
                      <a:pt x="44" y="53"/>
                      <a:pt x="44" y="57"/>
                    </a:cubicBezTo>
                    <a:cubicBezTo>
                      <a:pt x="44" y="61"/>
                      <a:pt x="49" y="68"/>
                      <a:pt x="48" y="71"/>
                    </a:cubicBezTo>
                    <a:cubicBezTo>
                      <a:pt x="47" y="74"/>
                      <a:pt x="41" y="77"/>
                      <a:pt x="36" y="77"/>
                    </a:cubicBezTo>
                    <a:cubicBezTo>
                      <a:pt x="31" y="77"/>
                      <a:pt x="24" y="73"/>
                      <a:pt x="20" y="71"/>
                    </a:cubicBezTo>
                    <a:cubicBezTo>
                      <a:pt x="16" y="69"/>
                      <a:pt x="12" y="68"/>
                      <a:pt x="9" y="66"/>
                    </a:cubicBezTo>
                    <a:cubicBezTo>
                      <a:pt x="6" y="64"/>
                      <a:pt x="2" y="63"/>
                      <a:pt x="1" y="61"/>
                    </a:cubicBezTo>
                    <a:cubicBezTo>
                      <a:pt x="0" y="59"/>
                      <a:pt x="2" y="55"/>
                      <a:pt x="5" y="53"/>
                    </a:cubicBezTo>
                    <a:cubicBezTo>
                      <a:pt x="8" y="51"/>
                      <a:pt x="14" y="50"/>
                      <a:pt x="19" y="49"/>
                    </a:cubicBezTo>
                    <a:cubicBezTo>
                      <a:pt x="24" y="48"/>
                      <a:pt x="29" y="53"/>
                      <a:pt x="33" y="46"/>
                    </a:cubicBezTo>
                    <a:cubicBezTo>
                      <a:pt x="37" y="39"/>
                      <a:pt x="37" y="14"/>
                      <a:pt x="43" y="7"/>
                    </a:cubicBezTo>
                    <a:cubicBezTo>
                      <a:pt x="49" y="0"/>
                      <a:pt x="64" y="2"/>
                      <a:pt x="67" y="3"/>
                    </a:cubicBezTo>
                    <a:cubicBezTo>
                      <a:pt x="70" y="4"/>
                      <a:pt x="63" y="5"/>
                      <a:pt x="59" y="13"/>
                    </a:cubicBezTo>
                    <a:close/>
                  </a:path>
                </a:pathLst>
              </a:custGeom>
              <a:solidFill>
                <a:srgbClr val="FFFFFF"/>
              </a:solidFill>
              <a:ln w="9525">
                <a:solidFill>
                  <a:srgbClr val="000000"/>
                </a:solidFill>
                <a:round/>
                <a:headEnd/>
                <a:tailEnd/>
              </a:ln>
              <a:effectLst>
                <a:outerShdw dist="28398" dir="3806097" algn="ctr" rotWithShape="0">
                  <a:srgbClr val="808080"/>
                </a:outerShdw>
              </a:effectLst>
            </p:spPr>
            <p:txBody>
              <a:bodyPr/>
              <a:lstStyle/>
              <a:p>
                <a:endParaRPr lang="de-DE"/>
              </a:p>
            </p:txBody>
          </p:sp>
          <p:sp>
            <p:nvSpPr>
              <p:cNvPr id="91" name="Freeform 123">
                <a:extLst>
                  <a:ext uri="{FF2B5EF4-FFF2-40B4-BE49-F238E27FC236}">
                    <a16:creationId xmlns:a16="http://schemas.microsoft.com/office/drawing/2014/main" id="{B1933EA8-D136-483D-88D4-C91E31173E6D}"/>
                  </a:ext>
                </a:extLst>
              </p:cNvPr>
              <p:cNvSpPr>
                <a:spLocks/>
              </p:cNvSpPr>
              <p:nvPr/>
            </p:nvSpPr>
            <p:spPr bwMode="auto">
              <a:xfrm>
                <a:off x="3010350" y="3419480"/>
                <a:ext cx="365" cy="272"/>
              </a:xfrm>
              <a:custGeom>
                <a:avLst/>
                <a:gdLst/>
                <a:ahLst/>
                <a:cxnLst>
                  <a:cxn ang="0">
                    <a:pos x="81" y="258"/>
                  </a:cxn>
                  <a:cxn ang="0">
                    <a:pos x="365" y="13"/>
                  </a:cxn>
                  <a:cxn ang="0">
                    <a:pos x="361" y="6"/>
                  </a:cxn>
                  <a:cxn ang="0">
                    <a:pos x="340" y="0"/>
                  </a:cxn>
                  <a:cxn ang="0">
                    <a:pos x="328" y="0"/>
                  </a:cxn>
                  <a:cxn ang="0">
                    <a:pos x="113" y="143"/>
                  </a:cxn>
                  <a:cxn ang="0">
                    <a:pos x="0" y="212"/>
                  </a:cxn>
                  <a:cxn ang="0">
                    <a:pos x="81" y="258"/>
                  </a:cxn>
                </a:cxnLst>
                <a:rect l="0" t="0" r="r" b="b"/>
                <a:pathLst>
                  <a:path w="365" h="258">
                    <a:moveTo>
                      <a:pt x="81" y="258"/>
                    </a:moveTo>
                    <a:lnTo>
                      <a:pt x="365" y="13"/>
                    </a:lnTo>
                    <a:lnTo>
                      <a:pt x="361" y="6"/>
                    </a:lnTo>
                    <a:cubicBezTo>
                      <a:pt x="357" y="4"/>
                      <a:pt x="345" y="1"/>
                      <a:pt x="340" y="0"/>
                    </a:cubicBezTo>
                    <a:lnTo>
                      <a:pt x="328" y="0"/>
                    </a:lnTo>
                    <a:cubicBezTo>
                      <a:pt x="290" y="24"/>
                      <a:pt x="168" y="108"/>
                      <a:pt x="113" y="143"/>
                    </a:cubicBezTo>
                    <a:lnTo>
                      <a:pt x="0" y="212"/>
                    </a:lnTo>
                    <a:lnTo>
                      <a:pt x="81" y="258"/>
                    </a:lnTo>
                    <a:close/>
                  </a:path>
                </a:pathLst>
              </a:custGeom>
              <a:solidFill>
                <a:srgbClr val="FFFFFF"/>
              </a:solidFill>
              <a:ln w="9525">
                <a:solidFill>
                  <a:srgbClr val="000000"/>
                </a:solidFill>
                <a:round/>
                <a:headEnd/>
                <a:tailEnd/>
              </a:ln>
              <a:effectLst>
                <a:outerShdw dist="28398" dir="3806097" algn="ctr" rotWithShape="0">
                  <a:srgbClr val="808080"/>
                </a:outerShdw>
              </a:effectLst>
            </p:spPr>
            <p:txBody>
              <a:bodyPr/>
              <a:lstStyle/>
              <a:p>
                <a:endParaRPr lang="de-DE"/>
              </a:p>
            </p:txBody>
          </p:sp>
          <p:sp>
            <p:nvSpPr>
              <p:cNvPr id="92" name="Freeform 124">
                <a:extLst>
                  <a:ext uri="{FF2B5EF4-FFF2-40B4-BE49-F238E27FC236}">
                    <a16:creationId xmlns:a16="http://schemas.microsoft.com/office/drawing/2014/main" id="{D1F7661C-3603-4CB5-887C-02475DD48ACC}"/>
                  </a:ext>
                </a:extLst>
              </p:cNvPr>
              <p:cNvSpPr>
                <a:spLocks/>
              </p:cNvSpPr>
              <p:nvPr/>
            </p:nvSpPr>
            <p:spPr bwMode="auto">
              <a:xfrm>
                <a:off x="3009985" y="3419521"/>
                <a:ext cx="567" cy="309"/>
              </a:xfrm>
              <a:custGeom>
                <a:avLst/>
                <a:gdLst/>
                <a:ahLst/>
                <a:cxnLst>
                  <a:cxn ang="0">
                    <a:pos x="26" y="5"/>
                  </a:cxn>
                  <a:cxn ang="0">
                    <a:pos x="64" y="92"/>
                  </a:cxn>
                  <a:cxn ang="0">
                    <a:pos x="75" y="110"/>
                  </a:cxn>
                  <a:cxn ang="0">
                    <a:pos x="97" y="120"/>
                  </a:cxn>
                  <a:cxn ang="0">
                    <a:pos x="198" y="146"/>
                  </a:cxn>
                  <a:cxn ang="0">
                    <a:pos x="284" y="161"/>
                  </a:cxn>
                  <a:cxn ang="0">
                    <a:pos x="376" y="156"/>
                  </a:cxn>
                  <a:cxn ang="0">
                    <a:pos x="432" y="176"/>
                  </a:cxn>
                  <a:cxn ang="0">
                    <a:pos x="476" y="218"/>
                  </a:cxn>
                  <a:cxn ang="0">
                    <a:pos x="532" y="246"/>
                  </a:cxn>
                  <a:cxn ang="0">
                    <a:pos x="564" y="270"/>
                  </a:cxn>
                  <a:cxn ang="0">
                    <a:pos x="552" y="301"/>
                  </a:cxn>
                  <a:cxn ang="0">
                    <a:pos x="520" y="309"/>
                  </a:cxn>
                  <a:cxn ang="0">
                    <a:pos x="435" y="302"/>
                  </a:cxn>
                  <a:cxn ang="0">
                    <a:pos x="372" y="284"/>
                  </a:cxn>
                  <a:cxn ang="0">
                    <a:pos x="303" y="256"/>
                  </a:cxn>
                  <a:cxn ang="0">
                    <a:pos x="251" y="217"/>
                  </a:cxn>
                  <a:cxn ang="0">
                    <a:pos x="190" y="184"/>
                  </a:cxn>
                  <a:cxn ang="0">
                    <a:pos x="55" y="122"/>
                  </a:cxn>
                  <a:cxn ang="0">
                    <a:pos x="26" y="111"/>
                  </a:cxn>
                  <a:cxn ang="0">
                    <a:pos x="6" y="99"/>
                  </a:cxn>
                  <a:cxn ang="0">
                    <a:pos x="0" y="0"/>
                  </a:cxn>
                  <a:cxn ang="0">
                    <a:pos x="26" y="5"/>
                  </a:cxn>
                </a:cxnLst>
                <a:rect l="0" t="0" r="r" b="b"/>
                <a:pathLst>
                  <a:path w="567" h="309">
                    <a:moveTo>
                      <a:pt x="26" y="5"/>
                    </a:moveTo>
                    <a:cubicBezTo>
                      <a:pt x="37" y="20"/>
                      <a:pt x="56" y="74"/>
                      <a:pt x="64" y="92"/>
                    </a:cubicBezTo>
                    <a:cubicBezTo>
                      <a:pt x="72" y="110"/>
                      <a:pt x="70" y="105"/>
                      <a:pt x="75" y="110"/>
                    </a:cubicBezTo>
                    <a:cubicBezTo>
                      <a:pt x="80" y="115"/>
                      <a:pt x="77" y="114"/>
                      <a:pt x="97" y="120"/>
                    </a:cubicBezTo>
                    <a:cubicBezTo>
                      <a:pt x="117" y="126"/>
                      <a:pt x="167" y="139"/>
                      <a:pt x="198" y="146"/>
                    </a:cubicBezTo>
                    <a:cubicBezTo>
                      <a:pt x="229" y="153"/>
                      <a:pt x="254" y="159"/>
                      <a:pt x="284" y="161"/>
                    </a:cubicBezTo>
                    <a:cubicBezTo>
                      <a:pt x="314" y="163"/>
                      <a:pt x="351" y="154"/>
                      <a:pt x="376" y="156"/>
                    </a:cubicBezTo>
                    <a:cubicBezTo>
                      <a:pt x="401" y="158"/>
                      <a:pt x="415" y="166"/>
                      <a:pt x="432" y="176"/>
                    </a:cubicBezTo>
                    <a:cubicBezTo>
                      <a:pt x="449" y="187"/>
                      <a:pt x="459" y="207"/>
                      <a:pt x="476" y="218"/>
                    </a:cubicBezTo>
                    <a:cubicBezTo>
                      <a:pt x="493" y="230"/>
                      <a:pt x="517" y="237"/>
                      <a:pt x="532" y="246"/>
                    </a:cubicBezTo>
                    <a:cubicBezTo>
                      <a:pt x="547" y="254"/>
                      <a:pt x="561" y="260"/>
                      <a:pt x="564" y="270"/>
                    </a:cubicBezTo>
                    <a:cubicBezTo>
                      <a:pt x="567" y="279"/>
                      <a:pt x="559" y="294"/>
                      <a:pt x="552" y="301"/>
                    </a:cubicBezTo>
                    <a:cubicBezTo>
                      <a:pt x="545" y="307"/>
                      <a:pt x="539" y="309"/>
                      <a:pt x="520" y="309"/>
                    </a:cubicBezTo>
                    <a:cubicBezTo>
                      <a:pt x="501" y="309"/>
                      <a:pt x="459" y="306"/>
                      <a:pt x="435" y="302"/>
                    </a:cubicBezTo>
                    <a:cubicBezTo>
                      <a:pt x="410" y="297"/>
                      <a:pt x="393" y="291"/>
                      <a:pt x="372" y="284"/>
                    </a:cubicBezTo>
                    <a:cubicBezTo>
                      <a:pt x="350" y="276"/>
                      <a:pt x="323" y="268"/>
                      <a:pt x="303" y="256"/>
                    </a:cubicBezTo>
                    <a:cubicBezTo>
                      <a:pt x="283" y="245"/>
                      <a:pt x="270" y="229"/>
                      <a:pt x="251" y="217"/>
                    </a:cubicBezTo>
                    <a:cubicBezTo>
                      <a:pt x="231" y="206"/>
                      <a:pt x="222" y="199"/>
                      <a:pt x="190" y="184"/>
                    </a:cubicBezTo>
                    <a:cubicBezTo>
                      <a:pt x="157" y="168"/>
                      <a:pt x="82" y="134"/>
                      <a:pt x="55" y="122"/>
                    </a:cubicBezTo>
                    <a:cubicBezTo>
                      <a:pt x="28" y="111"/>
                      <a:pt x="34" y="115"/>
                      <a:pt x="26" y="111"/>
                    </a:cubicBezTo>
                    <a:lnTo>
                      <a:pt x="6" y="99"/>
                    </a:lnTo>
                    <a:lnTo>
                      <a:pt x="0" y="0"/>
                    </a:lnTo>
                    <a:lnTo>
                      <a:pt x="26" y="5"/>
                    </a:lnTo>
                    <a:close/>
                  </a:path>
                </a:pathLst>
              </a:custGeom>
              <a:gradFill rotWithShape="0">
                <a:gsLst>
                  <a:gs pos="0">
                    <a:srgbClr val="FFFFFF">
                      <a:gamma/>
                      <a:shade val="0"/>
                      <a:invGamma/>
                    </a:srgbClr>
                  </a:gs>
                  <a:gs pos="50000">
                    <a:srgbClr val="FFFFFF"/>
                  </a:gs>
                  <a:gs pos="100000">
                    <a:srgbClr val="FFFFFF">
                      <a:gamma/>
                      <a:shade val="0"/>
                      <a:invGamma/>
                    </a:srgbClr>
                  </a:gs>
                </a:gsLst>
                <a:lin ang="18900000" scaled="1"/>
              </a:gradFill>
              <a:ln w="9525">
                <a:solidFill>
                  <a:srgbClr val="000000"/>
                </a:solidFill>
                <a:round/>
                <a:headEnd/>
                <a:tailEnd/>
              </a:ln>
              <a:effectLst>
                <a:outerShdw dist="28398" dir="3806097" algn="ctr" rotWithShape="0">
                  <a:srgbClr val="969696"/>
                </a:outerShdw>
              </a:effectLst>
            </p:spPr>
            <p:txBody>
              <a:bodyPr/>
              <a:lstStyle/>
              <a:p>
                <a:endParaRPr lang="de-DE"/>
              </a:p>
            </p:txBody>
          </p:sp>
          <p:sp>
            <p:nvSpPr>
              <p:cNvPr id="93" name="Freeform 125">
                <a:extLst>
                  <a:ext uri="{FF2B5EF4-FFF2-40B4-BE49-F238E27FC236}">
                    <a16:creationId xmlns:a16="http://schemas.microsoft.com/office/drawing/2014/main" id="{80B9476B-349F-4D50-B805-024041B27058}"/>
                  </a:ext>
                </a:extLst>
              </p:cNvPr>
              <p:cNvSpPr>
                <a:spLocks/>
              </p:cNvSpPr>
              <p:nvPr/>
            </p:nvSpPr>
            <p:spPr bwMode="auto">
              <a:xfrm>
                <a:off x="3009937" y="3419757"/>
                <a:ext cx="433" cy="322"/>
              </a:xfrm>
              <a:custGeom>
                <a:avLst/>
                <a:gdLst/>
                <a:ahLst/>
                <a:cxnLst>
                  <a:cxn ang="0">
                    <a:pos x="433" y="47"/>
                  </a:cxn>
                  <a:cxn ang="0">
                    <a:pos x="45" y="322"/>
                  </a:cxn>
                  <a:cxn ang="0">
                    <a:pos x="40" y="315"/>
                  </a:cxn>
                  <a:cxn ang="0">
                    <a:pos x="22" y="303"/>
                  </a:cxn>
                  <a:cxn ang="0">
                    <a:pos x="0" y="294"/>
                  </a:cxn>
                  <a:cxn ang="0">
                    <a:pos x="208" y="114"/>
                  </a:cxn>
                  <a:cxn ang="0">
                    <a:pos x="336" y="0"/>
                  </a:cxn>
                  <a:cxn ang="0">
                    <a:pos x="361" y="4"/>
                  </a:cxn>
                  <a:cxn ang="0">
                    <a:pos x="389" y="12"/>
                  </a:cxn>
                  <a:cxn ang="0">
                    <a:pos x="410" y="21"/>
                  </a:cxn>
                  <a:cxn ang="0">
                    <a:pos x="427" y="35"/>
                  </a:cxn>
                  <a:cxn ang="0">
                    <a:pos x="433" y="47"/>
                  </a:cxn>
                </a:cxnLst>
                <a:rect l="0" t="0" r="r" b="b"/>
                <a:pathLst>
                  <a:path w="433" h="322">
                    <a:moveTo>
                      <a:pt x="433" y="47"/>
                    </a:moveTo>
                    <a:cubicBezTo>
                      <a:pt x="369" y="96"/>
                      <a:pt x="110" y="278"/>
                      <a:pt x="45" y="322"/>
                    </a:cubicBezTo>
                    <a:lnTo>
                      <a:pt x="40" y="315"/>
                    </a:lnTo>
                    <a:cubicBezTo>
                      <a:pt x="36" y="311"/>
                      <a:pt x="29" y="306"/>
                      <a:pt x="22" y="303"/>
                    </a:cubicBezTo>
                    <a:lnTo>
                      <a:pt x="0" y="294"/>
                    </a:lnTo>
                    <a:cubicBezTo>
                      <a:pt x="31" y="262"/>
                      <a:pt x="152" y="163"/>
                      <a:pt x="208" y="114"/>
                    </a:cubicBezTo>
                    <a:cubicBezTo>
                      <a:pt x="264" y="64"/>
                      <a:pt x="311" y="18"/>
                      <a:pt x="336" y="0"/>
                    </a:cubicBezTo>
                    <a:lnTo>
                      <a:pt x="361" y="4"/>
                    </a:lnTo>
                    <a:cubicBezTo>
                      <a:pt x="370" y="6"/>
                      <a:pt x="381" y="9"/>
                      <a:pt x="389" y="12"/>
                    </a:cubicBezTo>
                    <a:cubicBezTo>
                      <a:pt x="397" y="15"/>
                      <a:pt x="404" y="17"/>
                      <a:pt x="410" y="21"/>
                    </a:cubicBezTo>
                    <a:cubicBezTo>
                      <a:pt x="416" y="25"/>
                      <a:pt x="423" y="31"/>
                      <a:pt x="427" y="35"/>
                    </a:cubicBezTo>
                    <a:lnTo>
                      <a:pt x="433" y="47"/>
                    </a:lnTo>
                    <a:close/>
                  </a:path>
                </a:pathLst>
              </a:custGeom>
              <a:solidFill>
                <a:srgbClr val="FFFFFF"/>
              </a:solidFill>
              <a:ln w="9525">
                <a:solidFill>
                  <a:srgbClr val="000000"/>
                </a:solidFill>
                <a:round/>
                <a:headEnd/>
                <a:tailEnd/>
              </a:ln>
              <a:effectLst>
                <a:outerShdw dist="28398" dir="1593903" algn="ctr" rotWithShape="0">
                  <a:srgbClr val="808080"/>
                </a:outerShdw>
              </a:effectLst>
            </p:spPr>
            <p:txBody>
              <a:bodyPr/>
              <a:lstStyle/>
              <a:p>
                <a:endParaRPr lang="de-DE"/>
              </a:p>
            </p:txBody>
          </p:sp>
          <p:sp>
            <p:nvSpPr>
              <p:cNvPr id="94" name="Freeform 126">
                <a:extLst>
                  <a:ext uri="{FF2B5EF4-FFF2-40B4-BE49-F238E27FC236}">
                    <a16:creationId xmlns:a16="http://schemas.microsoft.com/office/drawing/2014/main" id="{AED99EC4-7EA1-4782-A46B-6C4E52C66445}"/>
                  </a:ext>
                </a:extLst>
              </p:cNvPr>
              <p:cNvSpPr>
                <a:spLocks/>
              </p:cNvSpPr>
              <p:nvPr/>
            </p:nvSpPr>
            <p:spPr bwMode="auto">
              <a:xfrm>
                <a:off x="3010322" y="3419677"/>
                <a:ext cx="133" cy="92"/>
              </a:xfrm>
              <a:custGeom>
                <a:avLst/>
                <a:gdLst/>
                <a:ahLst/>
                <a:cxnLst>
                  <a:cxn ang="0">
                    <a:pos x="33" y="1"/>
                  </a:cxn>
                  <a:cxn ang="0">
                    <a:pos x="23" y="3"/>
                  </a:cxn>
                  <a:cxn ang="0">
                    <a:pos x="12" y="8"/>
                  </a:cxn>
                  <a:cxn ang="0">
                    <a:pos x="3" y="18"/>
                  </a:cxn>
                  <a:cxn ang="0">
                    <a:pos x="1" y="36"/>
                  </a:cxn>
                  <a:cxn ang="0">
                    <a:pos x="10" y="65"/>
                  </a:cxn>
                  <a:cxn ang="0">
                    <a:pos x="61" y="88"/>
                  </a:cxn>
                  <a:cxn ang="0">
                    <a:pos x="86" y="90"/>
                  </a:cxn>
                  <a:cxn ang="0">
                    <a:pos x="98" y="80"/>
                  </a:cxn>
                  <a:cxn ang="0">
                    <a:pos x="122" y="64"/>
                  </a:cxn>
                  <a:cxn ang="0">
                    <a:pos x="133" y="59"/>
                  </a:cxn>
                  <a:cxn ang="0">
                    <a:pos x="122" y="43"/>
                  </a:cxn>
                  <a:cxn ang="0">
                    <a:pos x="101" y="23"/>
                  </a:cxn>
                  <a:cxn ang="0">
                    <a:pos x="75" y="7"/>
                  </a:cxn>
                  <a:cxn ang="0">
                    <a:pos x="52" y="1"/>
                  </a:cxn>
                  <a:cxn ang="0">
                    <a:pos x="33" y="1"/>
                  </a:cxn>
                </a:cxnLst>
                <a:rect l="0" t="0" r="r" b="b"/>
                <a:pathLst>
                  <a:path w="133" h="92">
                    <a:moveTo>
                      <a:pt x="33" y="1"/>
                    </a:moveTo>
                    <a:cubicBezTo>
                      <a:pt x="30" y="1"/>
                      <a:pt x="26" y="2"/>
                      <a:pt x="23" y="3"/>
                    </a:cubicBezTo>
                    <a:cubicBezTo>
                      <a:pt x="20" y="4"/>
                      <a:pt x="15" y="6"/>
                      <a:pt x="12" y="8"/>
                    </a:cubicBezTo>
                    <a:cubicBezTo>
                      <a:pt x="9" y="10"/>
                      <a:pt x="5" y="13"/>
                      <a:pt x="3" y="18"/>
                    </a:cubicBezTo>
                    <a:cubicBezTo>
                      <a:pt x="1" y="23"/>
                      <a:pt x="0" y="28"/>
                      <a:pt x="1" y="36"/>
                    </a:cubicBezTo>
                    <a:cubicBezTo>
                      <a:pt x="2" y="44"/>
                      <a:pt x="0" y="56"/>
                      <a:pt x="10" y="65"/>
                    </a:cubicBezTo>
                    <a:cubicBezTo>
                      <a:pt x="20" y="74"/>
                      <a:pt x="48" y="84"/>
                      <a:pt x="61" y="88"/>
                    </a:cubicBezTo>
                    <a:cubicBezTo>
                      <a:pt x="74" y="92"/>
                      <a:pt x="80" y="91"/>
                      <a:pt x="86" y="90"/>
                    </a:cubicBezTo>
                    <a:cubicBezTo>
                      <a:pt x="92" y="89"/>
                      <a:pt x="92" y="84"/>
                      <a:pt x="98" y="80"/>
                    </a:cubicBezTo>
                    <a:cubicBezTo>
                      <a:pt x="104" y="76"/>
                      <a:pt x="116" y="67"/>
                      <a:pt x="122" y="64"/>
                    </a:cubicBezTo>
                    <a:cubicBezTo>
                      <a:pt x="128" y="61"/>
                      <a:pt x="133" y="62"/>
                      <a:pt x="133" y="59"/>
                    </a:cubicBezTo>
                    <a:cubicBezTo>
                      <a:pt x="133" y="56"/>
                      <a:pt x="127" y="50"/>
                      <a:pt x="122" y="43"/>
                    </a:cubicBezTo>
                    <a:cubicBezTo>
                      <a:pt x="117" y="37"/>
                      <a:pt x="109" y="30"/>
                      <a:pt x="101" y="23"/>
                    </a:cubicBezTo>
                    <a:cubicBezTo>
                      <a:pt x="93" y="17"/>
                      <a:pt x="83" y="11"/>
                      <a:pt x="75" y="7"/>
                    </a:cubicBezTo>
                    <a:cubicBezTo>
                      <a:pt x="67" y="4"/>
                      <a:pt x="59" y="2"/>
                      <a:pt x="52" y="1"/>
                    </a:cubicBezTo>
                    <a:cubicBezTo>
                      <a:pt x="45" y="0"/>
                      <a:pt x="37" y="1"/>
                      <a:pt x="33" y="1"/>
                    </a:cubicBezTo>
                    <a:close/>
                  </a:path>
                </a:pathLst>
              </a:custGeom>
              <a:gradFill rotWithShape="0">
                <a:gsLst>
                  <a:gs pos="0">
                    <a:srgbClr val="FFFFFF"/>
                  </a:gs>
                  <a:gs pos="100000">
                    <a:srgbClr val="FFFFFF">
                      <a:gamma/>
                      <a:shade val="39216"/>
                      <a:invGamma/>
                    </a:srgbClr>
                  </a:gs>
                </a:gsLst>
                <a:path path="rect">
                  <a:fillToRect l="100000" b="100000"/>
                </a:path>
              </a:gradFill>
              <a:ln w="9525">
                <a:solidFill>
                  <a:srgbClr val="000000"/>
                </a:solidFill>
                <a:round/>
                <a:headEnd/>
                <a:tailEnd/>
              </a:ln>
            </p:spPr>
            <p:txBody>
              <a:bodyPr/>
              <a:lstStyle/>
              <a:p>
                <a:endParaRPr lang="de-DE"/>
              </a:p>
            </p:txBody>
          </p:sp>
          <p:sp>
            <p:nvSpPr>
              <p:cNvPr id="95" name="Freeform 127">
                <a:extLst>
                  <a:ext uri="{FF2B5EF4-FFF2-40B4-BE49-F238E27FC236}">
                    <a16:creationId xmlns:a16="http://schemas.microsoft.com/office/drawing/2014/main" id="{2927B2B6-0C73-44AB-AA14-FC6737B97A20}"/>
                  </a:ext>
                </a:extLst>
              </p:cNvPr>
              <p:cNvSpPr>
                <a:spLocks/>
              </p:cNvSpPr>
              <p:nvPr/>
            </p:nvSpPr>
            <p:spPr bwMode="auto">
              <a:xfrm>
                <a:off x="3010476" y="3419769"/>
                <a:ext cx="71" cy="37"/>
              </a:xfrm>
              <a:custGeom>
                <a:avLst/>
                <a:gdLst/>
                <a:ahLst/>
                <a:cxnLst>
                  <a:cxn ang="0">
                    <a:pos x="51" y="31"/>
                  </a:cxn>
                  <a:cxn ang="0">
                    <a:pos x="42" y="23"/>
                  </a:cxn>
                  <a:cxn ang="0">
                    <a:pos x="6" y="7"/>
                  </a:cxn>
                  <a:cxn ang="0">
                    <a:pos x="5" y="1"/>
                  </a:cxn>
                  <a:cxn ang="0">
                    <a:pos x="14" y="2"/>
                  </a:cxn>
                  <a:cxn ang="0">
                    <a:pos x="48" y="11"/>
                  </a:cxn>
                  <a:cxn ang="0">
                    <a:pos x="61" y="14"/>
                  </a:cxn>
                  <a:cxn ang="0">
                    <a:pos x="66" y="18"/>
                  </a:cxn>
                  <a:cxn ang="0">
                    <a:pos x="60" y="31"/>
                  </a:cxn>
                  <a:cxn ang="0">
                    <a:pos x="56" y="34"/>
                  </a:cxn>
                  <a:cxn ang="0">
                    <a:pos x="51" y="31"/>
                  </a:cxn>
                </a:cxnLst>
                <a:rect l="0" t="0" r="r" b="b"/>
                <a:pathLst>
                  <a:path w="66" h="34">
                    <a:moveTo>
                      <a:pt x="51" y="31"/>
                    </a:moveTo>
                    <a:cubicBezTo>
                      <a:pt x="49" y="29"/>
                      <a:pt x="49" y="27"/>
                      <a:pt x="42" y="23"/>
                    </a:cubicBezTo>
                    <a:cubicBezTo>
                      <a:pt x="35" y="19"/>
                      <a:pt x="12" y="11"/>
                      <a:pt x="6" y="7"/>
                    </a:cubicBezTo>
                    <a:cubicBezTo>
                      <a:pt x="0" y="3"/>
                      <a:pt x="4" y="2"/>
                      <a:pt x="5" y="1"/>
                    </a:cubicBezTo>
                    <a:cubicBezTo>
                      <a:pt x="6" y="0"/>
                      <a:pt x="7" y="0"/>
                      <a:pt x="14" y="2"/>
                    </a:cubicBezTo>
                    <a:cubicBezTo>
                      <a:pt x="21" y="4"/>
                      <a:pt x="40" y="9"/>
                      <a:pt x="48" y="11"/>
                    </a:cubicBezTo>
                    <a:cubicBezTo>
                      <a:pt x="56" y="13"/>
                      <a:pt x="58" y="13"/>
                      <a:pt x="61" y="14"/>
                    </a:cubicBezTo>
                    <a:cubicBezTo>
                      <a:pt x="64" y="15"/>
                      <a:pt x="66" y="15"/>
                      <a:pt x="66" y="18"/>
                    </a:cubicBezTo>
                    <a:cubicBezTo>
                      <a:pt x="66" y="21"/>
                      <a:pt x="62" y="29"/>
                      <a:pt x="60" y="31"/>
                    </a:cubicBezTo>
                    <a:cubicBezTo>
                      <a:pt x="58" y="33"/>
                      <a:pt x="57" y="34"/>
                      <a:pt x="56" y="34"/>
                    </a:cubicBezTo>
                    <a:cubicBezTo>
                      <a:pt x="55" y="34"/>
                      <a:pt x="53" y="33"/>
                      <a:pt x="51" y="31"/>
                    </a:cubicBezTo>
                    <a:close/>
                  </a:path>
                </a:pathLst>
              </a:custGeom>
              <a:solidFill>
                <a:srgbClr val="FFFFFF"/>
              </a:solidFill>
              <a:ln w="9525">
                <a:solidFill>
                  <a:srgbClr val="000000"/>
                </a:solidFill>
                <a:round/>
                <a:headEnd/>
                <a:tailEnd/>
              </a:ln>
            </p:spPr>
            <p:txBody>
              <a:bodyPr/>
              <a:lstStyle/>
              <a:p>
                <a:endParaRPr lang="de-DE"/>
              </a:p>
            </p:txBody>
          </p:sp>
          <p:sp>
            <p:nvSpPr>
              <p:cNvPr id="96" name="Freeform 128">
                <a:extLst>
                  <a:ext uri="{FF2B5EF4-FFF2-40B4-BE49-F238E27FC236}">
                    <a16:creationId xmlns:a16="http://schemas.microsoft.com/office/drawing/2014/main" id="{AB0C2411-1428-4751-A086-3A1BBDF75644}"/>
                  </a:ext>
                </a:extLst>
              </p:cNvPr>
              <p:cNvSpPr>
                <a:spLocks/>
              </p:cNvSpPr>
              <p:nvPr/>
            </p:nvSpPr>
            <p:spPr bwMode="auto">
              <a:xfrm>
                <a:off x="3009938" y="3420052"/>
                <a:ext cx="44" cy="28"/>
              </a:xfrm>
              <a:custGeom>
                <a:avLst/>
                <a:gdLst/>
                <a:ahLst/>
                <a:cxnLst>
                  <a:cxn ang="0">
                    <a:pos x="44" y="26"/>
                  </a:cxn>
                  <a:cxn ang="0">
                    <a:pos x="39" y="26"/>
                  </a:cxn>
                  <a:cxn ang="0">
                    <a:pos x="26" y="18"/>
                  </a:cxn>
                  <a:cxn ang="0">
                    <a:pos x="0" y="0"/>
                  </a:cxn>
                </a:cxnLst>
                <a:rect l="0" t="0" r="r" b="b"/>
                <a:pathLst>
                  <a:path w="44" h="27">
                    <a:moveTo>
                      <a:pt x="44" y="26"/>
                    </a:moveTo>
                    <a:cubicBezTo>
                      <a:pt x="43" y="26"/>
                      <a:pt x="42" y="27"/>
                      <a:pt x="39" y="26"/>
                    </a:cubicBezTo>
                    <a:cubicBezTo>
                      <a:pt x="36" y="25"/>
                      <a:pt x="32" y="22"/>
                      <a:pt x="26" y="18"/>
                    </a:cubicBezTo>
                    <a:cubicBezTo>
                      <a:pt x="20" y="14"/>
                      <a:pt x="5" y="4"/>
                      <a:pt x="0" y="0"/>
                    </a:cubicBezTo>
                  </a:path>
                </a:pathLst>
              </a:custGeom>
              <a:noFill/>
              <a:ln w="9525">
                <a:solidFill>
                  <a:srgbClr val="000000"/>
                </a:solidFill>
                <a:round/>
                <a:headEnd/>
                <a:tailEnd/>
              </a:ln>
            </p:spPr>
            <p:txBody>
              <a:bodyPr/>
              <a:lstStyle/>
              <a:p>
                <a:endParaRPr lang="de-DE"/>
              </a:p>
            </p:txBody>
          </p:sp>
          <p:sp>
            <p:nvSpPr>
              <p:cNvPr id="97" name="Oval 129">
                <a:extLst>
                  <a:ext uri="{FF2B5EF4-FFF2-40B4-BE49-F238E27FC236}">
                    <a16:creationId xmlns:a16="http://schemas.microsoft.com/office/drawing/2014/main" id="{636052C3-B2E3-4CBA-BE63-029EECEDB1D4}"/>
                  </a:ext>
                </a:extLst>
              </p:cNvPr>
              <p:cNvSpPr>
                <a:spLocks noChangeArrowheads="1"/>
              </p:cNvSpPr>
              <p:nvPr/>
            </p:nvSpPr>
            <p:spPr bwMode="auto">
              <a:xfrm rot="-25426461">
                <a:off x="3010492" y="3419833"/>
                <a:ext cx="81" cy="14"/>
              </a:xfrm>
              <a:prstGeom prst="ellipse">
                <a:avLst/>
              </a:prstGeom>
              <a:solidFill>
                <a:srgbClr val="FFFFFF"/>
              </a:solidFill>
              <a:ln w="9525">
                <a:solidFill>
                  <a:srgbClr val="000000"/>
                </a:solidFill>
                <a:round/>
                <a:headEnd/>
                <a:tailEnd/>
              </a:ln>
              <a:effectLst>
                <a:outerShdw dist="25400" algn="ctr" rotWithShape="0">
                  <a:srgbClr val="333333"/>
                </a:outerShdw>
              </a:effectLst>
            </p:spPr>
            <p:txBody>
              <a:bodyPr/>
              <a:lstStyle/>
              <a:p>
                <a:endParaRPr lang="de-DE"/>
              </a:p>
            </p:txBody>
          </p:sp>
          <p:sp>
            <p:nvSpPr>
              <p:cNvPr id="98" name="Oval 130">
                <a:extLst>
                  <a:ext uri="{FF2B5EF4-FFF2-40B4-BE49-F238E27FC236}">
                    <a16:creationId xmlns:a16="http://schemas.microsoft.com/office/drawing/2014/main" id="{4CF782F8-9EF4-4200-B0E6-ECB8E1157B83}"/>
                  </a:ext>
                </a:extLst>
              </p:cNvPr>
              <p:cNvSpPr>
                <a:spLocks noChangeArrowheads="1"/>
              </p:cNvSpPr>
              <p:nvPr/>
            </p:nvSpPr>
            <p:spPr bwMode="auto">
              <a:xfrm rot="-25426461">
                <a:off x="3010526" y="3419759"/>
                <a:ext cx="81" cy="14"/>
              </a:xfrm>
              <a:prstGeom prst="ellipse">
                <a:avLst/>
              </a:prstGeom>
              <a:solidFill>
                <a:srgbClr val="FFFFFF"/>
              </a:solidFill>
              <a:ln w="9525">
                <a:solidFill>
                  <a:srgbClr val="000000"/>
                </a:solidFill>
                <a:round/>
                <a:headEnd/>
                <a:tailEnd/>
              </a:ln>
              <a:effectLst>
                <a:outerShdw dist="17961" dir="13500000" algn="ctr" rotWithShape="0">
                  <a:srgbClr val="333333"/>
                </a:outerShdw>
              </a:effectLst>
            </p:spPr>
            <p:txBody>
              <a:bodyPr/>
              <a:lstStyle/>
              <a:p>
                <a:endParaRPr lang="de-DE"/>
              </a:p>
            </p:txBody>
          </p:sp>
          <p:sp>
            <p:nvSpPr>
              <p:cNvPr id="99" name="Freeform 131">
                <a:extLst>
                  <a:ext uri="{FF2B5EF4-FFF2-40B4-BE49-F238E27FC236}">
                    <a16:creationId xmlns:a16="http://schemas.microsoft.com/office/drawing/2014/main" id="{E1DF040D-49E1-4AE7-9DF1-65490488B661}"/>
                  </a:ext>
                </a:extLst>
              </p:cNvPr>
              <p:cNvSpPr>
                <a:spLocks/>
              </p:cNvSpPr>
              <p:nvPr/>
            </p:nvSpPr>
            <p:spPr bwMode="auto">
              <a:xfrm>
                <a:off x="3010309" y="3419679"/>
                <a:ext cx="206" cy="125"/>
              </a:xfrm>
              <a:custGeom>
                <a:avLst/>
                <a:gdLst/>
                <a:ahLst/>
                <a:cxnLst>
                  <a:cxn ang="0">
                    <a:pos x="206" y="125"/>
                  </a:cxn>
                  <a:cxn ang="0">
                    <a:pos x="131" y="113"/>
                  </a:cxn>
                  <a:cxn ang="0">
                    <a:pos x="18" y="70"/>
                  </a:cxn>
                  <a:cxn ang="0">
                    <a:pos x="10" y="62"/>
                  </a:cxn>
                  <a:cxn ang="0">
                    <a:pos x="5" y="50"/>
                  </a:cxn>
                  <a:cxn ang="0">
                    <a:pos x="0" y="27"/>
                  </a:cxn>
                  <a:cxn ang="0">
                    <a:pos x="4" y="13"/>
                  </a:cxn>
                  <a:cxn ang="0">
                    <a:pos x="14" y="4"/>
                  </a:cxn>
                  <a:cxn ang="0">
                    <a:pos x="24" y="0"/>
                  </a:cxn>
                </a:cxnLst>
                <a:rect l="0" t="0" r="r" b="b"/>
                <a:pathLst>
                  <a:path w="206" h="125">
                    <a:moveTo>
                      <a:pt x="206" y="125"/>
                    </a:moveTo>
                    <a:cubicBezTo>
                      <a:pt x="194" y="123"/>
                      <a:pt x="162" y="122"/>
                      <a:pt x="131" y="113"/>
                    </a:cubicBezTo>
                    <a:cubicBezTo>
                      <a:pt x="100" y="104"/>
                      <a:pt x="38" y="78"/>
                      <a:pt x="18" y="70"/>
                    </a:cubicBezTo>
                    <a:lnTo>
                      <a:pt x="10" y="62"/>
                    </a:lnTo>
                    <a:cubicBezTo>
                      <a:pt x="8" y="59"/>
                      <a:pt x="7" y="56"/>
                      <a:pt x="5" y="50"/>
                    </a:cubicBezTo>
                    <a:cubicBezTo>
                      <a:pt x="3" y="44"/>
                      <a:pt x="0" y="33"/>
                      <a:pt x="0" y="27"/>
                    </a:cubicBezTo>
                    <a:cubicBezTo>
                      <a:pt x="0" y="21"/>
                      <a:pt x="2" y="17"/>
                      <a:pt x="4" y="13"/>
                    </a:cubicBezTo>
                    <a:cubicBezTo>
                      <a:pt x="6" y="9"/>
                      <a:pt x="11" y="6"/>
                      <a:pt x="14" y="4"/>
                    </a:cubicBezTo>
                    <a:cubicBezTo>
                      <a:pt x="17" y="2"/>
                      <a:pt x="22" y="1"/>
                      <a:pt x="24" y="0"/>
                    </a:cubicBezTo>
                  </a:path>
                </a:pathLst>
              </a:custGeom>
              <a:noFill/>
              <a:ln w="28575" cmpd="sng">
                <a:solidFill>
                  <a:srgbClr val="FF0000"/>
                </a:solidFill>
                <a:round/>
                <a:headEnd/>
                <a:tailEnd/>
              </a:ln>
            </p:spPr>
            <p:txBody>
              <a:bodyPr/>
              <a:lstStyle/>
              <a:p>
                <a:endParaRPr lang="de-DE"/>
              </a:p>
            </p:txBody>
          </p:sp>
          <p:sp>
            <p:nvSpPr>
              <p:cNvPr id="100" name="Freeform 132">
                <a:extLst>
                  <a:ext uri="{FF2B5EF4-FFF2-40B4-BE49-F238E27FC236}">
                    <a16:creationId xmlns:a16="http://schemas.microsoft.com/office/drawing/2014/main" id="{704AF23A-6EAD-4337-A998-770F45543A31}"/>
                  </a:ext>
                </a:extLst>
              </p:cNvPr>
              <p:cNvSpPr>
                <a:spLocks/>
              </p:cNvSpPr>
              <p:nvPr/>
            </p:nvSpPr>
            <p:spPr bwMode="auto">
              <a:xfrm>
                <a:off x="3009994" y="3419558"/>
                <a:ext cx="516" cy="257"/>
              </a:xfrm>
              <a:custGeom>
                <a:avLst/>
                <a:gdLst/>
                <a:ahLst/>
                <a:cxnLst>
                  <a:cxn ang="0">
                    <a:pos x="516" y="257"/>
                  </a:cxn>
                  <a:cxn ang="0">
                    <a:pos x="425" y="241"/>
                  </a:cxn>
                  <a:cxn ang="0">
                    <a:pos x="289" y="185"/>
                  </a:cxn>
                  <a:cxn ang="0">
                    <a:pos x="217" y="146"/>
                  </a:cxn>
                  <a:cxn ang="0">
                    <a:pos x="54" y="83"/>
                  </a:cxn>
                  <a:cxn ang="0">
                    <a:pos x="18" y="43"/>
                  </a:cxn>
                  <a:cxn ang="0">
                    <a:pos x="0" y="0"/>
                  </a:cxn>
                </a:cxnLst>
                <a:rect l="0" t="0" r="r" b="b"/>
                <a:pathLst>
                  <a:path w="516" h="257">
                    <a:moveTo>
                      <a:pt x="516" y="257"/>
                    </a:moveTo>
                    <a:cubicBezTo>
                      <a:pt x="501" y="254"/>
                      <a:pt x="463" y="253"/>
                      <a:pt x="425" y="241"/>
                    </a:cubicBezTo>
                    <a:cubicBezTo>
                      <a:pt x="387" y="229"/>
                      <a:pt x="324" y="201"/>
                      <a:pt x="289" y="185"/>
                    </a:cubicBezTo>
                    <a:cubicBezTo>
                      <a:pt x="254" y="169"/>
                      <a:pt x="256" y="163"/>
                      <a:pt x="217" y="146"/>
                    </a:cubicBezTo>
                    <a:cubicBezTo>
                      <a:pt x="178" y="129"/>
                      <a:pt x="87" y="100"/>
                      <a:pt x="54" y="83"/>
                    </a:cubicBezTo>
                    <a:cubicBezTo>
                      <a:pt x="21" y="66"/>
                      <a:pt x="27" y="57"/>
                      <a:pt x="18" y="43"/>
                    </a:cubicBezTo>
                    <a:cubicBezTo>
                      <a:pt x="9" y="29"/>
                      <a:pt x="4" y="9"/>
                      <a:pt x="0" y="0"/>
                    </a:cubicBezTo>
                  </a:path>
                </a:pathLst>
              </a:custGeom>
              <a:noFill/>
              <a:ln w="28575" cmpd="sng">
                <a:solidFill>
                  <a:srgbClr val="FFFF00"/>
                </a:solidFill>
                <a:round/>
                <a:headEnd/>
                <a:tailEnd/>
              </a:ln>
            </p:spPr>
            <p:txBody>
              <a:bodyPr/>
              <a:lstStyle/>
              <a:p>
                <a:endParaRPr lang="de-DE"/>
              </a:p>
            </p:txBody>
          </p:sp>
          <p:sp>
            <p:nvSpPr>
              <p:cNvPr id="101" name="Line 133">
                <a:extLst>
                  <a:ext uri="{FF2B5EF4-FFF2-40B4-BE49-F238E27FC236}">
                    <a16:creationId xmlns:a16="http://schemas.microsoft.com/office/drawing/2014/main" id="{A11DDB9C-E941-40E7-9075-6922E89481C7}"/>
                  </a:ext>
                </a:extLst>
              </p:cNvPr>
              <p:cNvSpPr>
                <a:spLocks noChangeShapeType="1"/>
              </p:cNvSpPr>
              <p:nvPr/>
            </p:nvSpPr>
            <p:spPr bwMode="auto">
              <a:xfrm>
                <a:off x="3010000" y="3419548"/>
                <a:ext cx="5" cy="79"/>
              </a:xfrm>
              <a:prstGeom prst="line">
                <a:avLst/>
              </a:prstGeom>
              <a:noFill/>
              <a:ln w="9525">
                <a:solidFill>
                  <a:srgbClr val="000000"/>
                </a:solidFill>
                <a:round/>
                <a:headEnd/>
                <a:tailEnd/>
              </a:ln>
            </p:spPr>
            <p:txBody>
              <a:bodyPr/>
              <a:lstStyle/>
              <a:p>
                <a:endParaRPr lang="de-DE"/>
              </a:p>
            </p:txBody>
          </p:sp>
          <p:sp>
            <p:nvSpPr>
              <p:cNvPr id="102" name="Freeform 134">
                <a:extLst>
                  <a:ext uri="{FF2B5EF4-FFF2-40B4-BE49-F238E27FC236}">
                    <a16:creationId xmlns:a16="http://schemas.microsoft.com/office/drawing/2014/main" id="{DF254EA3-2EC2-429F-885C-7C43898099CE}"/>
                  </a:ext>
                </a:extLst>
              </p:cNvPr>
              <p:cNvSpPr>
                <a:spLocks/>
              </p:cNvSpPr>
              <p:nvPr/>
            </p:nvSpPr>
            <p:spPr bwMode="auto">
              <a:xfrm>
                <a:off x="3009945" y="3419920"/>
                <a:ext cx="163" cy="127"/>
              </a:xfrm>
              <a:custGeom>
                <a:avLst/>
                <a:gdLst/>
                <a:ahLst/>
                <a:cxnLst>
                  <a:cxn ang="0">
                    <a:pos x="0" y="117"/>
                  </a:cxn>
                  <a:cxn ang="0">
                    <a:pos x="13" y="121"/>
                  </a:cxn>
                  <a:cxn ang="0">
                    <a:pos x="163" y="5"/>
                  </a:cxn>
                  <a:cxn ang="0">
                    <a:pos x="144" y="0"/>
                  </a:cxn>
                </a:cxnLst>
                <a:rect l="0" t="0" r="r" b="b"/>
                <a:pathLst>
                  <a:path w="163" h="121">
                    <a:moveTo>
                      <a:pt x="0" y="117"/>
                    </a:moveTo>
                    <a:lnTo>
                      <a:pt x="13" y="121"/>
                    </a:lnTo>
                    <a:lnTo>
                      <a:pt x="163" y="5"/>
                    </a:lnTo>
                    <a:lnTo>
                      <a:pt x="144" y="0"/>
                    </a:lnTo>
                  </a:path>
                </a:pathLst>
              </a:custGeom>
              <a:noFill/>
              <a:ln w="9525">
                <a:solidFill>
                  <a:srgbClr val="000000"/>
                </a:solidFill>
                <a:round/>
                <a:headEnd/>
                <a:tailEnd/>
              </a:ln>
            </p:spPr>
            <p:txBody>
              <a:bodyPr/>
              <a:lstStyle/>
              <a:p>
                <a:endParaRPr lang="de-DE"/>
              </a:p>
            </p:txBody>
          </p:sp>
          <p:sp>
            <p:nvSpPr>
              <p:cNvPr id="103" name="Freeform 135">
                <a:extLst>
                  <a:ext uri="{FF2B5EF4-FFF2-40B4-BE49-F238E27FC236}">
                    <a16:creationId xmlns:a16="http://schemas.microsoft.com/office/drawing/2014/main" id="{7B24AE0D-EF89-480A-B2CC-F8D86CA5EDED}"/>
                  </a:ext>
                </a:extLst>
              </p:cNvPr>
              <p:cNvSpPr>
                <a:spLocks/>
              </p:cNvSpPr>
              <p:nvPr/>
            </p:nvSpPr>
            <p:spPr bwMode="auto">
              <a:xfrm>
                <a:off x="3010550" y="3419485"/>
                <a:ext cx="132" cy="88"/>
              </a:xfrm>
              <a:custGeom>
                <a:avLst/>
                <a:gdLst/>
                <a:ahLst/>
                <a:cxnLst>
                  <a:cxn ang="0">
                    <a:pos x="123" y="0"/>
                  </a:cxn>
                  <a:cxn ang="0">
                    <a:pos x="132" y="0"/>
                  </a:cxn>
                  <a:cxn ang="0">
                    <a:pos x="15" y="84"/>
                  </a:cxn>
                  <a:cxn ang="0">
                    <a:pos x="0" y="82"/>
                  </a:cxn>
                </a:cxnLst>
                <a:rect l="0" t="0" r="r" b="b"/>
                <a:pathLst>
                  <a:path w="132" h="84">
                    <a:moveTo>
                      <a:pt x="123" y="0"/>
                    </a:moveTo>
                    <a:lnTo>
                      <a:pt x="132" y="0"/>
                    </a:lnTo>
                    <a:lnTo>
                      <a:pt x="15" y="84"/>
                    </a:lnTo>
                    <a:lnTo>
                      <a:pt x="0" y="82"/>
                    </a:lnTo>
                  </a:path>
                </a:pathLst>
              </a:custGeom>
              <a:noFill/>
              <a:ln w="9525">
                <a:solidFill>
                  <a:srgbClr val="000000"/>
                </a:solidFill>
                <a:round/>
                <a:headEnd/>
                <a:tailEnd/>
              </a:ln>
            </p:spPr>
            <p:txBody>
              <a:bodyPr/>
              <a:lstStyle/>
              <a:p>
                <a:endParaRPr lang="de-DE"/>
              </a:p>
            </p:txBody>
          </p:sp>
          <p:sp>
            <p:nvSpPr>
              <p:cNvPr id="104" name="Oval 136">
                <a:extLst>
                  <a:ext uri="{FF2B5EF4-FFF2-40B4-BE49-F238E27FC236}">
                    <a16:creationId xmlns:a16="http://schemas.microsoft.com/office/drawing/2014/main" id="{975AFE08-E911-47A3-B788-AB78E33ED318}"/>
                  </a:ext>
                </a:extLst>
              </p:cNvPr>
              <p:cNvSpPr>
                <a:spLocks noChangeArrowheads="1"/>
              </p:cNvSpPr>
              <p:nvPr/>
            </p:nvSpPr>
            <p:spPr bwMode="auto">
              <a:xfrm rot="1395246">
                <a:off x="3009899" y="3419572"/>
                <a:ext cx="29" cy="4"/>
              </a:xfrm>
              <a:prstGeom prst="ellipse">
                <a:avLst/>
              </a:prstGeom>
              <a:solidFill>
                <a:srgbClr val="FFFFFF"/>
              </a:solidFill>
              <a:ln w="9525">
                <a:solidFill>
                  <a:srgbClr val="000000"/>
                </a:solidFill>
                <a:round/>
                <a:headEnd/>
                <a:tailEnd/>
              </a:ln>
            </p:spPr>
            <p:txBody>
              <a:bodyPr/>
              <a:lstStyle/>
              <a:p>
                <a:endParaRPr lang="de-DE"/>
              </a:p>
            </p:txBody>
          </p:sp>
          <p:sp>
            <p:nvSpPr>
              <p:cNvPr id="105" name="Oval 137">
                <a:extLst>
                  <a:ext uri="{FF2B5EF4-FFF2-40B4-BE49-F238E27FC236}">
                    <a16:creationId xmlns:a16="http://schemas.microsoft.com/office/drawing/2014/main" id="{B9DFED23-8353-48C7-82BA-6A6D5531EED3}"/>
                  </a:ext>
                </a:extLst>
              </p:cNvPr>
              <p:cNvSpPr>
                <a:spLocks noChangeArrowheads="1"/>
              </p:cNvSpPr>
              <p:nvPr/>
            </p:nvSpPr>
            <p:spPr bwMode="auto">
              <a:xfrm rot="1758064">
                <a:off x="3009933" y="3420060"/>
                <a:ext cx="53" cy="9"/>
              </a:xfrm>
              <a:prstGeom prst="ellipse">
                <a:avLst/>
              </a:prstGeom>
              <a:solidFill>
                <a:srgbClr val="FFFFFF"/>
              </a:solidFill>
              <a:ln w="9525">
                <a:solidFill>
                  <a:srgbClr val="000000"/>
                </a:solidFill>
                <a:round/>
                <a:headEnd/>
                <a:tailEnd/>
              </a:ln>
            </p:spPr>
            <p:txBody>
              <a:bodyPr/>
              <a:lstStyle/>
              <a:p>
                <a:endParaRPr lang="de-DE"/>
              </a:p>
            </p:txBody>
          </p:sp>
          <p:sp>
            <p:nvSpPr>
              <p:cNvPr id="106" name="Freeform 138">
                <a:extLst>
                  <a:ext uri="{FF2B5EF4-FFF2-40B4-BE49-F238E27FC236}">
                    <a16:creationId xmlns:a16="http://schemas.microsoft.com/office/drawing/2014/main" id="{D6673AF4-BBE0-4093-B0BB-842E6F45A46D}"/>
                  </a:ext>
                </a:extLst>
              </p:cNvPr>
              <p:cNvSpPr>
                <a:spLocks/>
              </p:cNvSpPr>
              <p:nvPr/>
            </p:nvSpPr>
            <p:spPr bwMode="auto">
              <a:xfrm>
                <a:off x="3009900" y="3419474"/>
                <a:ext cx="188" cy="105"/>
              </a:xfrm>
              <a:custGeom>
                <a:avLst/>
                <a:gdLst/>
                <a:ahLst/>
                <a:cxnLst>
                  <a:cxn ang="0">
                    <a:pos x="120" y="63"/>
                  </a:cxn>
                  <a:cxn ang="0">
                    <a:pos x="188" y="6"/>
                  </a:cxn>
                  <a:cxn ang="0">
                    <a:pos x="177" y="1"/>
                  </a:cxn>
                  <a:cxn ang="0">
                    <a:pos x="158" y="0"/>
                  </a:cxn>
                  <a:cxn ang="0">
                    <a:pos x="75" y="41"/>
                  </a:cxn>
                  <a:cxn ang="0">
                    <a:pos x="0" y="88"/>
                  </a:cxn>
                  <a:cxn ang="0">
                    <a:pos x="11" y="91"/>
                  </a:cxn>
                  <a:cxn ang="0">
                    <a:pos x="23" y="97"/>
                  </a:cxn>
                  <a:cxn ang="0">
                    <a:pos x="27" y="100"/>
                  </a:cxn>
                  <a:cxn ang="0">
                    <a:pos x="120" y="63"/>
                  </a:cxn>
                </a:cxnLst>
                <a:rect l="0" t="0" r="r" b="b"/>
                <a:pathLst>
                  <a:path w="188" h="100">
                    <a:moveTo>
                      <a:pt x="120" y="63"/>
                    </a:moveTo>
                    <a:lnTo>
                      <a:pt x="188" y="6"/>
                    </a:lnTo>
                    <a:lnTo>
                      <a:pt x="177" y="1"/>
                    </a:lnTo>
                    <a:lnTo>
                      <a:pt x="158" y="0"/>
                    </a:lnTo>
                    <a:lnTo>
                      <a:pt x="75" y="41"/>
                    </a:lnTo>
                    <a:lnTo>
                      <a:pt x="0" y="88"/>
                    </a:lnTo>
                    <a:lnTo>
                      <a:pt x="11" y="91"/>
                    </a:lnTo>
                    <a:lnTo>
                      <a:pt x="23" y="97"/>
                    </a:lnTo>
                    <a:lnTo>
                      <a:pt x="27" y="100"/>
                    </a:lnTo>
                    <a:lnTo>
                      <a:pt x="120" y="63"/>
                    </a:lnTo>
                    <a:close/>
                  </a:path>
                </a:pathLst>
              </a:custGeom>
              <a:solidFill>
                <a:srgbClr val="FFFFFF"/>
              </a:solidFill>
              <a:ln w="9525">
                <a:solidFill>
                  <a:srgbClr val="000000"/>
                </a:solidFill>
                <a:round/>
                <a:headEnd/>
                <a:tailEnd/>
              </a:ln>
              <a:effectLst>
                <a:outerShdw dist="17961" dir="2700000" algn="ctr" rotWithShape="0">
                  <a:srgbClr val="808080"/>
                </a:outerShdw>
              </a:effectLst>
            </p:spPr>
            <p:txBody>
              <a:bodyPr/>
              <a:lstStyle/>
              <a:p>
                <a:endParaRPr lang="de-DE"/>
              </a:p>
            </p:txBody>
          </p:sp>
          <p:sp>
            <p:nvSpPr>
              <p:cNvPr id="107" name="Freeform 139">
                <a:extLst>
                  <a:ext uri="{FF2B5EF4-FFF2-40B4-BE49-F238E27FC236}">
                    <a16:creationId xmlns:a16="http://schemas.microsoft.com/office/drawing/2014/main" id="{5FA7359F-A759-4A77-BBA7-085C84F934EF}"/>
                  </a:ext>
                </a:extLst>
              </p:cNvPr>
              <p:cNvSpPr>
                <a:spLocks/>
              </p:cNvSpPr>
              <p:nvPr/>
            </p:nvSpPr>
            <p:spPr bwMode="auto">
              <a:xfrm>
                <a:off x="3009910" y="3419474"/>
                <a:ext cx="158" cy="96"/>
              </a:xfrm>
              <a:custGeom>
                <a:avLst/>
                <a:gdLst/>
                <a:ahLst/>
                <a:cxnLst>
                  <a:cxn ang="0">
                    <a:pos x="0" y="91"/>
                  </a:cxn>
                  <a:cxn ang="0">
                    <a:pos x="158" y="0"/>
                  </a:cxn>
                </a:cxnLst>
                <a:rect l="0" t="0" r="r" b="b"/>
                <a:pathLst>
                  <a:path w="158" h="91">
                    <a:moveTo>
                      <a:pt x="0" y="91"/>
                    </a:moveTo>
                    <a:lnTo>
                      <a:pt x="158" y="0"/>
                    </a:lnTo>
                  </a:path>
                </a:pathLst>
              </a:custGeom>
              <a:noFill/>
              <a:ln w="9525">
                <a:solidFill>
                  <a:srgbClr val="000000"/>
                </a:solidFill>
                <a:round/>
                <a:headEnd type="none" w="med" len="med"/>
                <a:tailEnd type="none" w="med" len="med"/>
              </a:ln>
            </p:spPr>
            <p:txBody>
              <a:bodyPr/>
              <a:lstStyle/>
              <a:p>
                <a:endParaRPr lang="de-DE"/>
              </a:p>
            </p:txBody>
          </p:sp>
          <p:sp>
            <p:nvSpPr>
              <p:cNvPr id="108" name="AutoShape 140">
                <a:extLst>
                  <a:ext uri="{FF2B5EF4-FFF2-40B4-BE49-F238E27FC236}">
                    <a16:creationId xmlns:a16="http://schemas.microsoft.com/office/drawing/2014/main" id="{C136D9E1-0AF9-4E4C-AD2E-D9DC1E4C6ABB}"/>
                  </a:ext>
                </a:extLst>
              </p:cNvPr>
              <p:cNvSpPr>
                <a:spLocks noChangeArrowheads="1"/>
              </p:cNvSpPr>
              <p:nvPr/>
            </p:nvSpPr>
            <p:spPr bwMode="auto">
              <a:xfrm rot="1417875">
                <a:off x="3010497" y="3419725"/>
                <a:ext cx="102" cy="157"/>
              </a:xfrm>
              <a:custGeom>
                <a:avLst/>
                <a:gdLst>
                  <a:gd name="G0" fmla="+- 8253 0 0"/>
                  <a:gd name="G1" fmla="+- 21600 0 8253"/>
                  <a:gd name="G2" fmla="+- 21600 0 8253"/>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8253" y="10800"/>
                    </a:moveTo>
                    <a:cubicBezTo>
                      <a:pt x="8253" y="12207"/>
                      <a:pt x="9393" y="13347"/>
                      <a:pt x="10800" y="13347"/>
                    </a:cubicBezTo>
                    <a:cubicBezTo>
                      <a:pt x="12207" y="13347"/>
                      <a:pt x="13347" y="12207"/>
                      <a:pt x="13347" y="10800"/>
                    </a:cubicBezTo>
                    <a:cubicBezTo>
                      <a:pt x="13347" y="9393"/>
                      <a:pt x="12207" y="8253"/>
                      <a:pt x="10800" y="8253"/>
                    </a:cubicBezTo>
                    <a:cubicBezTo>
                      <a:pt x="9393" y="8253"/>
                      <a:pt x="8253" y="9393"/>
                      <a:pt x="8253" y="10800"/>
                    </a:cubicBezTo>
                    <a:close/>
                  </a:path>
                </a:pathLst>
              </a:custGeom>
              <a:solidFill>
                <a:srgbClr val="EAEAEA">
                  <a:alpha val="50000"/>
                </a:srgbClr>
              </a:solidFill>
              <a:ln w="117475">
                <a:solidFill>
                  <a:srgbClr val="C0C0C0">
                    <a:alpha val="50000"/>
                  </a:srgbClr>
                </a:solidFill>
                <a:round/>
                <a:headEnd/>
                <a:tailEnd/>
              </a:ln>
              <a:effectLst>
                <a:prstShdw prst="shdw13" dist="64758" dir="11478596">
                  <a:srgbClr val="EAEAEA">
                    <a:alpha val="50000"/>
                  </a:srgbClr>
                </a:prstShdw>
              </a:effectLst>
            </p:spPr>
            <p:txBody>
              <a:bodyPr/>
              <a:lstStyle/>
              <a:p>
                <a:endParaRPr lang="de-DE"/>
              </a:p>
            </p:txBody>
          </p:sp>
          <p:sp>
            <p:nvSpPr>
              <p:cNvPr id="109" name="Freeform 141">
                <a:extLst>
                  <a:ext uri="{FF2B5EF4-FFF2-40B4-BE49-F238E27FC236}">
                    <a16:creationId xmlns:a16="http://schemas.microsoft.com/office/drawing/2014/main" id="{56C61FC8-328E-4838-9111-26B1BADA0A4E}"/>
                  </a:ext>
                </a:extLst>
              </p:cNvPr>
              <p:cNvSpPr>
                <a:spLocks/>
              </p:cNvSpPr>
              <p:nvPr/>
            </p:nvSpPr>
            <p:spPr bwMode="auto">
              <a:xfrm>
                <a:off x="3010539" y="3419787"/>
                <a:ext cx="32" cy="28"/>
              </a:xfrm>
              <a:custGeom>
                <a:avLst/>
                <a:gdLst/>
                <a:ahLst/>
                <a:cxnLst>
                  <a:cxn ang="0">
                    <a:pos x="8" y="1"/>
                  </a:cxn>
                  <a:cxn ang="0">
                    <a:pos x="24" y="9"/>
                  </a:cxn>
                  <a:cxn ang="0">
                    <a:pos x="32" y="20"/>
                  </a:cxn>
                  <a:cxn ang="0">
                    <a:pos x="21" y="27"/>
                  </a:cxn>
                  <a:cxn ang="0">
                    <a:pos x="14" y="28"/>
                  </a:cxn>
                  <a:cxn ang="0">
                    <a:pos x="12" y="24"/>
                  </a:cxn>
                  <a:cxn ang="0">
                    <a:pos x="6" y="24"/>
                  </a:cxn>
                  <a:cxn ang="0">
                    <a:pos x="2" y="25"/>
                  </a:cxn>
                  <a:cxn ang="0">
                    <a:pos x="0" y="19"/>
                  </a:cxn>
                  <a:cxn ang="0">
                    <a:pos x="2" y="8"/>
                  </a:cxn>
                  <a:cxn ang="0">
                    <a:pos x="4" y="4"/>
                  </a:cxn>
                  <a:cxn ang="0">
                    <a:pos x="8" y="1"/>
                  </a:cxn>
                </a:cxnLst>
                <a:rect l="0" t="0" r="r" b="b"/>
                <a:pathLst>
                  <a:path w="32" h="28">
                    <a:moveTo>
                      <a:pt x="8" y="1"/>
                    </a:moveTo>
                    <a:cubicBezTo>
                      <a:pt x="11" y="2"/>
                      <a:pt x="20" y="6"/>
                      <a:pt x="24" y="9"/>
                    </a:cubicBezTo>
                    <a:cubicBezTo>
                      <a:pt x="28" y="12"/>
                      <a:pt x="32" y="17"/>
                      <a:pt x="32" y="20"/>
                    </a:cubicBezTo>
                    <a:cubicBezTo>
                      <a:pt x="32" y="23"/>
                      <a:pt x="24" y="26"/>
                      <a:pt x="21" y="27"/>
                    </a:cubicBezTo>
                    <a:cubicBezTo>
                      <a:pt x="18" y="28"/>
                      <a:pt x="15" y="28"/>
                      <a:pt x="14" y="28"/>
                    </a:cubicBezTo>
                    <a:cubicBezTo>
                      <a:pt x="13" y="28"/>
                      <a:pt x="13" y="25"/>
                      <a:pt x="12" y="24"/>
                    </a:cubicBezTo>
                    <a:cubicBezTo>
                      <a:pt x="11" y="23"/>
                      <a:pt x="8" y="24"/>
                      <a:pt x="6" y="24"/>
                    </a:cubicBezTo>
                    <a:cubicBezTo>
                      <a:pt x="4" y="24"/>
                      <a:pt x="3" y="26"/>
                      <a:pt x="2" y="25"/>
                    </a:cubicBezTo>
                    <a:cubicBezTo>
                      <a:pt x="1" y="24"/>
                      <a:pt x="0" y="22"/>
                      <a:pt x="0" y="19"/>
                    </a:cubicBezTo>
                    <a:cubicBezTo>
                      <a:pt x="0" y="16"/>
                      <a:pt x="1" y="10"/>
                      <a:pt x="2" y="8"/>
                    </a:cubicBezTo>
                    <a:cubicBezTo>
                      <a:pt x="3" y="6"/>
                      <a:pt x="3" y="5"/>
                      <a:pt x="4" y="4"/>
                    </a:cubicBezTo>
                    <a:cubicBezTo>
                      <a:pt x="5" y="3"/>
                      <a:pt x="5" y="0"/>
                      <a:pt x="8" y="1"/>
                    </a:cubicBezTo>
                    <a:close/>
                  </a:path>
                </a:pathLst>
              </a:custGeom>
              <a:gradFill rotWithShape="0">
                <a:gsLst>
                  <a:gs pos="0">
                    <a:srgbClr val="FFFFFF">
                      <a:gamma/>
                      <a:shade val="46275"/>
                      <a:invGamma/>
                    </a:srgbClr>
                  </a:gs>
                  <a:gs pos="50000">
                    <a:srgbClr val="FFFFFF"/>
                  </a:gs>
                  <a:gs pos="100000">
                    <a:srgbClr val="FFFFFF">
                      <a:gamma/>
                      <a:shade val="46275"/>
                      <a:invGamma/>
                    </a:srgbClr>
                  </a:gs>
                </a:gsLst>
                <a:lin ang="18900000" scaled="1"/>
              </a:gradFill>
              <a:ln w="9525">
                <a:solidFill>
                  <a:srgbClr val="000000"/>
                </a:solidFill>
                <a:round/>
                <a:headEnd/>
                <a:tailEnd/>
              </a:ln>
              <a:effectLst>
                <a:outerShdw dist="25400" dir="10800000" algn="ctr" rotWithShape="0">
                  <a:srgbClr val="808080"/>
                </a:outerShdw>
              </a:effectLst>
            </p:spPr>
            <p:txBody>
              <a:bodyPr/>
              <a:lstStyle/>
              <a:p>
                <a:endParaRPr lang="de-DE"/>
              </a:p>
            </p:txBody>
          </p:sp>
          <p:sp>
            <p:nvSpPr>
              <p:cNvPr id="110" name="Freeform 142">
                <a:extLst>
                  <a:ext uri="{FF2B5EF4-FFF2-40B4-BE49-F238E27FC236}">
                    <a16:creationId xmlns:a16="http://schemas.microsoft.com/office/drawing/2014/main" id="{E3050836-07E5-430C-8DE6-7281E45F405C}"/>
                  </a:ext>
                </a:extLst>
              </p:cNvPr>
              <p:cNvSpPr>
                <a:spLocks/>
              </p:cNvSpPr>
              <p:nvPr/>
            </p:nvSpPr>
            <p:spPr bwMode="auto">
              <a:xfrm>
                <a:off x="3010001" y="3419558"/>
                <a:ext cx="516" cy="251"/>
              </a:xfrm>
              <a:custGeom>
                <a:avLst/>
                <a:gdLst/>
                <a:ahLst/>
                <a:cxnLst>
                  <a:cxn ang="0">
                    <a:pos x="516" y="251"/>
                  </a:cxn>
                  <a:cxn ang="0">
                    <a:pos x="427" y="237"/>
                  </a:cxn>
                  <a:cxn ang="0">
                    <a:pos x="289" y="181"/>
                  </a:cxn>
                  <a:cxn ang="0">
                    <a:pos x="219" y="143"/>
                  </a:cxn>
                  <a:cxn ang="0">
                    <a:pos x="55" y="83"/>
                  </a:cxn>
                  <a:cxn ang="0">
                    <a:pos x="19" y="48"/>
                  </a:cxn>
                  <a:cxn ang="0">
                    <a:pos x="11" y="29"/>
                  </a:cxn>
                  <a:cxn ang="0">
                    <a:pos x="0" y="0"/>
                  </a:cxn>
                </a:cxnLst>
                <a:rect l="0" t="0" r="r" b="b"/>
                <a:pathLst>
                  <a:path w="516" h="251">
                    <a:moveTo>
                      <a:pt x="516" y="251"/>
                    </a:moveTo>
                    <a:cubicBezTo>
                      <a:pt x="501" y="249"/>
                      <a:pt x="465" y="249"/>
                      <a:pt x="427" y="237"/>
                    </a:cubicBezTo>
                    <a:cubicBezTo>
                      <a:pt x="389" y="225"/>
                      <a:pt x="324" y="197"/>
                      <a:pt x="289" y="181"/>
                    </a:cubicBezTo>
                    <a:cubicBezTo>
                      <a:pt x="254" y="165"/>
                      <a:pt x="258" y="159"/>
                      <a:pt x="219" y="143"/>
                    </a:cubicBezTo>
                    <a:cubicBezTo>
                      <a:pt x="180" y="127"/>
                      <a:pt x="88" y="99"/>
                      <a:pt x="55" y="83"/>
                    </a:cubicBezTo>
                    <a:cubicBezTo>
                      <a:pt x="22" y="67"/>
                      <a:pt x="26" y="57"/>
                      <a:pt x="19" y="48"/>
                    </a:cubicBezTo>
                    <a:lnTo>
                      <a:pt x="11" y="29"/>
                    </a:lnTo>
                    <a:cubicBezTo>
                      <a:pt x="8" y="21"/>
                      <a:pt x="2" y="6"/>
                      <a:pt x="0" y="0"/>
                    </a:cubicBezTo>
                  </a:path>
                </a:pathLst>
              </a:custGeom>
              <a:noFill/>
              <a:ln w="28575" cmpd="sng">
                <a:solidFill>
                  <a:srgbClr val="FF9900"/>
                </a:solidFill>
                <a:round/>
                <a:headEnd/>
                <a:tailEnd/>
              </a:ln>
            </p:spPr>
            <p:txBody>
              <a:bodyPr/>
              <a:lstStyle/>
              <a:p>
                <a:endParaRPr lang="de-DE"/>
              </a:p>
            </p:txBody>
          </p:sp>
          <p:sp>
            <p:nvSpPr>
              <p:cNvPr id="111" name="Freeform 143">
                <a:extLst>
                  <a:ext uri="{FF2B5EF4-FFF2-40B4-BE49-F238E27FC236}">
                    <a16:creationId xmlns:a16="http://schemas.microsoft.com/office/drawing/2014/main" id="{8AEC12FF-3318-4050-A005-6814CEB9445F}"/>
                  </a:ext>
                </a:extLst>
              </p:cNvPr>
              <p:cNvSpPr>
                <a:spLocks/>
              </p:cNvSpPr>
              <p:nvPr/>
            </p:nvSpPr>
            <p:spPr bwMode="auto">
              <a:xfrm>
                <a:off x="3010006" y="3419560"/>
                <a:ext cx="290" cy="176"/>
              </a:xfrm>
              <a:custGeom>
                <a:avLst/>
                <a:gdLst/>
                <a:ahLst/>
                <a:cxnLst>
                  <a:cxn ang="0">
                    <a:pos x="290" y="176"/>
                  </a:cxn>
                  <a:cxn ang="0">
                    <a:pos x="264" y="163"/>
                  </a:cxn>
                  <a:cxn ang="0">
                    <a:pos x="232" y="144"/>
                  </a:cxn>
                  <a:cxn ang="0">
                    <a:pos x="179" y="123"/>
                  </a:cxn>
                  <a:cxn ang="0">
                    <a:pos x="115" y="101"/>
                  </a:cxn>
                  <a:cxn ang="0">
                    <a:pos x="52" y="77"/>
                  </a:cxn>
                  <a:cxn ang="0">
                    <a:pos x="24" y="52"/>
                  </a:cxn>
                  <a:cxn ang="0">
                    <a:pos x="0" y="0"/>
                  </a:cxn>
                </a:cxnLst>
                <a:rect l="0" t="0" r="r" b="b"/>
                <a:pathLst>
                  <a:path w="290" h="176">
                    <a:moveTo>
                      <a:pt x="290" y="176"/>
                    </a:moveTo>
                    <a:cubicBezTo>
                      <a:pt x="286" y="174"/>
                      <a:pt x="274" y="168"/>
                      <a:pt x="264" y="163"/>
                    </a:cubicBezTo>
                    <a:cubicBezTo>
                      <a:pt x="254" y="158"/>
                      <a:pt x="246" y="151"/>
                      <a:pt x="232" y="144"/>
                    </a:cubicBezTo>
                    <a:cubicBezTo>
                      <a:pt x="218" y="137"/>
                      <a:pt x="198" y="130"/>
                      <a:pt x="179" y="123"/>
                    </a:cubicBezTo>
                    <a:cubicBezTo>
                      <a:pt x="160" y="116"/>
                      <a:pt x="136" y="109"/>
                      <a:pt x="115" y="101"/>
                    </a:cubicBezTo>
                    <a:cubicBezTo>
                      <a:pt x="94" y="93"/>
                      <a:pt x="67" y="85"/>
                      <a:pt x="52" y="77"/>
                    </a:cubicBezTo>
                    <a:cubicBezTo>
                      <a:pt x="37" y="69"/>
                      <a:pt x="33" y="65"/>
                      <a:pt x="24" y="52"/>
                    </a:cubicBezTo>
                    <a:cubicBezTo>
                      <a:pt x="15" y="39"/>
                      <a:pt x="5" y="11"/>
                      <a:pt x="0" y="0"/>
                    </a:cubicBezTo>
                  </a:path>
                </a:pathLst>
              </a:custGeom>
              <a:noFill/>
              <a:ln w="28575" cmpd="sng">
                <a:solidFill>
                  <a:srgbClr val="FF0000"/>
                </a:solidFill>
                <a:round/>
                <a:headEnd/>
                <a:tailEnd/>
              </a:ln>
            </p:spPr>
            <p:txBody>
              <a:bodyPr/>
              <a:lstStyle/>
              <a:p>
                <a:endParaRPr lang="de-DE"/>
              </a:p>
            </p:txBody>
          </p:sp>
          <p:sp>
            <p:nvSpPr>
              <p:cNvPr id="112" name="Freeform 144">
                <a:extLst>
                  <a:ext uri="{FF2B5EF4-FFF2-40B4-BE49-F238E27FC236}">
                    <a16:creationId xmlns:a16="http://schemas.microsoft.com/office/drawing/2014/main" id="{FEA12469-44EF-4224-A21D-D347F3C97F71}"/>
                  </a:ext>
                </a:extLst>
              </p:cNvPr>
              <p:cNvSpPr>
                <a:spLocks/>
              </p:cNvSpPr>
              <p:nvPr/>
            </p:nvSpPr>
            <p:spPr bwMode="auto">
              <a:xfrm>
                <a:off x="3010299" y="3419681"/>
                <a:ext cx="34" cy="77"/>
              </a:xfrm>
              <a:custGeom>
                <a:avLst/>
                <a:gdLst/>
                <a:ahLst/>
                <a:cxnLst>
                  <a:cxn ang="0">
                    <a:pos x="34" y="77"/>
                  </a:cxn>
                  <a:cxn ang="0">
                    <a:pos x="11" y="62"/>
                  </a:cxn>
                  <a:cxn ang="0">
                    <a:pos x="1" y="24"/>
                  </a:cxn>
                  <a:cxn ang="0">
                    <a:pos x="6" y="7"/>
                  </a:cxn>
                  <a:cxn ang="0">
                    <a:pos x="18" y="0"/>
                  </a:cxn>
                </a:cxnLst>
                <a:rect l="0" t="0" r="r" b="b"/>
                <a:pathLst>
                  <a:path w="34" h="77">
                    <a:moveTo>
                      <a:pt x="34" y="77"/>
                    </a:moveTo>
                    <a:cubicBezTo>
                      <a:pt x="30" y="75"/>
                      <a:pt x="16" y="71"/>
                      <a:pt x="11" y="62"/>
                    </a:cubicBezTo>
                    <a:cubicBezTo>
                      <a:pt x="6" y="53"/>
                      <a:pt x="2" y="33"/>
                      <a:pt x="1" y="24"/>
                    </a:cubicBezTo>
                    <a:cubicBezTo>
                      <a:pt x="0" y="15"/>
                      <a:pt x="3" y="11"/>
                      <a:pt x="6" y="7"/>
                    </a:cubicBezTo>
                    <a:cubicBezTo>
                      <a:pt x="9" y="3"/>
                      <a:pt x="16" y="1"/>
                      <a:pt x="18" y="0"/>
                    </a:cubicBezTo>
                  </a:path>
                </a:pathLst>
              </a:custGeom>
              <a:noFill/>
              <a:ln w="28575" cmpd="sng">
                <a:solidFill>
                  <a:srgbClr val="FF9900"/>
                </a:solidFill>
                <a:round/>
                <a:headEnd/>
                <a:tailEnd/>
              </a:ln>
            </p:spPr>
            <p:txBody>
              <a:bodyPr/>
              <a:lstStyle/>
              <a:p>
                <a:endParaRPr lang="de-DE"/>
              </a:p>
            </p:txBody>
          </p:sp>
          <p:sp>
            <p:nvSpPr>
              <p:cNvPr id="113" name="Freeform 145">
                <a:extLst>
                  <a:ext uri="{FF2B5EF4-FFF2-40B4-BE49-F238E27FC236}">
                    <a16:creationId xmlns:a16="http://schemas.microsoft.com/office/drawing/2014/main" id="{C33900B8-8BA7-40E3-9222-B1E9A0BD0559}"/>
                  </a:ext>
                </a:extLst>
              </p:cNvPr>
              <p:cNvSpPr>
                <a:spLocks/>
              </p:cNvSpPr>
              <p:nvPr/>
            </p:nvSpPr>
            <p:spPr bwMode="auto">
              <a:xfrm>
                <a:off x="3010291" y="3419682"/>
                <a:ext cx="13" cy="55"/>
              </a:xfrm>
              <a:custGeom>
                <a:avLst/>
                <a:gdLst/>
                <a:ahLst/>
                <a:cxnLst>
                  <a:cxn ang="0">
                    <a:pos x="9" y="55"/>
                  </a:cxn>
                  <a:cxn ang="0">
                    <a:pos x="1" y="24"/>
                  </a:cxn>
                  <a:cxn ang="0">
                    <a:pos x="1" y="14"/>
                  </a:cxn>
                  <a:cxn ang="0">
                    <a:pos x="4" y="6"/>
                  </a:cxn>
                  <a:cxn ang="0">
                    <a:pos x="13" y="0"/>
                  </a:cxn>
                </a:cxnLst>
                <a:rect l="0" t="0" r="r" b="b"/>
                <a:pathLst>
                  <a:path w="13" h="55">
                    <a:moveTo>
                      <a:pt x="9" y="55"/>
                    </a:moveTo>
                    <a:cubicBezTo>
                      <a:pt x="8" y="50"/>
                      <a:pt x="2" y="31"/>
                      <a:pt x="1" y="24"/>
                    </a:cubicBezTo>
                    <a:cubicBezTo>
                      <a:pt x="0" y="17"/>
                      <a:pt x="0" y="17"/>
                      <a:pt x="1" y="14"/>
                    </a:cubicBezTo>
                    <a:cubicBezTo>
                      <a:pt x="2" y="11"/>
                      <a:pt x="2" y="8"/>
                      <a:pt x="4" y="6"/>
                    </a:cubicBezTo>
                    <a:cubicBezTo>
                      <a:pt x="6" y="4"/>
                      <a:pt x="11" y="1"/>
                      <a:pt x="13" y="0"/>
                    </a:cubicBezTo>
                  </a:path>
                </a:pathLst>
              </a:custGeom>
              <a:noFill/>
              <a:ln w="28575" cmpd="sng">
                <a:solidFill>
                  <a:srgbClr val="FFFF00"/>
                </a:solidFill>
                <a:round/>
                <a:headEnd/>
                <a:tailEnd/>
              </a:ln>
            </p:spPr>
            <p:txBody>
              <a:bodyPr/>
              <a:lstStyle/>
              <a:p>
                <a:endParaRPr lang="de-DE"/>
              </a:p>
            </p:txBody>
          </p:sp>
          <p:sp>
            <p:nvSpPr>
              <p:cNvPr id="114" name="WordArt 146">
                <a:extLst>
                  <a:ext uri="{FF2B5EF4-FFF2-40B4-BE49-F238E27FC236}">
                    <a16:creationId xmlns:a16="http://schemas.microsoft.com/office/drawing/2014/main" id="{F0D85621-0E31-4E06-B17E-F4AAF1BD8F8D}"/>
                  </a:ext>
                </a:extLst>
              </p:cNvPr>
              <p:cNvSpPr>
                <a:spLocks noChangeArrowheads="1" noChangeShapeType="1" noTextEdit="1"/>
              </p:cNvSpPr>
              <p:nvPr/>
            </p:nvSpPr>
            <p:spPr bwMode="auto">
              <a:xfrm rot="20030">
                <a:off x="3010108" y="3419655"/>
                <a:ext cx="89" cy="44"/>
              </a:xfrm>
              <a:prstGeom prst="rect">
                <a:avLst/>
              </a:prstGeom>
            </p:spPr>
            <p:txBody>
              <a:bodyPr wrap="none" numCol="1" fromWordArt="1">
                <a:prstTxWarp prst="textSlantDown">
                  <a:avLst>
                    <a:gd name="adj" fmla="val 28569"/>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r>
                  <a:rPr lang="de-DE" sz="2000" kern="10" spc="0">
                    <a:ln w="9525">
                      <a:solidFill>
                        <a:srgbClr val="000000"/>
                      </a:solidFill>
                      <a:round/>
                      <a:headEnd/>
                      <a:tailEnd/>
                    </a:ln>
                    <a:solidFill>
                      <a:srgbClr val="000000"/>
                    </a:solidFill>
                    <a:effectLst/>
                    <a:latin typeface="Arial"/>
                    <a:cs typeface="Arial"/>
                  </a:rPr>
                  <a:t>D - KJUL</a:t>
                </a:r>
              </a:p>
            </p:txBody>
          </p:sp>
        </p:grpSp>
        <p:sp>
          <p:nvSpPr>
            <p:cNvPr id="25" name="Sprechblase: oval 24">
              <a:extLst>
                <a:ext uri="{FF2B5EF4-FFF2-40B4-BE49-F238E27FC236}">
                  <a16:creationId xmlns:a16="http://schemas.microsoft.com/office/drawing/2014/main" id="{99DE8CC8-07AF-4377-BF1B-276C3214A63B}"/>
                </a:ext>
              </a:extLst>
            </p:cNvPr>
            <p:cNvSpPr/>
            <p:nvPr/>
          </p:nvSpPr>
          <p:spPr>
            <a:xfrm>
              <a:off x="814535" y="3028951"/>
              <a:ext cx="1976292" cy="500062"/>
            </a:xfrm>
            <a:prstGeom prst="wedgeEllipseCallout">
              <a:avLst>
                <a:gd name="adj1" fmla="val 85246"/>
                <a:gd name="adj2" fmla="val 6250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de-DE" sz="800" dirty="0" err="1">
                  <a:solidFill>
                    <a:sysClr val="windowText" lastClr="000000"/>
                  </a:solidFill>
                </a:rPr>
                <a:t>delta</a:t>
              </a:r>
              <a:r>
                <a:rPr lang="de-DE" sz="800" dirty="0">
                  <a:solidFill>
                    <a:sysClr val="windowText" lastClr="000000"/>
                  </a:solidFill>
                </a:rPr>
                <a:t> </a:t>
              </a:r>
              <a:r>
                <a:rPr lang="de-DE" sz="800" dirty="0" err="1">
                  <a:solidFill>
                    <a:sysClr val="windowText" lastClr="000000"/>
                  </a:solidFill>
                </a:rPr>
                <a:t>kilo</a:t>
              </a:r>
              <a:r>
                <a:rPr lang="de-DE" sz="800" dirty="0">
                  <a:solidFill>
                    <a:sysClr val="windowText" lastClr="000000"/>
                  </a:solidFill>
                </a:rPr>
                <a:t> </a:t>
              </a:r>
              <a:r>
                <a:rPr lang="de-DE" sz="800" dirty="0" err="1">
                  <a:solidFill>
                    <a:sysClr val="windowText" lastClr="000000"/>
                  </a:solidFill>
                </a:rPr>
                <a:t>juliett</a:t>
              </a:r>
              <a:r>
                <a:rPr lang="de-DE" sz="800" dirty="0">
                  <a:solidFill>
                    <a:sysClr val="windowText" lastClr="000000"/>
                  </a:solidFill>
                </a:rPr>
                <a:t> uniform </a:t>
              </a:r>
              <a:r>
                <a:rPr lang="de-DE" sz="800" dirty="0" err="1">
                  <a:solidFill>
                    <a:sysClr val="windowText" lastClr="000000"/>
                  </a:solidFill>
                </a:rPr>
                <a:t>lima</a:t>
              </a:r>
              <a:r>
                <a:rPr lang="de-DE" sz="800" dirty="0">
                  <a:solidFill>
                    <a:sysClr val="windowText" lastClr="000000"/>
                  </a:solidFill>
                </a:rPr>
                <a:t> Queranflug Piste 07</a:t>
              </a:r>
            </a:p>
          </p:txBody>
        </p:sp>
        <p:sp>
          <p:nvSpPr>
            <p:cNvPr id="26" name="Freihandform: Form 25">
              <a:extLst>
                <a:ext uri="{FF2B5EF4-FFF2-40B4-BE49-F238E27FC236}">
                  <a16:creationId xmlns:a16="http://schemas.microsoft.com/office/drawing/2014/main" id="{91207208-565B-4961-B4E9-42866FDB18FD}"/>
                </a:ext>
              </a:extLst>
            </p:cNvPr>
            <p:cNvSpPr/>
            <p:nvPr/>
          </p:nvSpPr>
          <p:spPr>
            <a:xfrm>
              <a:off x="475272" y="4860527"/>
              <a:ext cx="5255603" cy="883049"/>
            </a:xfrm>
            <a:custGeom>
              <a:avLst/>
              <a:gdLst>
                <a:gd name="connsiteX0" fmla="*/ 123825 w 4676775"/>
                <a:gd name="connsiteY0" fmla="*/ 0 h 1009650"/>
                <a:gd name="connsiteX1" fmla="*/ 4676775 w 4676775"/>
                <a:gd name="connsiteY1" fmla="*/ 819150 h 1009650"/>
                <a:gd name="connsiteX2" fmla="*/ 4029075 w 4676775"/>
                <a:gd name="connsiteY2" fmla="*/ 1009650 h 1009650"/>
                <a:gd name="connsiteX3" fmla="*/ 0 w 4676775"/>
                <a:gd name="connsiteY3" fmla="*/ 47625 h 1009650"/>
                <a:gd name="connsiteX4" fmla="*/ 123825 w 4676775"/>
                <a:gd name="connsiteY4" fmla="*/ 0 h 1009650"/>
                <a:gd name="connsiteX0" fmla="*/ 123825 w 4676775"/>
                <a:gd name="connsiteY0" fmla="*/ 0 h 1009650"/>
                <a:gd name="connsiteX1" fmla="*/ 4676775 w 4676775"/>
                <a:gd name="connsiteY1" fmla="*/ 819150 h 1009650"/>
                <a:gd name="connsiteX2" fmla="*/ 4029075 w 4676775"/>
                <a:gd name="connsiteY2" fmla="*/ 1009650 h 1009650"/>
                <a:gd name="connsiteX3" fmla="*/ 0 w 4676775"/>
                <a:gd name="connsiteY3" fmla="*/ 27013 h 1009650"/>
                <a:gd name="connsiteX4" fmla="*/ 123825 w 4676775"/>
                <a:gd name="connsiteY4" fmla="*/ 0 h 1009650"/>
                <a:gd name="connsiteX0" fmla="*/ 132686 w 4685636"/>
                <a:gd name="connsiteY0" fmla="*/ 367566 h 1377216"/>
                <a:gd name="connsiteX1" fmla="*/ 4685636 w 4685636"/>
                <a:gd name="connsiteY1" fmla="*/ 1186716 h 1377216"/>
                <a:gd name="connsiteX2" fmla="*/ 4037936 w 4685636"/>
                <a:gd name="connsiteY2" fmla="*/ 1377216 h 1377216"/>
                <a:gd name="connsiteX3" fmla="*/ 0 w 4685636"/>
                <a:gd name="connsiteY3" fmla="*/ 0 h 1377216"/>
                <a:gd name="connsiteX4" fmla="*/ 132686 w 4685636"/>
                <a:gd name="connsiteY4" fmla="*/ 367566 h 1377216"/>
                <a:gd name="connsiteX0" fmla="*/ 94289 w 4647239"/>
                <a:gd name="connsiteY0" fmla="*/ 0 h 1009650"/>
                <a:gd name="connsiteX1" fmla="*/ 4647239 w 4647239"/>
                <a:gd name="connsiteY1" fmla="*/ 819150 h 1009650"/>
                <a:gd name="connsiteX2" fmla="*/ 3999539 w 4647239"/>
                <a:gd name="connsiteY2" fmla="*/ 1009650 h 1009650"/>
                <a:gd name="connsiteX3" fmla="*/ 0 w 4647239"/>
                <a:gd name="connsiteY3" fmla="*/ 6401 h 1009650"/>
                <a:gd name="connsiteX4" fmla="*/ 94289 w 4647239"/>
                <a:gd name="connsiteY4" fmla="*/ 0 h 1009650"/>
                <a:gd name="connsiteX0" fmla="*/ 94289 w 4708119"/>
                <a:gd name="connsiteY0" fmla="*/ 0 h 1009650"/>
                <a:gd name="connsiteX1" fmla="*/ 4708119 w 4708119"/>
                <a:gd name="connsiteY1" fmla="*/ 864584 h 1009650"/>
                <a:gd name="connsiteX2" fmla="*/ 3999539 w 4708119"/>
                <a:gd name="connsiteY2" fmla="*/ 1009650 h 1009650"/>
                <a:gd name="connsiteX3" fmla="*/ 0 w 4708119"/>
                <a:gd name="connsiteY3" fmla="*/ 6401 h 1009650"/>
                <a:gd name="connsiteX4" fmla="*/ 94289 w 4708119"/>
                <a:gd name="connsiteY4" fmla="*/ 0 h 1009650"/>
                <a:gd name="connsiteX0" fmla="*/ 1269277 w 4708119"/>
                <a:gd name="connsiteY0" fmla="*/ 0 h 1151001"/>
                <a:gd name="connsiteX1" fmla="*/ 4708119 w 4708119"/>
                <a:gd name="connsiteY1" fmla="*/ 1005935 h 1151001"/>
                <a:gd name="connsiteX2" fmla="*/ 3999539 w 4708119"/>
                <a:gd name="connsiteY2" fmla="*/ 1151001 h 1151001"/>
                <a:gd name="connsiteX3" fmla="*/ 0 w 4708119"/>
                <a:gd name="connsiteY3" fmla="*/ 147752 h 1151001"/>
                <a:gd name="connsiteX4" fmla="*/ 1269277 w 4708119"/>
                <a:gd name="connsiteY4" fmla="*/ 0 h 1151001"/>
                <a:gd name="connsiteX0" fmla="*/ 130817 w 3569659"/>
                <a:gd name="connsiteY0" fmla="*/ 0 h 1151001"/>
                <a:gd name="connsiteX1" fmla="*/ 3569659 w 3569659"/>
                <a:gd name="connsiteY1" fmla="*/ 1005935 h 1151001"/>
                <a:gd name="connsiteX2" fmla="*/ 2861079 w 3569659"/>
                <a:gd name="connsiteY2" fmla="*/ 1151001 h 1151001"/>
                <a:gd name="connsiteX3" fmla="*/ 0 w 3569659"/>
                <a:gd name="connsiteY3" fmla="*/ 6401 h 1151001"/>
                <a:gd name="connsiteX4" fmla="*/ 130817 w 3569659"/>
                <a:gd name="connsiteY4" fmla="*/ 0 h 1151001"/>
                <a:gd name="connsiteX0" fmla="*/ 667324 w 4106166"/>
                <a:gd name="connsiteY0" fmla="*/ 0 h 1151001"/>
                <a:gd name="connsiteX1" fmla="*/ 4106166 w 4106166"/>
                <a:gd name="connsiteY1" fmla="*/ 1005935 h 1151001"/>
                <a:gd name="connsiteX2" fmla="*/ 3397586 w 4106166"/>
                <a:gd name="connsiteY2" fmla="*/ 1151001 h 1151001"/>
                <a:gd name="connsiteX3" fmla="*/ 0 w 4106166"/>
                <a:gd name="connsiteY3" fmla="*/ 429635 h 1151001"/>
                <a:gd name="connsiteX4" fmla="*/ 667324 w 4106166"/>
                <a:gd name="connsiteY4" fmla="*/ 0 h 1151001"/>
                <a:gd name="connsiteX0" fmla="*/ 1198124 w 4636966"/>
                <a:gd name="connsiteY0" fmla="*/ 0 h 1151001"/>
                <a:gd name="connsiteX1" fmla="*/ 4636966 w 4636966"/>
                <a:gd name="connsiteY1" fmla="*/ 1005935 h 1151001"/>
                <a:gd name="connsiteX2" fmla="*/ 3928386 w 4636966"/>
                <a:gd name="connsiteY2" fmla="*/ 1151001 h 1151001"/>
                <a:gd name="connsiteX3" fmla="*/ 0 w 4636966"/>
                <a:gd name="connsiteY3" fmla="*/ 191262 h 1151001"/>
                <a:gd name="connsiteX4" fmla="*/ 1198124 w 4636966"/>
                <a:gd name="connsiteY4" fmla="*/ 0 h 1151001"/>
                <a:gd name="connsiteX0" fmla="*/ 165063 w 4636966"/>
                <a:gd name="connsiteY0" fmla="*/ 0 h 980735"/>
                <a:gd name="connsiteX1" fmla="*/ 4636966 w 4636966"/>
                <a:gd name="connsiteY1" fmla="*/ 835669 h 980735"/>
                <a:gd name="connsiteX2" fmla="*/ 3928386 w 4636966"/>
                <a:gd name="connsiteY2" fmla="*/ 980735 h 980735"/>
                <a:gd name="connsiteX3" fmla="*/ 0 w 4636966"/>
                <a:gd name="connsiteY3" fmla="*/ 20996 h 980735"/>
                <a:gd name="connsiteX4" fmla="*/ 165063 w 4636966"/>
                <a:gd name="connsiteY4" fmla="*/ 0 h 980735"/>
                <a:gd name="connsiteX0" fmla="*/ 566872 w 5038775"/>
                <a:gd name="connsiteY0" fmla="*/ 0 h 980735"/>
                <a:gd name="connsiteX1" fmla="*/ 5038775 w 5038775"/>
                <a:gd name="connsiteY1" fmla="*/ 835669 h 980735"/>
                <a:gd name="connsiteX2" fmla="*/ 4330195 w 5038775"/>
                <a:gd name="connsiteY2" fmla="*/ 980735 h 980735"/>
                <a:gd name="connsiteX3" fmla="*/ 0 w 5038775"/>
                <a:gd name="connsiteY3" fmla="*/ 299309 h 980735"/>
                <a:gd name="connsiteX4" fmla="*/ 566872 w 5038775"/>
                <a:gd name="connsiteY4" fmla="*/ 0 h 980735"/>
                <a:gd name="connsiteX0" fmla="*/ 146799 w 5038775"/>
                <a:gd name="connsiteY0" fmla="*/ 0 h 697363"/>
                <a:gd name="connsiteX1" fmla="*/ 5038775 w 5038775"/>
                <a:gd name="connsiteY1" fmla="*/ 552297 h 697363"/>
                <a:gd name="connsiteX2" fmla="*/ 4330195 w 5038775"/>
                <a:gd name="connsiteY2" fmla="*/ 697363 h 697363"/>
                <a:gd name="connsiteX3" fmla="*/ 0 w 5038775"/>
                <a:gd name="connsiteY3" fmla="*/ 15937 h 697363"/>
                <a:gd name="connsiteX4" fmla="*/ 146799 w 5038775"/>
                <a:gd name="connsiteY4" fmla="*/ 0 h 697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38775" h="697363">
                  <a:moveTo>
                    <a:pt x="146799" y="0"/>
                  </a:moveTo>
                  <a:lnTo>
                    <a:pt x="5038775" y="552297"/>
                  </a:lnTo>
                  <a:lnTo>
                    <a:pt x="4330195" y="697363"/>
                  </a:lnTo>
                  <a:lnTo>
                    <a:pt x="0" y="15937"/>
                  </a:lnTo>
                  <a:lnTo>
                    <a:pt x="146799" y="0"/>
                  </a:lnTo>
                  <a:close/>
                </a:path>
              </a:pathLst>
            </a:custGeom>
            <a:solidFill>
              <a:srgbClr val="00B050"/>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de-DE" sz="1100"/>
            </a:p>
          </p:txBody>
        </p:sp>
        <p:grpSp>
          <p:nvGrpSpPr>
            <p:cNvPr id="27" name="Group 11">
              <a:extLst>
                <a:ext uri="{FF2B5EF4-FFF2-40B4-BE49-F238E27FC236}">
                  <a16:creationId xmlns:a16="http://schemas.microsoft.com/office/drawing/2014/main" id="{21BBC11F-FDB6-4CEE-829D-38E57C98B3C2}"/>
                </a:ext>
              </a:extLst>
            </p:cNvPr>
            <p:cNvGrpSpPr>
              <a:grpSpLocks/>
            </p:cNvGrpSpPr>
            <p:nvPr/>
          </p:nvGrpSpPr>
          <p:grpSpPr bwMode="auto">
            <a:xfrm rot="21237275">
              <a:off x="194359" y="4737926"/>
              <a:ext cx="698935" cy="210283"/>
              <a:chOff x="194086" y="4737955"/>
              <a:chExt cx="708" cy="257"/>
            </a:xfrm>
          </p:grpSpPr>
          <p:sp>
            <p:nvSpPr>
              <p:cNvPr id="80" name="Freeform 7">
                <a:extLst>
                  <a:ext uri="{FF2B5EF4-FFF2-40B4-BE49-F238E27FC236}">
                    <a16:creationId xmlns:a16="http://schemas.microsoft.com/office/drawing/2014/main" id="{9510053B-CBE8-4CC2-9017-5079B623A60E}"/>
                  </a:ext>
                </a:extLst>
              </p:cNvPr>
              <p:cNvSpPr>
                <a:spLocks/>
              </p:cNvSpPr>
              <p:nvPr/>
            </p:nvSpPr>
            <p:spPr bwMode="auto">
              <a:xfrm>
                <a:off x="194478" y="4737973"/>
                <a:ext cx="316" cy="130"/>
              </a:xfrm>
              <a:custGeom>
                <a:avLst/>
                <a:gdLst/>
                <a:ahLst/>
                <a:cxnLst>
                  <a:cxn ang="0">
                    <a:pos x="5" y="106"/>
                  </a:cxn>
                  <a:cxn ang="0">
                    <a:pos x="12" y="107"/>
                  </a:cxn>
                  <a:cxn ang="0">
                    <a:pos x="184" y="42"/>
                  </a:cxn>
                  <a:cxn ang="0">
                    <a:pos x="298" y="1"/>
                  </a:cxn>
                  <a:cxn ang="0">
                    <a:pos x="310" y="1"/>
                  </a:cxn>
                  <a:cxn ang="0">
                    <a:pos x="316" y="1"/>
                  </a:cxn>
                  <a:cxn ang="0">
                    <a:pos x="316" y="5"/>
                  </a:cxn>
                  <a:cxn ang="0">
                    <a:pos x="201" y="60"/>
                  </a:cxn>
                  <a:cxn ang="0">
                    <a:pos x="32" y="130"/>
                  </a:cxn>
                  <a:cxn ang="0">
                    <a:pos x="12" y="127"/>
                  </a:cxn>
                  <a:cxn ang="0">
                    <a:pos x="2" y="121"/>
                  </a:cxn>
                  <a:cxn ang="0">
                    <a:pos x="0" y="113"/>
                  </a:cxn>
                  <a:cxn ang="0">
                    <a:pos x="5" y="106"/>
                  </a:cxn>
                </a:cxnLst>
                <a:rect l="0" t="0" r="r" b="b"/>
                <a:pathLst>
                  <a:path w="316" h="130">
                    <a:moveTo>
                      <a:pt x="5" y="106"/>
                    </a:moveTo>
                    <a:lnTo>
                      <a:pt x="12" y="107"/>
                    </a:lnTo>
                    <a:cubicBezTo>
                      <a:pt x="42" y="96"/>
                      <a:pt x="136" y="60"/>
                      <a:pt x="184" y="42"/>
                    </a:cubicBezTo>
                    <a:lnTo>
                      <a:pt x="298" y="1"/>
                    </a:lnTo>
                    <a:lnTo>
                      <a:pt x="310" y="1"/>
                    </a:lnTo>
                    <a:cubicBezTo>
                      <a:pt x="313" y="1"/>
                      <a:pt x="315" y="0"/>
                      <a:pt x="316" y="1"/>
                    </a:cubicBezTo>
                    <a:lnTo>
                      <a:pt x="316" y="5"/>
                    </a:lnTo>
                    <a:cubicBezTo>
                      <a:pt x="297" y="15"/>
                      <a:pt x="248" y="39"/>
                      <a:pt x="201" y="60"/>
                    </a:cubicBezTo>
                    <a:cubicBezTo>
                      <a:pt x="154" y="81"/>
                      <a:pt x="64" y="119"/>
                      <a:pt x="32" y="130"/>
                    </a:cubicBezTo>
                    <a:lnTo>
                      <a:pt x="12" y="127"/>
                    </a:lnTo>
                    <a:cubicBezTo>
                      <a:pt x="7" y="126"/>
                      <a:pt x="5" y="124"/>
                      <a:pt x="2" y="121"/>
                    </a:cubicBezTo>
                    <a:cubicBezTo>
                      <a:pt x="0" y="119"/>
                      <a:pt x="0" y="115"/>
                      <a:pt x="0" y="113"/>
                    </a:cubicBezTo>
                    <a:cubicBezTo>
                      <a:pt x="0" y="110"/>
                      <a:pt x="5" y="108"/>
                      <a:pt x="5" y="106"/>
                    </a:cubicBezTo>
                    <a:close/>
                  </a:path>
                </a:pathLst>
              </a:custGeom>
              <a:solidFill>
                <a:srgbClr val="FFFFFF"/>
              </a:solidFill>
              <a:ln w="9525">
                <a:solidFill>
                  <a:srgbClr val="000000"/>
                </a:solidFill>
                <a:round/>
                <a:headEnd/>
                <a:tailEnd/>
              </a:ln>
              <a:effectLst>
                <a:outerShdw dist="28398" dir="1593903" algn="ctr" rotWithShape="0">
                  <a:srgbClr val="808080"/>
                </a:outerShdw>
              </a:effectLst>
            </p:spPr>
            <p:txBody>
              <a:bodyPr/>
              <a:lstStyle/>
              <a:p>
                <a:endParaRPr lang="de-DE"/>
              </a:p>
            </p:txBody>
          </p:sp>
          <p:sp>
            <p:nvSpPr>
              <p:cNvPr id="81" name="Freeform 1">
                <a:extLst>
                  <a:ext uri="{FF2B5EF4-FFF2-40B4-BE49-F238E27FC236}">
                    <a16:creationId xmlns:a16="http://schemas.microsoft.com/office/drawing/2014/main" id="{90D4AC3D-85DE-4FA2-8F00-03737A51FF09}"/>
                  </a:ext>
                </a:extLst>
              </p:cNvPr>
              <p:cNvSpPr>
                <a:spLocks/>
              </p:cNvSpPr>
              <p:nvPr/>
            </p:nvSpPr>
            <p:spPr bwMode="auto">
              <a:xfrm>
                <a:off x="194291" y="4737965"/>
                <a:ext cx="391" cy="201"/>
              </a:xfrm>
              <a:custGeom>
                <a:avLst/>
                <a:gdLst/>
                <a:ahLst/>
                <a:cxnLst>
                  <a:cxn ang="0">
                    <a:pos x="34" y="72"/>
                  </a:cxn>
                  <a:cxn ang="0">
                    <a:pos x="168" y="105"/>
                  </a:cxn>
                  <a:cxn ang="0">
                    <a:pos x="285" y="122"/>
                  </a:cxn>
                  <a:cxn ang="0">
                    <a:pos x="363" y="162"/>
                  </a:cxn>
                  <a:cxn ang="0">
                    <a:pos x="383" y="195"/>
                  </a:cxn>
                  <a:cxn ang="0">
                    <a:pos x="316" y="198"/>
                  </a:cxn>
                  <a:cxn ang="0">
                    <a:pos x="249" y="175"/>
                  </a:cxn>
                  <a:cxn ang="0">
                    <a:pos x="187" y="140"/>
                  </a:cxn>
                  <a:cxn ang="0">
                    <a:pos x="129" y="118"/>
                  </a:cxn>
                  <a:cxn ang="0">
                    <a:pos x="20" y="76"/>
                  </a:cxn>
                  <a:cxn ang="0">
                    <a:pos x="7" y="78"/>
                  </a:cxn>
                  <a:cxn ang="0">
                    <a:pos x="0" y="72"/>
                  </a:cxn>
                  <a:cxn ang="0">
                    <a:pos x="10" y="0"/>
                  </a:cxn>
                  <a:cxn ang="0">
                    <a:pos x="27" y="6"/>
                  </a:cxn>
                  <a:cxn ang="0">
                    <a:pos x="36" y="65"/>
                  </a:cxn>
                  <a:cxn ang="0">
                    <a:pos x="48" y="76"/>
                  </a:cxn>
                  <a:cxn ang="0">
                    <a:pos x="34" y="72"/>
                  </a:cxn>
                </a:cxnLst>
                <a:rect l="0" t="0" r="r" b="b"/>
                <a:pathLst>
                  <a:path w="391" h="201">
                    <a:moveTo>
                      <a:pt x="34" y="72"/>
                    </a:moveTo>
                    <a:cubicBezTo>
                      <a:pt x="54" y="77"/>
                      <a:pt x="126" y="97"/>
                      <a:pt x="168" y="105"/>
                    </a:cubicBezTo>
                    <a:cubicBezTo>
                      <a:pt x="210" y="113"/>
                      <a:pt x="253" y="112"/>
                      <a:pt x="285" y="122"/>
                    </a:cubicBezTo>
                    <a:cubicBezTo>
                      <a:pt x="317" y="131"/>
                      <a:pt x="347" y="150"/>
                      <a:pt x="363" y="162"/>
                    </a:cubicBezTo>
                    <a:cubicBezTo>
                      <a:pt x="379" y="174"/>
                      <a:pt x="391" y="189"/>
                      <a:pt x="383" y="195"/>
                    </a:cubicBezTo>
                    <a:cubicBezTo>
                      <a:pt x="375" y="201"/>
                      <a:pt x="338" y="201"/>
                      <a:pt x="316" y="198"/>
                    </a:cubicBezTo>
                    <a:cubicBezTo>
                      <a:pt x="294" y="195"/>
                      <a:pt x="270" y="185"/>
                      <a:pt x="249" y="175"/>
                    </a:cubicBezTo>
                    <a:cubicBezTo>
                      <a:pt x="228" y="165"/>
                      <a:pt x="207" y="149"/>
                      <a:pt x="187" y="140"/>
                    </a:cubicBezTo>
                    <a:cubicBezTo>
                      <a:pt x="167" y="131"/>
                      <a:pt x="157" y="129"/>
                      <a:pt x="129" y="118"/>
                    </a:cubicBezTo>
                    <a:cubicBezTo>
                      <a:pt x="101" y="107"/>
                      <a:pt x="40" y="83"/>
                      <a:pt x="20" y="76"/>
                    </a:cubicBezTo>
                    <a:lnTo>
                      <a:pt x="7" y="78"/>
                    </a:lnTo>
                    <a:lnTo>
                      <a:pt x="0" y="72"/>
                    </a:lnTo>
                    <a:cubicBezTo>
                      <a:pt x="0" y="59"/>
                      <a:pt x="6" y="11"/>
                      <a:pt x="10" y="0"/>
                    </a:cubicBezTo>
                    <a:lnTo>
                      <a:pt x="27" y="6"/>
                    </a:lnTo>
                    <a:cubicBezTo>
                      <a:pt x="31" y="16"/>
                      <a:pt x="33" y="53"/>
                      <a:pt x="36" y="65"/>
                    </a:cubicBezTo>
                    <a:cubicBezTo>
                      <a:pt x="39" y="77"/>
                      <a:pt x="48" y="75"/>
                      <a:pt x="48" y="76"/>
                    </a:cubicBezTo>
                    <a:lnTo>
                      <a:pt x="34" y="72"/>
                    </a:lnTo>
                    <a:close/>
                  </a:path>
                </a:pathLst>
              </a:custGeom>
              <a:gradFill rotWithShape="0">
                <a:gsLst>
                  <a:gs pos="0">
                    <a:srgbClr val="FFFFFF">
                      <a:gamma/>
                      <a:shade val="90980"/>
                      <a:invGamma/>
                    </a:srgbClr>
                  </a:gs>
                  <a:gs pos="100000">
                    <a:srgbClr val="FFFFFF"/>
                  </a:gs>
                </a:gsLst>
                <a:lin ang="0" scaled="1"/>
              </a:gradFill>
              <a:ln w="9525">
                <a:solidFill>
                  <a:srgbClr val="000000"/>
                </a:solidFill>
                <a:round/>
                <a:headEnd/>
                <a:tailEnd/>
              </a:ln>
              <a:effectLst>
                <a:outerShdw dist="28398" dir="9206097" algn="ctr" rotWithShape="0">
                  <a:srgbClr val="808080"/>
                </a:outerShdw>
              </a:effectLst>
            </p:spPr>
            <p:txBody>
              <a:bodyPr/>
              <a:lstStyle/>
              <a:p>
                <a:endParaRPr lang="de-DE"/>
              </a:p>
            </p:txBody>
          </p:sp>
          <p:sp>
            <p:nvSpPr>
              <p:cNvPr id="82" name="Freeform 3">
                <a:extLst>
                  <a:ext uri="{FF2B5EF4-FFF2-40B4-BE49-F238E27FC236}">
                    <a16:creationId xmlns:a16="http://schemas.microsoft.com/office/drawing/2014/main" id="{AD2FF5FB-AB2B-48B6-B02F-F45317D514FB}"/>
                  </a:ext>
                </a:extLst>
              </p:cNvPr>
              <p:cNvSpPr>
                <a:spLocks/>
              </p:cNvSpPr>
              <p:nvPr/>
            </p:nvSpPr>
            <p:spPr bwMode="auto">
              <a:xfrm>
                <a:off x="194547" y="4738083"/>
                <a:ext cx="110" cy="58"/>
              </a:xfrm>
              <a:custGeom>
                <a:avLst/>
                <a:gdLst/>
                <a:ahLst/>
                <a:cxnLst>
                  <a:cxn ang="0">
                    <a:pos x="15" y="2"/>
                  </a:cxn>
                  <a:cxn ang="0">
                    <a:pos x="9" y="2"/>
                  </a:cxn>
                  <a:cxn ang="0">
                    <a:pos x="2" y="10"/>
                  </a:cxn>
                  <a:cxn ang="0">
                    <a:pos x="3" y="26"/>
                  </a:cxn>
                  <a:cxn ang="0">
                    <a:pos x="22" y="40"/>
                  </a:cxn>
                  <a:cxn ang="0">
                    <a:pos x="57" y="53"/>
                  </a:cxn>
                  <a:cxn ang="0">
                    <a:pos x="96" y="58"/>
                  </a:cxn>
                  <a:cxn ang="0">
                    <a:pos x="99" y="53"/>
                  </a:cxn>
                  <a:cxn ang="0">
                    <a:pos x="104" y="48"/>
                  </a:cxn>
                  <a:cxn ang="0">
                    <a:pos x="110" y="47"/>
                  </a:cxn>
                  <a:cxn ang="0">
                    <a:pos x="81" y="27"/>
                  </a:cxn>
                  <a:cxn ang="0">
                    <a:pos x="61" y="16"/>
                  </a:cxn>
                  <a:cxn ang="0">
                    <a:pos x="43" y="9"/>
                  </a:cxn>
                  <a:cxn ang="0">
                    <a:pos x="24" y="3"/>
                  </a:cxn>
                  <a:cxn ang="0">
                    <a:pos x="13" y="1"/>
                  </a:cxn>
                </a:cxnLst>
                <a:rect l="0" t="0" r="r" b="b"/>
                <a:pathLst>
                  <a:path w="110" h="58">
                    <a:moveTo>
                      <a:pt x="15" y="2"/>
                    </a:moveTo>
                    <a:cubicBezTo>
                      <a:pt x="13" y="1"/>
                      <a:pt x="11" y="1"/>
                      <a:pt x="9" y="2"/>
                    </a:cubicBezTo>
                    <a:cubicBezTo>
                      <a:pt x="7" y="3"/>
                      <a:pt x="3" y="6"/>
                      <a:pt x="2" y="10"/>
                    </a:cubicBezTo>
                    <a:cubicBezTo>
                      <a:pt x="1" y="14"/>
                      <a:pt x="0" y="21"/>
                      <a:pt x="3" y="26"/>
                    </a:cubicBezTo>
                    <a:cubicBezTo>
                      <a:pt x="6" y="31"/>
                      <a:pt x="13" y="35"/>
                      <a:pt x="22" y="40"/>
                    </a:cubicBezTo>
                    <a:cubicBezTo>
                      <a:pt x="31" y="45"/>
                      <a:pt x="45" y="50"/>
                      <a:pt x="57" y="53"/>
                    </a:cubicBezTo>
                    <a:cubicBezTo>
                      <a:pt x="69" y="56"/>
                      <a:pt x="89" y="58"/>
                      <a:pt x="96" y="58"/>
                    </a:cubicBezTo>
                    <a:lnTo>
                      <a:pt x="99" y="53"/>
                    </a:lnTo>
                    <a:cubicBezTo>
                      <a:pt x="100" y="51"/>
                      <a:pt x="102" y="49"/>
                      <a:pt x="104" y="48"/>
                    </a:cubicBezTo>
                    <a:lnTo>
                      <a:pt x="110" y="47"/>
                    </a:lnTo>
                    <a:cubicBezTo>
                      <a:pt x="106" y="43"/>
                      <a:pt x="89" y="31"/>
                      <a:pt x="81" y="27"/>
                    </a:cubicBezTo>
                    <a:cubicBezTo>
                      <a:pt x="73" y="22"/>
                      <a:pt x="67" y="19"/>
                      <a:pt x="61" y="16"/>
                    </a:cubicBezTo>
                    <a:cubicBezTo>
                      <a:pt x="55" y="13"/>
                      <a:pt x="49" y="10"/>
                      <a:pt x="43" y="9"/>
                    </a:cubicBezTo>
                    <a:cubicBezTo>
                      <a:pt x="37" y="7"/>
                      <a:pt x="29" y="4"/>
                      <a:pt x="24" y="3"/>
                    </a:cubicBezTo>
                    <a:cubicBezTo>
                      <a:pt x="19" y="2"/>
                      <a:pt x="14" y="0"/>
                      <a:pt x="13" y="1"/>
                    </a:cubicBezTo>
                  </a:path>
                </a:pathLst>
              </a:custGeom>
              <a:gradFill rotWithShape="0">
                <a:gsLst>
                  <a:gs pos="0">
                    <a:srgbClr val="FFFFFF"/>
                  </a:gs>
                  <a:gs pos="50000">
                    <a:srgbClr val="FFFFFF">
                      <a:gamma/>
                      <a:shade val="81961"/>
                      <a:invGamma/>
                    </a:srgbClr>
                  </a:gs>
                  <a:gs pos="100000">
                    <a:srgbClr val="FFFFFF"/>
                  </a:gs>
                </a:gsLst>
                <a:lin ang="18900000" scaled="1"/>
              </a:gradFill>
              <a:ln w="9525">
                <a:solidFill>
                  <a:srgbClr val="000000"/>
                </a:solidFill>
                <a:round/>
                <a:headEnd/>
                <a:tailEnd/>
              </a:ln>
            </p:spPr>
            <p:txBody>
              <a:bodyPr/>
              <a:lstStyle/>
              <a:p>
                <a:endParaRPr lang="de-DE"/>
              </a:p>
            </p:txBody>
          </p:sp>
          <p:sp>
            <p:nvSpPr>
              <p:cNvPr id="83" name="Freeform 5">
                <a:extLst>
                  <a:ext uri="{FF2B5EF4-FFF2-40B4-BE49-F238E27FC236}">
                    <a16:creationId xmlns:a16="http://schemas.microsoft.com/office/drawing/2014/main" id="{14714CE1-9122-49D7-BF0F-340099985BC4}"/>
                  </a:ext>
                </a:extLst>
              </p:cNvPr>
              <p:cNvSpPr>
                <a:spLocks/>
              </p:cNvSpPr>
              <p:nvPr/>
            </p:nvSpPr>
            <p:spPr bwMode="auto">
              <a:xfrm>
                <a:off x="194086" y="4738085"/>
                <a:ext cx="441" cy="127"/>
              </a:xfrm>
              <a:custGeom>
                <a:avLst/>
                <a:gdLst/>
                <a:ahLst/>
                <a:cxnLst>
                  <a:cxn ang="0">
                    <a:pos x="271" y="2"/>
                  </a:cxn>
                  <a:cxn ang="0">
                    <a:pos x="274" y="5"/>
                  </a:cxn>
                  <a:cxn ang="0">
                    <a:pos x="128" y="60"/>
                  </a:cxn>
                  <a:cxn ang="0">
                    <a:pos x="0" y="114"/>
                  </a:cxn>
                  <a:cxn ang="0">
                    <a:pos x="7" y="117"/>
                  </a:cxn>
                  <a:cxn ang="0">
                    <a:pos x="13" y="119"/>
                  </a:cxn>
                  <a:cxn ang="0">
                    <a:pos x="20" y="119"/>
                  </a:cxn>
                  <a:cxn ang="0">
                    <a:pos x="155" y="75"/>
                  </a:cxn>
                  <a:cxn ang="0">
                    <a:pos x="331" y="12"/>
                  </a:cxn>
                  <a:cxn ang="0">
                    <a:pos x="324" y="5"/>
                  </a:cxn>
                  <a:cxn ang="0">
                    <a:pos x="309" y="1"/>
                  </a:cxn>
                  <a:cxn ang="0">
                    <a:pos x="288" y="0"/>
                  </a:cxn>
                  <a:cxn ang="0">
                    <a:pos x="271" y="2"/>
                  </a:cxn>
                </a:cxnLst>
                <a:rect l="0" t="0" r="r" b="b"/>
                <a:pathLst>
                  <a:path w="331" h="119">
                    <a:moveTo>
                      <a:pt x="271" y="2"/>
                    </a:moveTo>
                    <a:lnTo>
                      <a:pt x="274" y="5"/>
                    </a:lnTo>
                    <a:cubicBezTo>
                      <a:pt x="250" y="15"/>
                      <a:pt x="174" y="42"/>
                      <a:pt x="128" y="60"/>
                    </a:cubicBezTo>
                    <a:lnTo>
                      <a:pt x="0" y="114"/>
                    </a:lnTo>
                    <a:lnTo>
                      <a:pt x="7" y="117"/>
                    </a:lnTo>
                    <a:cubicBezTo>
                      <a:pt x="9" y="118"/>
                      <a:pt x="11" y="119"/>
                      <a:pt x="13" y="119"/>
                    </a:cubicBezTo>
                    <a:lnTo>
                      <a:pt x="20" y="119"/>
                    </a:lnTo>
                    <a:cubicBezTo>
                      <a:pt x="43" y="112"/>
                      <a:pt x="103" y="93"/>
                      <a:pt x="155" y="75"/>
                    </a:cubicBezTo>
                    <a:cubicBezTo>
                      <a:pt x="207" y="57"/>
                      <a:pt x="303" y="24"/>
                      <a:pt x="331" y="12"/>
                    </a:cubicBezTo>
                    <a:lnTo>
                      <a:pt x="324" y="5"/>
                    </a:lnTo>
                    <a:cubicBezTo>
                      <a:pt x="321" y="3"/>
                      <a:pt x="315" y="2"/>
                      <a:pt x="309" y="1"/>
                    </a:cubicBezTo>
                    <a:cubicBezTo>
                      <a:pt x="303" y="0"/>
                      <a:pt x="294" y="0"/>
                      <a:pt x="288" y="0"/>
                    </a:cubicBezTo>
                    <a:cubicBezTo>
                      <a:pt x="282" y="0"/>
                      <a:pt x="275" y="2"/>
                      <a:pt x="271" y="2"/>
                    </a:cubicBezTo>
                    <a:close/>
                  </a:path>
                </a:pathLst>
              </a:custGeom>
              <a:solidFill>
                <a:srgbClr val="FFFFFF"/>
              </a:solidFill>
              <a:ln w="9525">
                <a:solidFill>
                  <a:srgbClr val="000000"/>
                </a:solidFill>
                <a:round/>
                <a:headEnd/>
                <a:tailEnd/>
              </a:ln>
              <a:effectLst>
                <a:outerShdw dist="17961" dir="2700000" algn="ctr" rotWithShape="0">
                  <a:srgbClr val="808080"/>
                </a:outerShdw>
              </a:effectLst>
            </p:spPr>
            <p:txBody>
              <a:bodyPr/>
              <a:lstStyle/>
              <a:p>
                <a:endParaRPr lang="de-DE"/>
              </a:p>
            </p:txBody>
          </p:sp>
          <p:sp>
            <p:nvSpPr>
              <p:cNvPr id="84" name="Freeform 8">
                <a:extLst>
                  <a:ext uri="{FF2B5EF4-FFF2-40B4-BE49-F238E27FC236}">
                    <a16:creationId xmlns:a16="http://schemas.microsoft.com/office/drawing/2014/main" id="{9F16B50D-9302-4E30-9529-977B21A379FD}"/>
                  </a:ext>
                </a:extLst>
              </p:cNvPr>
              <p:cNvSpPr>
                <a:spLocks/>
              </p:cNvSpPr>
              <p:nvPr/>
            </p:nvSpPr>
            <p:spPr bwMode="auto">
              <a:xfrm>
                <a:off x="194247" y="4737955"/>
                <a:ext cx="111" cy="31"/>
              </a:xfrm>
              <a:custGeom>
                <a:avLst/>
                <a:gdLst/>
                <a:ahLst/>
                <a:cxnLst>
                  <a:cxn ang="0">
                    <a:pos x="56" y="11"/>
                  </a:cxn>
                  <a:cxn ang="0">
                    <a:pos x="0" y="27"/>
                  </a:cxn>
                  <a:cxn ang="0">
                    <a:pos x="15" y="31"/>
                  </a:cxn>
                  <a:cxn ang="0">
                    <a:pos x="80" y="16"/>
                  </a:cxn>
                  <a:cxn ang="0">
                    <a:pos x="111" y="2"/>
                  </a:cxn>
                  <a:cxn ang="0">
                    <a:pos x="100" y="0"/>
                  </a:cxn>
                  <a:cxn ang="0">
                    <a:pos x="56" y="11"/>
                  </a:cxn>
                </a:cxnLst>
                <a:rect l="0" t="0" r="r" b="b"/>
                <a:pathLst>
                  <a:path w="111" h="31">
                    <a:moveTo>
                      <a:pt x="56" y="11"/>
                    </a:moveTo>
                    <a:lnTo>
                      <a:pt x="0" y="27"/>
                    </a:lnTo>
                    <a:lnTo>
                      <a:pt x="15" y="31"/>
                    </a:lnTo>
                    <a:cubicBezTo>
                      <a:pt x="28" y="29"/>
                      <a:pt x="64" y="21"/>
                      <a:pt x="80" y="16"/>
                    </a:cubicBezTo>
                    <a:cubicBezTo>
                      <a:pt x="96" y="11"/>
                      <a:pt x="108" y="5"/>
                      <a:pt x="111" y="2"/>
                    </a:cubicBezTo>
                    <a:lnTo>
                      <a:pt x="100" y="0"/>
                    </a:lnTo>
                    <a:cubicBezTo>
                      <a:pt x="91" y="1"/>
                      <a:pt x="56" y="11"/>
                      <a:pt x="56" y="11"/>
                    </a:cubicBezTo>
                    <a:close/>
                  </a:path>
                </a:pathLst>
              </a:custGeom>
              <a:solidFill>
                <a:srgbClr val="FFFFFF"/>
              </a:solidFill>
              <a:ln w="9525">
                <a:solidFill>
                  <a:srgbClr val="000000"/>
                </a:solidFill>
                <a:round/>
                <a:headEnd/>
                <a:tailEnd/>
              </a:ln>
              <a:effectLst>
                <a:outerShdw dist="17961" dir="2700000" algn="ctr" rotWithShape="0">
                  <a:srgbClr val="808080"/>
                </a:outerShdw>
              </a:effectLst>
            </p:spPr>
            <p:txBody>
              <a:bodyPr/>
              <a:lstStyle/>
              <a:p>
                <a:endParaRPr lang="de-DE"/>
              </a:p>
            </p:txBody>
          </p:sp>
          <p:sp>
            <p:nvSpPr>
              <p:cNvPr id="85" name="Oval 10">
                <a:extLst>
                  <a:ext uri="{FF2B5EF4-FFF2-40B4-BE49-F238E27FC236}">
                    <a16:creationId xmlns:a16="http://schemas.microsoft.com/office/drawing/2014/main" id="{D97BF64E-70B9-4CB4-9643-F248A914DCAC}"/>
                  </a:ext>
                </a:extLst>
              </p:cNvPr>
              <p:cNvSpPr>
                <a:spLocks noChangeArrowheads="1"/>
              </p:cNvSpPr>
              <p:nvPr/>
            </p:nvSpPr>
            <p:spPr bwMode="auto">
              <a:xfrm flipH="1" flipV="1">
                <a:off x="194671" y="4738154"/>
                <a:ext cx="4" cy="4"/>
              </a:xfrm>
              <a:prstGeom prst="ellipse">
                <a:avLst/>
              </a:prstGeom>
              <a:solidFill>
                <a:srgbClr val="FFFFFF"/>
              </a:solidFill>
              <a:ln w="9525">
                <a:solidFill>
                  <a:srgbClr val="000000"/>
                </a:solidFill>
                <a:round/>
                <a:headEnd/>
                <a:tailEnd/>
              </a:ln>
            </p:spPr>
            <p:txBody>
              <a:bodyPr/>
              <a:lstStyle/>
              <a:p>
                <a:endParaRPr lang="de-DE"/>
              </a:p>
            </p:txBody>
          </p:sp>
        </p:grpSp>
        <p:sp>
          <p:nvSpPr>
            <p:cNvPr id="28" name="Sprechblase: oval 27">
              <a:extLst>
                <a:ext uri="{FF2B5EF4-FFF2-40B4-BE49-F238E27FC236}">
                  <a16:creationId xmlns:a16="http://schemas.microsoft.com/office/drawing/2014/main" id="{6F40895B-6244-40DF-93B2-5018995C0658}"/>
                </a:ext>
              </a:extLst>
            </p:cNvPr>
            <p:cNvSpPr/>
            <p:nvPr/>
          </p:nvSpPr>
          <p:spPr>
            <a:xfrm>
              <a:off x="1171130" y="5376702"/>
              <a:ext cx="1085850" cy="566737"/>
            </a:xfrm>
            <a:prstGeom prst="wedgeEllipseCallout">
              <a:avLst>
                <a:gd name="adj1" fmla="val -105765"/>
                <a:gd name="adj2" fmla="val -145631"/>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de-DE" sz="800" dirty="0" err="1">
                  <a:solidFill>
                    <a:sysClr val="windowText" lastClr="000000"/>
                  </a:solidFill>
                </a:rPr>
                <a:t>delta</a:t>
              </a:r>
              <a:r>
                <a:rPr lang="de-DE" sz="800" dirty="0">
                  <a:solidFill>
                    <a:sysClr val="windowText" lastClr="000000"/>
                  </a:solidFill>
                </a:rPr>
                <a:t> 6144 abflugbereit</a:t>
              </a:r>
            </a:p>
          </p:txBody>
        </p:sp>
        <p:pic>
          <p:nvPicPr>
            <p:cNvPr id="29" name="Grafik 28">
              <a:extLst>
                <a:ext uri="{FF2B5EF4-FFF2-40B4-BE49-F238E27FC236}">
                  <a16:creationId xmlns:a16="http://schemas.microsoft.com/office/drawing/2014/main" id="{3DAA49E4-5299-4988-A7C7-14BC97A3319D}"/>
                </a:ext>
              </a:extLst>
            </p:cNvPr>
            <p:cNvPicPr>
              <a:picLocks noChangeAspect="1"/>
            </p:cNvPicPr>
            <p:nvPr/>
          </p:nvPicPr>
          <p:blipFill>
            <a:blip r:embed="rId12" cstate="print">
              <a:extLst>
                <a:ext uri="{BEBA8EAE-BF5A-486C-A8C5-ECC9F3942E4B}">
                  <a14:imgProps xmlns:a14="http://schemas.microsoft.com/office/drawing/2010/main">
                    <a14:imgLayer r:embed="rId13">
                      <a14:imgEffect>
                        <a14:brightnessContrast bright="22000"/>
                      </a14:imgEffect>
                    </a14:imgLayer>
                  </a14:imgProps>
                </a:ext>
                <a:ext uri="{28A0092B-C50C-407E-A947-70E740481C1C}">
                  <a14:useLocalDpi xmlns:a14="http://schemas.microsoft.com/office/drawing/2010/main" val="0"/>
                </a:ext>
                <a:ext uri="{837473B0-CC2E-450A-ABE3-18F120FF3D39}">
                  <a1611:picAttrSrcUrl xmlns:a1611="http://schemas.microsoft.com/office/drawing/2016/11/main" r:id="rId14"/>
                </a:ext>
              </a:extLst>
            </a:blip>
            <a:stretch>
              <a:fillRect/>
            </a:stretch>
          </p:blipFill>
          <p:spPr>
            <a:xfrm rot="301555">
              <a:off x="5505451" y="4068738"/>
              <a:ext cx="827703" cy="541488"/>
            </a:xfrm>
            <a:prstGeom prst="rect">
              <a:avLst/>
            </a:prstGeom>
            <a:effectLst>
              <a:softEdge rad="139700"/>
            </a:effectLst>
          </p:spPr>
        </p:pic>
        <p:sp>
          <p:nvSpPr>
            <p:cNvPr id="30" name="Sprechblase: oval 29">
              <a:extLst>
                <a:ext uri="{FF2B5EF4-FFF2-40B4-BE49-F238E27FC236}">
                  <a16:creationId xmlns:a16="http://schemas.microsoft.com/office/drawing/2014/main" id="{C6E75CF9-B84D-4D3B-B093-11EC4065804C}"/>
                </a:ext>
              </a:extLst>
            </p:cNvPr>
            <p:cNvSpPr/>
            <p:nvPr/>
          </p:nvSpPr>
          <p:spPr>
            <a:xfrm>
              <a:off x="6457951" y="3438524"/>
              <a:ext cx="1257300" cy="757237"/>
            </a:xfrm>
            <a:prstGeom prst="wedgeEllipseCallout">
              <a:avLst>
                <a:gd name="adj1" fmla="val -85371"/>
                <a:gd name="adj2" fmla="val 63886"/>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de-DE" sz="800">
                  <a:solidFill>
                    <a:sysClr val="windowText" lastClr="000000"/>
                  </a:solidFill>
                </a:rPr>
                <a:t>delta echo oscar vfr nach EDRC erbitte Rollinfo</a:t>
              </a:r>
            </a:p>
          </p:txBody>
        </p:sp>
        <p:sp>
          <p:nvSpPr>
            <p:cNvPr id="33" name="Freihandform: Form 32">
              <a:extLst>
                <a:ext uri="{FF2B5EF4-FFF2-40B4-BE49-F238E27FC236}">
                  <a16:creationId xmlns:a16="http://schemas.microsoft.com/office/drawing/2014/main" id="{E3D02B3E-461F-418B-9723-671E4A7D2EF2}"/>
                </a:ext>
              </a:extLst>
            </p:cNvPr>
            <p:cNvSpPr/>
            <p:nvPr/>
          </p:nvSpPr>
          <p:spPr>
            <a:xfrm>
              <a:off x="972558" y="4419601"/>
              <a:ext cx="6989019" cy="1015713"/>
            </a:xfrm>
            <a:custGeom>
              <a:avLst/>
              <a:gdLst>
                <a:gd name="connsiteX0" fmla="*/ 123825 w 4676775"/>
                <a:gd name="connsiteY0" fmla="*/ 0 h 1009650"/>
                <a:gd name="connsiteX1" fmla="*/ 4676775 w 4676775"/>
                <a:gd name="connsiteY1" fmla="*/ 819150 h 1009650"/>
                <a:gd name="connsiteX2" fmla="*/ 4029075 w 4676775"/>
                <a:gd name="connsiteY2" fmla="*/ 1009650 h 1009650"/>
                <a:gd name="connsiteX3" fmla="*/ 0 w 4676775"/>
                <a:gd name="connsiteY3" fmla="*/ 47625 h 1009650"/>
                <a:gd name="connsiteX4" fmla="*/ 123825 w 4676775"/>
                <a:gd name="connsiteY4" fmla="*/ 0 h 1009650"/>
                <a:gd name="connsiteX0" fmla="*/ 123825 w 4676775"/>
                <a:gd name="connsiteY0" fmla="*/ 0 h 1009650"/>
                <a:gd name="connsiteX1" fmla="*/ 4676775 w 4676775"/>
                <a:gd name="connsiteY1" fmla="*/ 819150 h 1009650"/>
                <a:gd name="connsiteX2" fmla="*/ 4029075 w 4676775"/>
                <a:gd name="connsiteY2" fmla="*/ 1009650 h 1009650"/>
                <a:gd name="connsiteX3" fmla="*/ 0 w 4676775"/>
                <a:gd name="connsiteY3" fmla="*/ 27013 h 1009650"/>
                <a:gd name="connsiteX4" fmla="*/ 123825 w 4676775"/>
                <a:gd name="connsiteY4" fmla="*/ 0 h 1009650"/>
                <a:gd name="connsiteX0" fmla="*/ 132686 w 4685636"/>
                <a:gd name="connsiteY0" fmla="*/ 367566 h 1377216"/>
                <a:gd name="connsiteX1" fmla="*/ 4685636 w 4685636"/>
                <a:gd name="connsiteY1" fmla="*/ 1186716 h 1377216"/>
                <a:gd name="connsiteX2" fmla="*/ 4037936 w 4685636"/>
                <a:gd name="connsiteY2" fmla="*/ 1377216 h 1377216"/>
                <a:gd name="connsiteX3" fmla="*/ 0 w 4685636"/>
                <a:gd name="connsiteY3" fmla="*/ 0 h 1377216"/>
                <a:gd name="connsiteX4" fmla="*/ 132686 w 4685636"/>
                <a:gd name="connsiteY4" fmla="*/ 367566 h 1377216"/>
                <a:gd name="connsiteX0" fmla="*/ 94289 w 4647239"/>
                <a:gd name="connsiteY0" fmla="*/ 0 h 1009650"/>
                <a:gd name="connsiteX1" fmla="*/ 4647239 w 4647239"/>
                <a:gd name="connsiteY1" fmla="*/ 819150 h 1009650"/>
                <a:gd name="connsiteX2" fmla="*/ 3999539 w 4647239"/>
                <a:gd name="connsiteY2" fmla="*/ 1009650 h 1009650"/>
                <a:gd name="connsiteX3" fmla="*/ 0 w 4647239"/>
                <a:gd name="connsiteY3" fmla="*/ 6401 h 1009650"/>
                <a:gd name="connsiteX4" fmla="*/ 94289 w 4647239"/>
                <a:gd name="connsiteY4" fmla="*/ 0 h 1009650"/>
                <a:gd name="connsiteX0" fmla="*/ 94289 w 5432594"/>
                <a:gd name="connsiteY0" fmla="*/ 0 h 1009650"/>
                <a:gd name="connsiteX1" fmla="*/ 5432594 w 5432594"/>
                <a:gd name="connsiteY1" fmla="*/ 957881 h 1009650"/>
                <a:gd name="connsiteX2" fmla="*/ 3999539 w 5432594"/>
                <a:gd name="connsiteY2" fmla="*/ 1009650 h 1009650"/>
                <a:gd name="connsiteX3" fmla="*/ 0 w 5432594"/>
                <a:gd name="connsiteY3" fmla="*/ 6401 h 1009650"/>
                <a:gd name="connsiteX4" fmla="*/ 94289 w 5432594"/>
                <a:gd name="connsiteY4" fmla="*/ 0 h 1009650"/>
                <a:gd name="connsiteX0" fmla="*/ 94289 w 5432594"/>
                <a:gd name="connsiteY0" fmla="*/ 0 h 1102137"/>
                <a:gd name="connsiteX1" fmla="*/ 5432594 w 5432594"/>
                <a:gd name="connsiteY1" fmla="*/ 957881 h 1102137"/>
                <a:gd name="connsiteX2" fmla="*/ 4419612 w 5432594"/>
                <a:gd name="connsiteY2" fmla="*/ 1102137 h 1102137"/>
                <a:gd name="connsiteX3" fmla="*/ 0 w 5432594"/>
                <a:gd name="connsiteY3" fmla="*/ 6401 h 1102137"/>
                <a:gd name="connsiteX4" fmla="*/ 94289 w 5432594"/>
                <a:gd name="connsiteY4" fmla="*/ 0 h 1102137"/>
                <a:gd name="connsiteX0" fmla="*/ 1372774 w 6711079"/>
                <a:gd name="connsiteY0" fmla="*/ 0 h 1102137"/>
                <a:gd name="connsiteX1" fmla="*/ 6711079 w 6711079"/>
                <a:gd name="connsiteY1" fmla="*/ 957881 h 1102137"/>
                <a:gd name="connsiteX2" fmla="*/ 5698097 w 6711079"/>
                <a:gd name="connsiteY2" fmla="*/ 1102137 h 1102137"/>
                <a:gd name="connsiteX3" fmla="*/ 0 w 6711079"/>
                <a:gd name="connsiteY3" fmla="*/ 168254 h 1102137"/>
                <a:gd name="connsiteX4" fmla="*/ 1372774 w 6711079"/>
                <a:gd name="connsiteY4" fmla="*/ 0 h 1102137"/>
                <a:gd name="connsiteX0" fmla="*/ 213006 w 6711079"/>
                <a:gd name="connsiteY0" fmla="*/ 0 h 963406"/>
                <a:gd name="connsiteX1" fmla="*/ 6711079 w 6711079"/>
                <a:gd name="connsiteY1" fmla="*/ 819150 h 963406"/>
                <a:gd name="connsiteX2" fmla="*/ 5698097 w 6711079"/>
                <a:gd name="connsiteY2" fmla="*/ 963406 h 963406"/>
                <a:gd name="connsiteX3" fmla="*/ 0 w 6711079"/>
                <a:gd name="connsiteY3" fmla="*/ 29523 h 963406"/>
                <a:gd name="connsiteX4" fmla="*/ 213006 w 6711079"/>
                <a:gd name="connsiteY4" fmla="*/ 0 h 963406"/>
                <a:gd name="connsiteX0" fmla="*/ 213006 w 6700678"/>
                <a:gd name="connsiteY0" fmla="*/ 0 h 963406"/>
                <a:gd name="connsiteX1" fmla="*/ 6700678 w 6700678"/>
                <a:gd name="connsiteY1" fmla="*/ 590603 h 963406"/>
                <a:gd name="connsiteX2" fmla="*/ 5698097 w 6700678"/>
                <a:gd name="connsiteY2" fmla="*/ 963406 h 963406"/>
                <a:gd name="connsiteX3" fmla="*/ 0 w 6700678"/>
                <a:gd name="connsiteY3" fmla="*/ 29523 h 963406"/>
                <a:gd name="connsiteX4" fmla="*/ 213006 w 6700678"/>
                <a:gd name="connsiteY4" fmla="*/ 0 h 963406"/>
                <a:gd name="connsiteX0" fmla="*/ 213006 w 6700678"/>
                <a:gd name="connsiteY0" fmla="*/ 0 h 796391"/>
                <a:gd name="connsiteX1" fmla="*/ 6700678 w 6700678"/>
                <a:gd name="connsiteY1" fmla="*/ 590603 h 796391"/>
                <a:gd name="connsiteX2" fmla="*/ 5916537 w 6700678"/>
                <a:gd name="connsiteY2" fmla="*/ 796391 h 796391"/>
                <a:gd name="connsiteX3" fmla="*/ 0 w 6700678"/>
                <a:gd name="connsiteY3" fmla="*/ 29523 h 796391"/>
                <a:gd name="connsiteX4" fmla="*/ 213006 w 6700678"/>
                <a:gd name="connsiteY4" fmla="*/ 0 h 7963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00678" h="796391">
                  <a:moveTo>
                    <a:pt x="213006" y="0"/>
                  </a:moveTo>
                  <a:lnTo>
                    <a:pt x="6700678" y="590603"/>
                  </a:lnTo>
                  <a:lnTo>
                    <a:pt x="5916537" y="796391"/>
                  </a:lnTo>
                  <a:lnTo>
                    <a:pt x="0" y="29523"/>
                  </a:lnTo>
                  <a:lnTo>
                    <a:pt x="213006" y="0"/>
                  </a:lnTo>
                  <a:close/>
                </a:path>
              </a:pathLst>
            </a:custGeom>
            <a:solidFill>
              <a:schemeClr val="bg1">
                <a:lumMod val="6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de-DE" sz="1100"/>
            </a:p>
          </p:txBody>
        </p:sp>
        <p:grpSp>
          <p:nvGrpSpPr>
            <p:cNvPr id="34" name="Group 69">
              <a:extLst>
                <a:ext uri="{FF2B5EF4-FFF2-40B4-BE49-F238E27FC236}">
                  <a16:creationId xmlns:a16="http://schemas.microsoft.com/office/drawing/2014/main" id="{1D49E12C-A0A5-4948-A8A6-7093F52FF83B}"/>
                </a:ext>
              </a:extLst>
            </p:cNvPr>
            <p:cNvGrpSpPr>
              <a:grpSpLocks/>
            </p:cNvGrpSpPr>
            <p:nvPr/>
          </p:nvGrpSpPr>
          <p:grpSpPr bwMode="auto">
            <a:xfrm rot="539640">
              <a:off x="5005096" y="5309070"/>
              <a:ext cx="887816" cy="543120"/>
              <a:chOff x="4998032" y="5287363"/>
              <a:chExt cx="482" cy="260"/>
            </a:xfrm>
          </p:grpSpPr>
          <p:sp>
            <p:nvSpPr>
              <p:cNvPr id="35" name="Rectangle 70">
                <a:extLst>
                  <a:ext uri="{FF2B5EF4-FFF2-40B4-BE49-F238E27FC236}">
                    <a16:creationId xmlns:a16="http://schemas.microsoft.com/office/drawing/2014/main" id="{A20927CF-41DF-4389-8019-3DCE7731047D}"/>
                  </a:ext>
                </a:extLst>
              </p:cNvPr>
              <p:cNvSpPr>
                <a:spLocks noChangeArrowheads="1"/>
              </p:cNvSpPr>
              <p:nvPr/>
            </p:nvSpPr>
            <p:spPr bwMode="auto">
              <a:xfrm>
                <a:off x="4998052" y="5287550"/>
                <a:ext cx="359" cy="24"/>
              </a:xfrm>
              <a:prstGeom prst="rect">
                <a:avLst/>
              </a:prstGeom>
              <a:solidFill>
                <a:srgbClr val="808080"/>
              </a:solidFill>
              <a:ln w="9525">
                <a:solidFill>
                  <a:srgbClr val="000000"/>
                </a:solidFill>
                <a:miter lim="800000"/>
                <a:headEnd/>
                <a:tailEnd/>
              </a:ln>
            </p:spPr>
            <p:txBody>
              <a:bodyPr/>
              <a:lstStyle/>
              <a:p>
                <a:endParaRPr lang="de-DE"/>
              </a:p>
            </p:txBody>
          </p:sp>
          <p:sp>
            <p:nvSpPr>
              <p:cNvPr id="36" name="Freeform 71">
                <a:extLst>
                  <a:ext uri="{FF2B5EF4-FFF2-40B4-BE49-F238E27FC236}">
                    <a16:creationId xmlns:a16="http://schemas.microsoft.com/office/drawing/2014/main" id="{B259A296-C590-489F-8D9D-D77406947979}"/>
                  </a:ext>
                </a:extLst>
              </p:cNvPr>
              <p:cNvSpPr>
                <a:spLocks/>
              </p:cNvSpPr>
              <p:nvPr/>
            </p:nvSpPr>
            <p:spPr bwMode="auto">
              <a:xfrm>
                <a:off x="4998192" y="5287556"/>
                <a:ext cx="226" cy="13"/>
              </a:xfrm>
              <a:custGeom>
                <a:avLst/>
                <a:gdLst/>
                <a:ahLst/>
                <a:cxnLst>
                  <a:cxn ang="0">
                    <a:pos x="0" y="9"/>
                  </a:cxn>
                  <a:cxn ang="0">
                    <a:pos x="212" y="9"/>
                  </a:cxn>
                  <a:cxn ang="0">
                    <a:pos x="226" y="0"/>
                  </a:cxn>
                  <a:cxn ang="0">
                    <a:pos x="21" y="0"/>
                  </a:cxn>
                  <a:cxn ang="0">
                    <a:pos x="0" y="9"/>
                  </a:cxn>
                </a:cxnLst>
                <a:rect l="0" t="0" r="r" b="b"/>
                <a:pathLst>
                  <a:path w="226" h="9">
                    <a:moveTo>
                      <a:pt x="0" y="9"/>
                    </a:moveTo>
                    <a:lnTo>
                      <a:pt x="212" y="9"/>
                    </a:lnTo>
                    <a:lnTo>
                      <a:pt x="226" y="0"/>
                    </a:lnTo>
                    <a:lnTo>
                      <a:pt x="21" y="0"/>
                    </a:lnTo>
                    <a:lnTo>
                      <a:pt x="0" y="9"/>
                    </a:lnTo>
                    <a:close/>
                  </a:path>
                </a:pathLst>
              </a:custGeom>
              <a:gradFill rotWithShape="0">
                <a:gsLst>
                  <a:gs pos="0">
                    <a:srgbClr val="FFFFFF"/>
                  </a:gs>
                  <a:gs pos="50000">
                    <a:srgbClr val="FFFFFF">
                      <a:gamma/>
                      <a:shade val="46275"/>
                      <a:invGamma/>
                    </a:srgbClr>
                  </a:gs>
                  <a:gs pos="100000">
                    <a:srgbClr val="FFFFFF"/>
                  </a:gs>
                </a:gsLst>
                <a:lin ang="5400000" scaled="1"/>
              </a:gradFill>
              <a:ln w="9525">
                <a:solidFill>
                  <a:srgbClr val="000000"/>
                </a:solidFill>
                <a:round/>
                <a:headEnd/>
                <a:tailEnd/>
              </a:ln>
            </p:spPr>
            <p:txBody>
              <a:bodyPr/>
              <a:lstStyle/>
              <a:p>
                <a:endParaRPr lang="de-DE"/>
              </a:p>
            </p:txBody>
          </p:sp>
          <p:sp>
            <p:nvSpPr>
              <p:cNvPr id="37" name="Oval 72">
                <a:extLst>
                  <a:ext uri="{FF2B5EF4-FFF2-40B4-BE49-F238E27FC236}">
                    <a16:creationId xmlns:a16="http://schemas.microsoft.com/office/drawing/2014/main" id="{99F02AFC-9E52-40CA-B0EF-572A3F0203D2}"/>
                  </a:ext>
                </a:extLst>
              </p:cNvPr>
              <p:cNvSpPr>
                <a:spLocks noChangeArrowheads="1"/>
              </p:cNvSpPr>
              <p:nvPr/>
            </p:nvSpPr>
            <p:spPr bwMode="auto">
              <a:xfrm>
                <a:off x="4998438" y="5287560"/>
                <a:ext cx="35" cy="28"/>
              </a:xfrm>
              <a:prstGeom prst="ellipse">
                <a:avLst/>
              </a:prstGeom>
              <a:solidFill>
                <a:srgbClr val="800000"/>
              </a:solidFill>
              <a:ln w="9525">
                <a:solidFill>
                  <a:srgbClr val="000000"/>
                </a:solidFill>
                <a:round/>
                <a:headEnd/>
                <a:tailEnd/>
              </a:ln>
              <a:effectLst>
                <a:outerShdw dist="107763" dir="8100000" algn="ctr" rotWithShape="0">
                  <a:srgbClr val="808080"/>
                </a:outerShdw>
              </a:effectLst>
            </p:spPr>
            <p:txBody>
              <a:bodyPr/>
              <a:lstStyle/>
              <a:p>
                <a:endParaRPr lang="de-DE"/>
              </a:p>
            </p:txBody>
          </p:sp>
          <p:sp>
            <p:nvSpPr>
              <p:cNvPr id="38" name="Rectangle 73">
                <a:extLst>
                  <a:ext uri="{FF2B5EF4-FFF2-40B4-BE49-F238E27FC236}">
                    <a16:creationId xmlns:a16="http://schemas.microsoft.com/office/drawing/2014/main" id="{077F2A55-CCE3-48E0-9FFC-EE4DF3D495ED}"/>
                  </a:ext>
                </a:extLst>
              </p:cNvPr>
              <p:cNvSpPr>
                <a:spLocks noChangeArrowheads="1"/>
              </p:cNvSpPr>
              <p:nvPr/>
            </p:nvSpPr>
            <p:spPr bwMode="auto">
              <a:xfrm>
                <a:off x="4998280" y="5287512"/>
                <a:ext cx="53" cy="35"/>
              </a:xfrm>
              <a:prstGeom prst="rect">
                <a:avLst/>
              </a:prstGeom>
              <a:gradFill rotWithShape="0">
                <a:gsLst>
                  <a:gs pos="0">
                    <a:srgbClr val="FFFFFF"/>
                  </a:gs>
                  <a:gs pos="50000">
                    <a:srgbClr val="FFFFFF">
                      <a:gamma/>
                      <a:shade val="21176"/>
                      <a:invGamma/>
                    </a:srgbClr>
                  </a:gs>
                  <a:gs pos="100000">
                    <a:srgbClr val="FFFFFF"/>
                  </a:gs>
                </a:gsLst>
                <a:lin ang="18900000" scaled="1"/>
              </a:gradFill>
              <a:ln w="9525">
                <a:solidFill>
                  <a:srgbClr val="000000"/>
                </a:solidFill>
                <a:miter lim="800000"/>
                <a:headEnd/>
                <a:tailEnd/>
              </a:ln>
            </p:spPr>
            <p:txBody>
              <a:bodyPr/>
              <a:lstStyle/>
              <a:p>
                <a:endParaRPr lang="de-DE"/>
              </a:p>
            </p:txBody>
          </p:sp>
          <p:sp>
            <p:nvSpPr>
              <p:cNvPr id="39" name="AutoShape 74">
                <a:extLst>
                  <a:ext uri="{FF2B5EF4-FFF2-40B4-BE49-F238E27FC236}">
                    <a16:creationId xmlns:a16="http://schemas.microsoft.com/office/drawing/2014/main" id="{8094E088-C7CA-4220-8AF2-56ED1FAF65C6}"/>
                  </a:ext>
                </a:extLst>
              </p:cNvPr>
              <p:cNvSpPr>
                <a:spLocks noChangeArrowheads="1"/>
              </p:cNvSpPr>
              <p:nvPr/>
            </p:nvSpPr>
            <p:spPr bwMode="auto">
              <a:xfrm>
                <a:off x="4998424" y="5287490"/>
                <a:ext cx="87" cy="91"/>
              </a:xfrm>
              <a:custGeom>
                <a:avLst/>
                <a:gdLst>
                  <a:gd name="G0" fmla="+- 7843 0 0"/>
                  <a:gd name="G1" fmla="+- 11512318 0 0"/>
                  <a:gd name="G2" fmla="+- 0 0 11512318"/>
                  <a:gd name="T0" fmla="*/ 0 256 1"/>
                  <a:gd name="T1" fmla="*/ 180 256 1"/>
                  <a:gd name="G3" fmla="+- 11512318 T0 T1"/>
                  <a:gd name="T2" fmla="*/ 0 256 1"/>
                  <a:gd name="T3" fmla="*/ 90 256 1"/>
                  <a:gd name="G4" fmla="+- 11512318 T2 T3"/>
                  <a:gd name="G5" fmla="*/ G4 2 1"/>
                  <a:gd name="T4" fmla="*/ 90 256 1"/>
                  <a:gd name="T5" fmla="*/ 0 256 1"/>
                  <a:gd name="G6" fmla="+- 11512318 T4 T5"/>
                  <a:gd name="G7" fmla="*/ G6 2 1"/>
                  <a:gd name="G8" fmla="abs 11512318"/>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7843"/>
                  <a:gd name="G18" fmla="*/ 7843 1 2"/>
                  <a:gd name="G19" fmla="+- G18 5400 0"/>
                  <a:gd name="G20" fmla="cos G19 11512318"/>
                  <a:gd name="G21" fmla="sin G19 11512318"/>
                  <a:gd name="G22" fmla="+- G20 10800 0"/>
                  <a:gd name="G23" fmla="+- G21 10800 0"/>
                  <a:gd name="G24" fmla="+- 10800 0 G20"/>
                  <a:gd name="G25" fmla="+- 7843 10800 0"/>
                  <a:gd name="G26" fmla="?: G9 G17 G25"/>
                  <a:gd name="G27" fmla="?: G9 0 21600"/>
                  <a:gd name="G28" fmla="cos 10800 11512318"/>
                  <a:gd name="G29" fmla="sin 10800 11512318"/>
                  <a:gd name="G30" fmla="sin 7843 11512318"/>
                  <a:gd name="G31" fmla="+- G28 10800 0"/>
                  <a:gd name="G32" fmla="+- G29 10800 0"/>
                  <a:gd name="G33" fmla="+- G30 10800 0"/>
                  <a:gd name="G34" fmla="?: G4 0 G31"/>
                  <a:gd name="G35" fmla="?: 11512318 G34 0"/>
                  <a:gd name="G36" fmla="?: G6 G35 G31"/>
                  <a:gd name="G37" fmla="+- 21600 0 G36"/>
                  <a:gd name="G38" fmla="?: G4 0 G33"/>
                  <a:gd name="G39" fmla="?: 11512318 G38 G32"/>
                  <a:gd name="G40" fmla="?: G6 G39 0"/>
                  <a:gd name="G41" fmla="?: G4 G32 21600"/>
                  <a:gd name="G42" fmla="?: G6 G41 G33"/>
                  <a:gd name="T12" fmla="*/ 10800 w 21600"/>
                  <a:gd name="T13" fmla="*/ 0 h 21600"/>
                  <a:gd name="T14" fmla="*/ 1504 w 21600"/>
                  <a:gd name="T15" fmla="*/ 11504 h 21600"/>
                  <a:gd name="T16" fmla="*/ 10800 w 21600"/>
                  <a:gd name="T17" fmla="*/ 2957 h 21600"/>
                  <a:gd name="T18" fmla="*/ 20096 w 21600"/>
                  <a:gd name="T19" fmla="*/ 11504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2979" y="11392"/>
                    </a:moveTo>
                    <a:cubicBezTo>
                      <a:pt x="2964" y="11195"/>
                      <a:pt x="2957" y="10997"/>
                      <a:pt x="2957" y="10800"/>
                    </a:cubicBezTo>
                    <a:cubicBezTo>
                      <a:pt x="2957" y="6468"/>
                      <a:pt x="6468" y="2957"/>
                      <a:pt x="10800" y="2957"/>
                    </a:cubicBezTo>
                    <a:cubicBezTo>
                      <a:pt x="15131" y="2957"/>
                      <a:pt x="18643" y="6468"/>
                      <a:pt x="18643" y="10800"/>
                    </a:cubicBezTo>
                    <a:cubicBezTo>
                      <a:pt x="18643" y="10997"/>
                      <a:pt x="18635" y="11195"/>
                      <a:pt x="18620" y="11392"/>
                    </a:cubicBezTo>
                    <a:lnTo>
                      <a:pt x="21569" y="11616"/>
                    </a:lnTo>
                    <a:cubicBezTo>
                      <a:pt x="21589" y="11344"/>
                      <a:pt x="21600" y="11072"/>
                      <a:pt x="21600" y="10800"/>
                    </a:cubicBezTo>
                    <a:cubicBezTo>
                      <a:pt x="21600" y="4835"/>
                      <a:pt x="16764" y="0"/>
                      <a:pt x="10800" y="0"/>
                    </a:cubicBezTo>
                    <a:cubicBezTo>
                      <a:pt x="4835" y="0"/>
                      <a:pt x="0" y="4835"/>
                      <a:pt x="0" y="10800"/>
                    </a:cubicBezTo>
                    <a:cubicBezTo>
                      <a:pt x="-1" y="11072"/>
                      <a:pt x="10" y="11344"/>
                      <a:pt x="30" y="11616"/>
                    </a:cubicBezTo>
                    <a:close/>
                  </a:path>
                </a:pathLst>
              </a:custGeom>
              <a:solidFill>
                <a:srgbClr val="FF0000"/>
              </a:solidFill>
              <a:ln w="9525">
                <a:solidFill>
                  <a:srgbClr val="000000"/>
                </a:solidFill>
                <a:miter lim="800000"/>
                <a:headEnd/>
                <a:tailEnd/>
              </a:ln>
            </p:spPr>
            <p:txBody>
              <a:bodyPr/>
              <a:lstStyle/>
              <a:p>
                <a:endParaRPr lang="de-DE"/>
              </a:p>
            </p:txBody>
          </p:sp>
          <p:sp>
            <p:nvSpPr>
              <p:cNvPr id="40" name="Oval 75">
                <a:extLst>
                  <a:ext uri="{FF2B5EF4-FFF2-40B4-BE49-F238E27FC236}">
                    <a16:creationId xmlns:a16="http://schemas.microsoft.com/office/drawing/2014/main" id="{7BFC9399-B859-44FC-BE6D-BADF3EE7647A}"/>
                  </a:ext>
                </a:extLst>
              </p:cNvPr>
              <p:cNvSpPr>
                <a:spLocks noChangeArrowheads="1"/>
              </p:cNvSpPr>
              <p:nvPr/>
            </p:nvSpPr>
            <p:spPr bwMode="auto">
              <a:xfrm rot="2481053">
                <a:off x="4998487" y="5287528"/>
                <a:ext cx="27" cy="42"/>
              </a:xfrm>
              <a:prstGeom prst="ellipse">
                <a:avLst/>
              </a:prstGeom>
              <a:gradFill rotWithShape="0">
                <a:gsLst>
                  <a:gs pos="0">
                    <a:srgbClr val="000000"/>
                  </a:gs>
                  <a:gs pos="50000">
                    <a:srgbClr val="C0C0C0"/>
                  </a:gs>
                  <a:gs pos="100000">
                    <a:srgbClr val="000000"/>
                  </a:gs>
                </a:gsLst>
                <a:lin ang="2700000" scaled="1"/>
              </a:gradFill>
              <a:ln w="19050">
                <a:solidFill>
                  <a:srgbClr val="000000"/>
                </a:solidFill>
                <a:round/>
                <a:headEnd/>
                <a:tailEnd/>
              </a:ln>
            </p:spPr>
            <p:txBody>
              <a:bodyPr/>
              <a:lstStyle/>
              <a:p>
                <a:endParaRPr lang="de-DE"/>
              </a:p>
            </p:txBody>
          </p:sp>
          <p:sp>
            <p:nvSpPr>
              <p:cNvPr id="41" name="AutoShape 76">
                <a:extLst>
                  <a:ext uri="{FF2B5EF4-FFF2-40B4-BE49-F238E27FC236}">
                    <a16:creationId xmlns:a16="http://schemas.microsoft.com/office/drawing/2014/main" id="{E5F85636-C5C2-4CC2-9D46-AC2B5B7F3EAF}"/>
                  </a:ext>
                </a:extLst>
              </p:cNvPr>
              <p:cNvSpPr>
                <a:spLocks noChangeArrowheads="1"/>
              </p:cNvSpPr>
              <p:nvPr/>
            </p:nvSpPr>
            <p:spPr bwMode="auto">
              <a:xfrm>
                <a:off x="4998310" y="5287468"/>
                <a:ext cx="112" cy="95"/>
              </a:xfrm>
              <a:prstGeom prst="cube">
                <a:avLst>
                  <a:gd name="adj" fmla="val 25000"/>
                </a:avLst>
              </a:prstGeom>
              <a:solidFill>
                <a:srgbClr val="FF0000"/>
              </a:solidFill>
              <a:ln w="19050">
                <a:solidFill>
                  <a:srgbClr val="000000"/>
                </a:solidFill>
                <a:miter lim="800000"/>
                <a:headEnd/>
                <a:tailEnd/>
              </a:ln>
            </p:spPr>
            <p:txBody>
              <a:bodyPr/>
              <a:lstStyle/>
              <a:p>
                <a:endParaRPr lang="de-DE"/>
              </a:p>
            </p:txBody>
          </p:sp>
          <p:sp>
            <p:nvSpPr>
              <p:cNvPr id="42" name="Freeform 77">
                <a:extLst>
                  <a:ext uri="{FF2B5EF4-FFF2-40B4-BE49-F238E27FC236}">
                    <a16:creationId xmlns:a16="http://schemas.microsoft.com/office/drawing/2014/main" id="{578FC526-E0EA-49E6-9CF9-DD10308797DA}"/>
                  </a:ext>
                </a:extLst>
              </p:cNvPr>
              <p:cNvSpPr>
                <a:spLocks/>
              </p:cNvSpPr>
              <p:nvPr/>
            </p:nvSpPr>
            <p:spPr bwMode="auto">
              <a:xfrm>
                <a:off x="4998335" y="5287418"/>
                <a:ext cx="83" cy="50"/>
              </a:xfrm>
              <a:custGeom>
                <a:avLst/>
                <a:gdLst/>
                <a:ahLst/>
                <a:cxnLst>
                  <a:cxn ang="0">
                    <a:pos x="0" y="63"/>
                  </a:cxn>
                  <a:cxn ang="0">
                    <a:pos x="0" y="0"/>
                  </a:cxn>
                  <a:cxn ang="0">
                    <a:pos x="70" y="0"/>
                  </a:cxn>
                  <a:cxn ang="0">
                    <a:pos x="86" y="63"/>
                  </a:cxn>
                  <a:cxn ang="0">
                    <a:pos x="0" y="63"/>
                  </a:cxn>
                </a:cxnLst>
                <a:rect l="0" t="0" r="r" b="b"/>
                <a:pathLst>
                  <a:path w="86" h="63">
                    <a:moveTo>
                      <a:pt x="0" y="63"/>
                    </a:moveTo>
                    <a:lnTo>
                      <a:pt x="0" y="0"/>
                    </a:lnTo>
                    <a:lnTo>
                      <a:pt x="70" y="0"/>
                    </a:lnTo>
                    <a:lnTo>
                      <a:pt x="86" y="63"/>
                    </a:lnTo>
                    <a:lnTo>
                      <a:pt x="0" y="63"/>
                    </a:lnTo>
                    <a:close/>
                  </a:path>
                </a:pathLst>
              </a:custGeom>
              <a:solidFill>
                <a:srgbClr val="FFFFFF"/>
              </a:solidFill>
              <a:ln w="9525">
                <a:solidFill>
                  <a:srgbClr val="000000"/>
                </a:solidFill>
                <a:round/>
                <a:headEnd/>
                <a:tailEnd/>
              </a:ln>
            </p:spPr>
            <p:txBody>
              <a:bodyPr/>
              <a:lstStyle/>
              <a:p>
                <a:endParaRPr lang="de-DE"/>
              </a:p>
            </p:txBody>
          </p:sp>
          <p:sp>
            <p:nvSpPr>
              <p:cNvPr id="43" name="Freeform 78">
                <a:extLst>
                  <a:ext uri="{FF2B5EF4-FFF2-40B4-BE49-F238E27FC236}">
                    <a16:creationId xmlns:a16="http://schemas.microsoft.com/office/drawing/2014/main" id="{5C890019-8AEF-4FFF-8FD2-0E473CA6AF77}"/>
                  </a:ext>
                </a:extLst>
              </p:cNvPr>
              <p:cNvSpPr>
                <a:spLocks/>
              </p:cNvSpPr>
              <p:nvPr/>
            </p:nvSpPr>
            <p:spPr bwMode="auto">
              <a:xfrm>
                <a:off x="4998312" y="5287443"/>
                <a:ext cx="79" cy="50"/>
              </a:xfrm>
              <a:custGeom>
                <a:avLst/>
                <a:gdLst/>
                <a:ahLst/>
                <a:cxnLst>
                  <a:cxn ang="0">
                    <a:pos x="0" y="63"/>
                  </a:cxn>
                  <a:cxn ang="0">
                    <a:pos x="0" y="0"/>
                  </a:cxn>
                  <a:cxn ang="0">
                    <a:pos x="70" y="0"/>
                  </a:cxn>
                  <a:cxn ang="0">
                    <a:pos x="86" y="63"/>
                  </a:cxn>
                  <a:cxn ang="0">
                    <a:pos x="0" y="63"/>
                  </a:cxn>
                </a:cxnLst>
                <a:rect l="0" t="0" r="r" b="b"/>
                <a:pathLst>
                  <a:path w="86" h="63">
                    <a:moveTo>
                      <a:pt x="0" y="63"/>
                    </a:moveTo>
                    <a:lnTo>
                      <a:pt x="0" y="0"/>
                    </a:lnTo>
                    <a:lnTo>
                      <a:pt x="70" y="0"/>
                    </a:lnTo>
                    <a:lnTo>
                      <a:pt x="86" y="63"/>
                    </a:lnTo>
                    <a:lnTo>
                      <a:pt x="0" y="63"/>
                    </a:lnTo>
                    <a:close/>
                  </a:path>
                </a:pathLst>
              </a:custGeom>
              <a:gradFill rotWithShape="0">
                <a:gsLst>
                  <a:gs pos="0">
                    <a:srgbClr val="FFFFFF"/>
                  </a:gs>
                  <a:gs pos="100000">
                    <a:srgbClr val="FFFFFF">
                      <a:gamma/>
                      <a:shade val="46275"/>
                      <a:invGamma/>
                    </a:srgbClr>
                  </a:gs>
                </a:gsLst>
                <a:lin ang="5400000" scaled="1"/>
              </a:gradFill>
              <a:ln w="28575" cmpd="sng">
                <a:solidFill>
                  <a:srgbClr val="FF0000"/>
                </a:solidFill>
                <a:round/>
                <a:headEnd/>
                <a:tailEnd/>
              </a:ln>
            </p:spPr>
            <p:txBody>
              <a:bodyPr/>
              <a:lstStyle/>
              <a:p>
                <a:endParaRPr lang="de-DE"/>
              </a:p>
            </p:txBody>
          </p:sp>
          <p:sp>
            <p:nvSpPr>
              <p:cNvPr id="44" name="AutoShape 79">
                <a:extLst>
                  <a:ext uri="{FF2B5EF4-FFF2-40B4-BE49-F238E27FC236}">
                    <a16:creationId xmlns:a16="http://schemas.microsoft.com/office/drawing/2014/main" id="{F8F97F35-BEAF-4CE7-8874-A53EB17098D0}"/>
                  </a:ext>
                </a:extLst>
              </p:cNvPr>
              <p:cNvSpPr>
                <a:spLocks noChangeArrowheads="1"/>
              </p:cNvSpPr>
              <p:nvPr/>
            </p:nvSpPr>
            <p:spPr bwMode="auto">
              <a:xfrm rot="5400000">
                <a:off x="4998429" y="5287468"/>
                <a:ext cx="62" cy="85"/>
              </a:xfrm>
              <a:prstGeom prst="parallelogram">
                <a:avLst>
                  <a:gd name="adj" fmla="val 12903"/>
                </a:avLst>
              </a:prstGeom>
              <a:solidFill>
                <a:srgbClr val="FFFFFF"/>
              </a:solidFill>
              <a:ln w="9525">
                <a:solidFill>
                  <a:srgbClr val="000000"/>
                </a:solidFill>
                <a:miter lim="800000"/>
                <a:headEnd/>
                <a:tailEnd/>
              </a:ln>
            </p:spPr>
            <p:txBody>
              <a:bodyPr/>
              <a:lstStyle/>
              <a:p>
                <a:endParaRPr lang="de-DE"/>
              </a:p>
            </p:txBody>
          </p:sp>
          <p:sp>
            <p:nvSpPr>
              <p:cNvPr id="45" name="AutoShape 80">
                <a:extLst>
                  <a:ext uri="{FF2B5EF4-FFF2-40B4-BE49-F238E27FC236}">
                    <a16:creationId xmlns:a16="http://schemas.microsoft.com/office/drawing/2014/main" id="{02953379-BAA6-4DA9-807E-23F6F462C1E1}"/>
                  </a:ext>
                </a:extLst>
              </p:cNvPr>
              <p:cNvSpPr>
                <a:spLocks noChangeArrowheads="1"/>
              </p:cNvSpPr>
              <p:nvPr/>
            </p:nvSpPr>
            <p:spPr bwMode="auto">
              <a:xfrm rot="16200000" flipV="1">
                <a:off x="4998417" y="5287485"/>
                <a:ext cx="63" cy="94"/>
              </a:xfrm>
              <a:prstGeom prst="parallelogram">
                <a:avLst>
                  <a:gd name="adj" fmla="val 11940"/>
                </a:avLst>
              </a:prstGeom>
              <a:solidFill>
                <a:srgbClr val="FF0000"/>
              </a:solidFill>
              <a:ln w="19050">
                <a:solidFill>
                  <a:srgbClr val="000000"/>
                </a:solidFill>
                <a:miter lim="800000"/>
                <a:headEnd/>
                <a:tailEnd/>
              </a:ln>
            </p:spPr>
            <p:txBody>
              <a:bodyPr/>
              <a:lstStyle/>
              <a:p>
                <a:endParaRPr lang="de-DE"/>
              </a:p>
            </p:txBody>
          </p:sp>
          <p:sp>
            <p:nvSpPr>
              <p:cNvPr id="46" name="Freeform 81">
                <a:extLst>
                  <a:ext uri="{FF2B5EF4-FFF2-40B4-BE49-F238E27FC236}">
                    <a16:creationId xmlns:a16="http://schemas.microsoft.com/office/drawing/2014/main" id="{4A59E128-561C-43AE-87F2-8127E49A685F}"/>
                  </a:ext>
                </a:extLst>
              </p:cNvPr>
              <p:cNvSpPr>
                <a:spLocks/>
              </p:cNvSpPr>
              <p:nvPr/>
            </p:nvSpPr>
            <p:spPr bwMode="auto">
              <a:xfrm>
                <a:off x="4998496" y="5287488"/>
                <a:ext cx="7" cy="65"/>
              </a:xfrm>
              <a:custGeom>
                <a:avLst/>
                <a:gdLst/>
                <a:ahLst/>
                <a:cxnLst>
                  <a:cxn ang="0">
                    <a:pos x="6" y="0"/>
                  </a:cxn>
                  <a:cxn ang="0">
                    <a:pos x="6" y="54"/>
                  </a:cxn>
                  <a:cxn ang="0">
                    <a:pos x="7" y="61"/>
                  </a:cxn>
                  <a:cxn ang="0">
                    <a:pos x="0" y="65"/>
                  </a:cxn>
                  <a:cxn ang="0">
                    <a:pos x="0" y="13"/>
                  </a:cxn>
                  <a:cxn ang="0">
                    <a:pos x="4" y="7"/>
                  </a:cxn>
                  <a:cxn ang="0">
                    <a:pos x="6" y="0"/>
                  </a:cxn>
                </a:cxnLst>
                <a:rect l="0" t="0" r="r" b="b"/>
                <a:pathLst>
                  <a:path w="7" h="65">
                    <a:moveTo>
                      <a:pt x="6" y="0"/>
                    </a:moveTo>
                    <a:lnTo>
                      <a:pt x="6" y="54"/>
                    </a:lnTo>
                    <a:lnTo>
                      <a:pt x="7" y="61"/>
                    </a:lnTo>
                    <a:lnTo>
                      <a:pt x="0" y="65"/>
                    </a:lnTo>
                    <a:lnTo>
                      <a:pt x="0" y="13"/>
                    </a:lnTo>
                    <a:lnTo>
                      <a:pt x="4" y="7"/>
                    </a:lnTo>
                    <a:lnTo>
                      <a:pt x="6" y="0"/>
                    </a:lnTo>
                    <a:close/>
                  </a:path>
                </a:pathLst>
              </a:custGeom>
              <a:gradFill rotWithShape="0">
                <a:gsLst>
                  <a:gs pos="0">
                    <a:srgbClr val="000000"/>
                  </a:gs>
                  <a:gs pos="100000">
                    <a:srgbClr val="C0C0C0"/>
                  </a:gs>
                </a:gsLst>
                <a:lin ang="5400000" scaled="1"/>
              </a:gradFill>
              <a:ln w="9525">
                <a:solidFill>
                  <a:srgbClr val="000000"/>
                </a:solidFill>
                <a:round/>
                <a:headEnd/>
                <a:tailEnd/>
              </a:ln>
            </p:spPr>
            <p:txBody>
              <a:bodyPr/>
              <a:lstStyle/>
              <a:p>
                <a:endParaRPr lang="de-DE"/>
              </a:p>
            </p:txBody>
          </p:sp>
          <p:sp>
            <p:nvSpPr>
              <p:cNvPr id="47" name="Freeform 82">
                <a:extLst>
                  <a:ext uri="{FF2B5EF4-FFF2-40B4-BE49-F238E27FC236}">
                    <a16:creationId xmlns:a16="http://schemas.microsoft.com/office/drawing/2014/main" id="{5E8B2FC7-0752-4F41-A8D7-055E2AD3E208}"/>
                  </a:ext>
                </a:extLst>
              </p:cNvPr>
              <p:cNvSpPr>
                <a:spLocks/>
              </p:cNvSpPr>
              <p:nvPr/>
            </p:nvSpPr>
            <p:spPr bwMode="auto">
              <a:xfrm>
                <a:off x="4998402" y="5287476"/>
                <a:ext cx="100" cy="31"/>
              </a:xfrm>
              <a:custGeom>
                <a:avLst/>
                <a:gdLst/>
                <a:ahLst/>
                <a:cxnLst>
                  <a:cxn ang="0">
                    <a:pos x="0" y="28"/>
                  </a:cxn>
                  <a:cxn ang="0">
                    <a:pos x="8" y="9"/>
                  </a:cxn>
                  <a:cxn ang="0">
                    <a:pos x="16" y="0"/>
                  </a:cxn>
                  <a:cxn ang="0">
                    <a:pos x="100" y="7"/>
                  </a:cxn>
                  <a:cxn ang="0">
                    <a:pos x="98" y="13"/>
                  </a:cxn>
                  <a:cxn ang="0">
                    <a:pos x="94" y="20"/>
                  </a:cxn>
                  <a:cxn ang="0">
                    <a:pos x="0" y="28"/>
                  </a:cxn>
                </a:cxnLst>
                <a:rect l="0" t="0" r="r" b="b"/>
                <a:pathLst>
                  <a:path w="100" h="28">
                    <a:moveTo>
                      <a:pt x="0" y="28"/>
                    </a:moveTo>
                    <a:lnTo>
                      <a:pt x="8" y="9"/>
                    </a:lnTo>
                    <a:lnTo>
                      <a:pt x="16" y="0"/>
                    </a:lnTo>
                    <a:lnTo>
                      <a:pt x="100" y="7"/>
                    </a:lnTo>
                    <a:lnTo>
                      <a:pt x="98" y="13"/>
                    </a:lnTo>
                    <a:lnTo>
                      <a:pt x="94" y="20"/>
                    </a:lnTo>
                    <a:lnTo>
                      <a:pt x="0" y="28"/>
                    </a:lnTo>
                    <a:close/>
                  </a:path>
                </a:pathLst>
              </a:custGeom>
              <a:solidFill>
                <a:srgbClr val="FF0000"/>
              </a:solidFill>
              <a:ln w="19050" cmpd="sng">
                <a:solidFill>
                  <a:srgbClr val="000000"/>
                </a:solidFill>
                <a:round/>
                <a:headEnd/>
                <a:tailEnd/>
              </a:ln>
            </p:spPr>
            <p:txBody>
              <a:bodyPr/>
              <a:lstStyle/>
              <a:p>
                <a:endParaRPr lang="de-DE"/>
              </a:p>
            </p:txBody>
          </p:sp>
          <p:sp>
            <p:nvSpPr>
              <p:cNvPr id="48" name="Freeform 83">
                <a:extLst>
                  <a:ext uri="{FF2B5EF4-FFF2-40B4-BE49-F238E27FC236}">
                    <a16:creationId xmlns:a16="http://schemas.microsoft.com/office/drawing/2014/main" id="{E102A89C-10B9-413A-82A4-E839B36DAB06}"/>
                  </a:ext>
                </a:extLst>
              </p:cNvPr>
              <p:cNvSpPr>
                <a:spLocks/>
              </p:cNvSpPr>
              <p:nvPr/>
            </p:nvSpPr>
            <p:spPr bwMode="auto">
              <a:xfrm>
                <a:off x="4998312" y="5287418"/>
                <a:ext cx="89" cy="25"/>
              </a:xfrm>
              <a:custGeom>
                <a:avLst/>
                <a:gdLst/>
                <a:ahLst/>
                <a:cxnLst>
                  <a:cxn ang="0">
                    <a:pos x="0" y="25"/>
                  </a:cxn>
                  <a:cxn ang="0">
                    <a:pos x="22" y="0"/>
                  </a:cxn>
                  <a:cxn ang="0">
                    <a:pos x="89" y="0"/>
                  </a:cxn>
                  <a:cxn ang="0">
                    <a:pos x="81" y="13"/>
                  </a:cxn>
                  <a:cxn ang="0">
                    <a:pos x="63" y="25"/>
                  </a:cxn>
                  <a:cxn ang="0">
                    <a:pos x="0" y="25"/>
                  </a:cxn>
                </a:cxnLst>
                <a:rect l="0" t="0" r="r" b="b"/>
                <a:pathLst>
                  <a:path w="89" h="25">
                    <a:moveTo>
                      <a:pt x="0" y="25"/>
                    </a:moveTo>
                    <a:lnTo>
                      <a:pt x="22" y="0"/>
                    </a:lnTo>
                    <a:lnTo>
                      <a:pt x="89" y="0"/>
                    </a:lnTo>
                    <a:lnTo>
                      <a:pt x="81" y="13"/>
                    </a:lnTo>
                    <a:lnTo>
                      <a:pt x="63" y="25"/>
                    </a:lnTo>
                    <a:lnTo>
                      <a:pt x="0" y="25"/>
                    </a:lnTo>
                    <a:close/>
                  </a:path>
                </a:pathLst>
              </a:custGeom>
              <a:solidFill>
                <a:srgbClr val="FF0000"/>
              </a:solidFill>
              <a:ln w="9525">
                <a:solidFill>
                  <a:srgbClr val="000000"/>
                </a:solidFill>
                <a:round/>
                <a:headEnd/>
                <a:tailEnd/>
              </a:ln>
            </p:spPr>
            <p:txBody>
              <a:bodyPr/>
              <a:lstStyle/>
              <a:p>
                <a:endParaRPr lang="de-DE"/>
              </a:p>
            </p:txBody>
          </p:sp>
          <p:sp>
            <p:nvSpPr>
              <p:cNvPr id="49" name="Freeform 84">
                <a:extLst>
                  <a:ext uri="{FF2B5EF4-FFF2-40B4-BE49-F238E27FC236}">
                    <a16:creationId xmlns:a16="http://schemas.microsoft.com/office/drawing/2014/main" id="{3B239DD9-F40C-4C8F-B770-339AA91F02E6}"/>
                  </a:ext>
                </a:extLst>
              </p:cNvPr>
              <p:cNvSpPr>
                <a:spLocks/>
              </p:cNvSpPr>
              <p:nvPr/>
            </p:nvSpPr>
            <p:spPr bwMode="auto">
              <a:xfrm>
                <a:off x="4998375" y="5287419"/>
                <a:ext cx="43" cy="69"/>
              </a:xfrm>
              <a:custGeom>
                <a:avLst/>
                <a:gdLst/>
                <a:ahLst/>
                <a:cxnLst>
                  <a:cxn ang="0">
                    <a:pos x="16" y="76"/>
                  </a:cxn>
                  <a:cxn ang="0">
                    <a:pos x="36" y="62"/>
                  </a:cxn>
                  <a:cxn ang="0">
                    <a:pos x="43" y="51"/>
                  </a:cxn>
                  <a:cxn ang="0">
                    <a:pos x="26" y="0"/>
                  </a:cxn>
                  <a:cxn ang="0">
                    <a:pos x="18" y="13"/>
                  </a:cxn>
                  <a:cxn ang="0">
                    <a:pos x="0" y="26"/>
                  </a:cxn>
                  <a:cxn ang="0">
                    <a:pos x="16" y="76"/>
                  </a:cxn>
                </a:cxnLst>
                <a:rect l="0" t="0" r="r" b="b"/>
                <a:pathLst>
                  <a:path w="43" h="76">
                    <a:moveTo>
                      <a:pt x="16" y="76"/>
                    </a:moveTo>
                    <a:lnTo>
                      <a:pt x="36" y="62"/>
                    </a:lnTo>
                    <a:lnTo>
                      <a:pt x="43" y="51"/>
                    </a:lnTo>
                    <a:lnTo>
                      <a:pt x="26" y="0"/>
                    </a:lnTo>
                    <a:lnTo>
                      <a:pt x="18" y="13"/>
                    </a:lnTo>
                    <a:lnTo>
                      <a:pt x="0" y="26"/>
                    </a:lnTo>
                    <a:lnTo>
                      <a:pt x="16" y="76"/>
                    </a:lnTo>
                    <a:close/>
                  </a:path>
                </a:pathLst>
              </a:custGeom>
              <a:gradFill rotWithShape="0">
                <a:gsLst>
                  <a:gs pos="0">
                    <a:srgbClr val="FFFFFF">
                      <a:gamma/>
                      <a:shade val="46275"/>
                      <a:invGamma/>
                    </a:srgbClr>
                  </a:gs>
                  <a:gs pos="50000">
                    <a:srgbClr val="FFFFFF"/>
                  </a:gs>
                  <a:gs pos="100000">
                    <a:srgbClr val="FFFFFF">
                      <a:gamma/>
                      <a:shade val="46275"/>
                      <a:invGamma/>
                    </a:srgbClr>
                  </a:gs>
                </a:gsLst>
                <a:lin ang="2700000" scaled="1"/>
              </a:gradFill>
              <a:ln w="28575" cmpd="sng">
                <a:solidFill>
                  <a:srgbClr val="FF0000"/>
                </a:solidFill>
                <a:round/>
                <a:headEnd/>
                <a:tailEnd/>
              </a:ln>
            </p:spPr>
            <p:txBody>
              <a:bodyPr/>
              <a:lstStyle/>
              <a:p>
                <a:endParaRPr lang="de-DE"/>
              </a:p>
            </p:txBody>
          </p:sp>
          <p:sp>
            <p:nvSpPr>
              <p:cNvPr id="50" name="AutoShape 85">
                <a:extLst>
                  <a:ext uri="{FF2B5EF4-FFF2-40B4-BE49-F238E27FC236}">
                    <a16:creationId xmlns:a16="http://schemas.microsoft.com/office/drawing/2014/main" id="{DACF508B-9C4E-4FB4-978D-BF67942444C5}"/>
                  </a:ext>
                </a:extLst>
              </p:cNvPr>
              <p:cNvSpPr>
                <a:spLocks noChangeArrowheads="1"/>
              </p:cNvSpPr>
              <p:nvPr/>
            </p:nvSpPr>
            <p:spPr bwMode="auto">
              <a:xfrm>
                <a:off x="4998423" y="5287546"/>
                <a:ext cx="57" cy="60"/>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333333"/>
              </a:solidFill>
              <a:ln w="9525">
                <a:solidFill>
                  <a:srgbClr val="000000"/>
                </a:solidFill>
                <a:round/>
                <a:headEnd/>
                <a:tailEnd/>
              </a:ln>
            </p:spPr>
            <p:txBody>
              <a:bodyPr/>
              <a:lstStyle/>
              <a:p>
                <a:endParaRPr lang="de-DE"/>
              </a:p>
            </p:txBody>
          </p:sp>
          <p:sp>
            <p:nvSpPr>
              <p:cNvPr id="51" name="AutoShape 86">
                <a:extLst>
                  <a:ext uri="{FF2B5EF4-FFF2-40B4-BE49-F238E27FC236}">
                    <a16:creationId xmlns:a16="http://schemas.microsoft.com/office/drawing/2014/main" id="{0FCD4961-B431-43F5-9877-E4D6BD883BB1}"/>
                  </a:ext>
                </a:extLst>
              </p:cNvPr>
              <p:cNvSpPr>
                <a:spLocks noChangeArrowheads="1"/>
              </p:cNvSpPr>
              <p:nvPr/>
            </p:nvSpPr>
            <p:spPr bwMode="auto">
              <a:xfrm>
                <a:off x="4998125" y="5287539"/>
                <a:ext cx="57" cy="60"/>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333333"/>
              </a:solidFill>
              <a:ln w="9525">
                <a:solidFill>
                  <a:srgbClr val="000000"/>
                </a:solidFill>
                <a:round/>
                <a:headEnd/>
                <a:tailEnd/>
              </a:ln>
            </p:spPr>
            <p:txBody>
              <a:bodyPr/>
              <a:lstStyle/>
              <a:p>
                <a:endParaRPr lang="de-DE"/>
              </a:p>
            </p:txBody>
          </p:sp>
          <p:sp>
            <p:nvSpPr>
              <p:cNvPr id="52" name="AutoShape 87">
                <a:extLst>
                  <a:ext uri="{FF2B5EF4-FFF2-40B4-BE49-F238E27FC236}">
                    <a16:creationId xmlns:a16="http://schemas.microsoft.com/office/drawing/2014/main" id="{A5250F7D-76A9-4B00-8083-08F52355D72B}"/>
                  </a:ext>
                </a:extLst>
              </p:cNvPr>
              <p:cNvSpPr>
                <a:spLocks noChangeArrowheads="1"/>
              </p:cNvSpPr>
              <p:nvPr/>
            </p:nvSpPr>
            <p:spPr bwMode="auto">
              <a:xfrm>
                <a:off x="4998104" y="5287535"/>
                <a:ext cx="78" cy="72"/>
              </a:xfrm>
              <a:custGeom>
                <a:avLst/>
                <a:gdLst>
                  <a:gd name="G0" fmla="+- 9062 0 0"/>
                  <a:gd name="G1" fmla="+- 11747173 0 0"/>
                  <a:gd name="G2" fmla="+- 0 0 11747173"/>
                  <a:gd name="T0" fmla="*/ 0 256 1"/>
                  <a:gd name="T1" fmla="*/ 180 256 1"/>
                  <a:gd name="G3" fmla="+- 11747173 T0 T1"/>
                  <a:gd name="T2" fmla="*/ 0 256 1"/>
                  <a:gd name="T3" fmla="*/ 90 256 1"/>
                  <a:gd name="G4" fmla="+- 11747173 T2 T3"/>
                  <a:gd name="G5" fmla="*/ G4 2 1"/>
                  <a:gd name="T4" fmla="*/ 90 256 1"/>
                  <a:gd name="T5" fmla="*/ 0 256 1"/>
                  <a:gd name="G6" fmla="+- 11747173 T4 T5"/>
                  <a:gd name="G7" fmla="*/ G6 2 1"/>
                  <a:gd name="G8" fmla="abs 11747173"/>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9062"/>
                  <a:gd name="G18" fmla="*/ 9062 1 2"/>
                  <a:gd name="G19" fmla="+- G18 5400 0"/>
                  <a:gd name="G20" fmla="cos G19 11747173"/>
                  <a:gd name="G21" fmla="sin G19 11747173"/>
                  <a:gd name="G22" fmla="+- G20 10800 0"/>
                  <a:gd name="G23" fmla="+- G21 10800 0"/>
                  <a:gd name="G24" fmla="+- 10800 0 G20"/>
                  <a:gd name="G25" fmla="+- 9062 10800 0"/>
                  <a:gd name="G26" fmla="?: G9 G17 G25"/>
                  <a:gd name="G27" fmla="?: G9 0 21600"/>
                  <a:gd name="G28" fmla="cos 10800 11747173"/>
                  <a:gd name="G29" fmla="sin 10800 11747173"/>
                  <a:gd name="G30" fmla="sin 9062 11747173"/>
                  <a:gd name="G31" fmla="+- G28 10800 0"/>
                  <a:gd name="G32" fmla="+- G29 10800 0"/>
                  <a:gd name="G33" fmla="+- G30 10800 0"/>
                  <a:gd name="G34" fmla="?: G4 0 G31"/>
                  <a:gd name="G35" fmla="?: 11747173 G34 0"/>
                  <a:gd name="G36" fmla="?: G6 G35 G31"/>
                  <a:gd name="G37" fmla="+- 21600 0 G36"/>
                  <a:gd name="G38" fmla="?: G4 0 G33"/>
                  <a:gd name="G39" fmla="?: 11747173 G38 G32"/>
                  <a:gd name="G40" fmla="?: G6 G39 0"/>
                  <a:gd name="G41" fmla="?: G4 G32 21600"/>
                  <a:gd name="G42" fmla="?: G6 G41 G33"/>
                  <a:gd name="T12" fmla="*/ 10800 w 21600"/>
                  <a:gd name="T13" fmla="*/ 0 h 21600"/>
                  <a:gd name="T14" fmla="*/ 869 w 21600"/>
                  <a:gd name="T15" fmla="*/ 10930 h 21600"/>
                  <a:gd name="T16" fmla="*/ 10800 w 21600"/>
                  <a:gd name="T17" fmla="*/ 1738 h 21600"/>
                  <a:gd name="T18" fmla="*/ 20731 w 21600"/>
                  <a:gd name="T19" fmla="*/ 1093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1738" y="10918"/>
                    </a:moveTo>
                    <a:cubicBezTo>
                      <a:pt x="1738" y="10879"/>
                      <a:pt x="1738" y="10839"/>
                      <a:pt x="1738" y="10800"/>
                    </a:cubicBezTo>
                    <a:cubicBezTo>
                      <a:pt x="1738" y="5795"/>
                      <a:pt x="5795" y="1738"/>
                      <a:pt x="10800" y="1738"/>
                    </a:cubicBezTo>
                    <a:cubicBezTo>
                      <a:pt x="15804" y="1738"/>
                      <a:pt x="19862" y="5795"/>
                      <a:pt x="19862" y="10800"/>
                    </a:cubicBezTo>
                    <a:cubicBezTo>
                      <a:pt x="19862" y="10839"/>
                      <a:pt x="19861" y="10879"/>
                      <a:pt x="19861" y="10918"/>
                    </a:cubicBezTo>
                    <a:lnTo>
                      <a:pt x="21599" y="10941"/>
                    </a:lnTo>
                    <a:cubicBezTo>
                      <a:pt x="21599" y="10894"/>
                      <a:pt x="21600" y="10847"/>
                      <a:pt x="21600" y="10800"/>
                    </a:cubicBezTo>
                    <a:cubicBezTo>
                      <a:pt x="21600" y="4835"/>
                      <a:pt x="16764" y="0"/>
                      <a:pt x="10800" y="0"/>
                    </a:cubicBezTo>
                    <a:cubicBezTo>
                      <a:pt x="4835" y="0"/>
                      <a:pt x="0" y="4835"/>
                      <a:pt x="0" y="10800"/>
                    </a:cubicBezTo>
                    <a:cubicBezTo>
                      <a:pt x="-1" y="10847"/>
                      <a:pt x="0" y="10894"/>
                      <a:pt x="0" y="10941"/>
                    </a:cubicBezTo>
                    <a:close/>
                  </a:path>
                </a:pathLst>
              </a:custGeom>
              <a:solidFill>
                <a:srgbClr val="FF0000"/>
              </a:solidFill>
              <a:ln w="9525">
                <a:solidFill>
                  <a:srgbClr val="000000"/>
                </a:solidFill>
                <a:miter lim="800000"/>
                <a:headEnd/>
                <a:tailEnd/>
              </a:ln>
            </p:spPr>
            <p:txBody>
              <a:bodyPr/>
              <a:lstStyle/>
              <a:p>
                <a:endParaRPr lang="de-DE"/>
              </a:p>
            </p:txBody>
          </p:sp>
          <p:sp>
            <p:nvSpPr>
              <p:cNvPr id="53" name="AutoShape 88">
                <a:extLst>
                  <a:ext uri="{FF2B5EF4-FFF2-40B4-BE49-F238E27FC236}">
                    <a16:creationId xmlns:a16="http://schemas.microsoft.com/office/drawing/2014/main" id="{63A35C79-6714-43AA-95A9-73A97C1338B7}"/>
                  </a:ext>
                </a:extLst>
              </p:cNvPr>
              <p:cNvSpPr>
                <a:spLocks noChangeArrowheads="1"/>
              </p:cNvSpPr>
              <p:nvPr/>
            </p:nvSpPr>
            <p:spPr bwMode="auto">
              <a:xfrm>
                <a:off x="4998032" y="5287431"/>
                <a:ext cx="278" cy="118"/>
              </a:xfrm>
              <a:prstGeom prst="cube">
                <a:avLst>
                  <a:gd name="adj" fmla="val 25000"/>
                </a:avLst>
              </a:prstGeom>
              <a:solidFill>
                <a:srgbClr val="FF0000"/>
              </a:solidFill>
              <a:ln w="28575">
                <a:solidFill>
                  <a:srgbClr val="333333"/>
                </a:solidFill>
                <a:miter lim="800000"/>
                <a:headEnd/>
                <a:tailEnd/>
              </a:ln>
            </p:spPr>
            <p:txBody>
              <a:bodyPr/>
              <a:lstStyle/>
              <a:p>
                <a:endParaRPr lang="de-DE"/>
              </a:p>
            </p:txBody>
          </p:sp>
          <p:sp>
            <p:nvSpPr>
              <p:cNvPr id="54" name="Freeform 89" descr="Großes Gitternetz">
                <a:extLst>
                  <a:ext uri="{FF2B5EF4-FFF2-40B4-BE49-F238E27FC236}">
                    <a16:creationId xmlns:a16="http://schemas.microsoft.com/office/drawing/2014/main" id="{D0FA86D8-8B6A-4659-8D8F-4381F8ADC2D0}"/>
                  </a:ext>
                </a:extLst>
              </p:cNvPr>
              <p:cNvSpPr>
                <a:spLocks/>
              </p:cNvSpPr>
              <p:nvPr/>
            </p:nvSpPr>
            <p:spPr bwMode="auto">
              <a:xfrm>
                <a:off x="4998169" y="5287364"/>
                <a:ext cx="134" cy="73"/>
              </a:xfrm>
              <a:custGeom>
                <a:avLst/>
                <a:gdLst/>
                <a:ahLst/>
                <a:cxnLst>
                  <a:cxn ang="0">
                    <a:pos x="134" y="72"/>
                  </a:cxn>
                  <a:cxn ang="0">
                    <a:pos x="134" y="0"/>
                  </a:cxn>
                  <a:cxn ang="0">
                    <a:pos x="54" y="0"/>
                  </a:cxn>
                  <a:cxn ang="0">
                    <a:pos x="0" y="73"/>
                  </a:cxn>
                  <a:cxn ang="0">
                    <a:pos x="134" y="72"/>
                  </a:cxn>
                </a:cxnLst>
                <a:rect l="0" t="0" r="r" b="b"/>
                <a:pathLst>
                  <a:path w="134" h="73">
                    <a:moveTo>
                      <a:pt x="134" y="72"/>
                    </a:moveTo>
                    <a:lnTo>
                      <a:pt x="134" y="0"/>
                    </a:lnTo>
                    <a:lnTo>
                      <a:pt x="54" y="0"/>
                    </a:lnTo>
                    <a:lnTo>
                      <a:pt x="0" y="73"/>
                    </a:lnTo>
                    <a:lnTo>
                      <a:pt x="134" y="72"/>
                    </a:lnTo>
                    <a:close/>
                  </a:path>
                </a:pathLst>
              </a:custGeom>
              <a:pattFill prst="lgGrid">
                <a:fgClr>
                  <a:srgbClr val="000000"/>
                </a:fgClr>
                <a:bgClr>
                  <a:srgbClr val="FFFFFF"/>
                </a:bgClr>
              </a:pattFill>
              <a:ln w="19050" cmpd="sng">
                <a:solidFill>
                  <a:srgbClr val="000000"/>
                </a:solidFill>
                <a:round/>
                <a:headEnd/>
                <a:tailEnd/>
              </a:ln>
            </p:spPr>
            <p:txBody>
              <a:bodyPr/>
              <a:lstStyle/>
              <a:p>
                <a:endParaRPr lang="de-DE"/>
              </a:p>
            </p:txBody>
          </p:sp>
          <p:sp>
            <p:nvSpPr>
              <p:cNvPr id="55" name="Freeform 90" descr="Großes Gitternetz">
                <a:extLst>
                  <a:ext uri="{FF2B5EF4-FFF2-40B4-BE49-F238E27FC236}">
                    <a16:creationId xmlns:a16="http://schemas.microsoft.com/office/drawing/2014/main" id="{48CEFBDB-C814-4B4B-87DB-63CA0D8B6755}"/>
                  </a:ext>
                </a:extLst>
              </p:cNvPr>
              <p:cNvSpPr>
                <a:spLocks/>
              </p:cNvSpPr>
              <p:nvPr/>
            </p:nvSpPr>
            <p:spPr bwMode="auto">
              <a:xfrm>
                <a:off x="4998153" y="5287380"/>
                <a:ext cx="134" cy="73"/>
              </a:xfrm>
              <a:custGeom>
                <a:avLst/>
                <a:gdLst/>
                <a:ahLst/>
                <a:cxnLst>
                  <a:cxn ang="0">
                    <a:pos x="134" y="72"/>
                  </a:cxn>
                  <a:cxn ang="0">
                    <a:pos x="134" y="0"/>
                  </a:cxn>
                  <a:cxn ang="0">
                    <a:pos x="54" y="0"/>
                  </a:cxn>
                  <a:cxn ang="0">
                    <a:pos x="0" y="73"/>
                  </a:cxn>
                  <a:cxn ang="0">
                    <a:pos x="134" y="72"/>
                  </a:cxn>
                </a:cxnLst>
                <a:rect l="0" t="0" r="r" b="b"/>
                <a:pathLst>
                  <a:path w="134" h="73">
                    <a:moveTo>
                      <a:pt x="134" y="72"/>
                    </a:moveTo>
                    <a:lnTo>
                      <a:pt x="134" y="0"/>
                    </a:lnTo>
                    <a:lnTo>
                      <a:pt x="54" y="0"/>
                    </a:lnTo>
                    <a:lnTo>
                      <a:pt x="0" y="73"/>
                    </a:lnTo>
                    <a:lnTo>
                      <a:pt x="134" y="72"/>
                    </a:lnTo>
                    <a:close/>
                  </a:path>
                </a:pathLst>
              </a:custGeom>
              <a:pattFill prst="lgGrid">
                <a:fgClr>
                  <a:srgbClr val="000000"/>
                </a:fgClr>
                <a:bgClr>
                  <a:srgbClr val="FFFFFF"/>
                </a:bgClr>
              </a:pattFill>
              <a:ln w="19050" cmpd="sng">
                <a:solidFill>
                  <a:srgbClr val="000000"/>
                </a:solidFill>
                <a:round/>
                <a:headEnd/>
                <a:tailEnd/>
              </a:ln>
            </p:spPr>
            <p:txBody>
              <a:bodyPr/>
              <a:lstStyle/>
              <a:p>
                <a:endParaRPr lang="de-DE"/>
              </a:p>
            </p:txBody>
          </p:sp>
          <p:sp>
            <p:nvSpPr>
              <p:cNvPr id="56" name="Oval 91">
                <a:extLst>
                  <a:ext uri="{FF2B5EF4-FFF2-40B4-BE49-F238E27FC236}">
                    <a16:creationId xmlns:a16="http://schemas.microsoft.com/office/drawing/2014/main" id="{D732FFE7-6CA8-449F-8C86-8674C4442974}"/>
                  </a:ext>
                </a:extLst>
              </p:cNvPr>
              <p:cNvSpPr>
                <a:spLocks noChangeArrowheads="1"/>
              </p:cNvSpPr>
              <p:nvPr/>
            </p:nvSpPr>
            <p:spPr bwMode="auto">
              <a:xfrm>
                <a:off x="4998034" y="5287467"/>
                <a:ext cx="13" cy="13"/>
              </a:xfrm>
              <a:prstGeom prst="ellipse">
                <a:avLst/>
              </a:prstGeom>
              <a:solidFill>
                <a:srgbClr val="FFFFFF"/>
              </a:solidFill>
              <a:ln w="9525">
                <a:solidFill>
                  <a:srgbClr val="000000"/>
                </a:solidFill>
                <a:round/>
                <a:headEnd/>
                <a:tailEnd/>
              </a:ln>
            </p:spPr>
            <p:txBody>
              <a:bodyPr/>
              <a:lstStyle/>
              <a:p>
                <a:endParaRPr lang="de-DE"/>
              </a:p>
            </p:txBody>
          </p:sp>
          <p:sp>
            <p:nvSpPr>
              <p:cNvPr id="57" name="Freeform 92" descr="Diagonal weit nach oben">
                <a:extLst>
                  <a:ext uri="{FF2B5EF4-FFF2-40B4-BE49-F238E27FC236}">
                    <a16:creationId xmlns:a16="http://schemas.microsoft.com/office/drawing/2014/main" id="{E875A02B-6B00-4879-979B-8FAFB6939278}"/>
                  </a:ext>
                </a:extLst>
              </p:cNvPr>
              <p:cNvSpPr>
                <a:spLocks/>
              </p:cNvSpPr>
              <p:nvPr/>
            </p:nvSpPr>
            <p:spPr bwMode="auto">
              <a:xfrm>
                <a:off x="4998207" y="5287363"/>
                <a:ext cx="97" cy="17"/>
              </a:xfrm>
              <a:custGeom>
                <a:avLst/>
                <a:gdLst/>
                <a:ahLst/>
                <a:cxnLst>
                  <a:cxn ang="0">
                    <a:pos x="0" y="17"/>
                  </a:cxn>
                  <a:cxn ang="0">
                    <a:pos x="17" y="0"/>
                  </a:cxn>
                  <a:cxn ang="0">
                    <a:pos x="97" y="0"/>
                  </a:cxn>
                  <a:cxn ang="0">
                    <a:pos x="83" y="17"/>
                  </a:cxn>
                  <a:cxn ang="0">
                    <a:pos x="0" y="17"/>
                  </a:cxn>
                </a:cxnLst>
                <a:rect l="0" t="0" r="r" b="b"/>
                <a:pathLst>
                  <a:path w="97" h="17">
                    <a:moveTo>
                      <a:pt x="0" y="17"/>
                    </a:moveTo>
                    <a:lnTo>
                      <a:pt x="17" y="0"/>
                    </a:lnTo>
                    <a:lnTo>
                      <a:pt x="97" y="0"/>
                    </a:lnTo>
                    <a:lnTo>
                      <a:pt x="83" y="17"/>
                    </a:lnTo>
                    <a:lnTo>
                      <a:pt x="0" y="17"/>
                    </a:lnTo>
                    <a:close/>
                  </a:path>
                </a:pathLst>
              </a:custGeom>
              <a:pattFill prst="wdUpDiag">
                <a:fgClr>
                  <a:srgbClr val="000000"/>
                </a:fgClr>
                <a:bgClr>
                  <a:srgbClr val="FFFFFF"/>
                </a:bgClr>
              </a:pattFill>
              <a:ln w="19050" cmpd="sng">
                <a:solidFill>
                  <a:srgbClr val="000000"/>
                </a:solidFill>
                <a:round/>
                <a:headEnd/>
                <a:tailEnd/>
              </a:ln>
            </p:spPr>
            <p:txBody>
              <a:bodyPr/>
              <a:lstStyle/>
              <a:p>
                <a:endParaRPr lang="de-DE"/>
              </a:p>
            </p:txBody>
          </p:sp>
          <p:sp>
            <p:nvSpPr>
              <p:cNvPr id="58" name="Oval 93">
                <a:extLst>
                  <a:ext uri="{FF2B5EF4-FFF2-40B4-BE49-F238E27FC236}">
                    <a16:creationId xmlns:a16="http://schemas.microsoft.com/office/drawing/2014/main" id="{33183DEB-E502-4C90-B34E-CF03878AA87B}"/>
                  </a:ext>
                </a:extLst>
              </p:cNvPr>
              <p:cNvSpPr>
                <a:spLocks noChangeArrowheads="1"/>
              </p:cNvSpPr>
              <p:nvPr/>
            </p:nvSpPr>
            <p:spPr bwMode="auto">
              <a:xfrm>
                <a:off x="4998132" y="5287559"/>
                <a:ext cx="29" cy="26"/>
              </a:xfrm>
              <a:prstGeom prst="ellipse">
                <a:avLst/>
              </a:prstGeom>
              <a:solidFill>
                <a:srgbClr val="800000"/>
              </a:solidFill>
              <a:ln w="9525">
                <a:solidFill>
                  <a:srgbClr val="000000"/>
                </a:solidFill>
                <a:round/>
                <a:headEnd/>
                <a:tailEnd/>
              </a:ln>
            </p:spPr>
            <p:txBody>
              <a:bodyPr/>
              <a:lstStyle/>
              <a:p>
                <a:endParaRPr lang="de-DE"/>
              </a:p>
            </p:txBody>
          </p:sp>
          <p:sp>
            <p:nvSpPr>
              <p:cNvPr id="59" name="AutoShape 94">
                <a:extLst>
                  <a:ext uri="{FF2B5EF4-FFF2-40B4-BE49-F238E27FC236}">
                    <a16:creationId xmlns:a16="http://schemas.microsoft.com/office/drawing/2014/main" id="{99F9B7AD-956D-4132-9F37-A9AD3B021332}"/>
                  </a:ext>
                </a:extLst>
              </p:cNvPr>
              <p:cNvSpPr>
                <a:spLocks noChangeArrowheads="1"/>
              </p:cNvSpPr>
              <p:nvPr/>
            </p:nvSpPr>
            <p:spPr bwMode="auto">
              <a:xfrm>
                <a:off x="4998113" y="5287545"/>
                <a:ext cx="57" cy="60"/>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333333"/>
              </a:solidFill>
              <a:ln w="9525">
                <a:solidFill>
                  <a:srgbClr val="000000"/>
                </a:solidFill>
                <a:round/>
                <a:headEnd/>
                <a:tailEnd/>
              </a:ln>
            </p:spPr>
            <p:txBody>
              <a:bodyPr/>
              <a:lstStyle/>
              <a:p>
                <a:endParaRPr lang="de-DE"/>
              </a:p>
            </p:txBody>
          </p:sp>
          <p:sp>
            <p:nvSpPr>
              <p:cNvPr id="60" name="Line 95">
                <a:extLst>
                  <a:ext uri="{FF2B5EF4-FFF2-40B4-BE49-F238E27FC236}">
                    <a16:creationId xmlns:a16="http://schemas.microsoft.com/office/drawing/2014/main" id="{A065E927-4768-420E-A267-9ACD844DD738}"/>
                  </a:ext>
                </a:extLst>
              </p:cNvPr>
              <p:cNvSpPr>
                <a:spLocks noChangeShapeType="1"/>
              </p:cNvSpPr>
              <p:nvPr/>
            </p:nvSpPr>
            <p:spPr bwMode="auto">
              <a:xfrm>
                <a:off x="4998198" y="5287472"/>
                <a:ext cx="39" cy="0"/>
              </a:xfrm>
              <a:prstGeom prst="line">
                <a:avLst/>
              </a:prstGeom>
              <a:noFill/>
              <a:ln w="9525">
                <a:solidFill>
                  <a:srgbClr val="000000"/>
                </a:solidFill>
                <a:round/>
                <a:headEnd/>
                <a:tailEnd/>
              </a:ln>
            </p:spPr>
            <p:txBody>
              <a:bodyPr/>
              <a:lstStyle/>
              <a:p>
                <a:endParaRPr lang="de-DE"/>
              </a:p>
            </p:txBody>
          </p:sp>
          <p:sp>
            <p:nvSpPr>
              <p:cNvPr id="61" name="AutoShape 96">
                <a:extLst>
                  <a:ext uri="{FF2B5EF4-FFF2-40B4-BE49-F238E27FC236}">
                    <a16:creationId xmlns:a16="http://schemas.microsoft.com/office/drawing/2014/main" id="{5B1F462C-66FF-4C38-A804-E839F5E8F48D}"/>
                  </a:ext>
                </a:extLst>
              </p:cNvPr>
              <p:cNvSpPr>
                <a:spLocks noChangeArrowheads="1"/>
              </p:cNvSpPr>
              <p:nvPr/>
            </p:nvSpPr>
            <p:spPr bwMode="auto">
              <a:xfrm rot="5400000">
                <a:off x="4998199" y="5287484"/>
                <a:ext cx="28" cy="36"/>
              </a:xfrm>
              <a:prstGeom prst="can">
                <a:avLst>
                  <a:gd name="adj" fmla="val 32143"/>
                </a:avLst>
              </a:prstGeom>
              <a:solidFill>
                <a:srgbClr val="969696"/>
              </a:solidFill>
              <a:ln w="19050">
                <a:solidFill>
                  <a:srgbClr val="000000"/>
                </a:solidFill>
                <a:round/>
                <a:headEnd/>
                <a:tailEnd/>
              </a:ln>
            </p:spPr>
            <p:txBody>
              <a:bodyPr/>
              <a:lstStyle/>
              <a:p>
                <a:endParaRPr lang="de-DE"/>
              </a:p>
            </p:txBody>
          </p:sp>
          <p:sp>
            <p:nvSpPr>
              <p:cNvPr id="62" name="AutoShape 97">
                <a:extLst>
                  <a:ext uri="{FF2B5EF4-FFF2-40B4-BE49-F238E27FC236}">
                    <a16:creationId xmlns:a16="http://schemas.microsoft.com/office/drawing/2014/main" id="{781D8704-E1D7-4BED-AD7C-6C2C20CEEEEC}"/>
                  </a:ext>
                </a:extLst>
              </p:cNvPr>
              <p:cNvSpPr>
                <a:spLocks noChangeArrowheads="1"/>
              </p:cNvSpPr>
              <p:nvPr/>
            </p:nvSpPr>
            <p:spPr bwMode="auto">
              <a:xfrm>
                <a:off x="4998197" y="5287470"/>
                <a:ext cx="78" cy="82"/>
              </a:xfrm>
              <a:custGeom>
                <a:avLst/>
                <a:gdLst>
                  <a:gd name="G0" fmla="+- 3877 0 0"/>
                  <a:gd name="G1" fmla="+- 21600 0 3877"/>
                  <a:gd name="G2" fmla="+- 21600 0 3877"/>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3877" y="10800"/>
                    </a:moveTo>
                    <a:cubicBezTo>
                      <a:pt x="3877" y="14623"/>
                      <a:pt x="6977" y="17723"/>
                      <a:pt x="10800" y="17723"/>
                    </a:cubicBezTo>
                    <a:cubicBezTo>
                      <a:pt x="14623" y="17723"/>
                      <a:pt x="17723" y="14623"/>
                      <a:pt x="17723" y="10800"/>
                    </a:cubicBezTo>
                    <a:cubicBezTo>
                      <a:pt x="17723" y="6977"/>
                      <a:pt x="14623" y="3877"/>
                      <a:pt x="10800" y="3877"/>
                    </a:cubicBezTo>
                    <a:cubicBezTo>
                      <a:pt x="6977" y="3877"/>
                      <a:pt x="3877" y="6977"/>
                      <a:pt x="3877" y="10800"/>
                    </a:cubicBezTo>
                    <a:close/>
                  </a:path>
                </a:pathLst>
              </a:custGeom>
              <a:solidFill>
                <a:srgbClr val="800000"/>
              </a:solidFill>
              <a:ln w="28575">
                <a:solidFill>
                  <a:srgbClr val="FF0000"/>
                </a:solidFill>
                <a:round/>
                <a:headEnd/>
                <a:tailEnd/>
              </a:ln>
              <a:effectLst>
                <a:outerShdw dist="107763" dir="18900000" algn="ctr" rotWithShape="0">
                  <a:srgbClr val="993300"/>
                </a:outerShdw>
              </a:effectLst>
            </p:spPr>
            <p:txBody>
              <a:bodyPr/>
              <a:lstStyle/>
              <a:p>
                <a:endParaRPr lang="de-DE"/>
              </a:p>
            </p:txBody>
          </p:sp>
          <p:sp>
            <p:nvSpPr>
              <p:cNvPr id="63" name="Oval 98" descr="Kugeln">
                <a:extLst>
                  <a:ext uri="{FF2B5EF4-FFF2-40B4-BE49-F238E27FC236}">
                    <a16:creationId xmlns:a16="http://schemas.microsoft.com/office/drawing/2014/main" id="{42274E3C-1216-4235-80D6-D3C6036CD6CB}"/>
                  </a:ext>
                </a:extLst>
              </p:cNvPr>
              <p:cNvSpPr>
                <a:spLocks noChangeArrowheads="1"/>
              </p:cNvSpPr>
              <p:nvPr/>
            </p:nvSpPr>
            <p:spPr bwMode="auto">
              <a:xfrm>
                <a:off x="4998215" y="5287483"/>
                <a:ext cx="50" cy="47"/>
              </a:xfrm>
              <a:prstGeom prst="ellipse">
                <a:avLst/>
              </a:prstGeom>
              <a:pattFill prst="sphere">
                <a:fgClr>
                  <a:srgbClr val="000000"/>
                </a:fgClr>
                <a:bgClr>
                  <a:srgbClr val="FFFFFF"/>
                </a:bgClr>
              </a:pattFill>
              <a:ln w="9525">
                <a:solidFill>
                  <a:srgbClr val="000000"/>
                </a:solidFill>
                <a:round/>
                <a:headEnd/>
                <a:tailEnd/>
              </a:ln>
            </p:spPr>
            <p:txBody>
              <a:bodyPr/>
              <a:lstStyle/>
              <a:p>
                <a:endParaRPr lang="de-DE"/>
              </a:p>
            </p:txBody>
          </p:sp>
          <p:grpSp>
            <p:nvGrpSpPr>
              <p:cNvPr id="64" name="Group 99">
                <a:extLst>
                  <a:ext uri="{FF2B5EF4-FFF2-40B4-BE49-F238E27FC236}">
                    <a16:creationId xmlns:a16="http://schemas.microsoft.com/office/drawing/2014/main" id="{219BBA37-E8AC-4B65-9334-4EE5BDB5D268}"/>
                  </a:ext>
                </a:extLst>
              </p:cNvPr>
              <p:cNvGrpSpPr>
                <a:grpSpLocks/>
              </p:cNvGrpSpPr>
              <p:nvPr/>
            </p:nvGrpSpPr>
            <p:grpSpPr bwMode="auto">
              <a:xfrm>
                <a:off x="4998064" y="5287464"/>
                <a:ext cx="139" cy="56"/>
                <a:chOff x="4998064" y="5287464"/>
                <a:chExt cx="139" cy="56"/>
              </a:xfrm>
            </p:grpSpPr>
            <p:sp>
              <p:nvSpPr>
                <p:cNvPr id="76" name="Freeform 100">
                  <a:extLst>
                    <a:ext uri="{FF2B5EF4-FFF2-40B4-BE49-F238E27FC236}">
                      <a16:creationId xmlns:a16="http://schemas.microsoft.com/office/drawing/2014/main" id="{29A84017-F17D-41FC-AC79-26BCB61B6510}"/>
                    </a:ext>
                  </a:extLst>
                </p:cNvPr>
                <p:cNvSpPr>
                  <a:spLocks/>
                </p:cNvSpPr>
                <p:nvPr/>
              </p:nvSpPr>
              <p:spPr bwMode="auto">
                <a:xfrm>
                  <a:off x="4998065" y="5287465"/>
                  <a:ext cx="120" cy="11"/>
                </a:xfrm>
                <a:custGeom>
                  <a:avLst/>
                  <a:gdLst/>
                  <a:ahLst/>
                  <a:cxnLst>
                    <a:cxn ang="0">
                      <a:pos x="0" y="8"/>
                    </a:cxn>
                    <a:cxn ang="0">
                      <a:pos x="23" y="1"/>
                    </a:cxn>
                    <a:cxn ang="0">
                      <a:pos x="104" y="0"/>
                    </a:cxn>
                    <a:cxn ang="0">
                      <a:pos x="93" y="7"/>
                    </a:cxn>
                    <a:cxn ang="0">
                      <a:pos x="0" y="8"/>
                    </a:cxn>
                  </a:cxnLst>
                  <a:rect l="0" t="0" r="r" b="b"/>
                  <a:pathLst>
                    <a:path w="104" h="8">
                      <a:moveTo>
                        <a:pt x="0" y="8"/>
                      </a:moveTo>
                      <a:lnTo>
                        <a:pt x="23" y="1"/>
                      </a:lnTo>
                      <a:lnTo>
                        <a:pt x="104" y="0"/>
                      </a:lnTo>
                      <a:lnTo>
                        <a:pt x="93" y="7"/>
                      </a:lnTo>
                      <a:lnTo>
                        <a:pt x="0" y="8"/>
                      </a:lnTo>
                      <a:close/>
                    </a:path>
                  </a:pathLst>
                </a:custGeom>
                <a:solidFill>
                  <a:srgbClr val="969696"/>
                </a:solidFill>
                <a:ln w="28575" cmpd="sng">
                  <a:solidFill>
                    <a:srgbClr val="000000"/>
                  </a:solidFill>
                  <a:round/>
                  <a:headEnd/>
                  <a:tailEnd/>
                </a:ln>
              </p:spPr>
              <p:txBody>
                <a:bodyPr/>
                <a:lstStyle/>
                <a:p>
                  <a:endParaRPr lang="de-DE"/>
                </a:p>
              </p:txBody>
            </p:sp>
            <p:grpSp>
              <p:nvGrpSpPr>
                <p:cNvPr id="77" name="Group 101">
                  <a:extLst>
                    <a:ext uri="{FF2B5EF4-FFF2-40B4-BE49-F238E27FC236}">
                      <a16:creationId xmlns:a16="http://schemas.microsoft.com/office/drawing/2014/main" id="{06D1E862-C220-44D6-92AB-0EFE6F51E70A}"/>
                    </a:ext>
                  </a:extLst>
                </p:cNvPr>
                <p:cNvGrpSpPr>
                  <a:grpSpLocks/>
                </p:cNvGrpSpPr>
                <p:nvPr/>
              </p:nvGrpSpPr>
              <p:grpSpPr bwMode="auto">
                <a:xfrm>
                  <a:off x="4998064" y="5287464"/>
                  <a:ext cx="139" cy="56"/>
                  <a:chOff x="4998064" y="5287464"/>
                  <a:chExt cx="139" cy="61"/>
                </a:xfrm>
              </p:grpSpPr>
              <p:sp>
                <p:nvSpPr>
                  <p:cNvPr id="78" name="Freeform 102">
                    <a:extLst>
                      <a:ext uri="{FF2B5EF4-FFF2-40B4-BE49-F238E27FC236}">
                        <a16:creationId xmlns:a16="http://schemas.microsoft.com/office/drawing/2014/main" id="{7FA9D688-912A-4522-B282-4FDA7FDA4D42}"/>
                      </a:ext>
                    </a:extLst>
                  </p:cNvPr>
                  <p:cNvSpPr>
                    <a:spLocks/>
                  </p:cNvSpPr>
                  <p:nvPr/>
                </p:nvSpPr>
                <p:spPr bwMode="auto">
                  <a:xfrm>
                    <a:off x="4998064" y="5287474"/>
                    <a:ext cx="110" cy="51"/>
                  </a:xfrm>
                  <a:custGeom>
                    <a:avLst/>
                    <a:gdLst/>
                    <a:ahLst/>
                    <a:cxnLst>
                      <a:cxn ang="0">
                        <a:pos x="0" y="1"/>
                      </a:cxn>
                      <a:cxn ang="0">
                        <a:pos x="15" y="60"/>
                      </a:cxn>
                      <a:cxn ang="0">
                        <a:pos x="140" y="60"/>
                      </a:cxn>
                      <a:cxn ang="0">
                        <a:pos x="120" y="0"/>
                      </a:cxn>
                      <a:cxn ang="0">
                        <a:pos x="0" y="1"/>
                      </a:cxn>
                    </a:cxnLst>
                    <a:rect l="0" t="0" r="r" b="b"/>
                    <a:pathLst>
                      <a:path w="140" h="60">
                        <a:moveTo>
                          <a:pt x="0" y="1"/>
                        </a:moveTo>
                        <a:lnTo>
                          <a:pt x="15" y="60"/>
                        </a:lnTo>
                        <a:lnTo>
                          <a:pt x="140" y="60"/>
                        </a:lnTo>
                        <a:lnTo>
                          <a:pt x="120" y="0"/>
                        </a:lnTo>
                        <a:lnTo>
                          <a:pt x="0" y="1"/>
                        </a:lnTo>
                        <a:close/>
                      </a:path>
                    </a:pathLst>
                  </a:custGeom>
                  <a:solidFill>
                    <a:srgbClr val="969696"/>
                  </a:solidFill>
                  <a:ln w="28575" cmpd="sng">
                    <a:solidFill>
                      <a:srgbClr val="000000"/>
                    </a:solidFill>
                    <a:round/>
                    <a:headEnd/>
                    <a:tailEnd/>
                  </a:ln>
                </p:spPr>
                <p:txBody>
                  <a:bodyPr/>
                  <a:lstStyle/>
                  <a:p>
                    <a:endParaRPr lang="de-DE"/>
                  </a:p>
                </p:txBody>
              </p:sp>
              <p:sp>
                <p:nvSpPr>
                  <p:cNvPr id="79" name="Freeform 103">
                    <a:extLst>
                      <a:ext uri="{FF2B5EF4-FFF2-40B4-BE49-F238E27FC236}">
                        <a16:creationId xmlns:a16="http://schemas.microsoft.com/office/drawing/2014/main" id="{53D8B11A-2CCC-4C1B-8F19-50569FE50814}"/>
                      </a:ext>
                    </a:extLst>
                  </p:cNvPr>
                  <p:cNvSpPr>
                    <a:spLocks/>
                  </p:cNvSpPr>
                  <p:nvPr/>
                </p:nvSpPr>
                <p:spPr bwMode="auto">
                  <a:xfrm>
                    <a:off x="4998158" y="5287464"/>
                    <a:ext cx="45" cy="61"/>
                  </a:xfrm>
                  <a:custGeom>
                    <a:avLst/>
                    <a:gdLst/>
                    <a:ahLst/>
                    <a:cxnLst>
                      <a:cxn ang="0">
                        <a:pos x="0" y="10"/>
                      </a:cxn>
                      <a:cxn ang="0">
                        <a:pos x="13" y="2"/>
                      </a:cxn>
                      <a:cxn ang="0">
                        <a:pos x="20" y="15"/>
                      </a:cxn>
                      <a:cxn ang="0">
                        <a:pos x="29" y="10"/>
                      </a:cxn>
                      <a:cxn ang="0">
                        <a:pos x="28" y="0"/>
                      </a:cxn>
                      <a:cxn ang="0">
                        <a:pos x="42" y="3"/>
                      </a:cxn>
                      <a:cxn ang="0">
                        <a:pos x="45" y="2"/>
                      </a:cxn>
                      <a:cxn ang="0">
                        <a:pos x="36" y="47"/>
                      </a:cxn>
                      <a:cxn ang="0">
                        <a:pos x="15" y="61"/>
                      </a:cxn>
                      <a:cxn ang="0">
                        <a:pos x="0" y="10"/>
                      </a:cxn>
                    </a:cxnLst>
                    <a:rect l="0" t="0" r="r" b="b"/>
                    <a:pathLst>
                      <a:path w="45" h="61">
                        <a:moveTo>
                          <a:pt x="0" y="10"/>
                        </a:moveTo>
                        <a:lnTo>
                          <a:pt x="13" y="2"/>
                        </a:lnTo>
                        <a:lnTo>
                          <a:pt x="20" y="15"/>
                        </a:lnTo>
                        <a:lnTo>
                          <a:pt x="29" y="10"/>
                        </a:lnTo>
                        <a:lnTo>
                          <a:pt x="28" y="0"/>
                        </a:lnTo>
                        <a:lnTo>
                          <a:pt x="42" y="3"/>
                        </a:lnTo>
                        <a:lnTo>
                          <a:pt x="45" y="2"/>
                        </a:lnTo>
                        <a:lnTo>
                          <a:pt x="36" y="47"/>
                        </a:lnTo>
                        <a:lnTo>
                          <a:pt x="15" y="61"/>
                        </a:lnTo>
                        <a:lnTo>
                          <a:pt x="0" y="10"/>
                        </a:lnTo>
                        <a:close/>
                      </a:path>
                    </a:pathLst>
                  </a:custGeom>
                  <a:solidFill>
                    <a:srgbClr val="969696"/>
                  </a:solidFill>
                  <a:ln w="28575" cmpd="sng">
                    <a:solidFill>
                      <a:srgbClr val="000000"/>
                    </a:solidFill>
                    <a:round/>
                    <a:headEnd/>
                    <a:tailEnd/>
                  </a:ln>
                </p:spPr>
                <p:txBody>
                  <a:bodyPr/>
                  <a:lstStyle/>
                  <a:p>
                    <a:endParaRPr lang="de-DE"/>
                  </a:p>
                </p:txBody>
              </p:sp>
            </p:grpSp>
          </p:grpSp>
          <p:sp>
            <p:nvSpPr>
              <p:cNvPr id="65" name="AutoShape 104">
                <a:extLst>
                  <a:ext uri="{FF2B5EF4-FFF2-40B4-BE49-F238E27FC236}">
                    <a16:creationId xmlns:a16="http://schemas.microsoft.com/office/drawing/2014/main" id="{DAB65734-F648-4743-94A4-0CD2E50259DC}"/>
                  </a:ext>
                </a:extLst>
              </p:cNvPr>
              <p:cNvSpPr>
                <a:spLocks noChangeArrowheads="1"/>
              </p:cNvSpPr>
              <p:nvPr/>
            </p:nvSpPr>
            <p:spPr bwMode="auto">
              <a:xfrm rot="5400000">
                <a:off x="4998161" y="5287484"/>
                <a:ext cx="43" cy="26"/>
              </a:xfrm>
              <a:prstGeom prst="can">
                <a:avLst>
                  <a:gd name="adj" fmla="val 25000"/>
                </a:avLst>
              </a:prstGeom>
              <a:solidFill>
                <a:srgbClr val="969696"/>
              </a:solidFill>
              <a:ln w="19050">
                <a:solidFill>
                  <a:srgbClr val="000000"/>
                </a:solidFill>
                <a:round/>
                <a:headEnd/>
                <a:tailEnd/>
              </a:ln>
            </p:spPr>
            <p:txBody>
              <a:bodyPr/>
              <a:lstStyle/>
              <a:p>
                <a:endParaRPr lang="de-DE"/>
              </a:p>
            </p:txBody>
          </p:sp>
          <p:sp>
            <p:nvSpPr>
              <p:cNvPr id="66" name="Rectangle 105">
                <a:extLst>
                  <a:ext uri="{FF2B5EF4-FFF2-40B4-BE49-F238E27FC236}">
                    <a16:creationId xmlns:a16="http://schemas.microsoft.com/office/drawing/2014/main" id="{97AA0E3B-89D6-4585-AC0B-C0D2D8F5C39F}"/>
                  </a:ext>
                </a:extLst>
              </p:cNvPr>
              <p:cNvSpPr>
                <a:spLocks noChangeArrowheads="1"/>
              </p:cNvSpPr>
              <p:nvPr/>
            </p:nvSpPr>
            <p:spPr bwMode="auto">
              <a:xfrm>
                <a:off x="4998039" y="5287464"/>
                <a:ext cx="28" cy="19"/>
              </a:xfrm>
              <a:prstGeom prst="rect">
                <a:avLst/>
              </a:prstGeom>
              <a:solidFill>
                <a:srgbClr val="808080"/>
              </a:solidFill>
              <a:ln w="9525">
                <a:solidFill>
                  <a:srgbClr val="000000"/>
                </a:solidFill>
                <a:miter lim="800000"/>
                <a:headEnd/>
                <a:tailEnd/>
              </a:ln>
            </p:spPr>
            <p:txBody>
              <a:bodyPr/>
              <a:lstStyle/>
              <a:p>
                <a:endParaRPr lang="de-DE"/>
              </a:p>
            </p:txBody>
          </p:sp>
          <p:sp>
            <p:nvSpPr>
              <p:cNvPr id="67" name="Freeform 106">
                <a:extLst>
                  <a:ext uri="{FF2B5EF4-FFF2-40B4-BE49-F238E27FC236}">
                    <a16:creationId xmlns:a16="http://schemas.microsoft.com/office/drawing/2014/main" id="{D3DD376D-8E92-48FB-A310-AF0077D83A82}"/>
                  </a:ext>
                </a:extLst>
              </p:cNvPr>
              <p:cNvSpPr>
                <a:spLocks/>
              </p:cNvSpPr>
              <p:nvPr/>
            </p:nvSpPr>
            <p:spPr bwMode="auto">
              <a:xfrm>
                <a:off x="4998047" y="5287479"/>
                <a:ext cx="64" cy="64"/>
              </a:xfrm>
              <a:custGeom>
                <a:avLst/>
                <a:gdLst/>
                <a:ahLst/>
                <a:cxnLst>
                  <a:cxn ang="0">
                    <a:pos x="0" y="64"/>
                  </a:cxn>
                  <a:cxn ang="0">
                    <a:pos x="0" y="0"/>
                  </a:cxn>
                  <a:cxn ang="0">
                    <a:pos x="27" y="0"/>
                  </a:cxn>
                  <a:cxn ang="0">
                    <a:pos x="64" y="64"/>
                  </a:cxn>
                  <a:cxn ang="0">
                    <a:pos x="0" y="64"/>
                  </a:cxn>
                </a:cxnLst>
                <a:rect l="0" t="0" r="r" b="b"/>
                <a:pathLst>
                  <a:path w="64" h="64">
                    <a:moveTo>
                      <a:pt x="0" y="64"/>
                    </a:moveTo>
                    <a:lnTo>
                      <a:pt x="0" y="0"/>
                    </a:lnTo>
                    <a:lnTo>
                      <a:pt x="27" y="0"/>
                    </a:lnTo>
                    <a:lnTo>
                      <a:pt x="64" y="64"/>
                    </a:lnTo>
                    <a:lnTo>
                      <a:pt x="0" y="64"/>
                    </a:lnTo>
                    <a:close/>
                  </a:path>
                </a:pathLst>
              </a:custGeom>
              <a:noFill/>
              <a:ln w="38100" cmpd="sng">
                <a:solidFill>
                  <a:srgbClr val="000000"/>
                </a:solidFill>
                <a:round/>
                <a:headEnd/>
                <a:tailEnd/>
              </a:ln>
            </p:spPr>
            <p:txBody>
              <a:bodyPr/>
              <a:lstStyle/>
              <a:p>
                <a:endParaRPr lang="de-DE"/>
              </a:p>
            </p:txBody>
          </p:sp>
          <p:sp>
            <p:nvSpPr>
              <p:cNvPr id="68" name="Freeform 107">
                <a:extLst>
                  <a:ext uri="{FF2B5EF4-FFF2-40B4-BE49-F238E27FC236}">
                    <a16:creationId xmlns:a16="http://schemas.microsoft.com/office/drawing/2014/main" id="{DD41953E-1A02-4FF0-8AC5-B6CE1ED3B086}"/>
                  </a:ext>
                </a:extLst>
              </p:cNvPr>
              <p:cNvSpPr>
                <a:spLocks/>
              </p:cNvSpPr>
              <p:nvPr/>
            </p:nvSpPr>
            <p:spPr bwMode="auto">
              <a:xfrm>
                <a:off x="4998054" y="5287474"/>
                <a:ext cx="64" cy="64"/>
              </a:xfrm>
              <a:custGeom>
                <a:avLst/>
                <a:gdLst/>
                <a:ahLst/>
                <a:cxnLst>
                  <a:cxn ang="0">
                    <a:pos x="0" y="64"/>
                  </a:cxn>
                  <a:cxn ang="0">
                    <a:pos x="0" y="0"/>
                  </a:cxn>
                  <a:cxn ang="0">
                    <a:pos x="27" y="0"/>
                  </a:cxn>
                  <a:cxn ang="0">
                    <a:pos x="64" y="64"/>
                  </a:cxn>
                  <a:cxn ang="0">
                    <a:pos x="0" y="64"/>
                  </a:cxn>
                </a:cxnLst>
                <a:rect l="0" t="0" r="r" b="b"/>
                <a:pathLst>
                  <a:path w="64" h="64">
                    <a:moveTo>
                      <a:pt x="0" y="64"/>
                    </a:moveTo>
                    <a:lnTo>
                      <a:pt x="0" y="0"/>
                    </a:lnTo>
                    <a:lnTo>
                      <a:pt x="27" y="0"/>
                    </a:lnTo>
                    <a:lnTo>
                      <a:pt x="64" y="64"/>
                    </a:lnTo>
                    <a:lnTo>
                      <a:pt x="0" y="64"/>
                    </a:lnTo>
                    <a:close/>
                  </a:path>
                </a:pathLst>
              </a:custGeom>
              <a:noFill/>
              <a:ln w="38100" cmpd="sng">
                <a:solidFill>
                  <a:srgbClr val="000000"/>
                </a:solidFill>
                <a:round/>
                <a:headEnd/>
                <a:tailEnd/>
              </a:ln>
            </p:spPr>
            <p:txBody>
              <a:bodyPr/>
              <a:lstStyle/>
              <a:p>
                <a:endParaRPr lang="de-DE"/>
              </a:p>
            </p:txBody>
          </p:sp>
          <p:sp>
            <p:nvSpPr>
              <p:cNvPr id="69" name="Line 108">
                <a:extLst>
                  <a:ext uri="{FF2B5EF4-FFF2-40B4-BE49-F238E27FC236}">
                    <a16:creationId xmlns:a16="http://schemas.microsoft.com/office/drawing/2014/main" id="{EDD6367C-E554-439C-86FC-39DFCB84DDEA}"/>
                  </a:ext>
                </a:extLst>
              </p:cNvPr>
              <p:cNvSpPr>
                <a:spLocks noChangeShapeType="1"/>
              </p:cNvSpPr>
              <p:nvPr/>
            </p:nvSpPr>
            <p:spPr bwMode="auto">
              <a:xfrm flipH="1">
                <a:off x="4998047" y="5287478"/>
                <a:ext cx="25" cy="65"/>
              </a:xfrm>
              <a:prstGeom prst="line">
                <a:avLst/>
              </a:prstGeom>
              <a:noFill/>
              <a:ln w="28575">
                <a:solidFill>
                  <a:srgbClr val="000000"/>
                </a:solidFill>
                <a:round/>
                <a:headEnd/>
                <a:tailEnd/>
              </a:ln>
            </p:spPr>
            <p:txBody>
              <a:bodyPr/>
              <a:lstStyle/>
              <a:p>
                <a:endParaRPr lang="de-DE"/>
              </a:p>
            </p:txBody>
          </p:sp>
          <p:sp>
            <p:nvSpPr>
              <p:cNvPr id="70" name="Line 109">
                <a:extLst>
                  <a:ext uri="{FF2B5EF4-FFF2-40B4-BE49-F238E27FC236}">
                    <a16:creationId xmlns:a16="http://schemas.microsoft.com/office/drawing/2014/main" id="{C813FC3A-9980-4232-9266-50E0E028317A}"/>
                  </a:ext>
                </a:extLst>
              </p:cNvPr>
              <p:cNvSpPr>
                <a:spLocks noChangeShapeType="1"/>
              </p:cNvSpPr>
              <p:nvPr/>
            </p:nvSpPr>
            <p:spPr bwMode="auto">
              <a:xfrm flipH="1">
                <a:off x="4998053" y="5287476"/>
                <a:ext cx="25" cy="65"/>
              </a:xfrm>
              <a:prstGeom prst="line">
                <a:avLst/>
              </a:prstGeom>
              <a:noFill/>
              <a:ln w="28575">
                <a:solidFill>
                  <a:srgbClr val="000000"/>
                </a:solidFill>
                <a:round/>
                <a:headEnd/>
                <a:tailEnd/>
              </a:ln>
            </p:spPr>
            <p:txBody>
              <a:bodyPr/>
              <a:lstStyle/>
              <a:p>
                <a:endParaRPr lang="de-DE"/>
              </a:p>
            </p:txBody>
          </p:sp>
          <p:sp>
            <p:nvSpPr>
              <p:cNvPr id="71" name="AutoShape 110">
                <a:extLst>
                  <a:ext uri="{FF2B5EF4-FFF2-40B4-BE49-F238E27FC236}">
                    <a16:creationId xmlns:a16="http://schemas.microsoft.com/office/drawing/2014/main" id="{6AD27A3B-AB4B-41BD-8EB1-F56DE37933E3}"/>
                  </a:ext>
                </a:extLst>
              </p:cNvPr>
              <p:cNvSpPr>
                <a:spLocks noChangeArrowheads="1"/>
              </p:cNvSpPr>
              <p:nvPr/>
            </p:nvSpPr>
            <p:spPr bwMode="auto">
              <a:xfrm rot="5400000">
                <a:off x="4998122" y="5287396"/>
                <a:ext cx="6" cy="151"/>
              </a:xfrm>
              <a:prstGeom prst="can">
                <a:avLst>
                  <a:gd name="adj" fmla="val 87151"/>
                </a:avLst>
              </a:prstGeom>
              <a:gradFill rotWithShape="0">
                <a:gsLst>
                  <a:gs pos="0">
                    <a:srgbClr val="FFFFFF"/>
                  </a:gs>
                  <a:gs pos="100000">
                    <a:srgbClr val="FFFFFF">
                      <a:gamma/>
                      <a:shade val="0"/>
                      <a:invGamma/>
                    </a:srgbClr>
                  </a:gs>
                </a:gsLst>
                <a:lin ang="5400000" scaled="1"/>
              </a:gradFill>
              <a:ln w="9525">
                <a:solidFill>
                  <a:srgbClr val="000000"/>
                </a:solidFill>
                <a:round/>
                <a:headEnd/>
                <a:tailEnd/>
              </a:ln>
            </p:spPr>
            <p:txBody>
              <a:bodyPr/>
              <a:lstStyle/>
              <a:p>
                <a:endParaRPr lang="de-DE"/>
              </a:p>
            </p:txBody>
          </p:sp>
          <p:sp>
            <p:nvSpPr>
              <p:cNvPr id="72" name="Line 111">
                <a:extLst>
                  <a:ext uri="{FF2B5EF4-FFF2-40B4-BE49-F238E27FC236}">
                    <a16:creationId xmlns:a16="http://schemas.microsoft.com/office/drawing/2014/main" id="{3AFF48A8-DB61-4129-88DA-FCBF6D4D6BD4}"/>
                  </a:ext>
                </a:extLst>
              </p:cNvPr>
              <p:cNvSpPr>
                <a:spLocks noChangeShapeType="1"/>
              </p:cNvSpPr>
              <p:nvPr/>
            </p:nvSpPr>
            <p:spPr bwMode="auto">
              <a:xfrm>
                <a:off x="4998335" y="5287492"/>
                <a:ext cx="0" cy="73"/>
              </a:xfrm>
              <a:prstGeom prst="line">
                <a:avLst/>
              </a:prstGeom>
              <a:noFill/>
              <a:ln w="9525">
                <a:solidFill>
                  <a:srgbClr val="000000"/>
                </a:solidFill>
                <a:round/>
                <a:headEnd/>
                <a:tailEnd/>
              </a:ln>
            </p:spPr>
            <p:txBody>
              <a:bodyPr/>
              <a:lstStyle/>
              <a:p>
                <a:endParaRPr lang="de-DE"/>
              </a:p>
            </p:txBody>
          </p:sp>
          <p:sp>
            <p:nvSpPr>
              <p:cNvPr id="73" name="Line 112">
                <a:extLst>
                  <a:ext uri="{FF2B5EF4-FFF2-40B4-BE49-F238E27FC236}">
                    <a16:creationId xmlns:a16="http://schemas.microsoft.com/office/drawing/2014/main" id="{34F072DF-C0CD-41D2-A4EA-AAE3BE9ED8A7}"/>
                  </a:ext>
                </a:extLst>
              </p:cNvPr>
              <p:cNvSpPr>
                <a:spLocks noChangeShapeType="1"/>
              </p:cNvSpPr>
              <p:nvPr/>
            </p:nvSpPr>
            <p:spPr bwMode="auto">
              <a:xfrm>
                <a:off x="4998336" y="5287441"/>
                <a:ext cx="0" cy="55"/>
              </a:xfrm>
              <a:prstGeom prst="line">
                <a:avLst/>
              </a:prstGeom>
              <a:noFill/>
              <a:ln w="38100">
                <a:solidFill>
                  <a:srgbClr val="FF0000"/>
                </a:solidFill>
                <a:round/>
                <a:headEnd/>
                <a:tailEnd/>
              </a:ln>
            </p:spPr>
            <p:txBody>
              <a:bodyPr/>
              <a:lstStyle/>
              <a:p>
                <a:endParaRPr lang="de-DE"/>
              </a:p>
            </p:txBody>
          </p:sp>
          <p:sp>
            <p:nvSpPr>
              <p:cNvPr id="74" name="Line 113">
                <a:extLst>
                  <a:ext uri="{FF2B5EF4-FFF2-40B4-BE49-F238E27FC236}">
                    <a16:creationId xmlns:a16="http://schemas.microsoft.com/office/drawing/2014/main" id="{C36A59CC-C3E8-417B-8C05-A5FEB1788161}"/>
                  </a:ext>
                </a:extLst>
              </p:cNvPr>
              <p:cNvSpPr>
                <a:spLocks noChangeShapeType="1"/>
              </p:cNvSpPr>
              <p:nvPr/>
            </p:nvSpPr>
            <p:spPr bwMode="auto">
              <a:xfrm>
                <a:off x="4998393" y="5287433"/>
                <a:ext cx="16" cy="48"/>
              </a:xfrm>
              <a:prstGeom prst="line">
                <a:avLst/>
              </a:prstGeom>
              <a:noFill/>
              <a:ln w="28575">
                <a:solidFill>
                  <a:srgbClr val="FF0000"/>
                </a:solidFill>
                <a:round/>
                <a:headEnd/>
                <a:tailEnd/>
              </a:ln>
            </p:spPr>
            <p:txBody>
              <a:bodyPr/>
              <a:lstStyle/>
              <a:p>
                <a:endParaRPr lang="de-DE"/>
              </a:p>
            </p:txBody>
          </p:sp>
          <p:sp>
            <p:nvSpPr>
              <p:cNvPr id="75" name="AutoShape 114">
                <a:extLst>
                  <a:ext uri="{FF2B5EF4-FFF2-40B4-BE49-F238E27FC236}">
                    <a16:creationId xmlns:a16="http://schemas.microsoft.com/office/drawing/2014/main" id="{B3218920-330B-4A14-86BC-2C37204529ED}"/>
                  </a:ext>
                </a:extLst>
              </p:cNvPr>
              <p:cNvSpPr>
                <a:spLocks noChangeArrowheads="1"/>
              </p:cNvSpPr>
              <p:nvPr/>
            </p:nvSpPr>
            <p:spPr bwMode="auto">
              <a:xfrm>
                <a:off x="4998408" y="5287532"/>
                <a:ext cx="87" cy="91"/>
              </a:xfrm>
              <a:custGeom>
                <a:avLst/>
                <a:gdLst>
                  <a:gd name="G0" fmla="+- 7843 0 0"/>
                  <a:gd name="G1" fmla="+- 11512318 0 0"/>
                  <a:gd name="G2" fmla="+- 0 0 11512318"/>
                  <a:gd name="T0" fmla="*/ 0 256 1"/>
                  <a:gd name="T1" fmla="*/ 180 256 1"/>
                  <a:gd name="G3" fmla="+- 11512318 T0 T1"/>
                  <a:gd name="T2" fmla="*/ 0 256 1"/>
                  <a:gd name="T3" fmla="*/ 90 256 1"/>
                  <a:gd name="G4" fmla="+- 11512318 T2 T3"/>
                  <a:gd name="G5" fmla="*/ G4 2 1"/>
                  <a:gd name="T4" fmla="*/ 90 256 1"/>
                  <a:gd name="T5" fmla="*/ 0 256 1"/>
                  <a:gd name="G6" fmla="+- 11512318 T4 T5"/>
                  <a:gd name="G7" fmla="*/ G6 2 1"/>
                  <a:gd name="G8" fmla="abs 11512318"/>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7843"/>
                  <a:gd name="G18" fmla="*/ 7843 1 2"/>
                  <a:gd name="G19" fmla="+- G18 5400 0"/>
                  <a:gd name="G20" fmla="cos G19 11512318"/>
                  <a:gd name="G21" fmla="sin G19 11512318"/>
                  <a:gd name="G22" fmla="+- G20 10800 0"/>
                  <a:gd name="G23" fmla="+- G21 10800 0"/>
                  <a:gd name="G24" fmla="+- 10800 0 G20"/>
                  <a:gd name="G25" fmla="+- 7843 10800 0"/>
                  <a:gd name="G26" fmla="?: G9 G17 G25"/>
                  <a:gd name="G27" fmla="?: G9 0 21600"/>
                  <a:gd name="G28" fmla="cos 10800 11512318"/>
                  <a:gd name="G29" fmla="sin 10800 11512318"/>
                  <a:gd name="G30" fmla="sin 7843 11512318"/>
                  <a:gd name="G31" fmla="+- G28 10800 0"/>
                  <a:gd name="G32" fmla="+- G29 10800 0"/>
                  <a:gd name="G33" fmla="+- G30 10800 0"/>
                  <a:gd name="G34" fmla="?: G4 0 G31"/>
                  <a:gd name="G35" fmla="?: 11512318 G34 0"/>
                  <a:gd name="G36" fmla="?: G6 G35 G31"/>
                  <a:gd name="G37" fmla="+- 21600 0 G36"/>
                  <a:gd name="G38" fmla="?: G4 0 G33"/>
                  <a:gd name="G39" fmla="?: 11512318 G38 G32"/>
                  <a:gd name="G40" fmla="?: G6 G39 0"/>
                  <a:gd name="G41" fmla="?: G4 G32 21600"/>
                  <a:gd name="G42" fmla="?: G6 G41 G33"/>
                  <a:gd name="T12" fmla="*/ 10800 w 21600"/>
                  <a:gd name="T13" fmla="*/ 0 h 21600"/>
                  <a:gd name="T14" fmla="*/ 1504 w 21600"/>
                  <a:gd name="T15" fmla="*/ 11504 h 21600"/>
                  <a:gd name="T16" fmla="*/ 10800 w 21600"/>
                  <a:gd name="T17" fmla="*/ 2957 h 21600"/>
                  <a:gd name="T18" fmla="*/ 20096 w 21600"/>
                  <a:gd name="T19" fmla="*/ 11504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2979" y="11392"/>
                    </a:moveTo>
                    <a:cubicBezTo>
                      <a:pt x="2964" y="11195"/>
                      <a:pt x="2957" y="10997"/>
                      <a:pt x="2957" y="10800"/>
                    </a:cubicBezTo>
                    <a:cubicBezTo>
                      <a:pt x="2957" y="6468"/>
                      <a:pt x="6468" y="2957"/>
                      <a:pt x="10800" y="2957"/>
                    </a:cubicBezTo>
                    <a:cubicBezTo>
                      <a:pt x="15131" y="2957"/>
                      <a:pt x="18643" y="6468"/>
                      <a:pt x="18643" y="10800"/>
                    </a:cubicBezTo>
                    <a:cubicBezTo>
                      <a:pt x="18643" y="10997"/>
                      <a:pt x="18635" y="11195"/>
                      <a:pt x="18620" y="11392"/>
                    </a:cubicBezTo>
                    <a:lnTo>
                      <a:pt x="21569" y="11616"/>
                    </a:lnTo>
                    <a:cubicBezTo>
                      <a:pt x="21589" y="11344"/>
                      <a:pt x="21600" y="11072"/>
                      <a:pt x="21600" y="10800"/>
                    </a:cubicBezTo>
                    <a:cubicBezTo>
                      <a:pt x="21600" y="4835"/>
                      <a:pt x="16764" y="0"/>
                      <a:pt x="10800" y="0"/>
                    </a:cubicBezTo>
                    <a:cubicBezTo>
                      <a:pt x="4835" y="0"/>
                      <a:pt x="0" y="4835"/>
                      <a:pt x="0" y="10800"/>
                    </a:cubicBezTo>
                    <a:cubicBezTo>
                      <a:pt x="-1" y="11072"/>
                      <a:pt x="10" y="11344"/>
                      <a:pt x="30" y="11616"/>
                    </a:cubicBezTo>
                    <a:close/>
                  </a:path>
                </a:pathLst>
              </a:custGeom>
              <a:solidFill>
                <a:srgbClr val="FF0000"/>
              </a:solidFill>
              <a:ln w="19050">
                <a:solidFill>
                  <a:srgbClr val="000000"/>
                </a:solidFill>
                <a:miter lim="800000"/>
                <a:headEnd/>
                <a:tailEnd/>
              </a:ln>
            </p:spPr>
            <p:txBody>
              <a:bodyPr/>
              <a:lstStyle/>
              <a:p>
                <a:endParaRPr lang="de-DE"/>
              </a:p>
            </p:txBody>
          </p:sp>
        </p:grpSp>
        <p:pic>
          <p:nvPicPr>
            <p:cNvPr id="31" name="Grafik 30">
              <a:extLst>
                <a:ext uri="{FF2B5EF4-FFF2-40B4-BE49-F238E27FC236}">
                  <a16:creationId xmlns:a16="http://schemas.microsoft.com/office/drawing/2014/main" id="{8BF677EF-DA45-4CDA-88EC-2F30F3816841}"/>
                </a:ext>
              </a:extLst>
            </p:cNvPr>
            <p:cNvPicPr>
              <a:picLocks noChangeAspect="1"/>
            </p:cNvPicPr>
            <p:nvPr/>
          </p:nvPicPr>
          <p:blipFill>
            <a:blip r:embed="rId15" cstate="print">
              <a:extLst>
                <a:ext uri="{BEBA8EAE-BF5A-486C-A8C5-ECC9F3942E4B}">
                  <a14:imgProps xmlns:a14="http://schemas.microsoft.com/office/drawing/2010/main">
                    <a14:imgLayer r:embed="rId16">
                      <a14:imgEffect>
                        <a14:brightnessContrast bright="14000" contrast="-3000"/>
                      </a14:imgEffect>
                    </a14:imgLayer>
                  </a14:imgProps>
                </a:ext>
                <a:ext uri="{28A0092B-C50C-407E-A947-70E740481C1C}">
                  <a14:useLocalDpi xmlns:a14="http://schemas.microsoft.com/office/drawing/2010/main" val="0"/>
                </a:ext>
                <a:ext uri="{837473B0-CC2E-450A-ABE3-18F120FF3D39}">
                  <a1611:picAttrSrcUrl xmlns:a1611="http://schemas.microsoft.com/office/drawing/2016/11/main" r:id="rId17"/>
                </a:ext>
              </a:extLst>
            </a:blip>
            <a:stretch>
              <a:fillRect/>
            </a:stretch>
          </p:blipFill>
          <p:spPr>
            <a:xfrm>
              <a:off x="4442831" y="5497014"/>
              <a:ext cx="821205" cy="747713"/>
            </a:xfrm>
            <a:prstGeom prst="rect">
              <a:avLst/>
            </a:prstGeom>
            <a:effectLst>
              <a:softEdge rad="177800"/>
            </a:effectLst>
          </p:spPr>
        </p:pic>
        <p:sp>
          <p:nvSpPr>
            <p:cNvPr id="32" name="Sprechblase: oval 31">
              <a:extLst>
                <a:ext uri="{FF2B5EF4-FFF2-40B4-BE49-F238E27FC236}">
                  <a16:creationId xmlns:a16="http://schemas.microsoft.com/office/drawing/2014/main" id="{E8186C9E-7685-4BC3-905B-4368D6E4325D}"/>
                </a:ext>
              </a:extLst>
            </p:cNvPr>
            <p:cNvSpPr/>
            <p:nvPr/>
          </p:nvSpPr>
          <p:spPr>
            <a:xfrm>
              <a:off x="2554454" y="5450177"/>
              <a:ext cx="1085850" cy="566738"/>
            </a:xfrm>
            <a:prstGeom prst="wedgeEllipseCallout">
              <a:avLst>
                <a:gd name="adj1" fmla="val 165234"/>
                <a:gd name="adj2" fmla="val 10539"/>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de-DE" sz="800">
                  <a:solidFill>
                    <a:sysClr val="windowText" lastClr="000000"/>
                  </a:solidFill>
                </a:rPr>
                <a:t>Moment noch...</a:t>
              </a:r>
            </a:p>
          </p:txBody>
        </p:sp>
      </p:grpSp>
    </p:spTree>
    <p:extLst>
      <p:ext uri="{BB962C8B-B14F-4D97-AF65-F5344CB8AC3E}">
        <p14:creationId xmlns:p14="http://schemas.microsoft.com/office/powerpoint/2010/main" val="7417610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82AC422-73B0-4880-8217-243373E43EB1}"/>
              </a:ext>
            </a:extLst>
          </p:cNvPr>
          <p:cNvSpPr>
            <a:spLocks noGrp="1"/>
          </p:cNvSpPr>
          <p:nvPr>
            <p:ph type="title"/>
          </p:nvPr>
        </p:nvSpPr>
        <p:spPr/>
        <p:txBody>
          <a:bodyPr>
            <a:normAutofit fontScale="90000"/>
          </a:bodyPr>
          <a:lstStyle/>
          <a:p>
            <a:r>
              <a:rPr lang="de-DE" dirty="0"/>
              <a:t>Kommunikation: Gliederung (SFCL)</a:t>
            </a:r>
          </a:p>
        </p:txBody>
      </p:sp>
      <p:sp>
        <p:nvSpPr>
          <p:cNvPr id="3" name="Inhaltsplatzhalter 2">
            <a:extLst>
              <a:ext uri="{FF2B5EF4-FFF2-40B4-BE49-F238E27FC236}">
                <a16:creationId xmlns:a16="http://schemas.microsoft.com/office/drawing/2014/main" id="{816C87F1-7C08-4959-A7EC-85DEC81366CE}"/>
              </a:ext>
            </a:extLst>
          </p:cNvPr>
          <p:cNvSpPr>
            <a:spLocks noGrp="1"/>
          </p:cNvSpPr>
          <p:nvPr>
            <p:ph sz="half" idx="1"/>
          </p:nvPr>
        </p:nvSpPr>
        <p:spPr/>
        <p:txBody>
          <a:bodyPr>
            <a:normAutofit fontScale="85000" lnSpcReduction="20000"/>
          </a:bodyPr>
          <a:lstStyle/>
          <a:p>
            <a:pPr marL="541338" indent="-541338">
              <a:lnSpc>
                <a:spcPct val="100000"/>
              </a:lnSpc>
              <a:buNone/>
            </a:pPr>
            <a:r>
              <a:rPr lang="de-DE" sz="2400" dirty="0"/>
              <a:t>4.1	Begriffsbestimmungen</a:t>
            </a:r>
          </a:p>
          <a:p>
            <a:pPr marL="806450" indent="4763">
              <a:lnSpc>
                <a:spcPct val="100000"/>
              </a:lnSpc>
              <a:spcBef>
                <a:spcPts val="300"/>
              </a:spcBef>
              <a:spcAft>
                <a:spcPts val="600"/>
              </a:spcAft>
              <a:buNone/>
            </a:pPr>
            <a:r>
              <a:rPr lang="en-US" sz="2000" i="1" dirty="0">
                <a:solidFill>
                  <a:srgbClr val="044C96"/>
                </a:solidFill>
              </a:rPr>
              <a:t>Definitions </a:t>
            </a:r>
          </a:p>
          <a:p>
            <a:pPr marL="541338" indent="-541338">
              <a:lnSpc>
                <a:spcPct val="100000"/>
              </a:lnSpc>
              <a:buNone/>
            </a:pPr>
            <a:r>
              <a:rPr lang="de-DE" sz="2400" dirty="0">
                <a:solidFill>
                  <a:schemeClr val="bg1">
                    <a:lumMod val="65000"/>
                  </a:schemeClr>
                </a:solidFill>
              </a:rPr>
              <a:t>4.2	Sprechfunkverkehr bei VFR-Flügen </a:t>
            </a:r>
          </a:p>
          <a:p>
            <a:pPr marL="806450" indent="4763">
              <a:lnSpc>
                <a:spcPct val="100000"/>
              </a:lnSpc>
              <a:spcBef>
                <a:spcPts val="300"/>
              </a:spcBef>
              <a:spcAft>
                <a:spcPts val="600"/>
              </a:spcAft>
              <a:buNone/>
            </a:pPr>
            <a:r>
              <a:rPr lang="en-US" sz="2000" i="1" dirty="0">
                <a:solidFill>
                  <a:schemeClr val="bg1">
                    <a:lumMod val="65000"/>
                  </a:schemeClr>
                </a:solidFill>
              </a:rPr>
              <a:t>VFR communications  </a:t>
            </a:r>
            <a:endParaRPr lang="de-DE" sz="2000" i="1" dirty="0">
              <a:solidFill>
                <a:schemeClr val="bg1">
                  <a:lumMod val="65000"/>
                </a:schemeClr>
              </a:solidFill>
            </a:endParaRPr>
          </a:p>
          <a:p>
            <a:pPr marL="1169988" lvl="1" indent="-628650">
              <a:lnSpc>
                <a:spcPct val="100000"/>
              </a:lnSpc>
              <a:buNone/>
            </a:pPr>
            <a:r>
              <a:rPr lang="de-DE" dirty="0">
                <a:solidFill>
                  <a:schemeClr val="bg1">
                    <a:lumMod val="65000"/>
                  </a:schemeClr>
                </a:solidFill>
              </a:rPr>
              <a:t>4.2.1	Sprechfunkverkehr bei VFR-Flügen an unkontrollierten Flugplätzen</a:t>
            </a:r>
          </a:p>
          <a:p>
            <a:pPr marL="1435100" indent="4763">
              <a:lnSpc>
                <a:spcPct val="100000"/>
              </a:lnSpc>
              <a:spcBef>
                <a:spcPts val="300"/>
              </a:spcBef>
              <a:spcAft>
                <a:spcPts val="600"/>
              </a:spcAft>
              <a:buNone/>
            </a:pPr>
            <a:r>
              <a:rPr lang="en-US" sz="1800" i="1" dirty="0">
                <a:solidFill>
                  <a:schemeClr val="bg1">
                    <a:lumMod val="65000"/>
                  </a:schemeClr>
                </a:solidFill>
              </a:rPr>
              <a:t>VFR communication at uncontrolled airfields </a:t>
            </a:r>
            <a:endParaRPr lang="de-DE" sz="1800" i="1" dirty="0">
              <a:solidFill>
                <a:schemeClr val="bg1">
                  <a:lumMod val="65000"/>
                </a:schemeClr>
              </a:solidFill>
            </a:endParaRPr>
          </a:p>
          <a:p>
            <a:pPr marL="1169988" lvl="1" indent="-628650">
              <a:lnSpc>
                <a:spcPct val="100000"/>
              </a:lnSpc>
              <a:buNone/>
            </a:pPr>
            <a:r>
              <a:rPr lang="de-DE" dirty="0">
                <a:solidFill>
                  <a:schemeClr val="bg1">
                    <a:lumMod val="65000"/>
                  </a:schemeClr>
                </a:solidFill>
              </a:rPr>
              <a:t>4.2.2	Sprechfunkverkehr bei VFR-Flügen an kontrollierten Flugplätzen</a:t>
            </a:r>
          </a:p>
          <a:p>
            <a:pPr marL="1435100" indent="0">
              <a:lnSpc>
                <a:spcPct val="100000"/>
              </a:lnSpc>
              <a:spcBef>
                <a:spcPts val="300"/>
              </a:spcBef>
              <a:spcAft>
                <a:spcPts val="600"/>
              </a:spcAft>
              <a:buNone/>
            </a:pPr>
            <a:r>
              <a:rPr lang="en-US" sz="1800" i="1" dirty="0">
                <a:solidFill>
                  <a:schemeClr val="bg1">
                    <a:lumMod val="65000"/>
                  </a:schemeClr>
                </a:solidFill>
              </a:rPr>
              <a:t>VFR communication at controlled airfields </a:t>
            </a:r>
            <a:endParaRPr lang="de-DE" sz="1800" i="1" dirty="0">
              <a:solidFill>
                <a:schemeClr val="bg1">
                  <a:lumMod val="65000"/>
                </a:schemeClr>
              </a:solidFill>
            </a:endParaRPr>
          </a:p>
          <a:p>
            <a:pPr marL="1169988" lvl="1" indent="-628650">
              <a:lnSpc>
                <a:spcPct val="100000"/>
              </a:lnSpc>
              <a:buNone/>
            </a:pPr>
            <a:r>
              <a:rPr lang="de-DE" dirty="0">
                <a:solidFill>
                  <a:schemeClr val="bg1">
                    <a:lumMod val="65000"/>
                  </a:schemeClr>
                </a:solidFill>
              </a:rPr>
              <a:t>4.2.3	Sprechfunkverkehr bei VFR-Flügen mit Flugverkehrskontrollstellen (auf Strecke)</a:t>
            </a:r>
          </a:p>
          <a:p>
            <a:pPr marL="1435100" indent="4763">
              <a:lnSpc>
                <a:spcPct val="100000"/>
              </a:lnSpc>
              <a:spcBef>
                <a:spcPts val="300"/>
              </a:spcBef>
              <a:spcAft>
                <a:spcPts val="600"/>
              </a:spcAft>
              <a:buNone/>
            </a:pPr>
            <a:r>
              <a:rPr lang="en-US" sz="1800" i="1" dirty="0">
                <a:solidFill>
                  <a:schemeClr val="bg1">
                    <a:lumMod val="65000"/>
                  </a:schemeClr>
                </a:solidFill>
              </a:rPr>
              <a:t>VFR communication with ATC (</a:t>
            </a:r>
            <a:r>
              <a:rPr lang="en-US" sz="1800" i="1" dirty="0" err="1">
                <a:solidFill>
                  <a:schemeClr val="bg1">
                    <a:lumMod val="65000"/>
                  </a:schemeClr>
                </a:solidFill>
              </a:rPr>
              <a:t>en</a:t>
            </a:r>
            <a:r>
              <a:rPr lang="en-US" sz="1800" i="1" dirty="0">
                <a:solidFill>
                  <a:schemeClr val="bg1">
                    <a:lumMod val="65000"/>
                  </a:schemeClr>
                </a:solidFill>
              </a:rPr>
              <a:t>-route) </a:t>
            </a:r>
            <a:endParaRPr lang="de-DE" sz="1800" i="1" dirty="0">
              <a:solidFill>
                <a:schemeClr val="bg1">
                  <a:lumMod val="65000"/>
                </a:schemeClr>
              </a:solidFill>
            </a:endParaRPr>
          </a:p>
          <a:p>
            <a:pPr marL="541338" indent="-541338">
              <a:lnSpc>
                <a:spcPct val="100000"/>
              </a:lnSpc>
              <a:buNone/>
            </a:pPr>
            <a:r>
              <a:rPr lang="de-DE" sz="2400" dirty="0">
                <a:solidFill>
                  <a:schemeClr val="bg1">
                    <a:lumMod val="65000"/>
                  </a:schemeClr>
                </a:solidFill>
              </a:rPr>
              <a:t>4.3	Standardbetriebsverfahren </a:t>
            </a:r>
          </a:p>
          <a:p>
            <a:pPr marL="806450" indent="4763">
              <a:lnSpc>
                <a:spcPct val="100000"/>
              </a:lnSpc>
              <a:spcBef>
                <a:spcPts val="300"/>
              </a:spcBef>
              <a:spcAft>
                <a:spcPts val="600"/>
              </a:spcAft>
              <a:buNone/>
            </a:pPr>
            <a:r>
              <a:rPr lang="en-US" sz="2000" i="1" dirty="0">
                <a:solidFill>
                  <a:schemeClr val="bg1">
                    <a:lumMod val="65000"/>
                  </a:schemeClr>
                </a:solidFill>
              </a:rPr>
              <a:t>General operating procedures </a:t>
            </a:r>
            <a:endParaRPr lang="de-DE" sz="2000" i="1" dirty="0">
              <a:solidFill>
                <a:schemeClr val="bg1">
                  <a:lumMod val="65000"/>
                </a:schemeClr>
              </a:solidFill>
            </a:endParaRPr>
          </a:p>
          <a:p>
            <a:pPr marL="541338" indent="-541338">
              <a:lnSpc>
                <a:spcPct val="100000"/>
              </a:lnSpc>
              <a:buNone/>
            </a:pPr>
            <a:r>
              <a:rPr lang="de-DE" sz="2400" dirty="0">
                <a:solidFill>
                  <a:schemeClr val="bg1">
                    <a:lumMod val="65000"/>
                  </a:schemeClr>
                </a:solidFill>
              </a:rPr>
              <a:t>4.4	Wettermeldungen (VFR)</a:t>
            </a:r>
          </a:p>
          <a:p>
            <a:pPr marL="806450" indent="4763">
              <a:lnSpc>
                <a:spcPct val="100000"/>
              </a:lnSpc>
              <a:spcBef>
                <a:spcPts val="300"/>
              </a:spcBef>
              <a:spcAft>
                <a:spcPts val="600"/>
              </a:spcAft>
              <a:buNone/>
            </a:pPr>
            <a:r>
              <a:rPr lang="en-US" sz="2000" i="1" dirty="0">
                <a:solidFill>
                  <a:schemeClr val="bg1">
                    <a:lumMod val="65000"/>
                  </a:schemeClr>
                </a:solidFill>
              </a:rPr>
              <a:t>Relevant weather information terms (VFR)</a:t>
            </a:r>
            <a:endParaRPr lang="de-DE" sz="2000" i="1" dirty="0">
              <a:solidFill>
                <a:schemeClr val="bg1">
                  <a:lumMod val="65000"/>
                </a:schemeClr>
              </a:solidFill>
            </a:endParaRPr>
          </a:p>
          <a:p>
            <a:pPr marL="806450" indent="4763">
              <a:lnSpc>
                <a:spcPct val="100000"/>
              </a:lnSpc>
              <a:spcBef>
                <a:spcPts val="300"/>
              </a:spcBef>
              <a:spcAft>
                <a:spcPts val="600"/>
              </a:spcAft>
              <a:buNone/>
            </a:pPr>
            <a:endParaRPr lang="de-DE" sz="2000" i="1" dirty="0">
              <a:solidFill>
                <a:srgbClr val="044C96"/>
              </a:solidFill>
            </a:endParaRPr>
          </a:p>
        </p:txBody>
      </p:sp>
      <p:sp>
        <p:nvSpPr>
          <p:cNvPr id="4" name="Inhaltsplatzhalter 3">
            <a:extLst>
              <a:ext uri="{FF2B5EF4-FFF2-40B4-BE49-F238E27FC236}">
                <a16:creationId xmlns:a16="http://schemas.microsoft.com/office/drawing/2014/main" id="{8616F40A-8AD2-4F07-8A23-28333DA8DE5A}"/>
              </a:ext>
            </a:extLst>
          </p:cNvPr>
          <p:cNvSpPr>
            <a:spLocks noGrp="1"/>
          </p:cNvSpPr>
          <p:nvPr>
            <p:ph sz="half" idx="2"/>
          </p:nvPr>
        </p:nvSpPr>
        <p:spPr/>
        <p:txBody>
          <a:bodyPr>
            <a:normAutofit fontScale="92500" lnSpcReduction="20000"/>
          </a:bodyPr>
          <a:lstStyle/>
          <a:p>
            <a:pPr marL="541338" indent="-541338">
              <a:lnSpc>
                <a:spcPct val="100000"/>
              </a:lnSpc>
              <a:buNone/>
            </a:pPr>
            <a:r>
              <a:rPr lang="de-DE" dirty="0">
                <a:solidFill>
                  <a:schemeClr val="bg1">
                    <a:lumMod val="65000"/>
                  </a:schemeClr>
                </a:solidFill>
              </a:rPr>
              <a:t>4.5	Verfahren bei Ausfall der Sprechfunkverbindung</a:t>
            </a:r>
          </a:p>
          <a:p>
            <a:pPr marL="806450" indent="4763">
              <a:spcBef>
                <a:spcPts val="300"/>
              </a:spcBef>
              <a:spcAft>
                <a:spcPts val="600"/>
              </a:spcAft>
              <a:buNone/>
            </a:pPr>
            <a:r>
              <a:rPr lang="en-US" sz="1800" i="1" dirty="0">
                <a:solidFill>
                  <a:schemeClr val="bg1">
                    <a:lumMod val="65000"/>
                  </a:schemeClr>
                </a:solidFill>
              </a:rPr>
              <a:t>Action required to be taken in case of communication failure</a:t>
            </a:r>
            <a:endParaRPr lang="de-DE" sz="1800" i="1" dirty="0">
              <a:solidFill>
                <a:schemeClr val="bg1">
                  <a:lumMod val="65000"/>
                </a:schemeClr>
              </a:solidFill>
            </a:endParaRPr>
          </a:p>
          <a:p>
            <a:pPr marL="541338" indent="-541338">
              <a:buNone/>
            </a:pPr>
            <a:r>
              <a:rPr lang="de-DE" dirty="0">
                <a:solidFill>
                  <a:schemeClr val="bg1">
                    <a:lumMod val="65000"/>
                  </a:schemeClr>
                </a:solidFill>
              </a:rPr>
              <a:t>4.6 	Not- und Dringlichkeitsmeldungen</a:t>
            </a:r>
            <a:endParaRPr lang="en-US" dirty="0">
              <a:solidFill>
                <a:schemeClr val="bg1">
                  <a:lumMod val="65000"/>
                </a:schemeClr>
              </a:solidFill>
            </a:endParaRPr>
          </a:p>
          <a:p>
            <a:pPr marL="806450" indent="4763">
              <a:spcBef>
                <a:spcPts val="300"/>
              </a:spcBef>
              <a:spcAft>
                <a:spcPts val="600"/>
              </a:spcAft>
              <a:buNone/>
            </a:pPr>
            <a:r>
              <a:rPr lang="en-US" sz="1800" i="1" dirty="0">
                <a:solidFill>
                  <a:schemeClr val="bg1">
                    <a:lumMod val="65000"/>
                  </a:schemeClr>
                </a:solidFill>
              </a:rPr>
              <a:t>Distress and urgency procedures </a:t>
            </a:r>
            <a:endParaRPr lang="de-DE" sz="1800" i="1" dirty="0">
              <a:solidFill>
                <a:schemeClr val="bg1">
                  <a:lumMod val="65000"/>
                </a:schemeClr>
              </a:solidFill>
            </a:endParaRPr>
          </a:p>
          <a:p>
            <a:pPr marL="541338" indent="-541338">
              <a:buNone/>
            </a:pPr>
            <a:r>
              <a:rPr lang="de-DE" dirty="0">
                <a:solidFill>
                  <a:schemeClr val="bg1">
                    <a:lumMod val="65000"/>
                  </a:schemeClr>
                </a:solidFill>
              </a:rPr>
              <a:t>4.7	Funkwellenausbreitung im VHF-Bereich, Frequenzbereiche </a:t>
            </a:r>
          </a:p>
          <a:p>
            <a:pPr marL="806450" indent="4763">
              <a:spcBef>
                <a:spcPts val="300"/>
              </a:spcBef>
              <a:spcAft>
                <a:spcPts val="600"/>
              </a:spcAft>
              <a:buNone/>
            </a:pPr>
            <a:r>
              <a:rPr lang="en-US" sz="1800" i="1" dirty="0">
                <a:solidFill>
                  <a:schemeClr val="bg1">
                    <a:lumMod val="65000"/>
                  </a:schemeClr>
                </a:solidFill>
              </a:rPr>
              <a:t>General principles of VHF propagation and allocation of frequencies</a:t>
            </a:r>
            <a:r>
              <a:rPr lang="de-DE" sz="1800" dirty="0">
                <a:solidFill>
                  <a:schemeClr val="bg1">
                    <a:lumMod val="65000"/>
                  </a:schemeClr>
                </a:solidFill>
              </a:rPr>
              <a:t>  </a:t>
            </a:r>
          </a:p>
          <a:p>
            <a:pPr marL="806450" indent="4763">
              <a:spcBef>
                <a:spcPts val="300"/>
              </a:spcBef>
              <a:spcAft>
                <a:spcPts val="600"/>
              </a:spcAft>
              <a:buNone/>
            </a:pPr>
            <a:r>
              <a:rPr lang="de-DE" sz="1700" i="1" dirty="0">
                <a:solidFill>
                  <a:schemeClr val="bg1">
                    <a:lumMod val="65000"/>
                  </a:schemeClr>
                </a:solidFill>
              </a:rPr>
              <a:t> </a:t>
            </a:r>
          </a:p>
          <a:p>
            <a:pPr marL="541338" indent="-541338">
              <a:buNone/>
            </a:pPr>
            <a:r>
              <a:rPr lang="de-DE" sz="2000" dirty="0">
                <a:solidFill>
                  <a:schemeClr val="bg1">
                    <a:lumMod val="65000"/>
                  </a:schemeClr>
                </a:solidFill>
              </a:rPr>
              <a:t> Hinweis: </a:t>
            </a:r>
            <a:r>
              <a:rPr lang="de-DE" sz="1500" dirty="0">
                <a:solidFill>
                  <a:schemeClr val="bg1">
                    <a:lumMod val="65000"/>
                  </a:schemeClr>
                </a:solidFill>
              </a:rPr>
              <a:t>Einzelne Kartenausschnitte sind mit freundlicher Genehmigung 	der DFS bzw. der R. Eisenschmidt GmbH in dieses Kapitel 	übernommen.</a:t>
            </a:r>
          </a:p>
          <a:p>
            <a:pPr marL="806450" indent="4763">
              <a:spcBef>
                <a:spcPts val="300"/>
              </a:spcBef>
              <a:spcAft>
                <a:spcPts val="600"/>
              </a:spcAft>
              <a:buNone/>
            </a:pPr>
            <a:r>
              <a:rPr lang="en-US" sz="1700" i="1" dirty="0">
                <a:solidFill>
                  <a:srgbClr val="044C96"/>
                </a:solidFill>
              </a:rPr>
              <a:t> </a:t>
            </a:r>
            <a:endParaRPr lang="de-DE" sz="1700" i="1" dirty="0">
              <a:solidFill>
                <a:srgbClr val="044C96"/>
              </a:solidFill>
            </a:endParaRPr>
          </a:p>
          <a:p>
            <a:pPr marL="541338" indent="-541338">
              <a:buNone/>
            </a:pPr>
            <a:endParaRPr lang="de-DE" sz="2000" dirty="0"/>
          </a:p>
          <a:p>
            <a:pPr marL="541338" indent="-541338">
              <a:buNone/>
            </a:pPr>
            <a:r>
              <a:rPr lang="de-DE" sz="2000" dirty="0"/>
              <a:t> </a:t>
            </a:r>
          </a:p>
          <a:p>
            <a:pPr marL="806450" indent="4763">
              <a:spcBef>
                <a:spcPts val="300"/>
              </a:spcBef>
              <a:spcAft>
                <a:spcPts val="600"/>
              </a:spcAft>
              <a:buNone/>
            </a:pPr>
            <a:endParaRPr lang="de-DE" sz="1700" i="1" dirty="0">
              <a:solidFill>
                <a:srgbClr val="044C96"/>
              </a:solidFill>
            </a:endParaRPr>
          </a:p>
          <a:p>
            <a:pPr marL="541338" indent="-541338">
              <a:buNone/>
            </a:pPr>
            <a:endParaRPr lang="de-DE" sz="2000" dirty="0"/>
          </a:p>
          <a:p>
            <a:pPr marL="541338" indent="-541338">
              <a:buNone/>
            </a:pPr>
            <a:r>
              <a:rPr lang="de-DE" sz="2000" dirty="0"/>
              <a:t> </a:t>
            </a:r>
          </a:p>
        </p:txBody>
      </p:sp>
      <p:sp>
        <p:nvSpPr>
          <p:cNvPr id="5" name="Foliennummernplatzhalter 4">
            <a:extLst>
              <a:ext uri="{FF2B5EF4-FFF2-40B4-BE49-F238E27FC236}">
                <a16:creationId xmlns:a16="http://schemas.microsoft.com/office/drawing/2014/main" id="{8974E809-361D-4737-B52C-E6563C29B00B}"/>
              </a:ext>
            </a:extLst>
          </p:cNvPr>
          <p:cNvSpPr>
            <a:spLocks noGrp="1"/>
          </p:cNvSpPr>
          <p:nvPr>
            <p:ph type="sldNum" sz="quarter" idx="12"/>
          </p:nvPr>
        </p:nvSpPr>
        <p:spPr/>
        <p:txBody>
          <a:bodyPr/>
          <a:lstStyle/>
          <a:p>
            <a:fld id="{1BAF13B1-D0BA-4A19-B609-64C08BFDA19E}" type="slidenum">
              <a:rPr lang="de-DE" smtClean="0"/>
              <a:pPr/>
              <a:t>3</a:t>
            </a:fld>
            <a:endParaRPr lang="de-DE" dirty="0"/>
          </a:p>
        </p:txBody>
      </p:sp>
      <p:sp>
        <p:nvSpPr>
          <p:cNvPr id="8" name="Textplatzhalter 5">
            <a:extLst>
              <a:ext uri="{FF2B5EF4-FFF2-40B4-BE49-F238E27FC236}">
                <a16:creationId xmlns:a16="http://schemas.microsoft.com/office/drawing/2014/main" id="{45A38E5A-380D-4D37-86D0-E05E53598A46}"/>
              </a:ext>
            </a:extLst>
          </p:cNvPr>
          <p:cNvSpPr>
            <a:spLocks noGrp="1"/>
          </p:cNvSpPr>
          <p:nvPr>
            <p:ph type="body" sz="quarter" idx="13"/>
          </p:nvPr>
        </p:nvSpPr>
        <p:spPr>
          <a:xfrm>
            <a:off x="1519800" y="6616660"/>
            <a:ext cx="9000000" cy="288000"/>
          </a:xfrm>
        </p:spPr>
        <p:txBody>
          <a:bodyPr/>
          <a:lstStyle/>
          <a:p>
            <a:r>
              <a:rPr lang="de-DE" dirty="0"/>
              <a:t>4.0 Einleitung</a:t>
            </a:r>
          </a:p>
        </p:txBody>
      </p:sp>
    </p:spTree>
    <p:extLst>
      <p:ext uri="{BB962C8B-B14F-4D97-AF65-F5344CB8AC3E}">
        <p14:creationId xmlns:p14="http://schemas.microsoft.com/office/powerpoint/2010/main" val="4247903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102C7A8-7EE1-445E-B18B-B0B44B029576}"/>
              </a:ext>
            </a:extLst>
          </p:cNvPr>
          <p:cNvSpPr>
            <a:spLocks noGrp="1"/>
          </p:cNvSpPr>
          <p:nvPr>
            <p:ph type="ctrTitle"/>
          </p:nvPr>
        </p:nvSpPr>
        <p:spPr/>
        <p:txBody>
          <a:bodyPr>
            <a:normAutofit/>
          </a:bodyPr>
          <a:lstStyle/>
          <a:p>
            <a:r>
              <a:rPr lang="de-DE" dirty="0"/>
              <a:t>4.1 Begriffsbestimmungen</a:t>
            </a:r>
          </a:p>
        </p:txBody>
      </p:sp>
      <p:sp>
        <p:nvSpPr>
          <p:cNvPr id="3" name="Untertitel 2">
            <a:extLst>
              <a:ext uri="{FF2B5EF4-FFF2-40B4-BE49-F238E27FC236}">
                <a16:creationId xmlns:a16="http://schemas.microsoft.com/office/drawing/2014/main" id="{C3147B01-30C8-421C-BD17-8AC69CBE5D79}"/>
              </a:ext>
            </a:extLst>
          </p:cNvPr>
          <p:cNvSpPr>
            <a:spLocks noGrp="1"/>
          </p:cNvSpPr>
          <p:nvPr>
            <p:ph type="subTitle" idx="1"/>
          </p:nvPr>
        </p:nvSpPr>
        <p:spPr/>
        <p:txBody>
          <a:bodyPr/>
          <a:lstStyle/>
          <a:p>
            <a:r>
              <a:rPr lang="en-US" dirty="0">
                <a:solidFill>
                  <a:srgbClr val="044C96"/>
                </a:solidFill>
              </a:rPr>
              <a:t>Definitions</a:t>
            </a:r>
          </a:p>
        </p:txBody>
      </p:sp>
      <p:sp>
        <p:nvSpPr>
          <p:cNvPr id="4" name="Foliennummernplatzhalter 3">
            <a:extLst>
              <a:ext uri="{FF2B5EF4-FFF2-40B4-BE49-F238E27FC236}">
                <a16:creationId xmlns:a16="http://schemas.microsoft.com/office/drawing/2014/main" id="{4B18B720-1CFD-4B73-A56F-433DC892E596}"/>
              </a:ext>
            </a:extLst>
          </p:cNvPr>
          <p:cNvSpPr>
            <a:spLocks noGrp="1"/>
          </p:cNvSpPr>
          <p:nvPr>
            <p:ph type="sldNum" sz="quarter" idx="12"/>
          </p:nvPr>
        </p:nvSpPr>
        <p:spPr/>
        <p:txBody>
          <a:bodyPr/>
          <a:lstStyle/>
          <a:p>
            <a:fld id="{1BAF13B1-D0BA-4A19-B609-64C08BFDA19E}" type="slidenum">
              <a:rPr lang="de-DE" smtClean="0"/>
              <a:pPr/>
              <a:t>4</a:t>
            </a:fld>
            <a:endParaRPr lang="de-DE" dirty="0"/>
          </a:p>
        </p:txBody>
      </p:sp>
      <p:sp>
        <p:nvSpPr>
          <p:cNvPr id="7" name="Textplatzhalter 5">
            <a:extLst>
              <a:ext uri="{FF2B5EF4-FFF2-40B4-BE49-F238E27FC236}">
                <a16:creationId xmlns:a16="http://schemas.microsoft.com/office/drawing/2014/main" id="{B73C8CC8-6FDF-421E-8A52-F38077C5A21F}"/>
              </a:ext>
            </a:extLst>
          </p:cNvPr>
          <p:cNvSpPr txBox="1">
            <a:spLocks/>
          </p:cNvSpPr>
          <p:nvPr/>
        </p:nvSpPr>
        <p:spPr>
          <a:xfrm>
            <a:off x="1519800" y="6616660"/>
            <a:ext cx="9000000" cy="2880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de-DE" sz="1400" dirty="0">
                <a:solidFill>
                  <a:schemeClr val="bg1"/>
                </a:solidFill>
              </a:rPr>
              <a:t>4.1 Begriffsbestimmungen</a:t>
            </a:r>
          </a:p>
        </p:txBody>
      </p:sp>
    </p:spTree>
    <p:extLst>
      <p:ext uri="{BB962C8B-B14F-4D97-AF65-F5344CB8AC3E}">
        <p14:creationId xmlns:p14="http://schemas.microsoft.com/office/powerpoint/2010/main" val="28795341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3FA322-B917-4B15-B9E1-8FF8BF74478D}"/>
              </a:ext>
            </a:extLst>
          </p:cNvPr>
          <p:cNvSpPr>
            <a:spLocks noGrp="1"/>
          </p:cNvSpPr>
          <p:nvPr>
            <p:ph type="title"/>
          </p:nvPr>
        </p:nvSpPr>
        <p:spPr/>
        <p:txBody>
          <a:bodyPr>
            <a:noAutofit/>
          </a:bodyPr>
          <a:lstStyle/>
          <a:p>
            <a:r>
              <a:rPr lang="de-DE" sz="2800" dirty="0"/>
              <a:t>Definitionen und Begriffe</a:t>
            </a:r>
          </a:p>
        </p:txBody>
      </p:sp>
      <p:sp>
        <p:nvSpPr>
          <p:cNvPr id="3" name="Inhaltsplatzhalter 2">
            <a:extLst>
              <a:ext uri="{FF2B5EF4-FFF2-40B4-BE49-F238E27FC236}">
                <a16:creationId xmlns:a16="http://schemas.microsoft.com/office/drawing/2014/main" id="{82D91192-5D50-49E4-B1FC-E421C191A2E5}"/>
              </a:ext>
            </a:extLst>
          </p:cNvPr>
          <p:cNvSpPr>
            <a:spLocks noGrp="1"/>
          </p:cNvSpPr>
          <p:nvPr>
            <p:ph sz="half" idx="1"/>
          </p:nvPr>
        </p:nvSpPr>
        <p:spPr/>
        <p:txBody>
          <a:bodyPr>
            <a:normAutofit fontScale="55000" lnSpcReduction="20000"/>
          </a:bodyPr>
          <a:lstStyle/>
          <a:p>
            <a:pPr marL="0" indent="0">
              <a:lnSpc>
                <a:spcPct val="107000"/>
              </a:lnSpc>
              <a:spcAft>
                <a:spcPts val="800"/>
              </a:spcAft>
              <a:buNone/>
            </a:pPr>
            <a:r>
              <a:rPr lang="de-DE" sz="3600" b="1" dirty="0">
                <a:solidFill>
                  <a:srgbClr val="044C96"/>
                </a:solidFill>
                <a:effectLst/>
                <a:latin typeface="Tahoma" panose="020B0604030504040204" pitchFamily="34" charset="0"/>
                <a:ea typeface="Times New Roman" panose="02020603050405020304" pitchFamily="18" charset="0"/>
                <a:cs typeface="Times New Roman" panose="02020603050405020304" pitchFamily="18" charset="0"/>
              </a:rPr>
              <a:t>DEFINITIONEN UND BEGRIFFE</a:t>
            </a:r>
            <a:endParaRPr lang="de-DE" sz="3600" dirty="0">
              <a:solidFill>
                <a:srgbClr val="044C96"/>
              </a:solidFill>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20000"/>
              </a:lnSpc>
              <a:spcAft>
                <a:spcPts val="800"/>
              </a:spcAft>
              <a:buNone/>
            </a:pPr>
            <a:r>
              <a:rPr lang="de-DE" sz="2700" dirty="0">
                <a:effectLst/>
                <a:latin typeface="Tahoma" panose="020B0604030504040204" pitchFamily="34" charset="0"/>
                <a:ea typeface="Times New Roman" panose="02020603050405020304" pitchFamily="18" charset="0"/>
                <a:cs typeface="Times New Roman" panose="02020603050405020304" pitchFamily="18" charset="0"/>
              </a:rPr>
              <a:t>Damit sich Flieger untereinander und mit den Bodenstationen gut und unmissverständlich verständigen können, muss ein Pilot einige Begriffe und Fachwörter der Luftfahrt kennen.  </a:t>
            </a:r>
          </a:p>
          <a:p>
            <a:pPr marL="0" indent="0">
              <a:lnSpc>
                <a:spcPct val="120000"/>
              </a:lnSpc>
              <a:spcAft>
                <a:spcPts val="800"/>
              </a:spcAft>
              <a:buNone/>
            </a:pPr>
            <a:r>
              <a:rPr lang="de-DE" sz="2700" dirty="0">
                <a:effectLst/>
                <a:latin typeface="Tahoma" panose="020B0604030504040204" pitchFamily="34" charset="0"/>
                <a:ea typeface="Times New Roman" panose="02020603050405020304" pitchFamily="18" charset="0"/>
                <a:cs typeface="Times New Roman" panose="02020603050405020304" pitchFamily="18" charset="0"/>
              </a:rPr>
              <a:t>Viele Begriffe sind Abkürzungen aus dem Englischen; du musst Ihre Bedeutung kennen.</a:t>
            </a:r>
            <a:endParaRPr lang="de-DE" sz="2700" dirty="0">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20000"/>
              </a:lnSpc>
              <a:spcAft>
                <a:spcPts val="800"/>
              </a:spcAft>
              <a:buNone/>
            </a:pPr>
            <a:r>
              <a:rPr lang="de-DE" sz="3300" b="1" dirty="0">
                <a:solidFill>
                  <a:srgbClr val="044C96"/>
                </a:solidFill>
                <a:effectLst/>
                <a:latin typeface="Tahoma" panose="020B0604030504040204" pitchFamily="34" charset="0"/>
                <a:ea typeface="Times New Roman" panose="02020603050405020304" pitchFamily="18" charset="0"/>
                <a:cs typeface="Times New Roman" panose="02020603050405020304" pitchFamily="18" charset="0"/>
              </a:rPr>
              <a:t>Begriffe aus der Meteorologie:</a:t>
            </a:r>
            <a:endParaRPr lang="de-DE" sz="3300" dirty="0">
              <a:solidFill>
                <a:srgbClr val="044C96"/>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20000"/>
              </a:lnSpc>
            </a:pPr>
            <a:r>
              <a:rPr lang="de-DE" sz="2700" b="1" dirty="0">
                <a:effectLst/>
                <a:latin typeface="Tahoma" panose="020B0604030504040204" pitchFamily="34" charset="0"/>
                <a:ea typeface="Times New Roman" panose="02020603050405020304" pitchFamily="18" charset="0"/>
              </a:rPr>
              <a:t>VMC</a:t>
            </a:r>
            <a:endParaRPr lang="de-DE" sz="2700" dirty="0">
              <a:effectLst/>
              <a:latin typeface="Times New Roman" panose="02020603050405020304" pitchFamily="18" charset="0"/>
              <a:ea typeface="Times New Roman" panose="02020603050405020304" pitchFamily="18" charset="0"/>
            </a:endParaRPr>
          </a:p>
          <a:p>
            <a:pPr marL="0" indent="0">
              <a:lnSpc>
                <a:spcPct val="120000"/>
              </a:lnSpc>
              <a:buNone/>
            </a:pPr>
            <a:r>
              <a:rPr lang="de-DE" sz="2700" dirty="0">
                <a:effectLst/>
                <a:latin typeface="Tahoma" panose="020B0604030504040204" pitchFamily="34" charset="0"/>
                <a:ea typeface="Times New Roman" panose="02020603050405020304" pitchFamily="18" charset="0"/>
              </a:rPr>
              <a:t>Sprich: </a:t>
            </a:r>
            <a:r>
              <a:rPr lang="de-DE" sz="2700" dirty="0" err="1">
                <a:effectLst/>
                <a:latin typeface="Tahoma" panose="020B0604030504040204" pitchFamily="34" charset="0"/>
                <a:ea typeface="Times New Roman" panose="02020603050405020304" pitchFamily="18" charset="0"/>
              </a:rPr>
              <a:t>Wi-Emm-Ssi</a:t>
            </a:r>
            <a:r>
              <a:rPr lang="de-DE" sz="2700" dirty="0">
                <a:effectLst/>
                <a:latin typeface="Tahoma" panose="020B0604030504040204" pitchFamily="34" charset="0"/>
                <a:ea typeface="Times New Roman" panose="02020603050405020304" pitchFamily="18" charset="0"/>
              </a:rPr>
              <a:t> </a:t>
            </a:r>
            <a:r>
              <a:rPr lang="de-DE" sz="2700" b="1" dirty="0">
                <a:effectLst/>
                <a:latin typeface="Tahoma" panose="020B0604030504040204" pitchFamily="34" charset="0"/>
                <a:ea typeface="Times New Roman" panose="02020603050405020304" pitchFamily="18" charset="0"/>
              </a:rPr>
              <a:t>Visual </a:t>
            </a:r>
            <a:r>
              <a:rPr lang="de-DE" sz="2700" b="1" dirty="0" err="1">
                <a:effectLst/>
                <a:latin typeface="Tahoma" panose="020B0604030504040204" pitchFamily="34" charset="0"/>
                <a:ea typeface="Times New Roman" panose="02020603050405020304" pitchFamily="18" charset="0"/>
              </a:rPr>
              <a:t>Meteorological</a:t>
            </a:r>
            <a:r>
              <a:rPr lang="de-DE" sz="2700" b="1" dirty="0">
                <a:effectLst/>
                <a:latin typeface="Tahoma" panose="020B0604030504040204" pitchFamily="34" charset="0"/>
                <a:ea typeface="Times New Roman" panose="02020603050405020304" pitchFamily="18" charset="0"/>
              </a:rPr>
              <a:t> </a:t>
            </a:r>
            <a:r>
              <a:rPr lang="de-DE" sz="2700" b="1" dirty="0" err="1">
                <a:effectLst/>
                <a:latin typeface="Tahoma" panose="020B0604030504040204" pitchFamily="34" charset="0"/>
                <a:ea typeface="Times New Roman" panose="02020603050405020304" pitchFamily="18" charset="0"/>
              </a:rPr>
              <a:t>Conditions</a:t>
            </a:r>
            <a:r>
              <a:rPr lang="de-DE" sz="2700" b="1" dirty="0">
                <a:effectLst/>
                <a:latin typeface="Tahoma" panose="020B0604030504040204" pitchFamily="34" charset="0"/>
                <a:ea typeface="Times New Roman" panose="02020603050405020304" pitchFamily="18" charset="0"/>
              </a:rPr>
              <a:t> (Sichtflug-Wetterbedingungen) </a:t>
            </a:r>
            <a:r>
              <a:rPr lang="de-DE" sz="2700" dirty="0">
                <a:effectLst/>
                <a:latin typeface="Tahoma" panose="020B0604030504040204" pitchFamily="34" charset="0"/>
                <a:ea typeface="Times New Roman" panose="02020603050405020304" pitchFamily="18" charset="0"/>
              </a:rPr>
              <a:t>Beim Fliegen in VMC fliegst du nach Sicht. Du fliegst nicht in den Wolken und beim Segelflug musst du den Boden ständig sehen können.</a:t>
            </a:r>
          </a:p>
          <a:p>
            <a:pPr>
              <a:lnSpc>
                <a:spcPct val="120000"/>
              </a:lnSpc>
            </a:pPr>
            <a:r>
              <a:rPr lang="de-DE" sz="2700" b="1" dirty="0">
                <a:effectLst/>
                <a:latin typeface="Tahoma" panose="020B0604030504040204" pitchFamily="34" charset="0"/>
                <a:ea typeface="Times New Roman" panose="02020603050405020304" pitchFamily="18" charset="0"/>
              </a:rPr>
              <a:t>VFR</a:t>
            </a:r>
            <a:endParaRPr lang="de-DE" sz="2700" dirty="0">
              <a:effectLst/>
              <a:latin typeface="Times New Roman" panose="02020603050405020304" pitchFamily="18" charset="0"/>
              <a:ea typeface="Times New Roman" panose="02020603050405020304" pitchFamily="18" charset="0"/>
            </a:endParaRPr>
          </a:p>
          <a:p>
            <a:pPr marL="0" indent="0">
              <a:lnSpc>
                <a:spcPct val="120000"/>
              </a:lnSpc>
              <a:spcAft>
                <a:spcPts val="800"/>
              </a:spcAft>
              <a:buNone/>
            </a:pPr>
            <a:r>
              <a:rPr lang="de-DE" sz="2700" dirty="0">
                <a:latin typeface="Tahoma" panose="020B0604030504040204" pitchFamily="34" charset="0"/>
                <a:cs typeface="Times New Roman" panose="02020603050405020304" pitchFamily="18" charset="0"/>
              </a:rPr>
              <a:t>Sprich: </a:t>
            </a:r>
            <a:r>
              <a:rPr lang="de-DE" sz="2700" dirty="0" err="1">
                <a:latin typeface="Tahoma" panose="020B0604030504040204" pitchFamily="34" charset="0"/>
                <a:cs typeface="Times New Roman" panose="02020603050405020304" pitchFamily="18" charset="0"/>
              </a:rPr>
              <a:t>Wi</a:t>
            </a:r>
            <a:r>
              <a:rPr lang="de-DE" sz="2700" dirty="0">
                <a:latin typeface="Tahoma" panose="020B0604030504040204" pitchFamily="34" charset="0"/>
                <a:cs typeface="Times New Roman" panose="02020603050405020304" pitchFamily="18" charset="0"/>
              </a:rPr>
              <a:t>-</a:t>
            </a:r>
            <a:r>
              <a:rPr lang="de-DE" sz="2700" dirty="0" err="1">
                <a:latin typeface="Tahoma" panose="020B0604030504040204" pitchFamily="34" charset="0"/>
                <a:cs typeface="Times New Roman" panose="02020603050405020304" pitchFamily="18" charset="0"/>
              </a:rPr>
              <a:t>Eff</a:t>
            </a:r>
            <a:r>
              <a:rPr lang="de-DE" sz="2700" dirty="0">
                <a:latin typeface="Tahoma" panose="020B0604030504040204" pitchFamily="34" charset="0"/>
                <a:cs typeface="Times New Roman" panose="02020603050405020304" pitchFamily="18" charset="0"/>
              </a:rPr>
              <a:t>-Aar  oder </a:t>
            </a:r>
            <a:r>
              <a:rPr lang="de-DE" sz="2700" dirty="0" err="1">
                <a:latin typeface="Tahoma" panose="020B0604030504040204" pitchFamily="34" charset="0"/>
                <a:cs typeface="Times New Roman" panose="02020603050405020304" pitchFamily="18" charset="0"/>
              </a:rPr>
              <a:t>Vau-Eff</a:t>
            </a:r>
            <a:r>
              <a:rPr lang="de-DE" sz="2700" dirty="0">
                <a:latin typeface="Tahoma" panose="020B0604030504040204" pitchFamily="34" charset="0"/>
                <a:cs typeface="Times New Roman" panose="02020603050405020304" pitchFamily="18" charset="0"/>
              </a:rPr>
              <a:t> </a:t>
            </a:r>
            <a:r>
              <a:rPr lang="de-DE" sz="2700" dirty="0" err="1">
                <a:latin typeface="Tahoma" panose="020B0604030504040204" pitchFamily="34" charset="0"/>
                <a:cs typeface="Times New Roman" panose="02020603050405020304" pitchFamily="18" charset="0"/>
              </a:rPr>
              <a:t>Err</a:t>
            </a:r>
            <a:r>
              <a:rPr lang="de-DE" sz="2700" dirty="0">
                <a:latin typeface="Tahoma" panose="020B0604030504040204" pitchFamily="34" charset="0"/>
                <a:cs typeface="Times New Roman" panose="02020603050405020304" pitchFamily="18" charset="0"/>
              </a:rPr>
              <a:t>: Sichtflugregeln. Beim Fliegen nach Sichtflugregeln (VFR) befolgst du die Regeln des Fliegens nach Sicht. Diese Regeln findest du für jeden Luftraum auf der Rückseite der ICAO-Luftfahrtkarte oder in der…</a:t>
            </a:r>
          </a:p>
        </p:txBody>
      </p:sp>
      <p:sp>
        <p:nvSpPr>
          <p:cNvPr id="4" name="Inhaltsplatzhalter 3">
            <a:extLst>
              <a:ext uri="{FF2B5EF4-FFF2-40B4-BE49-F238E27FC236}">
                <a16:creationId xmlns:a16="http://schemas.microsoft.com/office/drawing/2014/main" id="{B503C617-C722-48CC-9D69-8C2471D59E22}"/>
              </a:ext>
            </a:extLst>
          </p:cNvPr>
          <p:cNvSpPr>
            <a:spLocks noGrp="1"/>
          </p:cNvSpPr>
          <p:nvPr>
            <p:ph sz="half" idx="2"/>
          </p:nvPr>
        </p:nvSpPr>
        <p:spPr/>
        <p:txBody>
          <a:bodyPr>
            <a:normAutofit/>
          </a:bodyPr>
          <a:lstStyle/>
          <a:p>
            <a:pPr>
              <a:lnSpc>
                <a:spcPct val="100000"/>
              </a:lnSpc>
            </a:pPr>
            <a:r>
              <a:rPr lang="de-DE" sz="1500" b="1" dirty="0">
                <a:latin typeface="Tahoma" panose="020B0604030504040204" pitchFamily="34" charset="0"/>
                <a:cs typeface="Times New Roman" panose="02020603050405020304" pitchFamily="18" charset="0"/>
              </a:rPr>
              <a:t>AIP </a:t>
            </a:r>
          </a:p>
          <a:p>
            <a:pPr marL="0" indent="0">
              <a:lnSpc>
                <a:spcPct val="100000"/>
              </a:lnSpc>
              <a:buNone/>
            </a:pPr>
            <a:r>
              <a:rPr lang="de-DE" sz="1500" dirty="0">
                <a:latin typeface="Tahoma" panose="020B0604030504040204" pitchFamily="34" charset="0"/>
                <a:cs typeface="Times New Roman" panose="02020603050405020304" pitchFamily="18" charset="0"/>
              </a:rPr>
              <a:t>(</a:t>
            </a:r>
            <a:r>
              <a:rPr lang="de-DE" sz="1500" dirty="0" err="1">
                <a:latin typeface="Tahoma" panose="020B0604030504040204" pitchFamily="34" charset="0"/>
                <a:cs typeface="Times New Roman" panose="02020603050405020304" pitchFamily="18" charset="0"/>
              </a:rPr>
              <a:t>Aeronautical</a:t>
            </a:r>
            <a:r>
              <a:rPr lang="de-DE" sz="1500" dirty="0">
                <a:latin typeface="Tahoma" panose="020B0604030504040204" pitchFamily="34" charset="0"/>
                <a:cs typeface="Times New Roman" panose="02020603050405020304" pitchFamily="18" charset="0"/>
              </a:rPr>
              <a:t> Information </a:t>
            </a:r>
            <a:r>
              <a:rPr lang="de-DE" sz="1500" dirty="0" err="1">
                <a:latin typeface="Tahoma" panose="020B0604030504040204" pitchFamily="34" charset="0"/>
                <a:cs typeface="Times New Roman" panose="02020603050405020304" pitchFamily="18" charset="0"/>
              </a:rPr>
              <a:t>Publication</a:t>
            </a:r>
            <a:r>
              <a:rPr lang="de-DE" sz="1500" dirty="0">
                <a:latin typeface="Tahoma" panose="020B0604030504040204" pitchFamily="34" charset="0"/>
                <a:cs typeface="Times New Roman" panose="02020603050405020304" pitchFamily="18" charset="0"/>
              </a:rPr>
              <a:t>) Dies ist eine Sammlung von Regeln und Informationen, die in jedem Land herausgegeben wird, in Deutschland unter </a:t>
            </a:r>
            <a:r>
              <a:rPr lang="de-DE" sz="1500" dirty="0">
                <a:latin typeface="Tahoma" panose="020B060403050404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https://www.aip.dfs.de</a:t>
            </a:r>
            <a:endParaRPr lang="de-DE" sz="1500" dirty="0">
              <a:latin typeface="Tahoma" panose="020B0604030504040204" pitchFamily="34" charset="0"/>
              <a:cs typeface="Times New Roman" panose="02020603050405020304" pitchFamily="18" charset="0"/>
            </a:endParaRPr>
          </a:p>
          <a:p>
            <a:pPr>
              <a:lnSpc>
                <a:spcPct val="107000"/>
              </a:lnSpc>
              <a:spcAft>
                <a:spcPts val="800"/>
              </a:spcAft>
            </a:pPr>
            <a:r>
              <a:rPr lang="de-DE" sz="1500" b="1" dirty="0">
                <a:effectLst/>
                <a:latin typeface="Tahoma" panose="020B0604030504040204" pitchFamily="34" charset="0"/>
                <a:ea typeface="Times New Roman" panose="02020603050405020304" pitchFamily="18" charset="0"/>
                <a:cs typeface="Times New Roman" panose="02020603050405020304" pitchFamily="18" charset="0"/>
              </a:rPr>
              <a:t>Special VFR, Sonder-VFR</a:t>
            </a:r>
            <a:endParaRPr lang="de-DE" sz="1500" dirty="0">
              <a:effectLst/>
              <a:latin typeface="Arial" panose="020B0604020202020204" pitchFamily="34" charset="0"/>
              <a:ea typeface="Calibri" panose="020F0502020204030204" pitchFamily="34" charset="0"/>
              <a:cs typeface="Times New Roman" panose="02020603050405020304" pitchFamily="18" charset="0"/>
            </a:endParaRPr>
          </a:p>
          <a:p>
            <a:pPr marL="0" indent="0">
              <a:buNone/>
            </a:pPr>
            <a:r>
              <a:rPr lang="de-DE" sz="1500" dirty="0">
                <a:effectLst/>
                <a:latin typeface="Tahoma" panose="020B0604030504040204" pitchFamily="34" charset="0"/>
                <a:ea typeface="Times New Roman" panose="02020603050405020304" pitchFamily="18" charset="0"/>
              </a:rPr>
              <a:t>Sprich: </a:t>
            </a:r>
            <a:r>
              <a:rPr lang="de-DE" sz="1500" u="sng" dirty="0" err="1">
                <a:effectLst/>
                <a:latin typeface="Tahoma" panose="020B0604030504040204" pitchFamily="34" charset="0"/>
                <a:ea typeface="Times New Roman" panose="02020603050405020304" pitchFamily="18" charset="0"/>
              </a:rPr>
              <a:t>Sspesch</a:t>
            </a:r>
            <a:r>
              <a:rPr lang="de-DE" sz="1500" dirty="0" err="1">
                <a:effectLst/>
                <a:latin typeface="Tahoma" panose="020B0604030504040204" pitchFamily="34" charset="0"/>
                <a:ea typeface="Times New Roman" panose="02020603050405020304" pitchFamily="18" charset="0"/>
              </a:rPr>
              <a:t>el</a:t>
            </a:r>
            <a:r>
              <a:rPr lang="de-DE" sz="1500" dirty="0">
                <a:effectLst/>
                <a:latin typeface="Tahoma" panose="020B0604030504040204" pitchFamily="34" charset="0"/>
                <a:ea typeface="Times New Roman" panose="02020603050405020304" pitchFamily="18" charset="0"/>
              </a:rPr>
              <a:t> </a:t>
            </a:r>
            <a:r>
              <a:rPr lang="de-DE" sz="1500" dirty="0" err="1">
                <a:effectLst/>
                <a:latin typeface="Tahoma" panose="020B0604030504040204" pitchFamily="34" charset="0"/>
                <a:ea typeface="Times New Roman" panose="02020603050405020304" pitchFamily="18" charset="0"/>
              </a:rPr>
              <a:t>Wi</a:t>
            </a:r>
            <a:r>
              <a:rPr lang="de-DE" sz="1500" dirty="0">
                <a:effectLst/>
                <a:latin typeface="Tahoma" panose="020B0604030504040204" pitchFamily="34" charset="0"/>
                <a:ea typeface="Times New Roman" panose="02020603050405020304" pitchFamily="18" charset="0"/>
              </a:rPr>
              <a:t>-</a:t>
            </a:r>
            <a:r>
              <a:rPr lang="de-DE" sz="1500" dirty="0" err="1">
                <a:effectLst/>
                <a:latin typeface="Tahoma" panose="020B0604030504040204" pitchFamily="34" charset="0"/>
                <a:ea typeface="Times New Roman" panose="02020603050405020304" pitchFamily="18" charset="0"/>
              </a:rPr>
              <a:t>Eff</a:t>
            </a:r>
            <a:r>
              <a:rPr lang="de-DE" sz="1500" dirty="0">
                <a:effectLst/>
                <a:latin typeface="Tahoma" panose="020B0604030504040204" pitchFamily="34" charset="0"/>
                <a:ea typeface="Times New Roman" panose="02020603050405020304" pitchFamily="18" charset="0"/>
              </a:rPr>
              <a:t>-Aar: </a:t>
            </a:r>
            <a:r>
              <a:rPr lang="de-DE" sz="1500" b="1" dirty="0">
                <a:effectLst/>
                <a:latin typeface="Tahoma" panose="020B0604030504040204" pitchFamily="34" charset="0"/>
                <a:ea typeface="Times New Roman" panose="02020603050405020304" pitchFamily="18" charset="0"/>
              </a:rPr>
              <a:t>Sonder-VFR-Regeln</a:t>
            </a:r>
            <a:r>
              <a:rPr lang="de-DE" sz="1500" dirty="0">
                <a:effectLst/>
                <a:latin typeface="Tahoma" panose="020B0604030504040204" pitchFamily="34" charset="0"/>
                <a:ea typeface="Times New Roman" panose="02020603050405020304" pitchFamily="18" charset="0"/>
              </a:rPr>
              <a:t> Dies sind besondere Regeln, die für Kontrollzonen (CTR) als Freigaben erteilt werden können, wenn die Wetterbedingungen für den Sichtflug geringer als für Kontrollzonen vorgeschrieben sind. Dabei darfst du unterhalb der Standard-VFR-Wettergrenzen der CTR noch nach Sicht fliegen.</a:t>
            </a:r>
            <a:endParaRPr lang="de-DE" sz="1500" dirty="0">
              <a:effectLst/>
              <a:latin typeface="Tahoma" panose="020B0604030504040204" pitchFamily="34" charset="0"/>
              <a:ea typeface="Times New Roman" panose="02020603050405020304" pitchFamily="18" charset="0"/>
              <a:cs typeface="Times New Roman" panose="02020603050405020304" pitchFamily="18" charset="0"/>
            </a:endParaRPr>
          </a:p>
          <a:p>
            <a:pPr>
              <a:lnSpc>
                <a:spcPct val="107000"/>
              </a:lnSpc>
              <a:spcAft>
                <a:spcPts val="600"/>
              </a:spcAft>
            </a:pPr>
            <a:r>
              <a:rPr lang="de-DE" sz="1500" b="1" dirty="0">
                <a:effectLst/>
                <a:latin typeface="Tahoma" panose="020B0604030504040204" pitchFamily="34" charset="0"/>
                <a:ea typeface="Calibri" panose="020F0502020204030204" pitchFamily="34" charset="0"/>
                <a:cs typeface="Times New Roman" panose="02020603050405020304" pitchFamily="18" charset="0"/>
              </a:rPr>
              <a:t>IMC</a:t>
            </a:r>
            <a:endParaRPr lang="de-DE" sz="1500" dirty="0">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00000"/>
              </a:lnSpc>
              <a:buNone/>
            </a:pPr>
            <a:r>
              <a:rPr lang="de-DE" sz="1500" dirty="0">
                <a:effectLst/>
                <a:latin typeface="Tahoma" panose="020B0604030504040204" pitchFamily="34" charset="0"/>
                <a:ea typeface="Times New Roman" panose="02020603050405020304" pitchFamily="18" charset="0"/>
              </a:rPr>
              <a:t>Sprich: Ei-</a:t>
            </a:r>
            <a:r>
              <a:rPr lang="de-DE" sz="1500" dirty="0" err="1">
                <a:effectLst/>
                <a:latin typeface="Tahoma" panose="020B0604030504040204" pitchFamily="34" charset="0"/>
                <a:ea typeface="Times New Roman" panose="02020603050405020304" pitchFamily="18" charset="0"/>
              </a:rPr>
              <a:t>Emm</a:t>
            </a:r>
            <a:r>
              <a:rPr lang="de-DE" sz="1500" dirty="0">
                <a:effectLst/>
                <a:latin typeface="Tahoma" panose="020B0604030504040204" pitchFamily="34" charset="0"/>
                <a:ea typeface="Times New Roman" panose="02020603050405020304" pitchFamily="18" charset="0"/>
              </a:rPr>
              <a:t>-</a:t>
            </a:r>
            <a:r>
              <a:rPr lang="de-DE" sz="1500" dirty="0" err="1">
                <a:effectLst/>
                <a:latin typeface="Tahoma" panose="020B0604030504040204" pitchFamily="34" charset="0"/>
                <a:ea typeface="Times New Roman" panose="02020603050405020304" pitchFamily="18" charset="0"/>
              </a:rPr>
              <a:t>Ssi</a:t>
            </a:r>
            <a:r>
              <a:rPr lang="de-DE" sz="1500" dirty="0">
                <a:effectLst/>
                <a:latin typeface="Tahoma" panose="020B0604030504040204" pitchFamily="34" charset="0"/>
                <a:ea typeface="Times New Roman" panose="02020603050405020304" pitchFamily="18" charset="0"/>
              </a:rPr>
              <a:t> </a:t>
            </a:r>
            <a:r>
              <a:rPr lang="de-DE" sz="1500" b="1" dirty="0">
                <a:effectLst/>
                <a:latin typeface="Tahoma" panose="020B0604030504040204" pitchFamily="34" charset="0"/>
                <a:ea typeface="Times New Roman" panose="02020603050405020304" pitchFamily="18" charset="0"/>
              </a:rPr>
              <a:t>Instrumentenflug-Wetterbedingungen </a:t>
            </a:r>
            <a:r>
              <a:rPr lang="de-DE" sz="1500" dirty="0">
                <a:effectLst/>
                <a:latin typeface="Tahoma" panose="020B0604030504040204" pitchFamily="34" charset="0"/>
                <a:ea typeface="Times New Roman" panose="02020603050405020304" pitchFamily="18" charset="0"/>
              </a:rPr>
              <a:t>Du fliegst nach deinen Instrumenten, kannst draußen den Boden und den Horizont nicht durchgängig sehen und hältst die VFR-Sichtgrenzen nicht ein. Du kannst nur nach deinen Instrumenten sicher fliegen. Dies ist für den Segelflug und Motorsegler nicht erlaubt!</a:t>
            </a:r>
            <a:endParaRPr lang="de-DE" sz="1500" dirty="0"/>
          </a:p>
        </p:txBody>
      </p:sp>
      <p:sp>
        <p:nvSpPr>
          <p:cNvPr id="5" name="Foliennummernplatzhalter 4">
            <a:extLst>
              <a:ext uri="{FF2B5EF4-FFF2-40B4-BE49-F238E27FC236}">
                <a16:creationId xmlns:a16="http://schemas.microsoft.com/office/drawing/2014/main" id="{C8E3A08C-0321-4E10-9A18-4764E9E36AEE}"/>
              </a:ext>
            </a:extLst>
          </p:cNvPr>
          <p:cNvSpPr>
            <a:spLocks noGrp="1"/>
          </p:cNvSpPr>
          <p:nvPr>
            <p:ph type="sldNum" sz="quarter" idx="12"/>
          </p:nvPr>
        </p:nvSpPr>
        <p:spPr/>
        <p:txBody>
          <a:bodyPr/>
          <a:lstStyle/>
          <a:p>
            <a:fld id="{1BAF13B1-D0BA-4A19-B609-64C08BFDA19E}" type="slidenum">
              <a:rPr lang="de-DE" smtClean="0"/>
              <a:pPr/>
              <a:t>5</a:t>
            </a:fld>
            <a:endParaRPr lang="de-DE" dirty="0"/>
          </a:p>
        </p:txBody>
      </p:sp>
      <p:sp>
        <p:nvSpPr>
          <p:cNvPr id="6" name="Textplatzhalter 5">
            <a:extLst>
              <a:ext uri="{FF2B5EF4-FFF2-40B4-BE49-F238E27FC236}">
                <a16:creationId xmlns:a16="http://schemas.microsoft.com/office/drawing/2014/main" id="{BB1F5A3E-80EF-4ED8-B13B-8F9C8D0778A9}"/>
              </a:ext>
            </a:extLst>
          </p:cNvPr>
          <p:cNvSpPr>
            <a:spLocks noGrp="1"/>
          </p:cNvSpPr>
          <p:nvPr>
            <p:ph type="body" sz="quarter" idx="13"/>
          </p:nvPr>
        </p:nvSpPr>
        <p:spPr/>
        <p:txBody>
          <a:bodyPr/>
          <a:lstStyle/>
          <a:p>
            <a:r>
              <a:rPr lang="de-DE" dirty="0"/>
              <a:t>4.1 Begriffsbestimmungen</a:t>
            </a:r>
          </a:p>
        </p:txBody>
      </p:sp>
    </p:spTree>
    <p:extLst>
      <p:ext uri="{BB962C8B-B14F-4D97-AF65-F5344CB8AC3E}">
        <p14:creationId xmlns:p14="http://schemas.microsoft.com/office/powerpoint/2010/main" val="1620961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3FA322-B917-4B15-B9E1-8FF8BF74478D}"/>
              </a:ext>
            </a:extLst>
          </p:cNvPr>
          <p:cNvSpPr>
            <a:spLocks noGrp="1"/>
          </p:cNvSpPr>
          <p:nvPr>
            <p:ph type="title"/>
          </p:nvPr>
        </p:nvSpPr>
        <p:spPr/>
        <p:txBody>
          <a:bodyPr>
            <a:noAutofit/>
          </a:bodyPr>
          <a:lstStyle/>
          <a:p>
            <a:r>
              <a:rPr lang="de-DE" sz="2800" dirty="0"/>
              <a:t>Definitionen und Begriffe</a:t>
            </a:r>
          </a:p>
        </p:txBody>
      </p:sp>
      <p:sp>
        <p:nvSpPr>
          <p:cNvPr id="3" name="Inhaltsplatzhalter 2">
            <a:extLst>
              <a:ext uri="{FF2B5EF4-FFF2-40B4-BE49-F238E27FC236}">
                <a16:creationId xmlns:a16="http://schemas.microsoft.com/office/drawing/2014/main" id="{82D91192-5D50-49E4-B1FC-E421C191A2E5}"/>
              </a:ext>
            </a:extLst>
          </p:cNvPr>
          <p:cNvSpPr>
            <a:spLocks noGrp="1"/>
          </p:cNvSpPr>
          <p:nvPr>
            <p:ph sz="half" idx="1"/>
          </p:nvPr>
        </p:nvSpPr>
        <p:spPr/>
        <p:txBody>
          <a:bodyPr>
            <a:normAutofit/>
          </a:bodyPr>
          <a:lstStyle/>
          <a:p>
            <a:pPr>
              <a:lnSpc>
                <a:spcPct val="107000"/>
              </a:lnSpc>
              <a:spcAft>
                <a:spcPts val="600"/>
              </a:spcAft>
            </a:pPr>
            <a:r>
              <a:rPr lang="de-DE" sz="1500" b="1" dirty="0">
                <a:effectLst/>
                <a:latin typeface="Tahoma" panose="020B0604030504040204" pitchFamily="34" charset="0"/>
                <a:ea typeface="Times New Roman" panose="02020603050405020304" pitchFamily="18" charset="0"/>
                <a:cs typeface="Times New Roman" panose="02020603050405020304" pitchFamily="18" charset="0"/>
              </a:rPr>
              <a:t>IFR</a:t>
            </a:r>
            <a:endParaRPr lang="de-DE" sz="1500" dirty="0">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07000"/>
              </a:lnSpc>
              <a:spcAft>
                <a:spcPts val="600"/>
              </a:spcAft>
              <a:buNone/>
            </a:pPr>
            <a:r>
              <a:rPr lang="de-DE" sz="1500" dirty="0">
                <a:effectLst/>
                <a:latin typeface="Tahoma" panose="020B0604030504040204" pitchFamily="34" charset="0"/>
                <a:ea typeface="Times New Roman" panose="02020603050405020304" pitchFamily="18" charset="0"/>
                <a:cs typeface="Times New Roman" panose="02020603050405020304" pitchFamily="18" charset="0"/>
              </a:rPr>
              <a:t>Sprich: Ei-</a:t>
            </a:r>
            <a:r>
              <a:rPr lang="de-DE" sz="1500" dirty="0" err="1">
                <a:effectLst/>
                <a:latin typeface="Tahoma" panose="020B0604030504040204" pitchFamily="34" charset="0"/>
                <a:ea typeface="Times New Roman" panose="02020603050405020304" pitchFamily="18" charset="0"/>
                <a:cs typeface="Times New Roman" panose="02020603050405020304" pitchFamily="18" charset="0"/>
              </a:rPr>
              <a:t>Eff</a:t>
            </a:r>
            <a:r>
              <a:rPr lang="de-DE" sz="1500" dirty="0">
                <a:effectLst/>
                <a:latin typeface="Tahoma" panose="020B0604030504040204" pitchFamily="34" charset="0"/>
                <a:ea typeface="Times New Roman" panose="02020603050405020304" pitchFamily="18" charset="0"/>
                <a:cs typeface="Times New Roman" panose="02020603050405020304" pitchFamily="18" charset="0"/>
              </a:rPr>
              <a:t>-Aar </a:t>
            </a:r>
            <a:r>
              <a:rPr lang="de-DE" sz="1500" b="1" dirty="0">
                <a:effectLst/>
                <a:latin typeface="Tahoma" panose="020B0604030504040204" pitchFamily="34" charset="0"/>
                <a:ea typeface="Times New Roman" panose="02020603050405020304" pitchFamily="18" charset="0"/>
                <a:cs typeface="Times New Roman" panose="02020603050405020304" pitchFamily="18" charset="0"/>
              </a:rPr>
              <a:t>Instrumentenflugregeln </a:t>
            </a:r>
            <a:r>
              <a:rPr lang="de-DE" sz="1500" dirty="0">
                <a:effectLst/>
                <a:latin typeface="Tahoma" panose="020B0604030504040204" pitchFamily="34" charset="0"/>
                <a:ea typeface="Times New Roman" panose="02020603050405020304" pitchFamily="18" charset="0"/>
                <a:cs typeface="Times New Roman" panose="02020603050405020304" pitchFamily="18" charset="0"/>
              </a:rPr>
              <a:t>Bei IFR befolgst du die Regeln des Instrumentenfluges. Wenn das Wetter außerhalb der Grenzen von VFR liegt, ist IFR die einzige Option. Dies ist für den Segelflug und Motorsegler nicht erlaubt!</a:t>
            </a:r>
            <a:endParaRPr lang="de-DE" sz="15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600"/>
              </a:spcAft>
            </a:pPr>
            <a:r>
              <a:rPr lang="de-DE" sz="1500" b="1" dirty="0">
                <a:effectLst/>
                <a:latin typeface="Tahoma" panose="020B0604030504040204" pitchFamily="34" charset="0"/>
                <a:ea typeface="Times New Roman" panose="02020603050405020304" pitchFamily="18" charset="0"/>
                <a:cs typeface="Times New Roman" panose="02020603050405020304" pitchFamily="18" charset="0"/>
              </a:rPr>
              <a:t>ATIS</a:t>
            </a:r>
            <a:endParaRPr lang="de-DE" sz="1500" dirty="0">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07000"/>
              </a:lnSpc>
              <a:spcAft>
                <a:spcPts val="600"/>
              </a:spcAft>
              <a:buNone/>
            </a:pPr>
            <a:r>
              <a:rPr lang="de-DE" sz="1500" dirty="0">
                <a:effectLst/>
                <a:latin typeface="Tahoma" panose="020B0604030504040204" pitchFamily="34" charset="0"/>
                <a:ea typeface="Times New Roman" panose="02020603050405020304" pitchFamily="18" charset="0"/>
                <a:cs typeface="Times New Roman" panose="02020603050405020304" pitchFamily="18" charset="0"/>
              </a:rPr>
              <a:t>Sprich: </a:t>
            </a:r>
            <a:r>
              <a:rPr lang="de-DE" sz="1500" u="sng" dirty="0">
                <a:effectLst/>
                <a:latin typeface="Tahoma" panose="020B0604030504040204" pitchFamily="34" charset="0"/>
                <a:ea typeface="Times New Roman" panose="02020603050405020304" pitchFamily="18" charset="0"/>
                <a:cs typeface="Times New Roman" panose="02020603050405020304" pitchFamily="18" charset="0"/>
              </a:rPr>
              <a:t>Äi</a:t>
            </a:r>
            <a:r>
              <a:rPr lang="de-DE" sz="1500" dirty="0">
                <a:effectLst/>
                <a:latin typeface="Tahoma" panose="020B0604030504040204" pitchFamily="34" charset="0"/>
                <a:ea typeface="Times New Roman" panose="02020603050405020304" pitchFamily="18" charset="0"/>
                <a:cs typeface="Times New Roman" panose="02020603050405020304" pitchFamily="18" charset="0"/>
              </a:rPr>
              <a:t>tiss. Viele Flugplätze geben in der Regel ein aktuelles Landewetter heraus: </a:t>
            </a:r>
            <a:r>
              <a:rPr lang="de-DE" sz="1500" b="1" dirty="0" err="1">
                <a:effectLst/>
                <a:latin typeface="Tahoma" panose="020B0604030504040204" pitchFamily="34" charset="0"/>
                <a:ea typeface="Times New Roman" panose="02020603050405020304" pitchFamily="18" charset="0"/>
                <a:cs typeface="Times New Roman" panose="02020603050405020304" pitchFamily="18" charset="0"/>
              </a:rPr>
              <a:t>Automatic</a:t>
            </a:r>
            <a:r>
              <a:rPr lang="de-DE" sz="1500" b="1" dirty="0">
                <a:effectLst/>
                <a:latin typeface="Tahoma" panose="020B0604030504040204" pitchFamily="34" charset="0"/>
                <a:ea typeface="Times New Roman" panose="02020603050405020304" pitchFamily="18" charset="0"/>
                <a:cs typeface="Times New Roman" panose="02020603050405020304" pitchFamily="18" charset="0"/>
              </a:rPr>
              <a:t> Terminal Information Service</a:t>
            </a:r>
            <a:r>
              <a:rPr lang="de-DE" sz="1500" dirty="0">
                <a:effectLst/>
                <a:latin typeface="Tahoma" panose="020B0604030504040204" pitchFamily="34" charset="0"/>
                <a:ea typeface="Times New Roman" panose="02020603050405020304" pitchFamily="18" charset="0"/>
                <a:cs typeface="Times New Roman" panose="02020603050405020304" pitchFamily="18" charset="0"/>
              </a:rPr>
              <a:t>.  Start- und Landeinformationen werden ständig über eine Funkfrequenz gesendet. Ein ATIS wird alle halbe Stunde erneuert, es sei denn, es gibt plötzliche, signifikante Änderungen. Siehe Kapitel 4.4 für weitere Informationen zu ATIS.</a:t>
            </a:r>
            <a:endParaRPr lang="de-DE" sz="1500" b="1" dirty="0">
              <a:latin typeface="Tahoma" panose="020B0604030504040204" pitchFamily="34" charset="0"/>
              <a:ea typeface="Times New Roman" panose="02020603050405020304" pitchFamily="18" charset="0"/>
              <a:cs typeface="Times New Roman" panose="02020603050405020304" pitchFamily="18" charset="0"/>
            </a:endParaRPr>
          </a:p>
          <a:p>
            <a:pPr>
              <a:lnSpc>
                <a:spcPct val="100000"/>
              </a:lnSpc>
              <a:spcAft>
                <a:spcPts val="600"/>
              </a:spcAft>
            </a:pPr>
            <a:r>
              <a:rPr lang="de-DE" sz="1500" b="1" dirty="0">
                <a:effectLst/>
                <a:latin typeface="Tahoma" panose="020B0604030504040204" pitchFamily="34" charset="0"/>
                <a:ea typeface="Times New Roman" panose="02020603050405020304" pitchFamily="18" charset="0"/>
                <a:cs typeface="Times New Roman" panose="02020603050405020304" pitchFamily="18" charset="0"/>
              </a:rPr>
              <a:t>GAFOR</a:t>
            </a:r>
            <a:endParaRPr lang="de-DE" sz="1500" dirty="0">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00000"/>
              </a:lnSpc>
              <a:spcAft>
                <a:spcPts val="600"/>
              </a:spcAft>
              <a:buNone/>
            </a:pPr>
            <a:r>
              <a:rPr lang="de-DE" sz="1500" dirty="0">
                <a:effectLst/>
                <a:latin typeface="Tahoma" panose="020B0604030504040204" pitchFamily="34" charset="0"/>
                <a:ea typeface="Times New Roman" panose="02020603050405020304" pitchFamily="18" charset="0"/>
                <a:cs typeface="Times New Roman" panose="02020603050405020304" pitchFamily="18" charset="0"/>
              </a:rPr>
              <a:t>GAFOR ist eine Abkürzung für „</a:t>
            </a:r>
            <a:r>
              <a:rPr lang="de-DE" sz="1500" b="1" dirty="0">
                <a:effectLst/>
                <a:latin typeface="Tahoma" panose="020B0604030504040204" pitchFamily="34" charset="0"/>
                <a:ea typeface="Times New Roman" panose="02020603050405020304" pitchFamily="18" charset="0"/>
                <a:cs typeface="Times New Roman" panose="02020603050405020304" pitchFamily="18" charset="0"/>
              </a:rPr>
              <a:t>G</a:t>
            </a:r>
            <a:r>
              <a:rPr lang="de-DE" sz="1500" dirty="0">
                <a:effectLst/>
                <a:latin typeface="Tahoma" panose="020B0604030504040204" pitchFamily="34" charset="0"/>
                <a:ea typeface="Times New Roman" panose="02020603050405020304" pitchFamily="18" charset="0"/>
                <a:cs typeface="Times New Roman" panose="02020603050405020304" pitchFamily="18" charset="0"/>
              </a:rPr>
              <a:t>eneral </a:t>
            </a:r>
            <a:r>
              <a:rPr lang="de-DE" sz="1500" b="1" dirty="0">
                <a:effectLst/>
                <a:latin typeface="Tahoma" panose="020B0604030504040204" pitchFamily="34" charset="0"/>
                <a:ea typeface="Times New Roman" panose="02020603050405020304" pitchFamily="18" charset="0"/>
                <a:cs typeface="Times New Roman" panose="02020603050405020304" pitchFamily="18" charset="0"/>
              </a:rPr>
              <a:t>A</a:t>
            </a:r>
            <a:r>
              <a:rPr lang="de-DE" sz="1500" dirty="0">
                <a:effectLst/>
                <a:latin typeface="Tahoma" panose="020B0604030504040204" pitchFamily="34" charset="0"/>
                <a:ea typeface="Times New Roman" panose="02020603050405020304" pitchFamily="18" charset="0"/>
                <a:cs typeface="Times New Roman" panose="02020603050405020304" pitchFamily="18" charset="0"/>
              </a:rPr>
              <a:t>viation </a:t>
            </a:r>
            <a:r>
              <a:rPr lang="de-DE" sz="1500" b="1" dirty="0" err="1">
                <a:effectLst/>
                <a:latin typeface="Tahoma" panose="020B0604030504040204" pitchFamily="34" charset="0"/>
                <a:ea typeface="Times New Roman" panose="02020603050405020304" pitchFamily="18" charset="0"/>
                <a:cs typeface="Times New Roman" panose="02020603050405020304" pitchFamily="18" charset="0"/>
              </a:rPr>
              <a:t>FOR</a:t>
            </a:r>
            <a:r>
              <a:rPr lang="de-DE" sz="1500" dirty="0" err="1">
                <a:effectLst/>
                <a:latin typeface="Tahoma" panose="020B0604030504040204" pitchFamily="34" charset="0"/>
                <a:ea typeface="Times New Roman" panose="02020603050405020304" pitchFamily="18" charset="0"/>
                <a:cs typeface="Times New Roman" panose="02020603050405020304" pitchFamily="18" charset="0"/>
              </a:rPr>
              <a:t>ecast</a:t>
            </a:r>
            <a:r>
              <a:rPr lang="de-DE" sz="1500" dirty="0">
                <a:effectLst/>
                <a:latin typeface="Tahoma" panose="020B0604030504040204" pitchFamily="34" charset="0"/>
                <a:ea typeface="Times New Roman" panose="02020603050405020304" pitchFamily="18" charset="0"/>
                <a:cs typeface="Times New Roman" panose="02020603050405020304" pitchFamily="18" charset="0"/>
              </a:rPr>
              <a:t>“, Flugwettervorhersage für die allgemeine Luftfahrt. Siehe Kapitel „Meteorologie</a:t>
            </a:r>
            <a:r>
              <a:rPr lang="de-DE" sz="1500" dirty="0">
                <a:effectLst/>
                <a:latin typeface="Tahoma" panose="020B0604030504040204" pitchFamily="34" charset="0"/>
                <a:ea typeface="Calibri" panose="020F0502020204030204" pitchFamily="34" charset="0"/>
                <a:cs typeface="Times New Roman" panose="02020603050405020304" pitchFamily="18" charset="0"/>
              </a:rPr>
              <a:t> </a:t>
            </a:r>
            <a:r>
              <a:rPr lang="de-DE" sz="1500" dirty="0">
                <a:effectLst/>
                <a:latin typeface="Tahoma" panose="020B0604030504040204" pitchFamily="34" charset="0"/>
                <a:ea typeface="Times New Roman" panose="02020603050405020304" pitchFamily="18" charset="0"/>
                <a:cs typeface="Times New Roman" panose="02020603050405020304" pitchFamily="18" charset="0"/>
              </a:rPr>
              <a:t>“.</a:t>
            </a:r>
            <a:endParaRPr lang="de-DE" sz="1500" dirty="0">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00000"/>
              </a:lnSpc>
              <a:spcAft>
                <a:spcPts val="600"/>
              </a:spcAft>
              <a:buNone/>
            </a:pPr>
            <a:endParaRPr lang="de-DE" sz="1500" dirty="0">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07000"/>
              </a:lnSpc>
              <a:spcAft>
                <a:spcPts val="600"/>
              </a:spcAft>
              <a:buNone/>
            </a:pPr>
            <a:endParaRPr lang="de-DE" sz="15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Inhaltsplatzhalter 3">
            <a:extLst>
              <a:ext uri="{FF2B5EF4-FFF2-40B4-BE49-F238E27FC236}">
                <a16:creationId xmlns:a16="http://schemas.microsoft.com/office/drawing/2014/main" id="{B503C617-C722-48CC-9D69-8C2471D59E22}"/>
              </a:ext>
            </a:extLst>
          </p:cNvPr>
          <p:cNvSpPr>
            <a:spLocks noGrp="1"/>
          </p:cNvSpPr>
          <p:nvPr>
            <p:ph sz="half" idx="2"/>
          </p:nvPr>
        </p:nvSpPr>
        <p:spPr/>
        <p:txBody>
          <a:bodyPr>
            <a:normAutofit/>
          </a:bodyPr>
          <a:lstStyle/>
          <a:p>
            <a:pPr>
              <a:lnSpc>
                <a:spcPct val="100000"/>
              </a:lnSpc>
              <a:spcAft>
                <a:spcPts val="600"/>
              </a:spcAft>
            </a:pPr>
            <a:r>
              <a:rPr lang="de-DE" sz="1500" b="1" dirty="0">
                <a:effectLst/>
                <a:latin typeface="Tahoma" panose="020B0604030504040204" pitchFamily="34" charset="0"/>
                <a:ea typeface="Times New Roman" panose="02020603050405020304" pitchFamily="18" charset="0"/>
                <a:cs typeface="Times New Roman" panose="02020603050405020304" pitchFamily="18" charset="0"/>
              </a:rPr>
              <a:t>VOLMET</a:t>
            </a:r>
            <a:endParaRPr lang="de-DE" sz="1500" dirty="0">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00000"/>
              </a:lnSpc>
              <a:spcAft>
                <a:spcPts val="600"/>
              </a:spcAft>
              <a:buNone/>
            </a:pPr>
            <a:r>
              <a:rPr lang="de-DE" sz="1500" dirty="0">
                <a:effectLst/>
                <a:latin typeface="Tahoma" panose="020B0604030504040204" pitchFamily="34" charset="0"/>
                <a:ea typeface="Times New Roman" panose="02020603050405020304" pitchFamily="18" charset="0"/>
                <a:cs typeface="Times New Roman" panose="02020603050405020304" pitchFamily="18" charset="0"/>
              </a:rPr>
              <a:t>Meteorologische Informationen für Flugzeuge im Flug. Wetterinformationen für Flugzeuge im Flug (siehe 4.4.1.) umfassen METAR und SPECI.</a:t>
            </a:r>
            <a:endParaRPr lang="de-DE" sz="15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0000"/>
              </a:lnSpc>
              <a:spcAft>
                <a:spcPts val="600"/>
              </a:spcAft>
            </a:pPr>
            <a:r>
              <a:rPr lang="de-DE" sz="1500" b="1" dirty="0">
                <a:effectLst/>
                <a:latin typeface="Tahoma" panose="020B0604030504040204" pitchFamily="34" charset="0"/>
                <a:ea typeface="Times New Roman" panose="02020603050405020304" pitchFamily="18" charset="0"/>
                <a:cs typeface="Times New Roman" panose="02020603050405020304" pitchFamily="18" charset="0"/>
              </a:rPr>
              <a:t>METAR</a:t>
            </a:r>
            <a:endParaRPr lang="de-DE" sz="1500" dirty="0">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00000"/>
              </a:lnSpc>
              <a:spcAft>
                <a:spcPts val="600"/>
              </a:spcAft>
              <a:buNone/>
            </a:pPr>
            <a:r>
              <a:rPr lang="de-DE" sz="1500" dirty="0">
                <a:effectLst/>
                <a:latin typeface="Tahoma" panose="020B0604030504040204" pitchFamily="34" charset="0"/>
                <a:ea typeface="Times New Roman" panose="02020603050405020304" pitchFamily="18" charset="0"/>
                <a:cs typeface="Times New Roman" panose="02020603050405020304" pitchFamily="18" charset="0"/>
              </a:rPr>
              <a:t>Flugplatz-Wetterbericht. Der aktuelle Wetterbericht, der von einem Flughafen alle 30 Minuten oder 60 Minuten schriftlich ausgegeben wird. Er ist über verschiedene Portale abrufbar (z.B. aeroweather.com</a:t>
            </a:r>
            <a:r>
              <a:rPr lang="de-DE" sz="1500" dirty="0">
                <a:effectLst/>
                <a:latin typeface="Tahoma" panose="020B0604030504040204" pitchFamily="34" charset="0"/>
                <a:ea typeface="Calibri" panose="020F0502020204030204" pitchFamily="34" charset="0"/>
                <a:cs typeface="Times New Roman" panose="02020603050405020304" pitchFamily="18" charset="0"/>
              </a:rPr>
              <a:t> </a:t>
            </a:r>
            <a:r>
              <a:rPr lang="de-DE" sz="1500" dirty="0">
                <a:effectLst/>
                <a:latin typeface="Tahoma" panose="020B0604030504040204" pitchFamily="34" charset="0"/>
                <a:ea typeface="Times New Roman" panose="02020603050405020304" pitchFamily="18" charset="0"/>
                <a:cs typeface="Times New Roman" panose="02020603050405020304" pitchFamily="18" charset="0"/>
              </a:rPr>
              <a:t>).</a:t>
            </a:r>
          </a:p>
          <a:p>
            <a:pPr>
              <a:lnSpc>
                <a:spcPct val="107000"/>
              </a:lnSpc>
              <a:spcAft>
                <a:spcPts val="600"/>
              </a:spcAft>
            </a:pPr>
            <a:r>
              <a:rPr lang="de-DE" sz="1500" b="1" dirty="0">
                <a:effectLst/>
                <a:latin typeface="Tahoma" panose="020B0604030504040204" pitchFamily="34" charset="0"/>
                <a:ea typeface="Times New Roman" panose="02020603050405020304" pitchFamily="18" charset="0"/>
                <a:cs typeface="Times New Roman" panose="02020603050405020304" pitchFamily="18" charset="0"/>
              </a:rPr>
              <a:t>SPECI</a:t>
            </a:r>
            <a:endParaRPr lang="de-DE" sz="1500" dirty="0">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07000"/>
              </a:lnSpc>
              <a:spcAft>
                <a:spcPts val="600"/>
              </a:spcAft>
              <a:buNone/>
            </a:pPr>
            <a:r>
              <a:rPr lang="de-DE" sz="1500" dirty="0">
                <a:effectLst/>
                <a:latin typeface="Tahoma" panose="020B0604030504040204" pitchFamily="34" charset="0"/>
                <a:ea typeface="Times New Roman" panose="02020603050405020304" pitchFamily="18" charset="0"/>
                <a:cs typeface="Times New Roman" panose="02020603050405020304" pitchFamily="18" charset="0"/>
              </a:rPr>
              <a:t>Sonder-Wettermeldung. Eine SPECI wird ausgegeben, wenn eine signifikante (deutlich messbare) oder kritische Verschlechterung oder Verbesserung des Wetters an einem Flughafen eintritt. Sie wird wie ein METAR verbreitet.</a:t>
            </a:r>
            <a:endParaRPr lang="de-DE" sz="15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600"/>
              </a:spcAft>
            </a:pPr>
            <a:endParaRPr lang="de-DE" sz="15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Foliennummernplatzhalter 4">
            <a:extLst>
              <a:ext uri="{FF2B5EF4-FFF2-40B4-BE49-F238E27FC236}">
                <a16:creationId xmlns:a16="http://schemas.microsoft.com/office/drawing/2014/main" id="{C8E3A08C-0321-4E10-9A18-4764E9E36AEE}"/>
              </a:ext>
            </a:extLst>
          </p:cNvPr>
          <p:cNvSpPr>
            <a:spLocks noGrp="1"/>
          </p:cNvSpPr>
          <p:nvPr>
            <p:ph type="sldNum" sz="quarter" idx="12"/>
          </p:nvPr>
        </p:nvSpPr>
        <p:spPr/>
        <p:txBody>
          <a:bodyPr/>
          <a:lstStyle/>
          <a:p>
            <a:fld id="{1BAF13B1-D0BA-4A19-B609-64C08BFDA19E}" type="slidenum">
              <a:rPr lang="de-DE" smtClean="0"/>
              <a:pPr/>
              <a:t>6</a:t>
            </a:fld>
            <a:endParaRPr lang="de-DE" dirty="0"/>
          </a:p>
        </p:txBody>
      </p:sp>
      <p:sp>
        <p:nvSpPr>
          <p:cNvPr id="6" name="Textplatzhalter 5">
            <a:extLst>
              <a:ext uri="{FF2B5EF4-FFF2-40B4-BE49-F238E27FC236}">
                <a16:creationId xmlns:a16="http://schemas.microsoft.com/office/drawing/2014/main" id="{BB1F5A3E-80EF-4ED8-B13B-8F9C8D0778A9}"/>
              </a:ext>
            </a:extLst>
          </p:cNvPr>
          <p:cNvSpPr>
            <a:spLocks noGrp="1"/>
          </p:cNvSpPr>
          <p:nvPr>
            <p:ph type="body" sz="quarter" idx="13"/>
          </p:nvPr>
        </p:nvSpPr>
        <p:spPr/>
        <p:txBody>
          <a:bodyPr/>
          <a:lstStyle/>
          <a:p>
            <a:r>
              <a:rPr lang="de-DE" dirty="0"/>
              <a:t>4.1 Begriffsbestimmungen</a:t>
            </a:r>
          </a:p>
        </p:txBody>
      </p:sp>
    </p:spTree>
    <p:extLst>
      <p:ext uri="{BB962C8B-B14F-4D97-AF65-F5344CB8AC3E}">
        <p14:creationId xmlns:p14="http://schemas.microsoft.com/office/powerpoint/2010/main" val="39193594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3FA322-B917-4B15-B9E1-8FF8BF74478D}"/>
              </a:ext>
            </a:extLst>
          </p:cNvPr>
          <p:cNvSpPr>
            <a:spLocks noGrp="1"/>
          </p:cNvSpPr>
          <p:nvPr>
            <p:ph type="title"/>
          </p:nvPr>
        </p:nvSpPr>
        <p:spPr/>
        <p:txBody>
          <a:bodyPr>
            <a:noAutofit/>
          </a:bodyPr>
          <a:lstStyle/>
          <a:p>
            <a:r>
              <a:rPr lang="de-DE" sz="2800" dirty="0"/>
              <a:t>Definitionen und Begriffe</a:t>
            </a:r>
          </a:p>
        </p:txBody>
      </p:sp>
      <p:sp>
        <p:nvSpPr>
          <p:cNvPr id="3" name="Inhaltsplatzhalter 2">
            <a:extLst>
              <a:ext uri="{FF2B5EF4-FFF2-40B4-BE49-F238E27FC236}">
                <a16:creationId xmlns:a16="http://schemas.microsoft.com/office/drawing/2014/main" id="{82D91192-5D50-49E4-B1FC-E421C191A2E5}"/>
              </a:ext>
            </a:extLst>
          </p:cNvPr>
          <p:cNvSpPr>
            <a:spLocks noGrp="1"/>
          </p:cNvSpPr>
          <p:nvPr>
            <p:ph sz="half" idx="1"/>
          </p:nvPr>
        </p:nvSpPr>
        <p:spPr/>
        <p:txBody>
          <a:bodyPr>
            <a:normAutofit/>
          </a:bodyPr>
          <a:lstStyle/>
          <a:p>
            <a:pPr>
              <a:lnSpc>
                <a:spcPct val="107000"/>
              </a:lnSpc>
              <a:spcAft>
                <a:spcPts val="600"/>
              </a:spcAft>
            </a:pPr>
            <a:r>
              <a:rPr lang="de-DE" sz="1500" b="1" dirty="0">
                <a:effectLst/>
                <a:latin typeface="Tahoma" panose="020B0604030504040204" pitchFamily="34" charset="0"/>
                <a:ea typeface="Times New Roman" panose="02020603050405020304" pitchFamily="18" charset="0"/>
                <a:cs typeface="Times New Roman" panose="02020603050405020304" pitchFamily="18" charset="0"/>
              </a:rPr>
              <a:t>PIREP</a:t>
            </a:r>
            <a:r>
              <a:rPr lang="de-DE" sz="1500" dirty="0">
                <a:effectLst/>
                <a:latin typeface="Tahoma" panose="020B0604030504040204" pitchFamily="34" charset="0"/>
                <a:ea typeface="Calibri" panose="020F0502020204030204" pitchFamily="34" charset="0"/>
                <a:cs typeface="Times New Roman" panose="02020603050405020304" pitchFamily="18" charset="0"/>
              </a:rPr>
              <a:t> </a:t>
            </a:r>
            <a:endParaRPr lang="de-DE" sz="1500" dirty="0">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07000"/>
              </a:lnSpc>
              <a:spcAft>
                <a:spcPts val="600"/>
              </a:spcAft>
              <a:buNone/>
            </a:pPr>
            <a:r>
              <a:rPr lang="de-DE" sz="1500" dirty="0">
                <a:effectLst/>
                <a:latin typeface="Tahoma" panose="020B0604030504040204" pitchFamily="34" charset="0"/>
                <a:ea typeface="Times New Roman" panose="02020603050405020304" pitchFamily="18" charset="0"/>
                <a:cs typeface="Times New Roman" panose="02020603050405020304" pitchFamily="18" charset="0"/>
              </a:rPr>
              <a:t>Wenn Du selbst eine außergewöhnliche, nicht vorhergesagte Wettererscheinung bemerkst, die für das Fliegen in der Region wichtig ist, kannst Du beim Fluginformationsdienst ein PIREP (</a:t>
            </a:r>
            <a:r>
              <a:rPr lang="de-DE" sz="1500" dirty="0" err="1">
                <a:effectLst/>
                <a:latin typeface="Tahoma" panose="020B0604030504040204" pitchFamily="34" charset="0"/>
                <a:ea typeface="Times New Roman" panose="02020603050405020304" pitchFamily="18" charset="0"/>
                <a:cs typeface="Times New Roman" panose="02020603050405020304" pitchFamily="18" charset="0"/>
              </a:rPr>
              <a:t>Pilot’s</a:t>
            </a:r>
            <a:r>
              <a:rPr lang="de-DE" sz="1500" dirty="0">
                <a:effectLst/>
                <a:latin typeface="Tahoma" panose="020B0604030504040204" pitchFamily="34" charset="0"/>
                <a:ea typeface="Times New Roman" panose="02020603050405020304" pitchFamily="18" charset="0"/>
                <a:cs typeface="Times New Roman" panose="02020603050405020304" pitchFamily="18" charset="0"/>
              </a:rPr>
              <a:t> Report) abgeben, damit andere Piloten gewarnt werden können. Das kann starke Rauchentwicklung über einem Waldbrand, ein plötzlich entwickeltes Gewitter oder starke Turbulenz sein.</a:t>
            </a:r>
            <a:endParaRPr lang="de-DE" sz="15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600"/>
              </a:spcAft>
            </a:pPr>
            <a:r>
              <a:rPr lang="de-DE" sz="1500" b="1" dirty="0">
                <a:effectLst/>
                <a:latin typeface="Tahoma" panose="020B0604030504040204" pitchFamily="34" charset="0"/>
                <a:ea typeface="Times New Roman" panose="02020603050405020304" pitchFamily="18" charset="0"/>
                <a:cs typeface="Times New Roman" panose="02020603050405020304" pitchFamily="18" charset="0"/>
              </a:rPr>
              <a:t>TAF</a:t>
            </a:r>
            <a:endParaRPr lang="de-DE" sz="1500" dirty="0">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07000"/>
              </a:lnSpc>
              <a:spcAft>
                <a:spcPts val="600"/>
              </a:spcAft>
              <a:buNone/>
            </a:pPr>
            <a:r>
              <a:rPr lang="de-DE" sz="1500" dirty="0">
                <a:effectLst/>
                <a:latin typeface="Tahoma" panose="020B0604030504040204" pitchFamily="34" charset="0"/>
                <a:ea typeface="Times New Roman" panose="02020603050405020304" pitchFamily="18" charset="0"/>
                <a:cs typeface="Times New Roman" panose="02020603050405020304" pitchFamily="18" charset="0"/>
              </a:rPr>
              <a:t>Terminal </a:t>
            </a:r>
            <a:r>
              <a:rPr lang="de-DE" sz="1500" dirty="0" err="1">
                <a:effectLst/>
                <a:latin typeface="Tahoma" panose="020B0604030504040204" pitchFamily="34" charset="0"/>
                <a:ea typeface="Times New Roman" panose="02020603050405020304" pitchFamily="18" charset="0"/>
                <a:cs typeface="Times New Roman" panose="02020603050405020304" pitchFamily="18" charset="0"/>
              </a:rPr>
              <a:t>Aerodrome</a:t>
            </a:r>
            <a:r>
              <a:rPr lang="de-DE" sz="1500" dirty="0">
                <a:effectLst/>
                <a:latin typeface="Tahoma" panose="020B0604030504040204" pitchFamily="34" charset="0"/>
                <a:ea typeface="Times New Roman" panose="02020603050405020304" pitchFamily="18" charset="0"/>
                <a:cs typeface="Times New Roman" panose="02020603050405020304" pitchFamily="18" charset="0"/>
              </a:rPr>
              <a:t> Forecast. Eine 9-, 24- oder 30-Stunden-Wettervorhersage (manchmal auch länger) für einen Flugplatz. Militärische Flugplätze geben in der Regel eine 12-Stunden-TAF heraus.</a:t>
            </a:r>
            <a:r>
              <a:rPr lang="de-DE" sz="1800" b="1" dirty="0">
                <a:effectLst/>
                <a:latin typeface="Tahoma" panose="020B0604030504040204" pitchFamily="34" charset="0"/>
                <a:ea typeface="Calibri" panose="020F0502020204030204" pitchFamily="34" charset="0"/>
                <a:cs typeface="Times New Roman" panose="02020603050405020304" pitchFamily="18" charset="0"/>
              </a:rPr>
              <a:t> </a:t>
            </a:r>
          </a:p>
          <a:p>
            <a:pPr>
              <a:lnSpc>
                <a:spcPct val="107000"/>
              </a:lnSpc>
              <a:spcAft>
                <a:spcPts val="600"/>
              </a:spcAft>
            </a:pPr>
            <a:r>
              <a:rPr lang="de-DE" sz="1500" b="1" dirty="0">
                <a:effectLst/>
                <a:latin typeface="Tahoma" panose="020B0604030504040204" pitchFamily="34" charset="0"/>
                <a:ea typeface="Calibri" panose="020F0502020204030204" pitchFamily="34" charset="0"/>
                <a:cs typeface="Times New Roman" panose="02020603050405020304" pitchFamily="18" charset="0"/>
              </a:rPr>
              <a:t>SIGMET</a:t>
            </a:r>
            <a:endParaRPr lang="de-DE" sz="1500" dirty="0">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07000"/>
              </a:lnSpc>
              <a:spcAft>
                <a:spcPts val="600"/>
              </a:spcAft>
              <a:buNone/>
            </a:pPr>
            <a:r>
              <a:rPr lang="de-DE" sz="1500" dirty="0">
                <a:effectLst/>
                <a:latin typeface="Tahoma" panose="020B0604030504040204" pitchFamily="34" charset="0"/>
                <a:ea typeface="Times New Roman" panose="02020603050405020304" pitchFamily="18" charset="0"/>
                <a:cs typeface="Times New Roman" panose="02020603050405020304" pitchFamily="18" charset="0"/>
              </a:rPr>
              <a:t>Signifikante meteorologische Informationen. Wetterbericht, der vor gefährlichen Wetterbedingungen auf der Strecke warnt. Zum Beispiel: Gewitter, Eisansatz, Turbulenzen, Vulkanasche, etc.</a:t>
            </a:r>
            <a:endParaRPr lang="de-DE" sz="1500" dirty="0">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07000"/>
              </a:lnSpc>
              <a:spcAft>
                <a:spcPts val="600"/>
              </a:spcAft>
              <a:buNone/>
            </a:pPr>
            <a:endParaRPr lang="de-DE" sz="1500" dirty="0">
              <a:effectLst/>
              <a:latin typeface="Arial" panose="020B0604020202020204" pitchFamily="34" charset="0"/>
              <a:ea typeface="Calibri" panose="020F0502020204030204" pitchFamily="34" charset="0"/>
              <a:cs typeface="Times New Roman" panose="02020603050405020304" pitchFamily="18" charset="0"/>
            </a:endParaRPr>
          </a:p>
          <a:p>
            <a:pPr marL="0" indent="0">
              <a:spcAft>
                <a:spcPts val="800"/>
              </a:spcAft>
              <a:buNone/>
            </a:pPr>
            <a:endParaRPr lang="de-DE" sz="1800" dirty="0">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00000"/>
              </a:lnSpc>
              <a:spcAft>
                <a:spcPts val="600"/>
              </a:spcAft>
              <a:buNone/>
            </a:pPr>
            <a:endParaRPr lang="de-DE" sz="1500" dirty="0">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07000"/>
              </a:lnSpc>
              <a:spcAft>
                <a:spcPts val="600"/>
              </a:spcAft>
              <a:buNone/>
            </a:pPr>
            <a:endParaRPr lang="de-DE" sz="15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Inhaltsplatzhalter 3">
            <a:extLst>
              <a:ext uri="{FF2B5EF4-FFF2-40B4-BE49-F238E27FC236}">
                <a16:creationId xmlns:a16="http://schemas.microsoft.com/office/drawing/2014/main" id="{B503C617-C722-48CC-9D69-8C2471D59E22}"/>
              </a:ext>
            </a:extLst>
          </p:cNvPr>
          <p:cNvSpPr>
            <a:spLocks noGrp="1"/>
          </p:cNvSpPr>
          <p:nvPr>
            <p:ph sz="half" idx="2"/>
          </p:nvPr>
        </p:nvSpPr>
        <p:spPr/>
        <p:txBody>
          <a:bodyPr>
            <a:normAutofit/>
          </a:bodyPr>
          <a:lstStyle/>
          <a:p>
            <a:pPr>
              <a:lnSpc>
                <a:spcPct val="107000"/>
              </a:lnSpc>
              <a:spcAft>
                <a:spcPts val="600"/>
              </a:spcAft>
            </a:pPr>
            <a:r>
              <a:rPr lang="de-DE" sz="1500" b="1" dirty="0">
                <a:effectLst/>
                <a:latin typeface="Tahoma" panose="020B0604030504040204" pitchFamily="34" charset="0"/>
                <a:ea typeface="Times New Roman" panose="02020603050405020304" pitchFamily="18" charset="0"/>
                <a:cs typeface="Times New Roman" panose="02020603050405020304" pitchFamily="18" charset="0"/>
              </a:rPr>
              <a:t>RVR</a:t>
            </a:r>
            <a:endParaRPr lang="de-DE" sz="1500" dirty="0">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07000"/>
              </a:lnSpc>
              <a:spcAft>
                <a:spcPts val="600"/>
              </a:spcAft>
              <a:buNone/>
            </a:pPr>
            <a:r>
              <a:rPr lang="de-DE" sz="1500" dirty="0">
                <a:effectLst/>
                <a:latin typeface="Tahoma" panose="020B0604030504040204" pitchFamily="34" charset="0"/>
                <a:ea typeface="Times New Roman" panose="02020603050405020304" pitchFamily="18" charset="0"/>
                <a:cs typeface="Times New Roman" panose="02020603050405020304" pitchFamily="18" charset="0"/>
              </a:rPr>
              <a:t>Runway </a:t>
            </a:r>
            <a:r>
              <a:rPr lang="de-DE" sz="1500" dirty="0" err="1">
                <a:effectLst/>
                <a:latin typeface="Tahoma" panose="020B0604030504040204" pitchFamily="34" charset="0"/>
                <a:ea typeface="Times New Roman" panose="02020603050405020304" pitchFamily="18" charset="0"/>
                <a:cs typeface="Times New Roman" panose="02020603050405020304" pitchFamily="18" charset="0"/>
              </a:rPr>
              <a:t>visibility</a:t>
            </a:r>
            <a:r>
              <a:rPr lang="de-DE" sz="1500" dirty="0">
                <a:effectLst/>
                <a:latin typeface="Tahoma" panose="020B0604030504040204" pitchFamily="34" charset="0"/>
                <a:ea typeface="Times New Roman" panose="02020603050405020304" pitchFamily="18" charset="0"/>
                <a:cs typeface="Times New Roman" panose="02020603050405020304" pitchFamily="18" charset="0"/>
              </a:rPr>
              <a:t> </a:t>
            </a:r>
            <a:r>
              <a:rPr lang="de-DE" sz="1500" dirty="0" err="1">
                <a:effectLst/>
                <a:latin typeface="Tahoma" panose="020B0604030504040204" pitchFamily="34" charset="0"/>
                <a:ea typeface="Times New Roman" panose="02020603050405020304" pitchFamily="18" charset="0"/>
                <a:cs typeface="Times New Roman" panose="02020603050405020304" pitchFamily="18" charset="0"/>
              </a:rPr>
              <a:t>range</a:t>
            </a:r>
            <a:r>
              <a:rPr lang="de-DE" sz="1500" dirty="0">
                <a:effectLst/>
                <a:latin typeface="Tahoma" panose="020B0604030504040204" pitchFamily="34" charset="0"/>
                <a:ea typeface="Times New Roman" panose="02020603050405020304" pitchFamily="18" charset="0"/>
                <a:cs typeface="Times New Roman" panose="02020603050405020304" pitchFamily="18" charset="0"/>
              </a:rPr>
              <a:t>: Pisten-Sichtweite: Die Entfernung, über die ein Pilot die Markierung oder Lichter auf der Landebahn sehen kann. Die RVR wird mit einem Gerät gemessen, das aus zwei Sensoren im Abstand von 10-20 Metern zueinander besteht. Ein Gerät sendet ein codiertes Lichtsignal an das andere Gerät. Ein eventueller Lichtverlust wird gemessen und daraus die RVR berechnet.</a:t>
            </a:r>
            <a:endParaRPr lang="de-DE" sz="15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600"/>
              </a:spcAft>
            </a:pPr>
            <a:r>
              <a:rPr lang="de-DE" sz="1500" b="1" dirty="0">
                <a:effectLst/>
                <a:latin typeface="Tahoma" panose="020B0604030504040204" pitchFamily="34" charset="0"/>
                <a:ea typeface="Times New Roman" panose="02020603050405020304" pitchFamily="18" charset="0"/>
                <a:cs typeface="Times New Roman" panose="02020603050405020304" pitchFamily="18" charset="0"/>
              </a:rPr>
              <a:t>Sichtweite</a:t>
            </a:r>
            <a:endParaRPr lang="de-DE" sz="1500" dirty="0">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00000"/>
              </a:lnSpc>
              <a:buNone/>
            </a:pPr>
            <a:r>
              <a:rPr lang="de-DE" sz="1500" dirty="0">
                <a:effectLst/>
                <a:latin typeface="Tahoma" panose="020B0604030504040204" pitchFamily="34" charset="0"/>
                <a:ea typeface="Times New Roman" panose="02020603050405020304" pitchFamily="18" charset="0"/>
              </a:rPr>
              <a:t>Die Bodensicht am Flugplatz, angegeben wird der in allen Richtungen erkennbar geringste Wert. Dieser Wert ist immer kleiner oder gleich der RVR. Der </a:t>
            </a:r>
            <a:r>
              <a:rPr lang="de-DE" sz="1500" dirty="0" err="1">
                <a:effectLst/>
                <a:latin typeface="Tahoma" panose="020B0604030504040204" pitchFamily="34" charset="0"/>
                <a:ea typeface="Times New Roman" panose="02020603050405020304" pitchFamily="18" charset="0"/>
              </a:rPr>
              <a:t>BfL</a:t>
            </a:r>
            <a:r>
              <a:rPr lang="de-DE" sz="1500" dirty="0">
                <a:effectLst/>
                <a:latin typeface="Tahoma" panose="020B0604030504040204" pitchFamily="34" charset="0"/>
                <a:ea typeface="Times New Roman" panose="02020603050405020304" pitchFamily="18" charset="0"/>
              </a:rPr>
              <a:t>/Betriebsleiter stellt sie anhand der Sichtbarkeit bestimmter Punkte fest, deren Entfernung er kennt</a:t>
            </a:r>
            <a:r>
              <a:rPr lang="de-DE" sz="1500" dirty="0">
                <a:latin typeface="Tahoma" panose="020B0604030504040204" pitchFamily="34" charset="0"/>
                <a:ea typeface="Times New Roman" panose="02020603050405020304" pitchFamily="18" charset="0"/>
              </a:rPr>
              <a:t>.</a:t>
            </a:r>
            <a:r>
              <a:rPr lang="de-DE" sz="1500" dirty="0">
                <a:effectLst/>
              </a:rPr>
              <a:t> </a:t>
            </a:r>
          </a:p>
          <a:p>
            <a:pPr>
              <a:lnSpc>
                <a:spcPct val="100000"/>
              </a:lnSpc>
            </a:pPr>
            <a:r>
              <a:rPr lang="en-GB" sz="1500" b="1" dirty="0">
                <a:effectLst/>
                <a:latin typeface="Tahoma" panose="020B0604030504040204" pitchFamily="34" charset="0"/>
                <a:ea typeface="Times New Roman" panose="02020603050405020304" pitchFamily="18" charset="0"/>
              </a:rPr>
              <a:t>NOSIG</a:t>
            </a:r>
            <a:endParaRPr lang="de-DE" sz="1500" dirty="0">
              <a:effectLst/>
              <a:latin typeface="Times New Roman" panose="02020603050405020304" pitchFamily="18" charset="0"/>
              <a:ea typeface="Times New Roman" panose="02020603050405020304" pitchFamily="18" charset="0"/>
            </a:endParaRPr>
          </a:p>
          <a:p>
            <a:pPr marL="0" indent="0">
              <a:lnSpc>
                <a:spcPct val="100000"/>
              </a:lnSpc>
              <a:buNone/>
            </a:pPr>
            <a:r>
              <a:rPr lang="en-GB" sz="1500" dirty="0" err="1">
                <a:effectLst/>
                <a:latin typeface="Tahoma" panose="020B0604030504040204" pitchFamily="34" charset="0"/>
                <a:ea typeface="Calibri" panose="020F0502020204030204" pitchFamily="34" charset="0"/>
              </a:rPr>
              <a:t>Sprich</a:t>
            </a:r>
            <a:r>
              <a:rPr lang="en-GB" sz="1500" dirty="0">
                <a:effectLst/>
                <a:latin typeface="Tahoma" panose="020B0604030504040204" pitchFamily="34" charset="0"/>
                <a:ea typeface="Calibri" panose="020F0502020204030204" pitchFamily="34" charset="0"/>
              </a:rPr>
              <a:t>: </a:t>
            </a:r>
            <a:r>
              <a:rPr lang="en-GB" sz="1500" u="sng" dirty="0" err="1">
                <a:effectLst/>
                <a:latin typeface="Tahoma" panose="020B0604030504040204" pitchFamily="34" charset="0"/>
                <a:ea typeface="Calibri" panose="020F0502020204030204" pitchFamily="34" charset="0"/>
              </a:rPr>
              <a:t>Nou</a:t>
            </a:r>
            <a:r>
              <a:rPr lang="en-GB" sz="1500" dirty="0" err="1">
                <a:effectLst/>
                <a:latin typeface="Tahoma" panose="020B0604030504040204" pitchFamily="34" charset="0"/>
                <a:ea typeface="Calibri" panose="020F0502020204030204" pitchFamily="34" charset="0"/>
              </a:rPr>
              <a:t>sig</a:t>
            </a:r>
            <a:r>
              <a:rPr lang="en-GB" sz="1500" dirty="0">
                <a:effectLst/>
                <a:latin typeface="Tahoma" panose="020B0604030504040204" pitchFamily="34" charset="0"/>
                <a:ea typeface="Calibri" panose="020F0502020204030204" pitchFamily="34" charset="0"/>
              </a:rPr>
              <a:t>. </a:t>
            </a:r>
            <a:r>
              <a:rPr lang="en-GB" sz="1500" b="1" dirty="0">
                <a:effectLst/>
                <a:latin typeface="Tahoma" panose="020B0604030504040204" pitchFamily="34" charset="0"/>
                <a:ea typeface="Calibri" panose="020F0502020204030204" pitchFamily="34" charset="0"/>
              </a:rPr>
              <a:t>No significant change. </a:t>
            </a:r>
            <a:r>
              <a:rPr lang="de-DE" sz="1500" dirty="0">
                <a:effectLst/>
                <a:latin typeface="Tahoma" panose="020B0604030504040204" pitchFamily="34" charset="0"/>
                <a:ea typeface="Calibri" panose="020F0502020204030204" pitchFamily="34" charset="0"/>
              </a:rPr>
              <a:t>Keine signifikante Änderung. Das bedeutet, dass sich das Wetter in den nächsten zwei Stunden nicht wesentlich ändern wird.</a:t>
            </a:r>
            <a:endParaRPr lang="de-DE" sz="15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600"/>
              </a:spcAft>
            </a:pPr>
            <a:endParaRPr lang="de-DE" sz="15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Foliennummernplatzhalter 4">
            <a:extLst>
              <a:ext uri="{FF2B5EF4-FFF2-40B4-BE49-F238E27FC236}">
                <a16:creationId xmlns:a16="http://schemas.microsoft.com/office/drawing/2014/main" id="{C8E3A08C-0321-4E10-9A18-4764E9E36AEE}"/>
              </a:ext>
            </a:extLst>
          </p:cNvPr>
          <p:cNvSpPr>
            <a:spLocks noGrp="1"/>
          </p:cNvSpPr>
          <p:nvPr>
            <p:ph type="sldNum" sz="quarter" idx="12"/>
          </p:nvPr>
        </p:nvSpPr>
        <p:spPr/>
        <p:txBody>
          <a:bodyPr/>
          <a:lstStyle/>
          <a:p>
            <a:fld id="{1BAF13B1-D0BA-4A19-B609-64C08BFDA19E}" type="slidenum">
              <a:rPr lang="de-DE" smtClean="0"/>
              <a:pPr/>
              <a:t>7</a:t>
            </a:fld>
            <a:endParaRPr lang="de-DE" dirty="0"/>
          </a:p>
        </p:txBody>
      </p:sp>
      <p:sp>
        <p:nvSpPr>
          <p:cNvPr id="6" name="Textplatzhalter 5">
            <a:extLst>
              <a:ext uri="{FF2B5EF4-FFF2-40B4-BE49-F238E27FC236}">
                <a16:creationId xmlns:a16="http://schemas.microsoft.com/office/drawing/2014/main" id="{BB1F5A3E-80EF-4ED8-B13B-8F9C8D0778A9}"/>
              </a:ext>
            </a:extLst>
          </p:cNvPr>
          <p:cNvSpPr>
            <a:spLocks noGrp="1"/>
          </p:cNvSpPr>
          <p:nvPr>
            <p:ph type="body" sz="quarter" idx="13"/>
          </p:nvPr>
        </p:nvSpPr>
        <p:spPr/>
        <p:txBody>
          <a:bodyPr/>
          <a:lstStyle/>
          <a:p>
            <a:r>
              <a:rPr lang="de-DE" dirty="0"/>
              <a:t>4.1 Begriffsbestimmungen</a:t>
            </a:r>
          </a:p>
        </p:txBody>
      </p:sp>
    </p:spTree>
    <p:extLst>
      <p:ext uri="{BB962C8B-B14F-4D97-AF65-F5344CB8AC3E}">
        <p14:creationId xmlns:p14="http://schemas.microsoft.com/office/powerpoint/2010/main" val="29859764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3FA322-B917-4B15-B9E1-8FF8BF74478D}"/>
              </a:ext>
            </a:extLst>
          </p:cNvPr>
          <p:cNvSpPr>
            <a:spLocks noGrp="1"/>
          </p:cNvSpPr>
          <p:nvPr>
            <p:ph type="title"/>
          </p:nvPr>
        </p:nvSpPr>
        <p:spPr/>
        <p:txBody>
          <a:bodyPr>
            <a:noAutofit/>
          </a:bodyPr>
          <a:lstStyle/>
          <a:p>
            <a:r>
              <a:rPr lang="de-DE" sz="2800" dirty="0"/>
              <a:t>Definitionen und Begriffe</a:t>
            </a:r>
          </a:p>
        </p:txBody>
      </p:sp>
      <p:sp>
        <p:nvSpPr>
          <p:cNvPr id="3" name="Inhaltsplatzhalter 2">
            <a:extLst>
              <a:ext uri="{FF2B5EF4-FFF2-40B4-BE49-F238E27FC236}">
                <a16:creationId xmlns:a16="http://schemas.microsoft.com/office/drawing/2014/main" id="{82D91192-5D50-49E4-B1FC-E421C191A2E5}"/>
              </a:ext>
            </a:extLst>
          </p:cNvPr>
          <p:cNvSpPr>
            <a:spLocks noGrp="1"/>
          </p:cNvSpPr>
          <p:nvPr>
            <p:ph sz="half" idx="1"/>
          </p:nvPr>
        </p:nvSpPr>
        <p:spPr/>
        <p:txBody>
          <a:bodyPr>
            <a:normAutofit/>
          </a:bodyPr>
          <a:lstStyle/>
          <a:p>
            <a:pPr>
              <a:lnSpc>
                <a:spcPct val="100000"/>
              </a:lnSpc>
              <a:spcAft>
                <a:spcPts val="600"/>
              </a:spcAft>
            </a:pPr>
            <a:r>
              <a:rPr lang="de-DE" sz="1500" b="1" dirty="0">
                <a:effectLst/>
                <a:latin typeface="Tahoma" panose="020B0604030504040204" pitchFamily="34" charset="0"/>
                <a:ea typeface="Times New Roman" panose="02020603050405020304" pitchFamily="18" charset="0"/>
                <a:cs typeface="Times New Roman" panose="02020603050405020304" pitchFamily="18" charset="0"/>
              </a:rPr>
              <a:t>BECMG</a:t>
            </a:r>
            <a:endParaRPr lang="de-DE" sz="1500" dirty="0">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00000"/>
              </a:lnSpc>
              <a:spcAft>
                <a:spcPts val="600"/>
              </a:spcAft>
              <a:buNone/>
            </a:pPr>
            <a:r>
              <a:rPr lang="de-DE" sz="1500" dirty="0">
                <a:effectLst/>
                <a:latin typeface="Tahoma" panose="020B0604030504040204" pitchFamily="34" charset="0"/>
                <a:ea typeface="Times New Roman" panose="02020603050405020304" pitchFamily="18" charset="0"/>
              </a:rPr>
              <a:t>Sprich: </a:t>
            </a:r>
            <a:r>
              <a:rPr lang="de-DE" sz="1500" dirty="0" err="1">
                <a:effectLst/>
                <a:latin typeface="Tahoma" panose="020B0604030504040204" pitchFamily="34" charset="0"/>
                <a:ea typeface="Times New Roman" panose="02020603050405020304" pitchFamily="18" charset="0"/>
              </a:rPr>
              <a:t>Bi</a:t>
            </a:r>
            <a:r>
              <a:rPr lang="de-DE" sz="1500" u="sng" dirty="0" err="1">
                <a:effectLst/>
                <a:latin typeface="Tahoma" panose="020B0604030504040204" pitchFamily="34" charset="0"/>
                <a:ea typeface="Times New Roman" panose="02020603050405020304" pitchFamily="18" charset="0"/>
              </a:rPr>
              <a:t>camm</a:t>
            </a:r>
            <a:r>
              <a:rPr lang="de-DE" sz="1500" dirty="0" err="1">
                <a:effectLst/>
                <a:latin typeface="Tahoma" panose="020B0604030504040204" pitchFamily="34" charset="0"/>
                <a:ea typeface="Times New Roman" panose="02020603050405020304" pitchFamily="18" charset="0"/>
              </a:rPr>
              <a:t>ing</a:t>
            </a:r>
            <a:r>
              <a:rPr lang="de-DE" sz="1500" dirty="0">
                <a:effectLst/>
                <a:latin typeface="Tahoma" panose="020B0604030504040204" pitchFamily="34" charset="0"/>
                <a:ea typeface="Times New Roman" panose="02020603050405020304" pitchFamily="18" charset="0"/>
              </a:rPr>
              <a:t>. Das liest man oft in </a:t>
            </a:r>
            <a:r>
              <a:rPr lang="de-DE" sz="1500" dirty="0" err="1">
                <a:effectLst/>
                <a:latin typeface="Tahoma" panose="020B0604030504040204" pitchFamily="34" charset="0"/>
                <a:ea typeface="Times New Roman" panose="02020603050405020304" pitchFamily="18" charset="0"/>
              </a:rPr>
              <a:t>METAR-oder</a:t>
            </a:r>
            <a:r>
              <a:rPr lang="de-DE" sz="1500" dirty="0">
                <a:effectLst/>
                <a:latin typeface="Tahoma" panose="020B0604030504040204" pitchFamily="34" charset="0"/>
                <a:ea typeface="Times New Roman" panose="02020603050405020304" pitchFamily="18" charset="0"/>
              </a:rPr>
              <a:t> TAF-Meldungen: Im angegebenen Zeitraum ändert sich das Wetter zu... (das kann anderer Wind, Niederschläge, Nebel, Aufklaren oder ähnliches sein).</a:t>
            </a:r>
          </a:p>
          <a:p>
            <a:pPr>
              <a:lnSpc>
                <a:spcPct val="100000"/>
              </a:lnSpc>
              <a:spcAft>
                <a:spcPts val="600"/>
              </a:spcAft>
            </a:pPr>
            <a:r>
              <a:rPr lang="de-DE" sz="1500" b="1" dirty="0">
                <a:effectLst/>
                <a:latin typeface="Tahoma" panose="020B0604030504040204" pitchFamily="34" charset="0"/>
                <a:ea typeface="Times New Roman" panose="02020603050405020304" pitchFamily="18" charset="0"/>
                <a:cs typeface="Times New Roman" panose="02020603050405020304" pitchFamily="18" charset="0"/>
              </a:rPr>
              <a:t> TEMPO</a:t>
            </a:r>
            <a:r>
              <a:rPr lang="de-DE" sz="1500" dirty="0">
                <a:latin typeface="Arial" panose="020B0604020202020204" pitchFamily="34" charset="0"/>
                <a:ea typeface="Times New Roman" panose="02020603050405020304" pitchFamily="18" charset="0"/>
                <a:cs typeface="Times New Roman" panose="02020603050405020304" pitchFamily="18" charset="0"/>
              </a:rPr>
              <a:t> (</a:t>
            </a:r>
            <a:r>
              <a:rPr lang="de-DE" sz="1500" b="1" dirty="0" err="1">
                <a:effectLst/>
                <a:latin typeface="Tahoma" panose="020B0604030504040204" pitchFamily="34" charset="0"/>
                <a:ea typeface="Times New Roman" panose="02020603050405020304" pitchFamily="18" charset="0"/>
              </a:rPr>
              <a:t>Temporary</a:t>
            </a:r>
            <a:r>
              <a:rPr lang="de-DE" sz="1500" b="1" dirty="0">
                <a:effectLst/>
                <a:latin typeface="Tahoma" panose="020B0604030504040204" pitchFamily="34" charset="0"/>
                <a:ea typeface="Times New Roman" panose="02020603050405020304" pitchFamily="18" charset="0"/>
              </a:rPr>
              <a:t>)</a:t>
            </a:r>
            <a:r>
              <a:rPr lang="de-DE" sz="1500" dirty="0">
                <a:effectLst/>
                <a:latin typeface="Tahoma" panose="020B0604030504040204" pitchFamily="34" charset="0"/>
                <a:ea typeface="Times New Roman" panose="02020603050405020304" pitchFamily="18" charset="0"/>
              </a:rPr>
              <a:t> </a:t>
            </a:r>
          </a:p>
          <a:p>
            <a:pPr marL="0" indent="0">
              <a:lnSpc>
                <a:spcPct val="100000"/>
              </a:lnSpc>
              <a:buNone/>
            </a:pPr>
            <a:r>
              <a:rPr lang="de-DE" sz="1500" dirty="0">
                <a:effectLst/>
                <a:latin typeface="Tahoma" panose="020B0604030504040204" pitchFamily="34" charset="0"/>
                <a:ea typeface="Times New Roman" panose="02020603050405020304" pitchFamily="18" charset="0"/>
              </a:rPr>
              <a:t>Sprich: </a:t>
            </a:r>
            <a:r>
              <a:rPr lang="de-DE" sz="1500" u="sng" dirty="0" err="1">
                <a:effectLst/>
                <a:latin typeface="Tahoma" panose="020B0604030504040204" pitchFamily="34" charset="0"/>
                <a:ea typeface="Times New Roman" panose="02020603050405020304" pitchFamily="18" charset="0"/>
              </a:rPr>
              <a:t>tem</a:t>
            </a:r>
            <a:r>
              <a:rPr lang="de-DE" sz="1500" dirty="0" err="1">
                <a:effectLst/>
                <a:latin typeface="Tahoma" panose="020B0604030504040204" pitchFamily="34" charset="0"/>
                <a:ea typeface="Times New Roman" panose="02020603050405020304" pitchFamily="18" charset="0"/>
              </a:rPr>
              <a:t>porärri</a:t>
            </a:r>
            <a:r>
              <a:rPr lang="de-DE" sz="1500" dirty="0">
                <a:effectLst/>
                <a:latin typeface="Tahoma" panose="020B0604030504040204" pitchFamily="34" charset="0"/>
                <a:ea typeface="Times New Roman" panose="02020603050405020304" pitchFamily="18" charset="0"/>
              </a:rPr>
              <a:t>. Bedeutet: zeitweise. In einem angegebenen Zeitraum werden zeitweise bestimmte Wettererscheinungen auftreten. Beispiel (siehe 4.4.1.): "2015 2018 </a:t>
            </a:r>
            <a:r>
              <a:rPr lang="de-DE" sz="1500" i="1" dirty="0">
                <a:effectLst/>
                <a:latin typeface="Tahoma" panose="020B0604030504040204" pitchFamily="34" charset="0"/>
                <a:ea typeface="Times New Roman" panose="02020603050405020304" pitchFamily="18" charset="0"/>
              </a:rPr>
              <a:t>TEMPO TSRA</a:t>
            </a:r>
            <a:r>
              <a:rPr lang="de-DE" sz="1500" dirty="0">
                <a:effectLst/>
                <a:latin typeface="Tahoma" panose="020B0604030504040204" pitchFamily="34" charset="0"/>
                <a:ea typeface="Times New Roman" panose="02020603050405020304" pitchFamily="18" charset="0"/>
              </a:rPr>
              <a:t>": Das bedeutet: am 20. des Monats zwischen 15 Uhr UTC und 18 Uhr UTC, zeitweise Gewitter mit Starkregen.</a:t>
            </a:r>
            <a:endParaRPr lang="de-DE" sz="15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Inhaltsplatzhalter 3">
            <a:extLst>
              <a:ext uri="{FF2B5EF4-FFF2-40B4-BE49-F238E27FC236}">
                <a16:creationId xmlns:a16="http://schemas.microsoft.com/office/drawing/2014/main" id="{B503C617-C722-48CC-9D69-8C2471D59E22}"/>
              </a:ext>
            </a:extLst>
          </p:cNvPr>
          <p:cNvSpPr>
            <a:spLocks noGrp="1"/>
          </p:cNvSpPr>
          <p:nvPr>
            <p:ph sz="half" idx="2"/>
          </p:nvPr>
        </p:nvSpPr>
        <p:spPr/>
        <p:txBody>
          <a:bodyPr>
            <a:normAutofit fontScale="77500" lnSpcReduction="20000"/>
          </a:bodyPr>
          <a:lstStyle/>
          <a:p>
            <a:pPr marL="0" indent="0">
              <a:lnSpc>
                <a:spcPct val="107000"/>
              </a:lnSpc>
              <a:spcAft>
                <a:spcPts val="800"/>
              </a:spcAft>
              <a:buNone/>
            </a:pPr>
            <a:r>
              <a:rPr lang="de-DE" sz="2000" b="1" dirty="0">
                <a:effectLst/>
                <a:latin typeface="Tahoma" panose="020B0604030504040204" pitchFamily="34" charset="0"/>
                <a:ea typeface="Times New Roman" panose="02020603050405020304" pitchFamily="18" charset="0"/>
                <a:cs typeface="Times New Roman" panose="02020603050405020304" pitchFamily="18" charset="0"/>
              </a:rPr>
              <a:t>Begriffe zu Höhe und Höhenmesser</a:t>
            </a:r>
          </a:p>
          <a:p>
            <a:pPr>
              <a:lnSpc>
                <a:spcPct val="107000"/>
              </a:lnSpc>
              <a:spcAft>
                <a:spcPts val="600"/>
              </a:spcAft>
            </a:pPr>
            <a:r>
              <a:rPr lang="de-DE" sz="1800" b="1" dirty="0">
                <a:effectLst/>
                <a:latin typeface="Tahoma" panose="020B0604030504040204" pitchFamily="34" charset="0"/>
                <a:ea typeface="Times New Roman" panose="02020603050405020304" pitchFamily="18" charset="0"/>
                <a:cs typeface="Times New Roman" panose="02020603050405020304" pitchFamily="18" charset="0"/>
              </a:rPr>
              <a:t>Altitude, Height</a:t>
            </a:r>
            <a:endParaRPr lang="de-DE" sz="1800" dirty="0">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20000"/>
              </a:lnSpc>
              <a:spcAft>
                <a:spcPts val="800"/>
              </a:spcAft>
              <a:buNone/>
            </a:pPr>
            <a:r>
              <a:rPr lang="de-DE" sz="1500" dirty="0">
                <a:latin typeface="Tahoma" panose="020B0604030504040204" pitchFamily="34" charset="0"/>
                <a:ea typeface="Times New Roman" panose="02020603050405020304" pitchFamily="18" charset="0"/>
              </a:rPr>
              <a:t>Sprich: </a:t>
            </a:r>
            <a:r>
              <a:rPr lang="de-DE" sz="1500" u="sng" dirty="0" err="1">
                <a:latin typeface="Tahoma" panose="020B0604030504040204" pitchFamily="34" charset="0"/>
                <a:ea typeface="Times New Roman" panose="02020603050405020304" pitchFamily="18" charset="0"/>
              </a:rPr>
              <a:t>Ält</a:t>
            </a:r>
            <a:r>
              <a:rPr lang="de-DE" sz="1500" dirty="0" err="1">
                <a:latin typeface="Tahoma" panose="020B0604030504040204" pitchFamily="34" charset="0"/>
                <a:ea typeface="Times New Roman" panose="02020603050405020304" pitchFamily="18" charset="0"/>
              </a:rPr>
              <a:t>itjud</a:t>
            </a:r>
            <a:r>
              <a:rPr lang="de-DE" sz="1500" dirty="0">
                <a:latin typeface="Tahoma" panose="020B0604030504040204" pitchFamily="34" charset="0"/>
                <a:ea typeface="Times New Roman" panose="02020603050405020304" pitchFamily="18" charset="0"/>
              </a:rPr>
              <a:t>. </a:t>
            </a:r>
            <a:r>
              <a:rPr lang="de-DE" sz="1500" dirty="0">
                <a:effectLst/>
                <a:latin typeface="Tahoma" panose="020B0604030504040204" pitchFamily="34" charset="0"/>
                <a:ea typeface="Times New Roman" panose="02020603050405020304" pitchFamily="18" charset="0"/>
                <a:cs typeface="Times New Roman" panose="02020603050405020304" pitchFamily="18" charset="0"/>
              </a:rPr>
              <a:t>Die Altitude: </a:t>
            </a:r>
            <a:r>
              <a:rPr lang="de-DE" sz="1500" u="sng" dirty="0">
                <a:effectLst/>
                <a:latin typeface="Tahoma" panose="020B0604030504040204" pitchFamily="34" charset="0"/>
                <a:ea typeface="Times New Roman" panose="02020603050405020304" pitchFamily="18" charset="0"/>
                <a:cs typeface="Times New Roman" panose="02020603050405020304" pitchFamily="18" charset="0"/>
              </a:rPr>
              <a:t>Flughöhe</a:t>
            </a:r>
            <a:r>
              <a:rPr lang="de-DE" sz="1500" dirty="0">
                <a:effectLst/>
                <a:latin typeface="Tahoma" panose="020B0604030504040204" pitchFamily="34" charset="0"/>
                <a:ea typeface="Times New Roman" panose="02020603050405020304" pitchFamily="18" charset="0"/>
                <a:cs typeface="Times New Roman" panose="02020603050405020304" pitchFamily="18" charset="0"/>
              </a:rPr>
              <a:t> ist der vertikale Abstand zwischen einem Flugzeug und der Meereshöhe. </a:t>
            </a:r>
          </a:p>
          <a:p>
            <a:pPr marL="0" indent="0">
              <a:lnSpc>
                <a:spcPct val="120000"/>
              </a:lnSpc>
              <a:spcAft>
                <a:spcPts val="800"/>
              </a:spcAft>
              <a:buNone/>
            </a:pPr>
            <a:r>
              <a:rPr lang="de-DE" sz="1500" dirty="0">
                <a:effectLst/>
                <a:latin typeface="Tahoma" panose="020B0604030504040204" pitchFamily="34" charset="0"/>
                <a:ea typeface="Times New Roman" panose="02020603050405020304" pitchFamily="18" charset="0"/>
                <a:cs typeface="Times New Roman" panose="02020603050405020304" pitchFamily="18" charset="0"/>
              </a:rPr>
              <a:t>Die Height, sprich </a:t>
            </a:r>
            <a:r>
              <a:rPr lang="de-DE" sz="1500" dirty="0" err="1">
                <a:effectLst/>
                <a:latin typeface="Tahoma" panose="020B0604030504040204" pitchFamily="34" charset="0"/>
                <a:ea typeface="Times New Roman" panose="02020603050405020304" pitchFamily="18" charset="0"/>
                <a:cs typeface="Times New Roman" panose="02020603050405020304" pitchFamily="18" charset="0"/>
              </a:rPr>
              <a:t>Häit</a:t>
            </a:r>
            <a:r>
              <a:rPr lang="de-DE" sz="1500" dirty="0">
                <a:effectLst/>
                <a:latin typeface="Tahoma" panose="020B0604030504040204" pitchFamily="34" charset="0"/>
                <a:ea typeface="Times New Roman" panose="02020603050405020304" pitchFamily="18" charset="0"/>
                <a:cs typeface="Times New Roman" panose="02020603050405020304" pitchFamily="18" charset="0"/>
              </a:rPr>
              <a:t>: </a:t>
            </a:r>
            <a:r>
              <a:rPr lang="de-DE" sz="1500" u="sng" dirty="0">
                <a:effectLst/>
                <a:latin typeface="Tahoma" panose="020B0604030504040204" pitchFamily="34" charset="0"/>
                <a:ea typeface="Times New Roman" panose="02020603050405020304" pitchFamily="18" charset="0"/>
                <a:cs typeface="Times New Roman" panose="02020603050405020304" pitchFamily="18" charset="0"/>
              </a:rPr>
              <a:t>Höhe</a:t>
            </a:r>
            <a:r>
              <a:rPr lang="de-DE" sz="1500" dirty="0">
                <a:effectLst/>
                <a:latin typeface="Tahoma" panose="020B0604030504040204" pitchFamily="34" charset="0"/>
                <a:ea typeface="Times New Roman" panose="02020603050405020304" pitchFamily="18" charset="0"/>
                <a:cs typeface="Times New Roman" panose="02020603050405020304" pitchFamily="18" charset="0"/>
              </a:rPr>
              <a:t> (Höhe über Grund) ist der vertikale Abstand zwischen dem Flugzeug und dem darunter liegenden Gelände.</a:t>
            </a:r>
          </a:p>
          <a:p>
            <a:pPr marL="0" indent="0">
              <a:lnSpc>
                <a:spcPct val="120000"/>
              </a:lnSpc>
              <a:spcAft>
                <a:spcPts val="800"/>
              </a:spcAft>
              <a:buNone/>
            </a:pPr>
            <a:r>
              <a:rPr lang="de-DE" sz="1500" dirty="0">
                <a:effectLst/>
                <a:latin typeface="Tahoma" panose="020B0604030504040204" pitchFamily="34" charset="0"/>
                <a:ea typeface="Times New Roman" panose="02020603050405020304" pitchFamily="18" charset="0"/>
              </a:rPr>
              <a:t>Unterhalb der Übergangshöhe (siehe unten) wird die Höhe in Fuß angegeben, darüber in Flugflächen, wobei die Übergangshöhe die niedrigste nutzbare Flugfläche (siehe unten) ist. Gemeint ist fast immer die Flughöhe über dem Meeresspiegel. </a:t>
            </a:r>
            <a:endParaRPr lang="de-DE" sz="1500" b="1" dirty="0">
              <a:effectLst/>
              <a:latin typeface="Tahoma" panose="020B0604030504040204" pitchFamily="34" charset="0"/>
              <a:ea typeface="Times New Roman" panose="02020603050405020304" pitchFamily="18" charset="0"/>
              <a:cs typeface="Times New Roman" panose="02020603050405020304" pitchFamily="18" charset="0"/>
            </a:endParaRPr>
          </a:p>
          <a:p>
            <a:pPr>
              <a:lnSpc>
                <a:spcPct val="107000"/>
              </a:lnSpc>
              <a:spcAft>
                <a:spcPts val="600"/>
              </a:spcAft>
            </a:pPr>
            <a:r>
              <a:rPr lang="de-DE" sz="1800" b="1" dirty="0" err="1">
                <a:effectLst/>
                <a:latin typeface="Tahoma" panose="020B0604030504040204" pitchFamily="34" charset="0"/>
                <a:ea typeface="Calibri" panose="020F0502020204030204" pitchFamily="34" charset="0"/>
                <a:cs typeface="Times New Roman" panose="02020603050405020304" pitchFamily="18" charset="0"/>
              </a:rPr>
              <a:t>Altitude</a:t>
            </a:r>
            <a:r>
              <a:rPr lang="de-DE" sz="1800" b="1" dirty="0">
                <a:effectLst/>
                <a:latin typeface="Tahoma" panose="020B0604030504040204" pitchFamily="34" charset="0"/>
                <a:ea typeface="Calibri" panose="020F0502020204030204" pitchFamily="34" charset="0"/>
                <a:cs typeface="Times New Roman" panose="02020603050405020304" pitchFamily="18" charset="0"/>
              </a:rPr>
              <a:t> </a:t>
            </a:r>
            <a:r>
              <a:rPr lang="de-DE" sz="1800" b="1" dirty="0" err="1">
                <a:effectLst/>
                <a:latin typeface="Tahoma" panose="020B0604030504040204" pitchFamily="34" charset="0"/>
                <a:ea typeface="Calibri" panose="020F0502020204030204" pitchFamily="34" charset="0"/>
                <a:cs typeface="Times New Roman" panose="02020603050405020304" pitchFamily="18" charset="0"/>
              </a:rPr>
              <a:t>setting</a:t>
            </a:r>
            <a:r>
              <a:rPr lang="de-DE" sz="1800" b="1" dirty="0">
                <a:effectLst/>
                <a:latin typeface="Tahoma" panose="020B0604030504040204" pitchFamily="34" charset="0"/>
                <a:ea typeface="Calibri" panose="020F0502020204030204" pitchFamily="34" charset="0"/>
                <a:cs typeface="Times New Roman" panose="02020603050405020304" pitchFamily="18" charset="0"/>
              </a:rPr>
              <a:t>, Altimeter </a:t>
            </a:r>
            <a:r>
              <a:rPr lang="de-DE" sz="1800" b="1" dirty="0" err="1">
                <a:effectLst/>
                <a:latin typeface="Tahoma" panose="020B0604030504040204" pitchFamily="34" charset="0"/>
                <a:ea typeface="Calibri" panose="020F0502020204030204" pitchFamily="34" charset="0"/>
                <a:cs typeface="Times New Roman" panose="02020603050405020304" pitchFamily="18" charset="0"/>
              </a:rPr>
              <a:t>setting</a:t>
            </a:r>
            <a:endParaRPr lang="de-DE" sz="1800" dirty="0">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07000"/>
              </a:lnSpc>
              <a:spcAft>
                <a:spcPts val="600"/>
              </a:spcAft>
              <a:buNone/>
            </a:pPr>
            <a:r>
              <a:rPr lang="de-DE" sz="1800" b="1" dirty="0">
                <a:latin typeface="Tahoma" panose="020B0604030504040204" pitchFamily="34" charset="0"/>
                <a:ea typeface="Calibri" panose="020F0502020204030204" pitchFamily="34" charset="0"/>
                <a:cs typeface="Times New Roman" panose="02020603050405020304" pitchFamily="18" charset="0"/>
              </a:rPr>
              <a:t>    </a:t>
            </a:r>
            <a:r>
              <a:rPr lang="de-DE" sz="1800" b="1" dirty="0">
                <a:effectLst/>
                <a:latin typeface="Tahoma" panose="020B0604030504040204" pitchFamily="34" charset="0"/>
                <a:ea typeface="Calibri" panose="020F0502020204030204" pitchFamily="34" charset="0"/>
                <a:cs typeface="Times New Roman" panose="02020603050405020304" pitchFamily="18" charset="0"/>
              </a:rPr>
              <a:t>Höhenmesser-Einstellung</a:t>
            </a:r>
            <a:endParaRPr lang="de-DE" sz="1800" dirty="0">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20000"/>
              </a:lnSpc>
              <a:buNone/>
            </a:pPr>
            <a:r>
              <a:rPr lang="de-DE" sz="1500" dirty="0">
                <a:effectLst/>
                <a:latin typeface="Tahoma" panose="020B0604030504040204" pitchFamily="34" charset="0"/>
                <a:ea typeface="Times New Roman" panose="02020603050405020304" pitchFamily="18" charset="0"/>
              </a:rPr>
              <a:t>Dies ist der Druck, den du in der Druckskala (kleines Fenster) deines Höhenmessers einstellst. Anhand dieses Drucks zeigt das Instrument an, in welcher Höhe du in Bezug auf den eingestellten Druck fliegst. Für die Flugsicherung ist es wichtig, dass alle Flugzeuge in einer bestimmten Region oder oberhalb einer bestimmten Höhe (siehe Übergangshöhe) die gleiche Einstellung haben. Das ist wichtig, weil die Flugsicherung bei der Zuweisung von Flughöhen einen bestimmten Höhenabstand zwischen den Flugzeugen einhalten möchte.</a:t>
            </a:r>
            <a:endParaRPr lang="de-DE" sz="15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Foliennummernplatzhalter 4">
            <a:extLst>
              <a:ext uri="{FF2B5EF4-FFF2-40B4-BE49-F238E27FC236}">
                <a16:creationId xmlns:a16="http://schemas.microsoft.com/office/drawing/2014/main" id="{C8E3A08C-0321-4E10-9A18-4764E9E36AEE}"/>
              </a:ext>
            </a:extLst>
          </p:cNvPr>
          <p:cNvSpPr>
            <a:spLocks noGrp="1"/>
          </p:cNvSpPr>
          <p:nvPr>
            <p:ph type="sldNum" sz="quarter" idx="12"/>
          </p:nvPr>
        </p:nvSpPr>
        <p:spPr/>
        <p:txBody>
          <a:bodyPr/>
          <a:lstStyle/>
          <a:p>
            <a:fld id="{1BAF13B1-D0BA-4A19-B609-64C08BFDA19E}" type="slidenum">
              <a:rPr lang="de-DE" smtClean="0"/>
              <a:pPr/>
              <a:t>8</a:t>
            </a:fld>
            <a:endParaRPr lang="de-DE" dirty="0"/>
          </a:p>
        </p:txBody>
      </p:sp>
      <p:sp>
        <p:nvSpPr>
          <p:cNvPr id="6" name="Textplatzhalter 5">
            <a:extLst>
              <a:ext uri="{FF2B5EF4-FFF2-40B4-BE49-F238E27FC236}">
                <a16:creationId xmlns:a16="http://schemas.microsoft.com/office/drawing/2014/main" id="{BB1F5A3E-80EF-4ED8-B13B-8F9C8D0778A9}"/>
              </a:ext>
            </a:extLst>
          </p:cNvPr>
          <p:cNvSpPr>
            <a:spLocks noGrp="1"/>
          </p:cNvSpPr>
          <p:nvPr>
            <p:ph type="body" sz="quarter" idx="13"/>
          </p:nvPr>
        </p:nvSpPr>
        <p:spPr/>
        <p:txBody>
          <a:bodyPr/>
          <a:lstStyle/>
          <a:p>
            <a:r>
              <a:rPr lang="de-DE" dirty="0"/>
              <a:t>4.1 Begriffsbestimmungen</a:t>
            </a:r>
          </a:p>
        </p:txBody>
      </p:sp>
    </p:spTree>
    <p:extLst>
      <p:ext uri="{BB962C8B-B14F-4D97-AF65-F5344CB8AC3E}">
        <p14:creationId xmlns:p14="http://schemas.microsoft.com/office/powerpoint/2010/main" val="33444739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3FA322-B917-4B15-B9E1-8FF8BF74478D}"/>
              </a:ext>
            </a:extLst>
          </p:cNvPr>
          <p:cNvSpPr>
            <a:spLocks noGrp="1"/>
          </p:cNvSpPr>
          <p:nvPr>
            <p:ph type="title"/>
          </p:nvPr>
        </p:nvSpPr>
        <p:spPr/>
        <p:txBody>
          <a:bodyPr>
            <a:noAutofit/>
          </a:bodyPr>
          <a:lstStyle/>
          <a:p>
            <a:r>
              <a:rPr lang="de-DE" sz="2800" dirty="0"/>
              <a:t>Definitionen und Begriffe</a:t>
            </a:r>
          </a:p>
        </p:txBody>
      </p:sp>
      <p:sp>
        <p:nvSpPr>
          <p:cNvPr id="3" name="Inhaltsplatzhalter 2">
            <a:extLst>
              <a:ext uri="{FF2B5EF4-FFF2-40B4-BE49-F238E27FC236}">
                <a16:creationId xmlns:a16="http://schemas.microsoft.com/office/drawing/2014/main" id="{82D91192-5D50-49E4-B1FC-E421C191A2E5}"/>
              </a:ext>
            </a:extLst>
          </p:cNvPr>
          <p:cNvSpPr>
            <a:spLocks noGrp="1"/>
          </p:cNvSpPr>
          <p:nvPr>
            <p:ph sz="half" idx="1"/>
          </p:nvPr>
        </p:nvSpPr>
        <p:spPr/>
        <p:txBody>
          <a:bodyPr>
            <a:normAutofit/>
          </a:bodyPr>
          <a:lstStyle/>
          <a:p>
            <a:pPr>
              <a:lnSpc>
                <a:spcPct val="107000"/>
              </a:lnSpc>
              <a:spcAft>
                <a:spcPts val="600"/>
              </a:spcAft>
            </a:pPr>
            <a:r>
              <a:rPr lang="de-DE" sz="1600" b="1" dirty="0">
                <a:effectLst/>
                <a:latin typeface="Tahoma" panose="020B0604030504040204" pitchFamily="34" charset="0"/>
                <a:ea typeface="Times New Roman" panose="02020603050405020304" pitchFamily="18" charset="0"/>
                <a:cs typeface="Times New Roman" panose="02020603050405020304" pitchFamily="18" charset="0"/>
              </a:rPr>
              <a:t>QNH</a:t>
            </a:r>
            <a:r>
              <a:rPr lang="de-DE" sz="1300" dirty="0">
                <a:effectLst/>
                <a:latin typeface="Tahoma" panose="020B0604030504040204" pitchFamily="34" charset="0"/>
                <a:ea typeface="Times New Roman" panose="02020603050405020304" pitchFamily="18" charset="0"/>
              </a:rPr>
              <a:t> </a:t>
            </a:r>
          </a:p>
          <a:p>
            <a:pPr marL="0" indent="0">
              <a:lnSpc>
                <a:spcPct val="107000"/>
              </a:lnSpc>
              <a:spcAft>
                <a:spcPts val="600"/>
              </a:spcAft>
              <a:buNone/>
            </a:pPr>
            <a:r>
              <a:rPr lang="de-DE" sz="1300" dirty="0">
                <a:effectLst/>
                <a:latin typeface="Tahoma" panose="020B0604030504040204" pitchFamily="34" charset="0"/>
                <a:ea typeface="Times New Roman" panose="02020603050405020304" pitchFamily="18" charset="0"/>
              </a:rPr>
              <a:t>(sprich: </a:t>
            </a:r>
            <a:r>
              <a:rPr lang="de-DE" sz="1300" dirty="0" err="1">
                <a:effectLst/>
                <a:latin typeface="Tahoma" panose="020B0604030504040204" pitchFamily="34" charset="0"/>
                <a:ea typeface="Times New Roman" panose="02020603050405020304" pitchFamily="18" charset="0"/>
              </a:rPr>
              <a:t>Kju</a:t>
            </a:r>
            <a:r>
              <a:rPr lang="de-DE" sz="1300" dirty="0">
                <a:effectLst/>
                <a:latin typeface="Tahoma" panose="020B0604030504040204" pitchFamily="34" charset="0"/>
                <a:ea typeface="Times New Roman" panose="02020603050405020304" pitchFamily="18" charset="0"/>
              </a:rPr>
              <a:t>-En-</a:t>
            </a:r>
            <a:r>
              <a:rPr lang="de-DE" sz="1300" dirty="0" err="1">
                <a:effectLst/>
                <a:latin typeface="Tahoma" panose="020B0604030504040204" pitchFamily="34" charset="0"/>
                <a:ea typeface="Times New Roman" panose="02020603050405020304" pitchFamily="18" charset="0"/>
              </a:rPr>
              <a:t>Äitsch</a:t>
            </a:r>
            <a:r>
              <a:rPr lang="de-DE" sz="1300" dirty="0">
                <a:effectLst/>
                <a:latin typeface="Tahoma" panose="020B0604030504040204" pitchFamily="34" charset="0"/>
                <a:ea typeface="Times New Roman" panose="02020603050405020304" pitchFamily="18" charset="0"/>
              </a:rPr>
              <a:t>), QNH ist der Luftdruck am Flugplatz, der auf den     Druck auf Meereshöhe gemäß der Standardatmosphäre reduziert wurde.</a:t>
            </a:r>
          </a:p>
          <a:p>
            <a:pPr>
              <a:lnSpc>
                <a:spcPct val="100000"/>
              </a:lnSpc>
              <a:spcAft>
                <a:spcPts val="600"/>
              </a:spcAft>
            </a:pPr>
            <a:r>
              <a:rPr lang="de-DE" sz="1600" b="1" dirty="0">
                <a:effectLst/>
                <a:latin typeface="Tahoma" panose="020B0604030504040204" pitchFamily="34" charset="0"/>
                <a:ea typeface="Times New Roman" panose="02020603050405020304" pitchFamily="18" charset="0"/>
                <a:cs typeface="Times New Roman" panose="02020603050405020304" pitchFamily="18" charset="0"/>
              </a:rPr>
              <a:t> QNE/Standard-Höhenmessereinstellung</a:t>
            </a:r>
            <a:endParaRPr lang="de-DE" sz="1600" dirty="0">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00000"/>
              </a:lnSpc>
              <a:buNone/>
            </a:pPr>
            <a:r>
              <a:rPr lang="de-DE" sz="1300" dirty="0">
                <a:effectLst/>
                <a:latin typeface="Tahoma" panose="020B0604030504040204" pitchFamily="34" charset="0"/>
                <a:ea typeface="Times New Roman" panose="02020603050405020304" pitchFamily="18" charset="0"/>
              </a:rPr>
              <a:t>(sprich </a:t>
            </a:r>
            <a:r>
              <a:rPr lang="de-DE" sz="1300" dirty="0" err="1">
                <a:effectLst/>
                <a:latin typeface="Tahoma" panose="020B0604030504040204" pitchFamily="34" charset="0"/>
                <a:ea typeface="Times New Roman" panose="02020603050405020304" pitchFamily="18" charset="0"/>
              </a:rPr>
              <a:t>Kju</a:t>
            </a:r>
            <a:r>
              <a:rPr lang="de-DE" sz="1300" dirty="0">
                <a:effectLst/>
                <a:latin typeface="Tahoma" panose="020B0604030504040204" pitchFamily="34" charset="0"/>
                <a:ea typeface="Times New Roman" panose="02020603050405020304" pitchFamily="18" charset="0"/>
              </a:rPr>
              <a:t>-En-</a:t>
            </a:r>
            <a:r>
              <a:rPr lang="de-DE" sz="1300" dirty="0" err="1">
                <a:effectLst/>
                <a:latin typeface="Tahoma" panose="020B0604030504040204" pitchFamily="34" charset="0"/>
                <a:ea typeface="Times New Roman" panose="02020603050405020304" pitchFamily="18" charset="0"/>
              </a:rPr>
              <a:t>Ii</a:t>
            </a:r>
            <a:r>
              <a:rPr lang="de-DE" sz="1300" dirty="0">
                <a:effectLst/>
                <a:latin typeface="Tahoma" panose="020B0604030504040204" pitchFamily="34" charset="0"/>
                <a:ea typeface="Times New Roman" panose="02020603050405020304" pitchFamily="18" charset="0"/>
              </a:rPr>
              <a:t>; </a:t>
            </a:r>
            <a:r>
              <a:rPr lang="de-DE" sz="1300" u="sng" dirty="0">
                <a:effectLst/>
                <a:latin typeface="Tahoma" panose="020B0604030504040204" pitchFamily="34" charset="0"/>
                <a:ea typeface="Times New Roman" panose="02020603050405020304" pitchFamily="18" charset="0"/>
              </a:rPr>
              <a:t>Stand</a:t>
            </a:r>
            <a:r>
              <a:rPr lang="de-DE" sz="1300" dirty="0">
                <a:effectLst/>
                <a:latin typeface="Tahoma" panose="020B0604030504040204" pitchFamily="34" charset="0"/>
                <a:ea typeface="Times New Roman" panose="02020603050405020304" pitchFamily="18" charset="0"/>
              </a:rPr>
              <a:t>ard-Altimeter) Der Standarddruck ist der Druck der Standardatmosphäre auf Meereshöhe. Stelle 1013.25 hPa auf der Druckskala des Höhenmessers ein, um den Höhenmesser auf QNE einzustellen. Bei einer bestimmten Höhe stellst du von QNH auf 1013.25 hPa um (siehe Übergangshöhe). Auch der Transponder misst und sendet die Flugfläche in QNE.</a:t>
            </a:r>
          </a:p>
          <a:p>
            <a:pPr>
              <a:lnSpc>
                <a:spcPct val="107000"/>
              </a:lnSpc>
              <a:spcAft>
                <a:spcPts val="600"/>
              </a:spcAft>
            </a:pPr>
            <a:r>
              <a:rPr lang="de-DE" sz="1600" b="1" dirty="0">
                <a:effectLst/>
                <a:latin typeface="Tahoma" panose="020B0604030504040204" pitchFamily="34" charset="0"/>
                <a:ea typeface="Times New Roman" panose="02020603050405020304" pitchFamily="18" charset="0"/>
                <a:cs typeface="Times New Roman" panose="02020603050405020304" pitchFamily="18" charset="0"/>
              </a:rPr>
              <a:t>Transition </a:t>
            </a:r>
            <a:r>
              <a:rPr lang="de-DE" sz="1600" b="1" dirty="0" err="1">
                <a:effectLst/>
                <a:latin typeface="Tahoma" panose="020B0604030504040204" pitchFamily="34" charset="0"/>
                <a:ea typeface="Times New Roman" panose="02020603050405020304" pitchFamily="18" charset="0"/>
                <a:cs typeface="Times New Roman" panose="02020603050405020304" pitchFamily="18" charset="0"/>
              </a:rPr>
              <a:t>altitude</a:t>
            </a:r>
            <a:r>
              <a:rPr lang="de-DE" sz="1600" b="1" dirty="0">
                <a:effectLst/>
                <a:latin typeface="Tahoma" panose="020B0604030504040204" pitchFamily="34" charset="0"/>
                <a:ea typeface="Times New Roman" panose="02020603050405020304" pitchFamily="18" charset="0"/>
                <a:cs typeface="Times New Roman" panose="02020603050405020304" pitchFamily="18" charset="0"/>
              </a:rPr>
              <a:t>: Übergangshöhe</a:t>
            </a:r>
            <a:endParaRPr lang="de-DE" sz="1600" dirty="0">
              <a:effectLst/>
              <a:latin typeface="Arial" panose="020B0604020202020204" pitchFamily="34" charset="0"/>
              <a:ea typeface="Calibri" panose="020F0502020204030204" pitchFamily="34" charset="0"/>
              <a:cs typeface="Times New Roman" panose="02020603050405020304" pitchFamily="18" charset="0"/>
            </a:endParaRPr>
          </a:p>
          <a:p>
            <a:pPr marL="0" indent="0">
              <a:spcAft>
                <a:spcPts val="800"/>
              </a:spcAft>
              <a:buNone/>
            </a:pPr>
            <a:r>
              <a:rPr lang="de-DE" sz="1300" dirty="0">
                <a:effectLst/>
                <a:latin typeface="Tahoma" panose="020B0604030504040204" pitchFamily="34" charset="0"/>
                <a:ea typeface="Times New Roman" panose="02020603050405020304" pitchFamily="18" charset="0"/>
              </a:rPr>
              <a:t>Dies ist die Höhe, ab der im Steigflug 1013,25 hPa in der Druckskala des Höhenmessers eingestellt wird. Alle Flugzeuge oberhalb fliegen also mit der gleichen Höhenmessereinstellung. In Deutschland ist die Übergangshöhe auf 5.000 </a:t>
            </a:r>
            <a:r>
              <a:rPr lang="de-DE" sz="1300" dirty="0" err="1">
                <a:effectLst/>
                <a:latin typeface="Tahoma" panose="020B0604030504040204" pitchFamily="34" charset="0"/>
                <a:ea typeface="Times New Roman" panose="02020603050405020304" pitchFamily="18" charset="0"/>
              </a:rPr>
              <a:t>ft</a:t>
            </a:r>
            <a:r>
              <a:rPr lang="de-DE" sz="1300" dirty="0">
                <a:effectLst/>
                <a:latin typeface="Tahoma" panose="020B0604030504040204" pitchFamily="34" charset="0"/>
                <a:ea typeface="Times New Roman" panose="02020603050405020304" pitchFamily="18" charset="0"/>
              </a:rPr>
              <a:t> über dem Meeresspiegel oder 3.500 Fuß über Gelände festgelegt (der höhere Wert ist maßgebend).</a:t>
            </a:r>
            <a:r>
              <a:rPr lang="de-DE" sz="1300" dirty="0">
                <a:effectLst/>
              </a:rPr>
              <a:t> </a:t>
            </a:r>
            <a:r>
              <a:rPr lang="de-DE" sz="1300" dirty="0">
                <a:effectLst/>
                <a:latin typeface="Arial" panose="020B0604020202020204" pitchFamily="34" charset="0"/>
                <a:ea typeface="Calibri" panose="020F0502020204030204" pitchFamily="34" charset="0"/>
                <a:cs typeface="Times New Roman" panose="02020603050405020304" pitchFamily="18" charset="0"/>
              </a:rPr>
              <a:t> </a:t>
            </a:r>
          </a:p>
          <a:p>
            <a:pPr>
              <a:lnSpc>
                <a:spcPct val="107000"/>
              </a:lnSpc>
              <a:spcAft>
                <a:spcPts val="600"/>
              </a:spcAft>
            </a:pPr>
            <a:r>
              <a:rPr lang="de-DE" sz="1600" b="1" dirty="0">
                <a:effectLst/>
                <a:latin typeface="Tahoma" panose="020B0604030504040204" pitchFamily="34" charset="0"/>
                <a:ea typeface="Times New Roman" panose="02020603050405020304" pitchFamily="18" charset="0"/>
                <a:cs typeface="Times New Roman" panose="02020603050405020304" pitchFamily="18" charset="0"/>
              </a:rPr>
              <a:t>Transition </a:t>
            </a:r>
            <a:r>
              <a:rPr lang="de-DE" sz="1600" b="1" dirty="0" err="1">
                <a:effectLst/>
                <a:latin typeface="Tahoma" panose="020B0604030504040204" pitchFamily="34" charset="0"/>
                <a:ea typeface="Times New Roman" panose="02020603050405020304" pitchFamily="18" charset="0"/>
                <a:cs typeface="Times New Roman" panose="02020603050405020304" pitchFamily="18" charset="0"/>
              </a:rPr>
              <a:t>level</a:t>
            </a:r>
            <a:r>
              <a:rPr lang="de-DE" sz="1600" b="1" dirty="0">
                <a:effectLst/>
                <a:latin typeface="Tahoma" panose="020B0604030504040204" pitchFamily="34" charset="0"/>
                <a:ea typeface="Times New Roman" panose="02020603050405020304" pitchFamily="18" charset="0"/>
                <a:cs typeface="Times New Roman" panose="02020603050405020304" pitchFamily="18" charset="0"/>
              </a:rPr>
              <a:t>: Übergangsebene</a:t>
            </a:r>
            <a:endParaRPr lang="de-DE" sz="1600" dirty="0">
              <a:effectLst/>
              <a:latin typeface="Arial" panose="020B0604020202020204" pitchFamily="34" charset="0"/>
              <a:ea typeface="Calibri" panose="020F0502020204030204" pitchFamily="34" charset="0"/>
              <a:cs typeface="Times New Roman" panose="02020603050405020304" pitchFamily="18" charset="0"/>
            </a:endParaRPr>
          </a:p>
          <a:p>
            <a:pPr marL="0" indent="0">
              <a:buNone/>
            </a:pPr>
            <a:r>
              <a:rPr lang="de-DE" sz="1300" dirty="0">
                <a:effectLst/>
                <a:latin typeface="Tahoma" panose="020B0604030504040204" pitchFamily="34" charset="0"/>
                <a:ea typeface="Times New Roman" panose="02020603050405020304" pitchFamily="18" charset="0"/>
              </a:rPr>
              <a:t>Die Flugfläche, bei der im Sinkflug von Standard wieder auf die lokale Höhenmessereinstellung (QNH) gewechselt werden muss.</a:t>
            </a:r>
            <a:endParaRPr lang="de-DE" sz="13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0000"/>
              </a:lnSpc>
            </a:pPr>
            <a:endParaRPr lang="de-DE" sz="13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Inhaltsplatzhalter 3">
            <a:extLst>
              <a:ext uri="{FF2B5EF4-FFF2-40B4-BE49-F238E27FC236}">
                <a16:creationId xmlns:a16="http://schemas.microsoft.com/office/drawing/2014/main" id="{B503C617-C722-48CC-9D69-8C2471D59E22}"/>
              </a:ext>
            </a:extLst>
          </p:cNvPr>
          <p:cNvSpPr>
            <a:spLocks noGrp="1"/>
          </p:cNvSpPr>
          <p:nvPr>
            <p:ph sz="half" idx="2"/>
          </p:nvPr>
        </p:nvSpPr>
        <p:spPr/>
        <p:txBody>
          <a:bodyPr>
            <a:normAutofit/>
          </a:bodyPr>
          <a:lstStyle/>
          <a:p>
            <a:pPr>
              <a:lnSpc>
                <a:spcPct val="107000"/>
              </a:lnSpc>
              <a:spcAft>
                <a:spcPts val="600"/>
              </a:spcAft>
            </a:pPr>
            <a:r>
              <a:rPr lang="en-GB" sz="1600" b="1" dirty="0">
                <a:effectLst/>
                <a:latin typeface="Tahoma" panose="020B0604030504040204" pitchFamily="34" charset="0"/>
                <a:ea typeface="Times New Roman" panose="02020603050405020304" pitchFamily="18" charset="0"/>
                <a:cs typeface="Times New Roman" panose="02020603050405020304" pitchFamily="18" charset="0"/>
              </a:rPr>
              <a:t>Flight Level (FL): </a:t>
            </a:r>
            <a:r>
              <a:rPr lang="en-GB" sz="1600" b="1" dirty="0" err="1">
                <a:effectLst/>
                <a:latin typeface="Tahoma" panose="020B0604030504040204" pitchFamily="34" charset="0"/>
                <a:ea typeface="Times New Roman" panose="02020603050405020304" pitchFamily="18" charset="0"/>
                <a:cs typeface="Times New Roman" panose="02020603050405020304" pitchFamily="18" charset="0"/>
              </a:rPr>
              <a:t>Flugfläche</a:t>
            </a:r>
            <a:endParaRPr lang="de-DE" sz="1600" dirty="0">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00000"/>
              </a:lnSpc>
              <a:spcAft>
                <a:spcPts val="800"/>
              </a:spcAft>
              <a:buNone/>
            </a:pPr>
            <a:r>
              <a:rPr lang="en-GB" sz="1300" dirty="0" err="1">
                <a:effectLst/>
                <a:latin typeface="Tahoma" panose="020B0604030504040204" pitchFamily="34" charset="0"/>
                <a:ea typeface="Times New Roman" panose="02020603050405020304" pitchFamily="18" charset="0"/>
              </a:rPr>
              <a:t>Sprich</a:t>
            </a:r>
            <a:r>
              <a:rPr lang="en-GB" sz="1300" dirty="0">
                <a:effectLst/>
                <a:latin typeface="Tahoma" panose="020B0604030504040204" pitchFamily="34" charset="0"/>
                <a:ea typeface="Times New Roman" panose="02020603050405020304" pitchFamily="18" charset="0"/>
              </a:rPr>
              <a:t>: </a:t>
            </a:r>
            <a:r>
              <a:rPr lang="en-GB" sz="1300" dirty="0" err="1">
                <a:effectLst/>
                <a:latin typeface="Tahoma" panose="020B0604030504040204" pitchFamily="34" charset="0"/>
                <a:ea typeface="Times New Roman" panose="02020603050405020304" pitchFamily="18" charset="0"/>
              </a:rPr>
              <a:t>Flait</a:t>
            </a:r>
            <a:r>
              <a:rPr lang="en-GB" sz="1300" dirty="0">
                <a:effectLst/>
                <a:latin typeface="Tahoma" panose="020B0604030504040204" pitchFamily="34" charset="0"/>
                <a:ea typeface="Times New Roman" panose="02020603050405020304" pitchFamily="18" charset="0"/>
              </a:rPr>
              <a:t> </a:t>
            </a:r>
            <a:r>
              <a:rPr lang="en-GB" sz="1300" dirty="0" err="1">
                <a:effectLst/>
                <a:latin typeface="Tahoma" panose="020B0604030504040204" pitchFamily="34" charset="0"/>
                <a:ea typeface="Times New Roman" panose="02020603050405020304" pitchFamily="18" charset="0"/>
              </a:rPr>
              <a:t>Lewwel</a:t>
            </a:r>
            <a:r>
              <a:rPr lang="en-GB" sz="1300" dirty="0">
                <a:effectLst/>
                <a:latin typeface="Tahoma" panose="020B0604030504040204" pitchFamily="34" charset="0"/>
                <a:ea typeface="Times New Roman" panose="02020603050405020304" pitchFamily="18" charset="0"/>
              </a:rPr>
              <a:t>. </a:t>
            </a:r>
            <a:r>
              <a:rPr lang="de-DE" sz="1300" dirty="0">
                <a:effectLst/>
                <a:latin typeface="Tahoma" panose="020B0604030504040204" pitchFamily="34" charset="0"/>
                <a:ea typeface="Times New Roman" panose="02020603050405020304" pitchFamily="18" charset="0"/>
              </a:rPr>
              <a:t>FL ist die Höhe in Hunderten von Fuß, wobei die letzte Ziffer eine Null oder eine Fünf ist, wenn der Höhenmesser auf den Standarddruck auf Meereshöhe (1013,25 hPa) eingestellt ist. Zeigt</a:t>
            </a:r>
            <a:r>
              <a:rPr lang="de-DE" sz="1300" dirty="0">
                <a:effectLst/>
                <a:latin typeface="Tahoma" panose="020B0604030504040204" pitchFamily="34" charset="0"/>
                <a:ea typeface="Calibri" panose="020F0502020204030204" pitchFamily="34" charset="0"/>
              </a:rPr>
              <a:t> </a:t>
            </a:r>
            <a:r>
              <a:rPr lang="de-DE" sz="1300" dirty="0">
                <a:effectLst/>
                <a:latin typeface="Tahoma" panose="020B0604030504040204" pitchFamily="34" charset="0"/>
                <a:ea typeface="Times New Roman" panose="02020603050405020304" pitchFamily="18" charset="0"/>
              </a:rPr>
              <a:t> dein Höhenmesser dann 6.500 </a:t>
            </a:r>
            <a:r>
              <a:rPr lang="de-DE" sz="1300" dirty="0" err="1">
                <a:effectLst/>
                <a:latin typeface="Tahoma" panose="020B0604030504040204" pitchFamily="34" charset="0"/>
                <a:ea typeface="Times New Roman" panose="02020603050405020304" pitchFamily="18" charset="0"/>
              </a:rPr>
              <a:t>ft</a:t>
            </a:r>
            <a:r>
              <a:rPr lang="de-DE" sz="1300" dirty="0">
                <a:effectLst/>
                <a:latin typeface="Tahoma" panose="020B0604030504040204" pitchFamily="34" charset="0"/>
                <a:ea typeface="Times New Roman" panose="02020603050405020304" pitchFamily="18" charset="0"/>
              </a:rPr>
              <a:t> an, bist du in FL 65 und sagst, wenn du gefragt wirst, „</a:t>
            </a:r>
            <a:r>
              <a:rPr lang="de-DE" sz="1300" dirty="0" err="1">
                <a:effectLst/>
                <a:latin typeface="Tahoma" panose="020B0604030504040204" pitchFamily="34" charset="0"/>
                <a:ea typeface="Times New Roman" panose="02020603050405020304" pitchFamily="18" charset="0"/>
              </a:rPr>
              <a:t>flight</a:t>
            </a:r>
            <a:r>
              <a:rPr lang="de-DE" sz="1300" dirty="0">
                <a:effectLst/>
                <a:latin typeface="Tahoma" panose="020B0604030504040204" pitchFamily="34" charset="0"/>
                <a:ea typeface="Times New Roman" panose="02020603050405020304" pitchFamily="18" charset="0"/>
              </a:rPr>
              <a:t> </a:t>
            </a:r>
            <a:r>
              <a:rPr lang="de-DE" sz="1300" dirty="0" err="1">
                <a:effectLst/>
                <a:latin typeface="Tahoma" panose="020B0604030504040204" pitchFamily="34" charset="0"/>
                <a:ea typeface="Times New Roman" panose="02020603050405020304" pitchFamily="18" charset="0"/>
              </a:rPr>
              <a:t>level</a:t>
            </a:r>
            <a:r>
              <a:rPr lang="de-DE" sz="1300" dirty="0">
                <a:effectLst/>
                <a:latin typeface="Tahoma" panose="020B0604030504040204" pitchFamily="34" charset="0"/>
                <a:ea typeface="Times New Roman" panose="02020603050405020304" pitchFamily="18" charset="0"/>
              </a:rPr>
              <a:t>“ (oder „Flugfläche“) „sechs fünf“. Das ist keine „echte“ Höhe über irgend etwas, sondern eine „Druckfläche“.</a:t>
            </a:r>
            <a:r>
              <a:rPr lang="de-DE" sz="1300" dirty="0">
                <a:effectLst/>
              </a:rPr>
              <a:t> </a:t>
            </a:r>
            <a:endParaRPr lang="de-DE" sz="1300" dirty="0">
              <a:latin typeface="Tahoma" panose="020B0604030504040204" pitchFamily="34" charset="0"/>
              <a:ea typeface="Times New Roman" panose="02020603050405020304" pitchFamily="18" charset="0"/>
            </a:endParaRPr>
          </a:p>
          <a:p>
            <a:pPr marL="0" indent="0">
              <a:lnSpc>
                <a:spcPct val="100000"/>
              </a:lnSpc>
              <a:spcAft>
                <a:spcPts val="800"/>
              </a:spcAft>
              <a:buNone/>
            </a:pPr>
            <a:r>
              <a:rPr lang="de-DE" sz="1800" b="1" dirty="0">
                <a:effectLst/>
                <a:latin typeface="Tahoma" panose="020B0604030504040204" pitchFamily="34" charset="0"/>
                <a:ea typeface="Calibri" panose="020F0502020204030204" pitchFamily="34" charset="0"/>
                <a:cs typeface="Times New Roman" panose="02020603050405020304" pitchFamily="18" charset="0"/>
              </a:rPr>
              <a:t>Begriffe zur ZEIT</a:t>
            </a:r>
          </a:p>
          <a:p>
            <a:pPr>
              <a:lnSpc>
                <a:spcPct val="107000"/>
              </a:lnSpc>
              <a:spcAft>
                <a:spcPts val="600"/>
              </a:spcAft>
            </a:pPr>
            <a:r>
              <a:rPr lang="de-DE" sz="1600" b="1" dirty="0">
                <a:effectLst/>
                <a:latin typeface="Tahoma" panose="020B0604030504040204" pitchFamily="34" charset="0"/>
                <a:ea typeface="Calibri" panose="020F0502020204030204" pitchFamily="34" charset="0"/>
                <a:cs typeface="Times New Roman" panose="02020603050405020304" pitchFamily="18" charset="0"/>
              </a:rPr>
              <a:t>ETA</a:t>
            </a:r>
            <a:endParaRPr lang="de-DE" sz="1600" dirty="0">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00000"/>
              </a:lnSpc>
              <a:buNone/>
            </a:pPr>
            <a:r>
              <a:rPr lang="de-DE" sz="1300" dirty="0">
                <a:effectLst/>
                <a:latin typeface="Tahoma" panose="020B0604030504040204" pitchFamily="34" charset="0"/>
                <a:ea typeface="Times New Roman" panose="02020603050405020304" pitchFamily="18" charset="0"/>
              </a:rPr>
              <a:t>Sprich: </a:t>
            </a:r>
            <a:r>
              <a:rPr lang="de-DE" sz="1300" dirty="0" err="1">
                <a:effectLst/>
                <a:latin typeface="Tahoma" panose="020B0604030504040204" pitchFamily="34" charset="0"/>
                <a:ea typeface="Times New Roman" panose="02020603050405020304" pitchFamily="18" charset="0"/>
              </a:rPr>
              <a:t>Ii</a:t>
            </a:r>
            <a:r>
              <a:rPr lang="de-DE" sz="1300" dirty="0">
                <a:effectLst/>
                <a:latin typeface="Tahoma" panose="020B0604030504040204" pitchFamily="34" charset="0"/>
                <a:ea typeface="Times New Roman" panose="02020603050405020304" pitchFamily="18" charset="0"/>
              </a:rPr>
              <a:t>-Ti-</a:t>
            </a:r>
            <a:r>
              <a:rPr lang="de-DE" sz="1300" u="sng" dirty="0" err="1">
                <a:effectLst/>
                <a:latin typeface="Tahoma" panose="020B0604030504040204" pitchFamily="34" charset="0"/>
                <a:ea typeface="Times New Roman" panose="02020603050405020304" pitchFamily="18" charset="0"/>
              </a:rPr>
              <a:t>Äi</a:t>
            </a:r>
            <a:r>
              <a:rPr lang="de-DE" sz="1300" dirty="0">
                <a:effectLst/>
                <a:latin typeface="Tahoma" panose="020B0604030504040204" pitchFamily="34" charset="0"/>
                <a:ea typeface="Times New Roman" panose="02020603050405020304" pitchFamily="18" charset="0"/>
              </a:rPr>
              <a:t>.  Bedeutet: Geschätzte Ankunftszeit. Das ist deine geschätzte Ankunftszeit an einem bestimmten Punkt oder am Zielflugplatz.</a:t>
            </a:r>
          </a:p>
          <a:p>
            <a:pPr>
              <a:lnSpc>
                <a:spcPct val="107000"/>
              </a:lnSpc>
              <a:spcAft>
                <a:spcPts val="600"/>
              </a:spcAft>
            </a:pPr>
            <a:r>
              <a:rPr lang="de-DE" sz="1600" b="1" dirty="0">
                <a:effectLst/>
                <a:latin typeface="Tahoma" panose="020B0604030504040204" pitchFamily="34" charset="0"/>
                <a:ea typeface="Times New Roman" panose="02020603050405020304" pitchFamily="18" charset="0"/>
                <a:cs typeface="Times New Roman" panose="02020603050405020304" pitchFamily="18" charset="0"/>
              </a:rPr>
              <a:t>UTC</a:t>
            </a:r>
            <a:endParaRPr lang="de-DE" sz="1600" dirty="0">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00000"/>
              </a:lnSpc>
              <a:buNone/>
            </a:pPr>
            <a:r>
              <a:rPr lang="de-DE" sz="1300" dirty="0">
                <a:effectLst/>
                <a:latin typeface="Tahoma" panose="020B0604030504040204" pitchFamily="34" charset="0"/>
                <a:ea typeface="Times New Roman" panose="02020603050405020304" pitchFamily="18" charset="0"/>
              </a:rPr>
              <a:t>Sprich: Ju-Ti-</a:t>
            </a:r>
            <a:r>
              <a:rPr lang="de-DE" sz="1300" u="sng" dirty="0" err="1">
                <a:effectLst/>
                <a:latin typeface="Tahoma" panose="020B0604030504040204" pitchFamily="34" charset="0"/>
                <a:ea typeface="Times New Roman" panose="02020603050405020304" pitchFamily="18" charset="0"/>
              </a:rPr>
              <a:t>Ssi</a:t>
            </a:r>
            <a:r>
              <a:rPr lang="de-DE" sz="1300" dirty="0">
                <a:effectLst/>
                <a:latin typeface="Tahoma" panose="020B0604030504040204" pitchFamily="34" charset="0"/>
                <a:ea typeface="Times New Roman" panose="02020603050405020304" pitchFamily="18" charset="0"/>
              </a:rPr>
              <a:t> Alle Zeiten in der Luftfahrt werden in </a:t>
            </a:r>
            <a:r>
              <a:rPr lang="de-DE" sz="1300" b="1" dirty="0">
                <a:effectLst/>
                <a:latin typeface="Tahoma" panose="020B0604030504040204" pitchFamily="34" charset="0"/>
                <a:ea typeface="Times New Roman" panose="02020603050405020304" pitchFamily="18" charset="0"/>
              </a:rPr>
              <a:t>UTC </a:t>
            </a:r>
            <a:r>
              <a:rPr lang="de-DE" sz="1300" dirty="0">
                <a:effectLst/>
                <a:latin typeface="Tahoma" panose="020B0604030504040204" pitchFamily="34" charset="0"/>
                <a:ea typeface="Times New Roman" panose="02020603050405020304" pitchFamily="18" charset="0"/>
              </a:rPr>
              <a:t>(Universal Time Co-</a:t>
            </a:r>
            <a:r>
              <a:rPr lang="de-DE" sz="1300" dirty="0" err="1">
                <a:effectLst/>
                <a:latin typeface="Tahoma" panose="020B0604030504040204" pitchFamily="34" charset="0"/>
                <a:ea typeface="Times New Roman" panose="02020603050405020304" pitchFamily="18" charset="0"/>
              </a:rPr>
              <a:t>ordinated</a:t>
            </a:r>
            <a:r>
              <a:rPr lang="de-DE" sz="1300" dirty="0">
                <a:effectLst/>
                <a:latin typeface="Tahoma" panose="020B0604030504040204" pitchFamily="34" charset="0"/>
                <a:ea typeface="Times New Roman" panose="02020603050405020304" pitchFamily="18" charset="0"/>
              </a:rPr>
              <a:t>:  koordinierte Weltzeit) angegeben. Dies ist eine Standardzeit, die auf einer Atomuhr basiert und im Sommer 2 Stunden und im Winter 1 Stunde von der mitteleuropäischen Zeit abweicht. Die UTC wird auch nach der alten Bezeichnung "</a:t>
            </a:r>
            <a:r>
              <a:rPr lang="de-DE" sz="1300" b="1" i="1" dirty="0">
                <a:effectLst/>
                <a:latin typeface="Tahoma" panose="020B0604030504040204" pitchFamily="34" charset="0"/>
                <a:ea typeface="Times New Roman" panose="02020603050405020304" pitchFamily="18" charset="0"/>
              </a:rPr>
              <a:t>Zulu-Zeit</a:t>
            </a:r>
            <a:r>
              <a:rPr lang="de-DE" sz="1300" dirty="0">
                <a:effectLst/>
                <a:latin typeface="Tahoma" panose="020B0604030504040204" pitchFamily="34" charset="0"/>
                <a:ea typeface="Times New Roman" panose="02020603050405020304" pitchFamily="18" charset="0"/>
              </a:rPr>
              <a:t>" genannt.</a:t>
            </a:r>
            <a:endParaRPr lang="de-DE" sz="13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Foliennummernplatzhalter 4">
            <a:extLst>
              <a:ext uri="{FF2B5EF4-FFF2-40B4-BE49-F238E27FC236}">
                <a16:creationId xmlns:a16="http://schemas.microsoft.com/office/drawing/2014/main" id="{C8E3A08C-0321-4E10-9A18-4764E9E36AEE}"/>
              </a:ext>
            </a:extLst>
          </p:cNvPr>
          <p:cNvSpPr>
            <a:spLocks noGrp="1"/>
          </p:cNvSpPr>
          <p:nvPr>
            <p:ph type="sldNum" sz="quarter" idx="12"/>
          </p:nvPr>
        </p:nvSpPr>
        <p:spPr/>
        <p:txBody>
          <a:bodyPr/>
          <a:lstStyle/>
          <a:p>
            <a:fld id="{1BAF13B1-D0BA-4A19-B609-64C08BFDA19E}" type="slidenum">
              <a:rPr lang="de-DE" smtClean="0"/>
              <a:pPr/>
              <a:t>9</a:t>
            </a:fld>
            <a:endParaRPr lang="de-DE" dirty="0"/>
          </a:p>
        </p:txBody>
      </p:sp>
      <p:sp>
        <p:nvSpPr>
          <p:cNvPr id="6" name="Textplatzhalter 5">
            <a:extLst>
              <a:ext uri="{FF2B5EF4-FFF2-40B4-BE49-F238E27FC236}">
                <a16:creationId xmlns:a16="http://schemas.microsoft.com/office/drawing/2014/main" id="{BB1F5A3E-80EF-4ED8-B13B-8F9C8D0778A9}"/>
              </a:ext>
            </a:extLst>
          </p:cNvPr>
          <p:cNvSpPr>
            <a:spLocks noGrp="1"/>
          </p:cNvSpPr>
          <p:nvPr>
            <p:ph type="body" sz="quarter" idx="13"/>
          </p:nvPr>
        </p:nvSpPr>
        <p:spPr/>
        <p:txBody>
          <a:bodyPr/>
          <a:lstStyle/>
          <a:p>
            <a:r>
              <a:rPr lang="de-DE" dirty="0"/>
              <a:t>4.1 Begriffsbestimmungen</a:t>
            </a:r>
          </a:p>
        </p:txBody>
      </p:sp>
    </p:spTree>
    <p:extLst>
      <p:ext uri="{BB962C8B-B14F-4D97-AF65-F5344CB8AC3E}">
        <p14:creationId xmlns:p14="http://schemas.microsoft.com/office/powerpoint/2010/main" val="46600912"/>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3476</Words>
  <Application>Microsoft Office PowerPoint</Application>
  <PresentationFormat>Breitbild</PresentationFormat>
  <Paragraphs>470</Paragraphs>
  <Slides>17</Slides>
  <Notes>1</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17</vt:i4>
      </vt:variant>
    </vt:vector>
  </HeadingPairs>
  <TitlesOfParts>
    <vt:vector size="24" baseType="lpstr">
      <vt:lpstr>Arial</vt:lpstr>
      <vt:lpstr>Arial Rounded MT Bold</vt:lpstr>
      <vt:lpstr>Calibri</vt:lpstr>
      <vt:lpstr>Calibri Light</vt:lpstr>
      <vt:lpstr>Tahoma</vt:lpstr>
      <vt:lpstr>Times New Roman</vt:lpstr>
      <vt:lpstr>Office</vt:lpstr>
      <vt:lpstr>PowerPoint-Präsentation</vt:lpstr>
      <vt:lpstr>Hören, verstehen, reden</vt:lpstr>
      <vt:lpstr>Kommunikation: Gliederung (SFCL)</vt:lpstr>
      <vt:lpstr>4.1 Begriffsbestimmungen</vt:lpstr>
      <vt:lpstr>Definitionen und Begriffe</vt:lpstr>
      <vt:lpstr>Definitionen und Begriffe</vt:lpstr>
      <vt:lpstr>Definitionen und Begriffe</vt:lpstr>
      <vt:lpstr>Definitionen und Begriffe</vt:lpstr>
      <vt:lpstr>Definitionen und Begriffe</vt:lpstr>
      <vt:lpstr>Definitionen und Begriffe</vt:lpstr>
      <vt:lpstr>Definitionen und Begriffe</vt:lpstr>
      <vt:lpstr>Definitionen und Begriffe</vt:lpstr>
      <vt:lpstr>Definitionen und Begriffe</vt:lpstr>
      <vt:lpstr>Buchstaben, Ziffern und Zahlen</vt:lpstr>
      <vt:lpstr>Ziffern und Zahlen</vt:lpstr>
      <vt:lpstr>Standardwörter</vt:lpstr>
      <vt:lpstr>Verständigung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Martin Hansen</dc:creator>
  <cp:lastModifiedBy>Schorsch</cp:lastModifiedBy>
  <cp:revision>148</cp:revision>
  <dcterms:created xsi:type="dcterms:W3CDTF">2021-05-15T14:36:40Z</dcterms:created>
  <dcterms:modified xsi:type="dcterms:W3CDTF">2025-02-23T21:19:23Z</dcterms:modified>
</cp:coreProperties>
</file>