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5" r:id="rId3"/>
    <p:sldId id="260" r:id="rId4"/>
    <p:sldId id="328" r:id="rId5"/>
    <p:sldId id="262" r:id="rId6"/>
    <p:sldId id="329" r:id="rId7"/>
    <p:sldId id="284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266" r:id="rId16"/>
    <p:sldId id="337" r:id="rId17"/>
    <p:sldId id="338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44C96"/>
    <a:srgbClr val="4472C4"/>
    <a:srgbClr val="2B88D9"/>
    <a:srgbClr val="C9DFF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50" autoAdjust="0"/>
  </p:normalViewPr>
  <p:slideViewPr>
    <p:cSldViewPr snapToGrid="0">
      <p:cViewPr varScale="1">
        <p:scale>
          <a:sx n="88" d="100"/>
          <a:sy n="88" d="100"/>
        </p:scale>
        <p:origin x="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F5E03-4EE1-4ED0-B9A7-3081538AD9C8}" type="datetimeFigureOut">
              <a:rPr lang="de-DE" smtClean="0"/>
              <a:t>23.02.2025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A0A4-27B6-4433-A0BE-39B4CD827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23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Revision 1 Aug 2024</a:t>
            </a:r>
          </a:p>
          <a:p>
            <a:r>
              <a:rPr lang="de-DE" dirty="0"/>
              <a:t>Radio, Info,</a:t>
            </a:r>
          </a:p>
          <a:p>
            <a:r>
              <a:rPr lang="de-DE" dirty="0"/>
              <a:t>Revision 2</a:t>
            </a:r>
          </a:p>
          <a:p>
            <a:r>
              <a:rPr lang="de-DE" dirty="0"/>
              <a:t>Betriebsleiter und neue Formulierungen,</a:t>
            </a:r>
          </a:p>
          <a:p>
            <a:r>
              <a:rPr lang="de-DE" dirty="0"/>
              <a:t>Folie 14 geringfügige Änderung Grafik</a:t>
            </a:r>
          </a:p>
          <a:p>
            <a:r>
              <a:rPr lang="de-DE" dirty="0"/>
              <a:t>Folie 17 neu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89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Kommunikation</a:t>
            </a:r>
          </a:p>
        </p:txBody>
      </p:sp>
    </p:spTree>
    <p:extLst>
      <p:ext uri="{BB962C8B-B14F-4D97-AF65-F5344CB8AC3E}">
        <p14:creationId xmlns:p14="http://schemas.microsoft.com/office/powerpoint/2010/main" val="310702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7902858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6736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7902858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613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4" y="132512"/>
            <a:ext cx="7921331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185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842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8"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8774545" y="103352"/>
            <a:ext cx="1360846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KOM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10276774" y="103352"/>
            <a:ext cx="1915226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Kommunikation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15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hyperlink" Target="https://pixabay.com/de/dixi-toilette-dixi-klo-2554454/" TargetMode="External"/><Relationship Id="rId2" Type="http://schemas.openxmlformats.org/officeDocument/2006/relationships/image" Target="../media/image3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de-de/foto/flugzeug-flugzeuge-flugschau-kampfjets-66872/" TargetMode="External"/><Relationship Id="rId11" Type="http://schemas.openxmlformats.org/officeDocument/2006/relationships/hyperlink" Target="http://nl.wikipedia.org/wiki/Flughafen_D%C3%BCsseldorf" TargetMode="External"/><Relationship Id="rId5" Type="http://schemas.openxmlformats.org/officeDocument/2006/relationships/image" Target="../media/image4.jpeg"/><Relationship Id="rId15" Type="http://schemas.openxmlformats.org/officeDocument/2006/relationships/image" Target="../media/image8.png"/><Relationship Id="rId10" Type="http://schemas.openxmlformats.org/officeDocument/2006/relationships/image" Target="../media/image6.jpeg"/><Relationship Id="rId4" Type="http://schemas.openxmlformats.org/officeDocument/2006/relationships/hyperlink" Target="https://pixabay.com/de/flugzeug-flughafen-lufthansa-1119724/" TargetMode="External"/><Relationship Id="rId9" Type="http://schemas.openxmlformats.org/officeDocument/2006/relationships/hyperlink" Target="http://commons.wikimedia.org/wiki/File:Berlin_adac_hubschrauber_ueber_friedenau_01.05.2012_13-27-41.jpg" TargetMode="External"/><Relationship Id="rId14" Type="http://schemas.openxmlformats.org/officeDocument/2006/relationships/hyperlink" Target="https://commons.wikimedia.org/wiki/File:Cessna_172_Skyhawk_(D-EDDX)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84A4F68-ED5A-4FF4-8D2A-D2E64660729D}"/>
              </a:ext>
            </a:extLst>
          </p:cNvPr>
          <p:cNvSpPr/>
          <p:nvPr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Kommunikation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86641D-FD6D-4834-B209-3534F1D28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61"/>
          <a:stretch/>
        </p:blipFill>
        <p:spPr>
          <a:xfrm>
            <a:off x="3607299" y="1973866"/>
            <a:ext cx="5266568" cy="4332784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239DEF-2EBC-47CA-A8AD-CCF7B738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t>1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754A21-1E1E-441C-91DA-BE1673E04CF5}"/>
              </a:ext>
            </a:extLst>
          </p:cNvPr>
          <p:cNvSpPr txBox="1"/>
          <p:nvPr/>
        </p:nvSpPr>
        <p:spPr>
          <a:xfrm>
            <a:off x="4928885" y="1408325"/>
            <a:ext cx="2623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44C96"/>
                </a:solidFill>
              </a:rPr>
              <a:t>COMMUNICATIONS</a:t>
            </a:r>
            <a:endParaRPr lang="de-DE" sz="2400" i="1" dirty="0">
              <a:solidFill>
                <a:srgbClr val="044C96"/>
              </a:solidFill>
            </a:endParaRP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96E93ABC-63BE-4160-967C-13C4DB4291C5}"/>
              </a:ext>
            </a:extLst>
          </p:cNvPr>
          <p:cNvSpPr txBox="1">
            <a:spLocks/>
          </p:cNvSpPr>
          <p:nvPr/>
        </p:nvSpPr>
        <p:spPr>
          <a:xfrm>
            <a:off x="9462017" y="6614980"/>
            <a:ext cx="1789457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>
                <a:solidFill>
                  <a:schemeClr val="bg1"/>
                </a:solidFill>
              </a:rPr>
              <a:t>Revision 2 Februar 2025</a:t>
            </a:r>
          </a:p>
        </p:txBody>
      </p:sp>
    </p:spTree>
    <p:extLst>
      <p:ext uri="{BB962C8B-B14F-4D97-AF65-F5344CB8AC3E}">
        <p14:creationId xmlns:p14="http://schemas.microsoft.com/office/powerpoint/2010/main" val="166720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Kommunikation beim Flugzeugschlepp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Beim </a:t>
            </a:r>
            <a:r>
              <a:rPr lang="de-DE" b="1" dirty="0"/>
              <a:t>Flugzeugschlepp</a:t>
            </a:r>
            <a:r>
              <a:rPr lang="de-DE" dirty="0"/>
              <a:t> findet die Kommunikation mit dem Schlepppiloten durch den Flugfunk statt.</a:t>
            </a:r>
          </a:p>
          <a:p>
            <a:endParaRPr lang="de-DE" dirty="0"/>
          </a:p>
          <a:p>
            <a:r>
              <a:rPr lang="de-DE" dirty="0"/>
              <a:t>Nach dem Signal der Startbereitschaft durch den Piloten klinkt der Startleiter/Flächenhalter das Schleppseil im Segelflugzeug ein</a:t>
            </a:r>
          </a:p>
          <a:p>
            <a:r>
              <a:rPr lang="de-DE" dirty="0"/>
              <a:t>Die Tragfläche wird angehoben und der Flächenhalter hebt den Arm</a:t>
            </a:r>
          </a:p>
          <a:p>
            <a:r>
              <a:rPr lang="de-DE" dirty="0"/>
              <a:t>Der Segelflugzeug-Pilot funkt dem Schlepppiloten seine Startbereitschaft</a:t>
            </a:r>
          </a:p>
          <a:p>
            <a:r>
              <a:rPr lang="de-DE" dirty="0"/>
              <a:t>Nach dem Straffziehen des Schleppseiles funkt der Segelflugzeugpilot „Seil straff“ und der Flächenhalter senkt den Arm in die Waagerechte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b="1" dirty="0"/>
              <a:t>Nach dem Abheben des Schleppzuges</a:t>
            </a:r>
          </a:p>
          <a:p>
            <a:r>
              <a:rPr lang="de-DE" dirty="0"/>
              <a:t>Bei Abweichungen vom Normalschlepp kommunizieren Schlepp- und Segelflugzeug-Pilot per Flugfunk</a:t>
            </a:r>
          </a:p>
          <a:p>
            <a:r>
              <a:rPr lang="de-DE" dirty="0"/>
              <a:t>Nach dem Ausklinken funkt der Segelflugpilot „D-1234 ausgeklinkt“ oder ruft das Schleppflugzeug „D-EVII, ausgeklinkt“ (wichtig, wenn mehrere Schlepps gleichzeitig erfolgen) und macht eine Rechtskurve</a:t>
            </a:r>
          </a:p>
          <a:p>
            <a:r>
              <a:rPr lang="de-DE" dirty="0"/>
              <a:t>Der Schlepppilot leitet eine Linkskurve ein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11E6C9E8-711E-4B09-9DF6-E8F963C09C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2102" y="6590197"/>
            <a:ext cx="3927411" cy="288000"/>
          </a:xfrm>
        </p:spPr>
        <p:txBody>
          <a:bodyPr/>
          <a:lstStyle/>
          <a:p>
            <a:r>
              <a:rPr lang="de-DE" dirty="0"/>
              <a:t>Kommunikation Segelflug</a:t>
            </a:r>
          </a:p>
        </p:txBody>
      </p:sp>
    </p:spTree>
    <p:extLst>
      <p:ext uri="{BB962C8B-B14F-4D97-AF65-F5344CB8AC3E}">
        <p14:creationId xmlns:p14="http://schemas.microsoft.com/office/powerpoint/2010/main" val="3625215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Kommunikation beim Selbststart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b="1" dirty="0"/>
              <a:t>Segelflugzeug-Selbststarter und Motorsegler</a:t>
            </a:r>
          </a:p>
          <a:p>
            <a:endParaRPr lang="de-DE" b="1" dirty="0"/>
          </a:p>
          <a:p>
            <a:r>
              <a:rPr lang="de-DE" dirty="0"/>
              <a:t>Eigenstartfähige Segelflugzeuge und Motorsegler werden wie Motorflugzeuge behandelt</a:t>
            </a:r>
          </a:p>
          <a:p>
            <a:r>
              <a:rPr lang="de-DE" dirty="0"/>
              <a:t>Meldung der Startbereitschaft über Funk an den Betriebsleiter</a:t>
            </a:r>
          </a:p>
          <a:p>
            <a:r>
              <a:rPr lang="de-DE" dirty="0"/>
              <a:t>Dieser kann den Erhalt der Meldung bestätigen und Empfehlungen geben, z.B. Piste </a:t>
            </a:r>
            <a:r>
              <a:rPr lang="de-DE" dirty="0" err="1"/>
              <a:t>zz</a:t>
            </a:r>
            <a:endParaRPr lang="de-DE" dirty="0"/>
          </a:p>
          <a:p>
            <a:r>
              <a:rPr lang="de-DE" dirty="0"/>
              <a:t>Betriebsleiter kann ggf. Information an den Piloten geben, wenn z.B. ein anfliegendes Flugzeug kommt. Z.B. „D-</a:t>
            </a:r>
            <a:r>
              <a:rPr lang="de-DE" dirty="0" err="1"/>
              <a:t>Kxxx</a:t>
            </a:r>
            <a:r>
              <a:rPr lang="de-DE" dirty="0"/>
              <a:t>,  Segelflugzeug im Landeanflug“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Eigenstartfähige Flugzeuge dürfen nur auf den freigegebenen Startpisten starten, nicht auf den Windenschleppstrecken.</a:t>
            </a:r>
          </a:p>
          <a:p>
            <a:r>
              <a:rPr lang="de-DE" dirty="0"/>
              <a:t>Der Pilot meldet „D-</a:t>
            </a:r>
            <a:r>
              <a:rPr lang="de-DE" dirty="0" err="1"/>
              <a:t>Kxxx</a:t>
            </a:r>
            <a:r>
              <a:rPr lang="de-DE" dirty="0"/>
              <a:t>, starte auf Piste </a:t>
            </a:r>
            <a:r>
              <a:rPr lang="de-DE" dirty="0" err="1"/>
              <a:t>zz</a:t>
            </a:r>
            <a:r>
              <a:rPr lang="de-DE" dirty="0"/>
              <a:t>“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F1C042F6-5ED8-41B4-AB96-CE8B732FBD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238" y="6616700"/>
            <a:ext cx="9001125" cy="287338"/>
          </a:xfrm>
        </p:spPr>
        <p:txBody>
          <a:bodyPr/>
          <a:lstStyle/>
          <a:p>
            <a:r>
              <a:rPr lang="de-DE" dirty="0"/>
              <a:t>Kommunikation Segelflug</a:t>
            </a:r>
          </a:p>
        </p:txBody>
      </p:sp>
    </p:spTree>
    <p:extLst>
      <p:ext uri="{BB962C8B-B14F-4D97-AF65-F5344CB8AC3E}">
        <p14:creationId xmlns:p14="http://schemas.microsoft.com/office/powerpoint/2010/main" val="45414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Kommunikation mit Fluginformationsdienst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dirty="0"/>
              <a:t>Fluginformationsdienst (FIS)</a:t>
            </a:r>
          </a:p>
          <a:p>
            <a:endParaRPr lang="de-DE" b="1" dirty="0"/>
          </a:p>
          <a:p>
            <a:r>
              <a:rPr lang="de-DE" dirty="0"/>
              <a:t>FIS (Rufzeichen „Langen Information) kann bei VFR Flügen angefunkt werden (Kanäle je nach Region unterschiedlich, siehe ICAO Sichtflugkarte)</a:t>
            </a:r>
          </a:p>
          <a:p>
            <a:r>
              <a:rPr lang="de-DE" dirty="0"/>
              <a:t>FIS informiert über </a:t>
            </a:r>
          </a:p>
          <a:p>
            <a:pPr marL="457200" lvl="1" indent="0">
              <a:buNone/>
            </a:pPr>
            <a:r>
              <a:rPr lang="de-DE" sz="2200" dirty="0"/>
              <a:t>Aktivität von Beschränkungsgebieten</a:t>
            </a:r>
          </a:p>
          <a:p>
            <a:pPr marL="457200" lvl="1" indent="0">
              <a:buNone/>
            </a:pPr>
            <a:r>
              <a:rPr lang="de-DE" sz="2200" dirty="0"/>
              <a:t>Aktivität von Kontrollzonen (HX)</a:t>
            </a:r>
          </a:p>
          <a:p>
            <a:pPr marL="457200" lvl="1" indent="0">
              <a:buNone/>
            </a:pPr>
            <a:r>
              <a:rPr lang="de-DE" sz="2200" dirty="0"/>
              <a:t>Aktivität von Fallschirmaktivitäten</a:t>
            </a:r>
          </a:p>
          <a:p>
            <a:pPr marL="457200" lvl="1" indent="0">
              <a:buNone/>
            </a:pPr>
            <a:r>
              <a:rPr lang="de-DE" sz="2200" dirty="0"/>
              <a:t>Wetterbedingungen</a:t>
            </a:r>
          </a:p>
          <a:p>
            <a:pPr marL="457200" lvl="1" indent="0">
              <a:buNone/>
            </a:pPr>
            <a:r>
              <a:rPr lang="de-DE" sz="2200" dirty="0"/>
              <a:t>Nimmt Flugpläne und –Änderungen entgegen</a:t>
            </a:r>
          </a:p>
          <a:p>
            <a:pPr marL="457200" lvl="1" indent="0">
              <a:buNone/>
            </a:pPr>
            <a:r>
              <a:rPr lang="de-DE" sz="2200" dirty="0"/>
              <a:t>Weitere wichtige Informationen zur Flugdurchführung , wie z.B. QNH</a:t>
            </a:r>
          </a:p>
          <a:p>
            <a:pPr marL="457200" lvl="1" indent="0">
              <a:buNone/>
            </a:pPr>
            <a:r>
              <a:rPr lang="de-DE" sz="2200" dirty="0"/>
              <a:t>Verkehrsinformationen zur Vermeidung von Kollisionen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sz="4000" dirty="0">
                <a:solidFill>
                  <a:srgbClr val="FF0000"/>
                </a:solidFill>
              </a:rPr>
              <a:t>                        </a:t>
            </a:r>
            <a:endParaRPr lang="de-DE" sz="4000" b="1" dirty="0">
              <a:solidFill>
                <a:srgbClr val="FF0000"/>
              </a:solidFill>
            </a:endParaRP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E6EF8DA-A714-430A-BA9A-09D5BCA5B2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56" y="925513"/>
            <a:ext cx="5744051" cy="5475287"/>
          </a:xfrm>
          <a:effectLst>
            <a:outerShdw blurRad="63500" sx="102000" sy="102000" algn="ctr" rotWithShape="0">
              <a:srgbClr val="00B050">
                <a:alpha val="80000"/>
              </a:srgbClr>
            </a:outerShdw>
          </a:effec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402347" y="6616660"/>
            <a:ext cx="3531171" cy="288000"/>
          </a:xfrm>
        </p:spPr>
        <p:txBody>
          <a:bodyPr/>
          <a:lstStyle/>
          <a:p>
            <a:r>
              <a:rPr lang="de-DE" dirty="0"/>
              <a:t>Fluginformationsdienst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7563AC-1C43-48FA-8C03-7143CD255934}"/>
              </a:ext>
            </a:extLst>
          </p:cNvPr>
          <p:cNvSpPr/>
          <p:nvPr/>
        </p:nvSpPr>
        <p:spPr>
          <a:xfrm>
            <a:off x="7395210" y="2791170"/>
            <a:ext cx="2057400" cy="12801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C197BC-0E8B-490C-8BE5-59707263D85C}"/>
              </a:ext>
            </a:extLst>
          </p:cNvPr>
          <p:cNvSpPr txBox="1"/>
          <p:nvPr/>
        </p:nvSpPr>
        <p:spPr>
          <a:xfrm>
            <a:off x="7007066" y="5807962"/>
            <a:ext cx="4126230" cy="467179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1050" dirty="0"/>
              <a:t>mit freundlicher Genehmigung der DFS Deutsche Flugsicherung GmbH.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1050" dirty="0"/>
              <a:t>Nicht für navigatorische Zwecke geeignet</a:t>
            </a:r>
          </a:p>
        </p:txBody>
      </p:sp>
    </p:spTree>
    <p:extLst>
      <p:ext uri="{BB962C8B-B14F-4D97-AF65-F5344CB8AC3E}">
        <p14:creationId xmlns:p14="http://schemas.microsoft.com/office/powerpoint/2010/main" val="176714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Platzrundenbezeichnungen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b="1" dirty="0"/>
              <a:t>Platzrundenbezeichnungen</a:t>
            </a:r>
          </a:p>
          <a:p>
            <a:r>
              <a:rPr lang="de-DE" dirty="0"/>
              <a:t>In den sogenannten Anflugkarten der Flugplätze (siehe unten) sind die für jeden Flugplatz verbindlichen Platzrundenverläufe eingezeichnet</a:t>
            </a:r>
          </a:p>
          <a:p>
            <a:r>
              <a:rPr lang="de-DE" dirty="0"/>
              <a:t>Häufig gibt es unterschiedliche Platzrunden für Segelflugzeuge und Motorflugzeuge bzw. Motorsegler</a:t>
            </a:r>
          </a:p>
          <a:p>
            <a:r>
              <a:rPr lang="de-DE" dirty="0"/>
              <a:t>Basis ist immer die Ausrichtung der Pisten</a:t>
            </a:r>
          </a:p>
          <a:p>
            <a:r>
              <a:rPr lang="de-DE" dirty="0"/>
              <a:t>Wird die Platzrunde entgegen dem Standard rechtherum geflogen, muss vor jeder Positionsmeldung das Wort „rechts“ eingefügt werden</a:t>
            </a:r>
          </a:p>
          <a:p>
            <a:r>
              <a:rPr lang="de-DE" dirty="0"/>
              <a:t>Die einzelnen Strecken werden auch „Legs“ genannt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Abflug erfolgt gegen den Wind</a:t>
            </a:r>
          </a:p>
          <a:p>
            <a:r>
              <a:rPr lang="de-DE" dirty="0"/>
              <a:t>Rechtwinklig dazu ist der „Querabflug“ (keine offizielle Bezeichnung nach Sprechfunk)</a:t>
            </a:r>
          </a:p>
          <a:p>
            <a:r>
              <a:rPr lang="de-DE" dirty="0"/>
              <a:t>Parallel zur Pistenrichtung mit Rückenwind ist der „Gegenanflug“</a:t>
            </a:r>
          </a:p>
          <a:p>
            <a:r>
              <a:rPr lang="de-DE" dirty="0"/>
              <a:t>Mit 90° zur Landerichtung „Queranflug“</a:t>
            </a:r>
          </a:p>
          <a:p>
            <a:r>
              <a:rPr lang="de-DE" dirty="0"/>
              <a:t>„Endanflug“, oft auch falsch (!) als „Endteil“ bezeichnet</a:t>
            </a:r>
          </a:p>
          <a:p>
            <a:endParaRPr lang="de-DE" dirty="0"/>
          </a:p>
          <a:p>
            <a:r>
              <a:rPr lang="de-DE" dirty="0"/>
              <a:t>Manchmal sind die Teile der Platzrunde aus verschiedensten örtlichen Gründen nicht rechtwinklig zueinander </a:t>
            </a:r>
          </a:p>
          <a:p>
            <a:r>
              <a:rPr lang="de-DE" dirty="0"/>
              <a:t>Der Einflug in die Platzrunden erfolgt standardmäßig über den Gegenanflug von außen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528446" y="6616660"/>
            <a:ext cx="3073971" cy="288000"/>
          </a:xfrm>
        </p:spPr>
        <p:txBody>
          <a:bodyPr/>
          <a:lstStyle/>
          <a:p>
            <a:r>
              <a:rPr lang="de-DE" dirty="0"/>
              <a:t>Platzrunde</a:t>
            </a:r>
          </a:p>
        </p:txBody>
      </p:sp>
    </p:spTree>
    <p:extLst>
      <p:ext uri="{BB962C8B-B14F-4D97-AF65-F5344CB8AC3E}">
        <p14:creationId xmlns:p14="http://schemas.microsoft.com/office/powerpoint/2010/main" val="297569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Kommunikation in der Platzrunde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12911" y="888641"/>
            <a:ext cx="5297609" cy="5475890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spcAft>
                <a:spcPts val="1000"/>
              </a:spcAft>
              <a:buNone/>
            </a:pPr>
            <a:r>
              <a:rPr lang="de-DE" b="1" dirty="0"/>
              <a:t>Platzrunde</a:t>
            </a:r>
          </a:p>
          <a:p>
            <a:r>
              <a:rPr lang="de-DE" dirty="0"/>
              <a:t>Nach dem Ausklinken wird eventuell die sogenannte Platzrunde verlassen. Vor der Landung wird in den Gegenanflug wieder eingeflogen und nach dem Landecheck erfolgt die (Lande) </a:t>
            </a:r>
            <a:r>
              <a:rPr lang="de-DE" b="1" dirty="0"/>
              <a:t>Anflugmeldung</a:t>
            </a:r>
            <a:r>
              <a:rPr lang="de-DE" dirty="0"/>
              <a:t>.</a:t>
            </a:r>
          </a:p>
          <a:p>
            <a:r>
              <a:rPr lang="de-DE" dirty="0"/>
              <a:t>Segelflugzeuge melden an der Position (Höhe Pistenschwelle) „</a:t>
            </a:r>
            <a:r>
              <a:rPr lang="de-DE" b="1" dirty="0"/>
              <a:t>D-</a:t>
            </a:r>
            <a:r>
              <a:rPr lang="de-DE" b="1" dirty="0" err="1"/>
              <a:t>xxxx</a:t>
            </a:r>
            <a:r>
              <a:rPr lang="de-DE" b="1" dirty="0"/>
              <a:t>, Gegenanflug </a:t>
            </a:r>
            <a:r>
              <a:rPr lang="de-DE" dirty="0"/>
              <a:t>(ggf. Piste xx), </a:t>
            </a:r>
            <a:r>
              <a:rPr lang="de-DE" b="1" dirty="0"/>
              <a:t>Segelflugplatzrunde zur Landung</a:t>
            </a:r>
            <a:r>
              <a:rPr lang="de-DE" dirty="0"/>
              <a:t>“. </a:t>
            </a:r>
          </a:p>
          <a:p>
            <a:r>
              <a:rPr lang="de-DE" dirty="0"/>
              <a:t>Motorsegler und Motorflugzeuge melden „</a:t>
            </a:r>
            <a:r>
              <a:rPr lang="de-DE" b="1" dirty="0"/>
              <a:t>D-</a:t>
            </a:r>
            <a:r>
              <a:rPr lang="de-DE" b="1" dirty="0" err="1"/>
              <a:t>xxxx</a:t>
            </a:r>
            <a:r>
              <a:rPr lang="de-DE" b="1" dirty="0"/>
              <a:t>,</a:t>
            </a:r>
            <a:r>
              <a:rPr lang="de-DE" dirty="0"/>
              <a:t> (rechten) </a:t>
            </a:r>
            <a:r>
              <a:rPr lang="de-DE" b="1" dirty="0"/>
              <a:t>Gegenanflug</a:t>
            </a:r>
            <a:r>
              <a:rPr lang="de-DE" dirty="0"/>
              <a:t> (ggf. Piste xx) </a:t>
            </a:r>
            <a:r>
              <a:rPr lang="de-DE" b="1" dirty="0"/>
              <a:t>zur Landung</a:t>
            </a:r>
            <a:r>
              <a:rPr lang="de-DE" dirty="0"/>
              <a:t>“ und (rechter) Queranflug</a:t>
            </a:r>
          </a:p>
          <a:p>
            <a:r>
              <a:rPr lang="de-DE"/>
              <a:t>Wird </a:t>
            </a:r>
            <a:r>
              <a:rPr lang="de-DE" dirty="0"/>
              <a:t>ohne </a:t>
            </a:r>
            <a:r>
              <a:rPr lang="de-DE"/>
              <a:t>Betriebsleiter geflogen, </a:t>
            </a:r>
            <a:r>
              <a:rPr lang="de-DE" dirty="0"/>
              <a:t>sind die Queranflug- und Endanflug-Meldungen Pflicht!"</a:t>
            </a:r>
          </a:p>
          <a:p>
            <a:pPr marL="0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dirty="0"/>
              <a:t>Segelflugzeuge melden den Queranflug in der Regel nicht. Wenn mehrere im Anflug sind, ist es aber besser.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329191" y="1125930"/>
            <a:ext cx="612842" cy="622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5334A4B-897A-465F-B7BF-BC9DDF14E4CE}"/>
              </a:ext>
            </a:extLst>
          </p:cNvPr>
          <p:cNvGrpSpPr/>
          <p:nvPr/>
        </p:nvGrpSpPr>
        <p:grpSpPr>
          <a:xfrm>
            <a:off x="854666" y="863802"/>
            <a:ext cx="4353618" cy="5653768"/>
            <a:chOff x="30480" y="13845"/>
            <a:chExt cx="4353618" cy="68489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EA4CD59-6966-4FF7-9343-9B8D05630985}"/>
                </a:ext>
              </a:extLst>
            </p:cNvPr>
            <p:cNvSpPr/>
            <p:nvPr/>
          </p:nvSpPr>
          <p:spPr>
            <a:xfrm>
              <a:off x="2789959" y="2273878"/>
              <a:ext cx="142875" cy="15499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6B6BFD04-D8F4-46CF-B9D7-221E0987B281}"/>
                </a:ext>
              </a:extLst>
            </p:cNvPr>
            <p:cNvCxnSpPr/>
            <p:nvPr/>
          </p:nvCxnSpPr>
          <p:spPr>
            <a:xfrm flipH="1">
              <a:off x="2867025" y="461962"/>
              <a:ext cx="9525" cy="576263"/>
            </a:xfrm>
            <a:prstGeom prst="straightConnector1">
              <a:avLst/>
            </a:prstGeom>
            <a:ln w="38100">
              <a:solidFill>
                <a:sysClr val="windowText" lastClr="00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4A1FEC2-2D7D-4E18-96E7-C98396045537}"/>
                </a:ext>
              </a:extLst>
            </p:cNvPr>
            <p:cNvSpPr/>
            <p:nvPr/>
          </p:nvSpPr>
          <p:spPr>
            <a:xfrm>
              <a:off x="30480" y="13845"/>
              <a:ext cx="2667000" cy="4624149"/>
            </a:xfrm>
            <a:custGeom>
              <a:avLst/>
              <a:gdLst>
                <a:gd name="connsiteX0" fmla="*/ 0 w 2667000"/>
                <a:gd name="connsiteY0" fmla="*/ 0 h 1238402"/>
                <a:gd name="connsiteX1" fmla="*/ 2667000 w 2667000"/>
                <a:gd name="connsiteY1" fmla="*/ 0 h 1238402"/>
                <a:gd name="connsiteX2" fmla="*/ 2667000 w 2667000"/>
                <a:gd name="connsiteY2" fmla="*/ 1238402 h 1238402"/>
                <a:gd name="connsiteX3" fmla="*/ 0 w 2667000"/>
                <a:gd name="connsiteY3" fmla="*/ 1238402 h 1238402"/>
                <a:gd name="connsiteX4" fmla="*/ 0 w 2667000"/>
                <a:gd name="connsiteY4" fmla="*/ 0 h 1238402"/>
                <a:gd name="connsiteX0" fmla="*/ 0 w 2667000"/>
                <a:gd name="connsiteY0" fmla="*/ 0 h 1238402"/>
                <a:gd name="connsiteX1" fmla="*/ 2667000 w 2667000"/>
                <a:gd name="connsiteY1" fmla="*/ 0 h 1238402"/>
                <a:gd name="connsiteX2" fmla="*/ 2667000 w 2667000"/>
                <a:gd name="connsiteY2" fmla="*/ 1238402 h 1238402"/>
                <a:gd name="connsiteX3" fmla="*/ 1231037 w 2667000"/>
                <a:gd name="connsiteY3" fmla="*/ 1237685 h 1238402"/>
                <a:gd name="connsiteX4" fmla="*/ 0 w 2667000"/>
                <a:gd name="connsiteY4" fmla="*/ 1238402 h 1238402"/>
                <a:gd name="connsiteX5" fmla="*/ 0 w 2667000"/>
                <a:gd name="connsiteY5" fmla="*/ 0 h 1238402"/>
                <a:gd name="connsiteX0" fmla="*/ 0 w 2667000"/>
                <a:gd name="connsiteY0" fmla="*/ 0 h 1238402"/>
                <a:gd name="connsiteX1" fmla="*/ 2667000 w 2667000"/>
                <a:gd name="connsiteY1" fmla="*/ 0 h 1238402"/>
                <a:gd name="connsiteX2" fmla="*/ 2667000 w 2667000"/>
                <a:gd name="connsiteY2" fmla="*/ 1238402 h 1238402"/>
                <a:gd name="connsiteX3" fmla="*/ 1231037 w 2667000"/>
                <a:gd name="connsiteY3" fmla="*/ 1237685 h 1238402"/>
                <a:gd name="connsiteX4" fmla="*/ 490808 w 2667000"/>
                <a:gd name="connsiteY4" fmla="*/ 1237685 h 1238402"/>
                <a:gd name="connsiteX5" fmla="*/ 0 w 2667000"/>
                <a:gd name="connsiteY5" fmla="*/ 1238402 h 1238402"/>
                <a:gd name="connsiteX6" fmla="*/ 0 w 2667000"/>
                <a:gd name="connsiteY6" fmla="*/ 0 h 1238402"/>
                <a:gd name="connsiteX0" fmla="*/ 0 w 2667000"/>
                <a:gd name="connsiteY0" fmla="*/ 0 h 1238402"/>
                <a:gd name="connsiteX1" fmla="*/ 2667000 w 2667000"/>
                <a:gd name="connsiteY1" fmla="*/ 0 h 1238402"/>
                <a:gd name="connsiteX2" fmla="*/ 2667000 w 2667000"/>
                <a:gd name="connsiteY2" fmla="*/ 1238402 h 1238402"/>
                <a:gd name="connsiteX3" fmla="*/ 1231037 w 2667000"/>
                <a:gd name="connsiteY3" fmla="*/ 1237685 h 1238402"/>
                <a:gd name="connsiteX4" fmla="*/ 490808 w 2667000"/>
                <a:gd name="connsiteY4" fmla="*/ 1237685 h 1238402"/>
                <a:gd name="connsiteX5" fmla="*/ 490808 w 2667000"/>
                <a:gd name="connsiteY5" fmla="*/ 1237685 h 1238402"/>
                <a:gd name="connsiteX6" fmla="*/ 0 w 2667000"/>
                <a:gd name="connsiteY6" fmla="*/ 1238402 h 1238402"/>
                <a:gd name="connsiteX7" fmla="*/ 0 w 2667000"/>
                <a:gd name="connsiteY7" fmla="*/ 0 h 1238402"/>
                <a:gd name="connsiteX0" fmla="*/ 0 w 2667000"/>
                <a:gd name="connsiteY0" fmla="*/ 0 h 3571583"/>
                <a:gd name="connsiteX1" fmla="*/ 2667000 w 2667000"/>
                <a:gd name="connsiteY1" fmla="*/ 0 h 3571583"/>
                <a:gd name="connsiteX2" fmla="*/ 2667000 w 2667000"/>
                <a:gd name="connsiteY2" fmla="*/ 1238402 h 3571583"/>
                <a:gd name="connsiteX3" fmla="*/ 1231037 w 2667000"/>
                <a:gd name="connsiteY3" fmla="*/ 1237685 h 3571583"/>
                <a:gd name="connsiteX4" fmla="*/ 490808 w 2667000"/>
                <a:gd name="connsiteY4" fmla="*/ 1237685 h 3571583"/>
                <a:gd name="connsiteX5" fmla="*/ 717231 w 2667000"/>
                <a:gd name="connsiteY5" fmla="*/ 3571583 h 3571583"/>
                <a:gd name="connsiteX6" fmla="*/ 0 w 2667000"/>
                <a:gd name="connsiteY6" fmla="*/ 1238402 h 3571583"/>
                <a:gd name="connsiteX7" fmla="*/ 0 w 2667000"/>
                <a:gd name="connsiteY7" fmla="*/ 0 h 3571583"/>
                <a:gd name="connsiteX0" fmla="*/ 0 w 2667000"/>
                <a:gd name="connsiteY0" fmla="*/ 0 h 3824847"/>
                <a:gd name="connsiteX1" fmla="*/ 2667000 w 2667000"/>
                <a:gd name="connsiteY1" fmla="*/ 0 h 3824847"/>
                <a:gd name="connsiteX2" fmla="*/ 2667000 w 2667000"/>
                <a:gd name="connsiteY2" fmla="*/ 1238402 h 3824847"/>
                <a:gd name="connsiteX3" fmla="*/ 1231037 w 2667000"/>
                <a:gd name="connsiteY3" fmla="*/ 1237685 h 3824847"/>
                <a:gd name="connsiteX4" fmla="*/ 490808 w 2667000"/>
                <a:gd name="connsiteY4" fmla="*/ 1237685 h 3824847"/>
                <a:gd name="connsiteX5" fmla="*/ 717231 w 2667000"/>
                <a:gd name="connsiteY5" fmla="*/ 3571583 h 3824847"/>
                <a:gd name="connsiteX6" fmla="*/ 8708 w 2667000"/>
                <a:gd name="connsiteY6" fmla="*/ 3824847 h 3824847"/>
                <a:gd name="connsiteX7" fmla="*/ 0 w 2667000"/>
                <a:gd name="connsiteY7" fmla="*/ 0 h 3824847"/>
                <a:gd name="connsiteX0" fmla="*/ 0 w 2667000"/>
                <a:gd name="connsiteY0" fmla="*/ 0 h 3824847"/>
                <a:gd name="connsiteX1" fmla="*/ 2667000 w 2667000"/>
                <a:gd name="connsiteY1" fmla="*/ 0 h 3824847"/>
                <a:gd name="connsiteX2" fmla="*/ 2667000 w 2667000"/>
                <a:gd name="connsiteY2" fmla="*/ 1238402 h 3824847"/>
                <a:gd name="connsiteX3" fmla="*/ 1231037 w 2667000"/>
                <a:gd name="connsiteY3" fmla="*/ 1237685 h 3824847"/>
                <a:gd name="connsiteX4" fmla="*/ 1039448 w 2667000"/>
                <a:gd name="connsiteY4" fmla="*/ 1263811 h 3824847"/>
                <a:gd name="connsiteX5" fmla="*/ 717231 w 2667000"/>
                <a:gd name="connsiteY5" fmla="*/ 3571583 h 3824847"/>
                <a:gd name="connsiteX6" fmla="*/ 8708 w 2667000"/>
                <a:gd name="connsiteY6" fmla="*/ 3824847 h 3824847"/>
                <a:gd name="connsiteX7" fmla="*/ 0 w 2667000"/>
                <a:gd name="connsiteY7" fmla="*/ 0 h 3824847"/>
                <a:gd name="connsiteX0" fmla="*/ 0 w 2667000"/>
                <a:gd name="connsiteY0" fmla="*/ 0 h 3824847"/>
                <a:gd name="connsiteX1" fmla="*/ 2667000 w 2667000"/>
                <a:gd name="connsiteY1" fmla="*/ 0 h 3824847"/>
                <a:gd name="connsiteX2" fmla="*/ 2667000 w 2667000"/>
                <a:gd name="connsiteY2" fmla="*/ 1238402 h 3824847"/>
                <a:gd name="connsiteX3" fmla="*/ 1231037 w 2667000"/>
                <a:gd name="connsiteY3" fmla="*/ 1237685 h 3824847"/>
                <a:gd name="connsiteX4" fmla="*/ 1039448 w 2667000"/>
                <a:gd name="connsiteY4" fmla="*/ 1263811 h 3824847"/>
                <a:gd name="connsiteX5" fmla="*/ 1248454 w 2667000"/>
                <a:gd name="connsiteY5" fmla="*/ 3815423 h 3824847"/>
                <a:gd name="connsiteX6" fmla="*/ 8708 w 2667000"/>
                <a:gd name="connsiteY6" fmla="*/ 3824847 h 3824847"/>
                <a:gd name="connsiteX7" fmla="*/ 0 w 2667000"/>
                <a:gd name="connsiteY7" fmla="*/ 0 h 3824847"/>
                <a:gd name="connsiteX0" fmla="*/ 0 w 2667000"/>
                <a:gd name="connsiteY0" fmla="*/ 0 h 3824847"/>
                <a:gd name="connsiteX1" fmla="*/ 2667000 w 2667000"/>
                <a:gd name="connsiteY1" fmla="*/ 0 h 3824847"/>
                <a:gd name="connsiteX2" fmla="*/ 2667000 w 2667000"/>
                <a:gd name="connsiteY2" fmla="*/ 1238402 h 3824847"/>
                <a:gd name="connsiteX3" fmla="*/ 1231037 w 2667000"/>
                <a:gd name="connsiteY3" fmla="*/ 1237685 h 3824847"/>
                <a:gd name="connsiteX4" fmla="*/ 1248454 w 2667000"/>
                <a:gd name="connsiteY4" fmla="*/ 3815423 h 3824847"/>
                <a:gd name="connsiteX5" fmla="*/ 8708 w 2667000"/>
                <a:gd name="connsiteY5" fmla="*/ 3824847 h 3824847"/>
                <a:gd name="connsiteX6" fmla="*/ 0 w 2667000"/>
                <a:gd name="connsiteY6" fmla="*/ 0 h 3824847"/>
                <a:gd name="connsiteX0" fmla="*/ 0 w 2667000"/>
                <a:gd name="connsiteY0" fmla="*/ 0 h 3824847"/>
                <a:gd name="connsiteX1" fmla="*/ 2667000 w 2667000"/>
                <a:gd name="connsiteY1" fmla="*/ 0 h 3824847"/>
                <a:gd name="connsiteX2" fmla="*/ 2667000 w 2667000"/>
                <a:gd name="connsiteY2" fmla="*/ 1238402 h 3824847"/>
                <a:gd name="connsiteX3" fmla="*/ 1231037 w 2667000"/>
                <a:gd name="connsiteY3" fmla="*/ 1237685 h 3824847"/>
                <a:gd name="connsiteX4" fmla="*/ 1248454 w 2667000"/>
                <a:gd name="connsiteY4" fmla="*/ 3815423 h 3824847"/>
                <a:gd name="connsiteX5" fmla="*/ 8708 w 2667000"/>
                <a:gd name="connsiteY5" fmla="*/ 3824847 h 3824847"/>
                <a:gd name="connsiteX6" fmla="*/ 0 w 2667000"/>
                <a:gd name="connsiteY6" fmla="*/ 0 h 3824847"/>
                <a:gd name="connsiteX0" fmla="*/ 0 w 2667000"/>
                <a:gd name="connsiteY0" fmla="*/ 0 h 3824847"/>
                <a:gd name="connsiteX1" fmla="*/ 2667000 w 2667000"/>
                <a:gd name="connsiteY1" fmla="*/ 0 h 3824847"/>
                <a:gd name="connsiteX2" fmla="*/ 2667000 w 2667000"/>
                <a:gd name="connsiteY2" fmla="*/ 1238402 h 3824847"/>
                <a:gd name="connsiteX3" fmla="*/ 1231037 w 2667000"/>
                <a:gd name="connsiteY3" fmla="*/ 1237685 h 3824847"/>
                <a:gd name="connsiteX4" fmla="*/ 1248454 w 2667000"/>
                <a:gd name="connsiteY4" fmla="*/ 3815423 h 3824847"/>
                <a:gd name="connsiteX5" fmla="*/ 8708 w 2667000"/>
                <a:gd name="connsiteY5" fmla="*/ 3824847 h 3824847"/>
                <a:gd name="connsiteX6" fmla="*/ 0 w 2667000"/>
                <a:gd name="connsiteY6" fmla="*/ 0 h 3824847"/>
                <a:gd name="connsiteX0" fmla="*/ 0 w 2667000"/>
                <a:gd name="connsiteY0" fmla="*/ 0 h 3815423"/>
                <a:gd name="connsiteX1" fmla="*/ 2667000 w 2667000"/>
                <a:gd name="connsiteY1" fmla="*/ 0 h 3815423"/>
                <a:gd name="connsiteX2" fmla="*/ 2667000 w 2667000"/>
                <a:gd name="connsiteY2" fmla="*/ 1238402 h 3815423"/>
                <a:gd name="connsiteX3" fmla="*/ 1231037 w 2667000"/>
                <a:gd name="connsiteY3" fmla="*/ 1237685 h 3815423"/>
                <a:gd name="connsiteX4" fmla="*/ 1248454 w 2667000"/>
                <a:gd name="connsiteY4" fmla="*/ 3815423 h 3815423"/>
                <a:gd name="connsiteX5" fmla="*/ 8708 w 2667000"/>
                <a:gd name="connsiteY5" fmla="*/ 3809607 h 3815423"/>
                <a:gd name="connsiteX6" fmla="*/ 0 w 2667000"/>
                <a:gd name="connsiteY6" fmla="*/ 0 h 3815423"/>
                <a:gd name="connsiteX0" fmla="*/ 0 w 2667000"/>
                <a:gd name="connsiteY0" fmla="*/ 0 h 3817227"/>
                <a:gd name="connsiteX1" fmla="*/ 2667000 w 2667000"/>
                <a:gd name="connsiteY1" fmla="*/ 0 h 3817227"/>
                <a:gd name="connsiteX2" fmla="*/ 2667000 w 2667000"/>
                <a:gd name="connsiteY2" fmla="*/ 1238402 h 3817227"/>
                <a:gd name="connsiteX3" fmla="*/ 1231037 w 2667000"/>
                <a:gd name="connsiteY3" fmla="*/ 1237685 h 3817227"/>
                <a:gd name="connsiteX4" fmla="*/ 1248454 w 2667000"/>
                <a:gd name="connsiteY4" fmla="*/ 3815423 h 3817227"/>
                <a:gd name="connsiteX5" fmla="*/ 8708 w 2667000"/>
                <a:gd name="connsiteY5" fmla="*/ 3817227 h 3817227"/>
                <a:gd name="connsiteX6" fmla="*/ 0 w 2667000"/>
                <a:gd name="connsiteY6" fmla="*/ 0 h 3817227"/>
                <a:gd name="connsiteX0" fmla="*/ 0 w 2667000"/>
                <a:gd name="connsiteY0" fmla="*/ 0 h 3817227"/>
                <a:gd name="connsiteX1" fmla="*/ 2667000 w 2667000"/>
                <a:gd name="connsiteY1" fmla="*/ 0 h 3817227"/>
                <a:gd name="connsiteX2" fmla="*/ 2667000 w 2667000"/>
                <a:gd name="connsiteY2" fmla="*/ 1238402 h 3817227"/>
                <a:gd name="connsiteX3" fmla="*/ 1231037 w 2667000"/>
                <a:gd name="connsiteY3" fmla="*/ 1237685 h 3817227"/>
                <a:gd name="connsiteX4" fmla="*/ 1248454 w 2667000"/>
                <a:gd name="connsiteY4" fmla="*/ 3815423 h 3817227"/>
                <a:gd name="connsiteX5" fmla="*/ 1088 w 2667000"/>
                <a:gd name="connsiteY5" fmla="*/ 3817227 h 3817227"/>
                <a:gd name="connsiteX6" fmla="*/ 0 w 2667000"/>
                <a:gd name="connsiteY6" fmla="*/ 0 h 3817227"/>
                <a:gd name="connsiteX0" fmla="*/ 0 w 2667000"/>
                <a:gd name="connsiteY0" fmla="*/ 0 h 3817227"/>
                <a:gd name="connsiteX1" fmla="*/ 2667000 w 2667000"/>
                <a:gd name="connsiteY1" fmla="*/ 0 h 3817227"/>
                <a:gd name="connsiteX2" fmla="*/ 2667000 w 2667000"/>
                <a:gd name="connsiteY2" fmla="*/ 1238402 h 3817227"/>
                <a:gd name="connsiteX3" fmla="*/ 1227227 w 2667000"/>
                <a:gd name="connsiteY3" fmla="*/ 1252925 h 3817227"/>
                <a:gd name="connsiteX4" fmla="*/ 1248454 w 2667000"/>
                <a:gd name="connsiteY4" fmla="*/ 3815423 h 3817227"/>
                <a:gd name="connsiteX5" fmla="*/ 1088 w 2667000"/>
                <a:gd name="connsiteY5" fmla="*/ 3817227 h 3817227"/>
                <a:gd name="connsiteX6" fmla="*/ 0 w 2667000"/>
                <a:gd name="connsiteY6" fmla="*/ 0 h 3817227"/>
                <a:gd name="connsiteX0" fmla="*/ 0 w 2667000"/>
                <a:gd name="connsiteY0" fmla="*/ 0 h 3817227"/>
                <a:gd name="connsiteX1" fmla="*/ 2667000 w 2667000"/>
                <a:gd name="connsiteY1" fmla="*/ 0 h 3817227"/>
                <a:gd name="connsiteX2" fmla="*/ 2667000 w 2667000"/>
                <a:gd name="connsiteY2" fmla="*/ 1238402 h 3817227"/>
                <a:gd name="connsiteX3" fmla="*/ 1265327 w 2667000"/>
                <a:gd name="connsiteY3" fmla="*/ 1249115 h 3817227"/>
                <a:gd name="connsiteX4" fmla="*/ 1248454 w 2667000"/>
                <a:gd name="connsiteY4" fmla="*/ 3815423 h 3817227"/>
                <a:gd name="connsiteX5" fmla="*/ 1088 w 2667000"/>
                <a:gd name="connsiteY5" fmla="*/ 3817227 h 3817227"/>
                <a:gd name="connsiteX6" fmla="*/ 0 w 2667000"/>
                <a:gd name="connsiteY6" fmla="*/ 0 h 3817227"/>
                <a:gd name="connsiteX0" fmla="*/ 0 w 2667000"/>
                <a:gd name="connsiteY0" fmla="*/ 0 h 3817227"/>
                <a:gd name="connsiteX1" fmla="*/ 2667000 w 2667000"/>
                <a:gd name="connsiteY1" fmla="*/ 0 h 3817227"/>
                <a:gd name="connsiteX2" fmla="*/ 2667000 w 2667000"/>
                <a:gd name="connsiteY2" fmla="*/ 1238402 h 3817227"/>
                <a:gd name="connsiteX3" fmla="*/ 1250087 w 2667000"/>
                <a:gd name="connsiteY3" fmla="*/ 1249115 h 3817227"/>
                <a:gd name="connsiteX4" fmla="*/ 1248454 w 2667000"/>
                <a:gd name="connsiteY4" fmla="*/ 3815423 h 3817227"/>
                <a:gd name="connsiteX5" fmla="*/ 1088 w 2667000"/>
                <a:gd name="connsiteY5" fmla="*/ 3817227 h 3817227"/>
                <a:gd name="connsiteX6" fmla="*/ 0 w 2667000"/>
                <a:gd name="connsiteY6" fmla="*/ 0 h 3817227"/>
                <a:gd name="connsiteX0" fmla="*/ 0 w 2667000"/>
                <a:gd name="connsiteY0" fmla="*/ 0 h 3817227"/>
                <a:gd name="connsiteX1" fmla="*/ 2667000 w 2667000"/>
                <a:gd name="connsiteY1" fmla="*/ 0 h 3817227"/>
                <a:gd name="connsiteX2" fmla="*/ 2667000 w 2667000"/>
                <a:gd name="connsiteY2" fmla="*/ 1268882 h 3817227"/>
                <a:gd name="connsiteX3" fmla="*/ 1250087 w 2667000"/>
                <a:gd name="connsiteY3" fmla="*/ 1249115 h 3817227"/>
                <a:gd name="connsiteX4" fmla="*/ 1248454 w 2667000"/>
                <a:gd name="connsiteY4" fmla="*/ 3815423 h 3817227"/>
                <a:gd name="connsiteX5" fmla="*/ 1088 w 2667000"/>
                <a:gd name="connsiteY5" fmla="*/ 3817227 h 3817227"/>
                <a:gd name="connsiteX6" fmla="*/ 0 w 2667000"/>
                <a:gd name="connsiteY6" fmla="*/ 0 h 3817227"/>
                <a:gd name="connsiteX0" fmla="*/ 0 w 2667000"/>
                <a:gd name="connsiteY0" fmla="*/ 0 h 3817227"/>
                <a:gd name="connsiteX1" fmla="*/ 2667000 w 2667000"/>
                <a:gd name="connsiteY1" fmla="*/ 0 h 3817227"/>
                <a:gd name="connsiteX2" fmla="*/ 2667000 w 2667000"/>
                <a:gd name="connsiteY2" fmla="*/ 1261262 h 3817227"/>
                <a:gd name="connsiteX3" fmla="*/ 1250087 w 2667000"/>
                <a:gd name="connsiteY3" fmla="*/ 1249115 h 3817227"/>
                <a:gd name="connsiteX4" fmla="*/ 1248454 w 2667000"/>
                <a:gd name="connsiteY4" fmla="*/ 3815423 h 3817227"/>
                <a:gd name="connsiteX5" fmla="*/ 1088 w 2667000"/>
                <a:gd name="connsiteY5" fmla="*/ 3817227 h 3817227"/>
                <a:gd name="connsiteX6" fmla="*/ 0 w 2667000"/>
                <a:gd name="connsiteY6" fmla="*/ 0 h 3817227"/>
                <a:gd name="connsiteX0" fmla="*/ 0 w 2667000"/>
                <a:gd name="connsiteY0" fmla="*/ 0 h 3817227"/>
                <a:gd name="connsiteX1" fmla="*/ 2667000 w 2667000"/>
                <a:gd name="connsiteY1" fmla="*/ 0 h 3817227"/>
                <a:gd name="connsiteX2" fmla="*/ 2667000 w 2667000"/>
                <a:gd name="connsiteY2" fmla="*/ 1257452 h 3817227"/>
                <a:gd name="connsiteX3" fmla="*/ 1250087 w 2667000"/>
                <a:gd name="connsiteY3" fmla="*/ 1249115 h 3817227"/>
                <a:gd name="connsiteX4" fmla="*/ 1248454 w 2667000"/>
                <a:gd name="connsiteY4" fmla="*/ 3815423 h 3817227"/>
                <a:gd name="connsiteX5" fmla="*/ 1088 w 2667000"/>
                <a:gd name="connsiteY5" fmla="*/ 3817227 h 3817227"/>
                <a:gd name="connsiteX6" fmla="*/ 0 w 2667000"/>
                <a:gd name="connsiteY6" fmla="*/ 0 h 381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0" h="3817227">
                  <a:moveTo>
                    <a:pt x="0" y="0"/>
                  </a:moveTo>
                  <a:lnTo>
                    <a:pt x="2667000" y="0"/>
                  </a:lnTo>
                  <a:lnTo>
                    <a:pt x="2667000" y="1257452"/>
                  </a:lnTo>
                  <a:lnTo>
                    <a:pt x="1250087" y="1249115"/>
                  </a:lnTo>
                  <a:cubicBezTo>
                    <a:pt x="1249543" y="2104551"/>
                    <a:pt x="1248998" y="2959987"/>
                    <a:pt x="1248454" y="3815423"/>
                  </a:cubicBezTo>
                  <a:lnTo>
                    <a:pt x="1088" y="3817227"/>
                  </a:lnTo>
                  <a:cubicBezTo>
                    <a:pt x="-1815" y="2542278"/>
                    <a:pt x="2903" y="1274949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Textfeld 22">
              <a:extLst>
                <a:ext uri="{FF2B5EF4-FFF2-40B4-BE49-F238E27FC236}">
                  <a16:creationId xmlns:a16="http://schemas.microsoft.com/office/drawing/2014/main" id="{CAF75B88-0479-48D5-B18D-1527454C4235}"/>
                </a:ext>
              </a:extLst>
            </p:cNvPr>
            <p:cNvSpPr txBox="1"/>
            <p:nvPr/>
          </p:nvSpPr>
          <p:spPr>
            <a:xfrm>
              <a:off x="580019" y="5451330"/>
              <a:ext cx="870237" cy="254578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/>
                <a:t>Gegenanflug</a:t>
              </a:r>
            </a:p>
          </p:txBody>
        </p:sp>
        <p:sp>
          <p:nvSpPr>
            <p:cNvPr id="17" name="Textfeld 23">
              <a:extLst>
                <a:ext uri="{FF2B5EF4-FFF2-40B4-BE49-F238E27FC236}">
                  <a16:creationId xmlns:a16="http://schemas.microsoft.com/office/drawing/2014/main" id="{68F75C9F-43BE-478A-BFD1-B1D51C53EA09}"/>
                </a:ext>
              </a:extLst>
            </p:cNvPr>
            <p:cNvSpPr txBox="1"/>
            <p:nvPr/>
          </p:nvSpPr>
          <p:spPr>
            <a:xfrm>
              <a:off x="677153" y="4062792"/>
              <a:ext cx="590550" cy="50006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/>
                <a:t>Lande-Check</a:t>
              </a:r>
            </a:p>
          </p:txBody>
        </p:sp>
        <p:sp>
          <p:nvSpPr>
            <p:cNvPr id="18" name="Textfeld 24">
              <a:extLst>
                <a:ext uri="{FF2B5EF4-FFF2-40B4-BE49-F238E27FC236}">
                  <a16:creationId xmlns:a16="http://schemas.microsoft.com/office/drawing/2014/main" id="{0D41A1E0-DE10-41DC-81BE-D5EA203D862B}"/>
                </a:ext>
              </a:extLst>
            </p:cNvPr>
            <p:cNvSpPr txBox="1"/>
            <p:nvPr/>
          </p:nvSpPr>
          <p:spPr>
            <a:xfrm>
              <a:off x="106232" y="4727144"/>
              <a:ext cx="1270841" cy="642424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/>
                <a:t>Position, </a:t>
              </a:r>
            </a:p>
            <a:p>
              <a:r>
                <a:rPr lang="de-DE" sz="1000" dirty="0"/>
                <a:t>Höhe Pistenschwelle</a:t>
              </a:r>
            </a:p>
            <a:p>
              <a:r>
                <a:rPr lang="de-DE" sz="1000" dirty="0"/>
                <a:t>150 – 200 m hoch</a:t>
              </a:r>
            </a:p>
          </p:txBody>
        </p:sp>
        <p:sp>
          <p:nvSpPr>
            <p:cNvPr id="19" name="Textfeld 25">
              <a:extLst>
                <a:ext uri="{FF2B5EF4-FFF2-40B4-BE49-F238E27FC236}">
                  <a16:creationId xmlns:a16="http://schemas.microsoft.com/office/drawing/2014/main" id="{23E8B07F-5DFA-4BC5-8C24-75633E177E28}"/>
                </a:ext>
              </a:extLst>
            </p:cNvPr>
            <p:cNvSpPr txBox="1"/>
            <p:nvPr/>
          </p:nvSpPr>
          <p:spPr>
            <a:xfrm>
              <a:off x="120360" y="1453221"/>
              <a:ext cx="809625" cy="107275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 dirty="0"/>
                <a:t>Einflug         </a:t>
              </a:r>
            </a:p>
            <a:p>
              <a:endParaRPr lang="de-DE" dirty="0"/>
            </a:p>
            <a:p>
              <a:r>
                <a:rPr lang="de-DE" sz="1100" dirty="0"/>
                <a:t>in die</a:t>
              </a:r>
            </a:p>
            <a:p>
              <a:r>
                <a:rPr lang="de-DE" sz="1100" dirty="0"/>
                <a:t> Platzrunde</a:t>
              </a:r>
            </a:p>
          </p:txBody>
        </p:sp>
        <p:sp>
          <p:nvSpPr>
            <p:cNvPr id="20" name="Textfeld 26">
              <a:extLst>
                <a:ext uri="{FF2B5EF4-FFF2-40B4-BE49-F238E27FC236}">
                  <a16:creationId xmlns:a16="http://schemas.microsoft.com/office/drawing/2014/main" id="{45F8D757-E03F-46D1-BC6C-5A64A7BE2234}"/>
                </a:ext>
              </a:extLst>
            </p:cNvPr>
            <p:cNvSpPr txBox="1"/>
            <p:nvPr/>
          </p:nvSpPr>
          <p:spPr>
            <a:xfrm>
              <a:off x="2933701" y="490536"/>
              <a:ext cx="590550" cy="295275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/>
                <a:t>Wind</a:t>
              </a:r>
            </a:p>
          </p:txBody>
        </p:sp>
        <p:sp>
          <p:nvSpPr>
            <p:cNvPr id="21" name="Textfeld 30">
              <a:extLst>
                <a:ext uri="{FF2B5EF4-FFF2-40B4-BE49-F238E27FC236}">
                  <a16:creationId xmlns:a16="http://schemas.microsoft.com/office/drawing/2014/main" id="{5F0D2E1F-F022-4779-8E05-2CB003E99E2B}"/>
                </a:ext>
              </a:extLst>
            </p:cNvPr>
            <p:cNvSpPr txBox="1"/>
            <p:nvPr/>
          </p:nvSpPr>
          <p:spPr>
            <a:xfrm>
              <a:off x="2080780" y="3186978"/>
              <a:ext cx="736023" cy="456767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900"/>
                <a:t>Schlepp-Strecke</a:t>
              </a:r>
            </a:p>
          </p:txBody>
        </p:sp>
        <p:sp>
          <p:nvSpPr>
            <p:cNvPr id="22" name="Textfeld 31">
              <a:extLst>
                <a:ext uri="{FF2B5EF4-FFF2-40B4-BE49-F238E27FC236}">
                  <a16:creationId xmlns:a16="http://schemas.microsoft.com/office/drawing/2014/main" id="{DC828541-D863-4BC4-9C4A-FB84404F9FF0}"/>
                </a:ext>
              </a:extLst>
            </p:cNvPr>
            <p:cNvSpPr txBox="1"/>
            <p:nvPr/>
          </p:nvSpPr>
          <p:spPr>
            <a:xfrm>
              <a:off x="2964007" y="2238807"/>
              <a:ext cx="580159" cy="26410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/>
                <a:t>Winde</a:t>
              </a:r>
            </a:p>
          </p:txBody>
        </p:sp>
        <p:sp>
          <p:nvSpPr>
            <p:cNvPr id="23" name="Textfeld 32">
              <a:extLst>
                <a:ext uri="{FF2B5EF4-FFF2-40B4-BE49-F238E27FC236}">
                  <a16:creationId xmlns:a16="http://schemas.microsoft.com/office/drawing/2014/main" id="{25EA70E8-ACA4-453C-AF8E-2E8B29FEFD03}"/>
                </a:ext>
              </a:extLst>
            </p:cNvPr>
            <p:cNvSpPr txBox="1"/>
            <p:nvPr/>
          </p:nvSpPr>
          <p:spPr>
            <a:xfrm>
              <a:off x="3353666" y="5546580"/>
              <a:ext cx="787977" cy="27276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/>
                <a:t>Endanflug</a:t>
              </a:r>
            </a:p>
          </p:txBody>
        </p:sp>
        <p:sp>
          <p:nvSpPr>
            <p:cNvPr id="24" name="Textfeld 33">
              <a:extLst>
                <a:ext uri="{FF2B5EF4-FFF2-40B4-BE49-F238E27FC236}">
                  <a16:creationId xmlns:a16="http://schemas.microsoft.com/office/drawing/2014/main" id="{43FDAC37-A70E-4C9A-AE35-025E55E7E053}"/>
                </a:ext>
              </a:extLst>
            </p:cNvPr>
            <p:cNvSpPr txBox="1"/>
            <p:nvPr/>
          </p:nvSpPr>
          <p:spPr>
            <a:xfrm>
              <a:off x="1898939" y="6590001"/>
              <a:ext cx="865909" cy="272761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/>
                <a:t>Queranflug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03817AB6-6D99-4380-A7F5-C0664CDC0AFC}"/>
                </a:ext>
              </a:extLst>
            </p:cNvPr>
            <p:cNvCxnSpPr/>
            <p:nvPr/>
          </p:nvCxnSpPr>
          <p:spPr>
            <a:xfrm flipH="1" flipV="1">
              <a:off x="2137065" y="1234352"/>
              <a:ext cx="558511" cy="495735"/>
            </a:xfrm>
            <a:prstGeom prst="straightConnector1">
              <a:avLst/>
            </a:prstGeom>
            <a:ln w="19050">
              <a:solidFill>
                <a:sysClr val="windowText" lastClr="0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2DE16B22-5341-422E-B584-A231197B502C}"/>
                </a:ext>
              </a:extLst>
            </p:cNvPr>
            <p:cNvCxnSpPr/>
            <p:nvPr/>
          </p:nvCxnSpPr>
          <p:spPr>
            <a:xfrm flipH="1" flipV="1">
              <a:off x="2479099" y="1037360"/>
              <a:ext cx="316923" cy="654628"/>
            </a:xfrm>
            <a:prstGeom prst="straightConnector1">
              <a:avLst/>
            </a:prstGeom>
            <a:ln w="19050">
              <a:solidFill>
                <a:sysClr val="windowText" lastClr="0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B0F10387-AE1F-4CAA-B235-CCDEECB9BD4C}"/>
                </a:ext>
              </a:extLst>
            </p:cNvPr>
            <p:cNvCxnSpPr/>
            <p:nvPr/>
          </p:nvCxnSpPr>
          <p:spPr>
            <a:xfrm flipH="1" flipV="1">
              <a:off x="2020166" y="1827500"/>
              <a:ext cx="625187" cy="1733"/>
            </a:xfrm>
            <a:prstGeom prst="straightConnector1">
              <a:avLst/>
            </a:prstGeom>
            <a:ln w="19050">
              <a:solidFill>
                <a:sysClr val="windowText" lastClr="0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45">
              <a:extLst>
                <a:ext uri="{FF2B5EF4-FFF2-40B4-BE49-F238E27FC236}">
                  <a16:creationId xmlns:a16="http://schemas.microsoft.com/office/drawing/2014/main" id="{F39D7E8E-DABE-490B-9AB2-BAC381E96094}"/>
                </a:ext>
              </a:extLst>
            </p:cNvPr>
            <p:cNvSpPr txBox="1"/>
            <p:nvPr/>
          </p:nvSpPr>
          <p:spPr>
            <a:xfrm>
              <a:off x="1985531" y="5451330"/>
              <a:ext cx="493568" cy="38533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800">
                  <a:solidFill>
                    <a:srgbClr val="FF0000"/>
                  </a:solidFill>
                </a:rPr>
                <a:t>max. 45°</a:t>
              </a:r>
            </a:p>
          </p:txBody>
        </p:sp>
        <p:sp>
          <p:nvSpPr>
            <p:cNvPr id="29" name="Bogen 28">
              <a:extLst>
                <a:ext uri="{FF2B5EF4-FFF2-40B4-BE49-F238E27FC236}">
                  <a16:creationId xmlns:a16="http://schemas.microsoft.com/office/drawing/2014/main" id="{B434EA56-7D53-4FF4-98B0-6D9F680EABA8}"/>
                </a:ext>
              </a:extLst>
            </p:cNvPr>
            <p:cNvSpPr/>
            <p:nvPr/>
          </p:nvSpPr>
          <p:spPr>
            <a:xfrm>
              <a:off x="1517939" y="5494624"/>
              <a:ext cx="493568" cy="500063"/>
            </a:xfrm>
            <a:prstGeom prst="arc">
              <a:avLst>
                <a:gd name="adj1" fmla="val 18447036"/>
                <a:gd name="adj2" fmla="val 827974"/>
              </a:avLst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F5F518E4-8D27-49F9-977B-DEBB21E8D9EE}"/>
                </a:ext>
              </a:extLst>
            </p:cNvPr>
            <p:cNvCxnSpPr>
              <a:stCxn id="35" idx="1"/>
            </p:cNvCxnSpPr>
            <p:nvPr/>
          </p:nvCxnSpPr>
          <p:spPr>
            <a:xfrm flipV="1">
              <a:off x="1447801" y="5802024"/>
              <a:ext cx="970683" cy="19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15FD8C6C-55A7-43BB-9C56-FC3F715F6EE7}"/>
                </a:ext>
              </a:extLst>
            </p:cNvPr>
            <p:cNvCxnSpPr>
              <a:stCxn id="35" idx="1"/>
            </p:cNvCxnSpPr>
            <p:nvPr/>
          </p:nvCxnSpPr>
          <p:spPr>
            <a:xfrm flipV="1">
              <a:off x="1447801" y="4923125"/>
              <a:ext cx="1672069" cy="8808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47">
              <a:extLst>
                <a:ext uri="{FF2B5EF4-FFF2-40B4-BE49-F238E27FC236}">
                  <a16:creationId xmlns:a16="http://schemas.microsoft.com/office/drawing/2014/main" id="{4750CFFA-4BDC-4766-A20F-3B56BCD82A56}"/>
                </a:ext>
              </a:extLst>
            </p:cNvPr>
            <p:cNvSpPr txBox="1"/>
            <p:nvPr/>
          </p:nvSpPr>
          <p:spPr>
            <a:xfrm>
              <a:off x="3497407" y="4841730"/>
              <a:ext cx="886691" cy="27276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/>
                <a:t>Landebahn</a:t>
              </a:r>
            </a:p>
          </p:txBody>
        </p:sp>
        <p:sp>
          <p:nvSpPr>
            <p:cNvPr id="33" name="Textfeld 48">
              <a:extLst>
                <a:ext uri="{FF2B5EF4-FFF2-40B4-BE49-F238E27FC236}">
                  <a16:creationId xmlns:a16="http://schemas.microsoft.com/office/drawing/2014/main" id="{239FE024-A2CD-4982-9CDE-2B47A7A2F662}"/>
                </a:ext>
              </a:extLst>
            </p:cNvPr>
            <p:cNvSpPr txBox="1"/>
            <p:nvPr/>
          </p:nvSpPr>
          <p:spPr>
            <a:xfrm>
              <a:off x="1969943" y="4065442"/>
              <a:ext cx="708313" cy="455035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 dirty="0"/>
                <a:t>Flug-gelände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4D203199-DA91-4971-AD4B-5DA2C02F45F1}"/>
                </a:ext>
              </a:extLst>
            </p:cNvPr>
            <p:cNvSpPr/>
            <p:nvPr/>
          </p:nvSpPr>
          <p:spPr>
            <a:xfrm>
              <a:off x="2733675" y="3230273"/>
              <a:ext cx="676275" cy="2084676"/>
            </a:xfrm>
            <a:prstGeom prst="rect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800" dirty="0"/>
                <a:t>    T</a:t>
              </a: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B5320C9F-38C2-4A6F-98A7-F341BD77DD53}"/>
                </a:ext>
              </a:extLst>
            </p:cNvPr>
            <p:cNvSpPr/>
            <p:nvPr/>
          </p:nvSpPr>
          <p:spPr>
            <a:xfrm>
              <a:off x="1447801" y="2767014"/>
              <a:ext cx="1828800" cy="3486214"/>
            </a:xfrm>
            <a:custGeom>
              <a:avLst/>
              <a:gdLst>
                <a:gd name="connsiteX0" fmla="*/ 0 w 1800225"/>
                <a:gd name="connsiteY0" fmla="*/ 0 h 2695575"/>
                <a:gd name="connsiteX1" fmla="*/ 0 w 1800225"/>
                <a:gd name="connsiteY1" fmla="*/ 2266950 h 2695575"/>
                <a:gd name="connsiteX2" fmla="*/ 466725 w 1800225"/>
                <a:gd name="connsiteY2" fmla="*/ 2695575 h 2695575"/>
                <a:gd name="connsiteX3" fmla="*/ 1381125 w 1800225"/>
                <a:gd name="connsiteY3" fmla="*/ 2695575 h 2695575"/>
                <a:gd name="connsiteX4" fmla="*/ 1676400 w 1800225"/>
                <a:gd name="connsiteY4" fmla="*/ 2324100 h 2695575"/>
                <a:gd name="connsiteX5" fmla="*/ 1800225 w 1800225"/>
                <a:gd name="connsiteY5" fmla="*/ 1419225 h 2695575"/>
                <a:gd name="connsiteX0" fmla="*/ 0 w 1800225"/>
                <a:gd name="connsiteY0" fmla="*/ 0 h 2695575"/>
                <a:gd name="connsiteX1" fmla="*/ 0 w 1800225"/>
                <a:gd name="connsiteY1" fmla="*/ 2266950 h 2695575"/>
                <a:gd name="connsiteX2" fmla="*/ 466725 w 1800225"/>
                <a:gd name="connsiteY2" fmla="*/ 2695575 h 2695575"/>
                <a:gd name="connsiteX3" fmla="*/ 1381125 w 1800225"/>
                <a:gd name="connsiteY3" fmla="*/ 2695575 h 2695575"/>
                <a:gd name="connsiteX4" fmla="*/ 1790700 w 1800225"/>
                <a:gd name="connsiteY4" fmla="*/ 2409825 h 2695575"/>
                <a:gd name="connsiteX5" fmla="*/ 1800225 w 1800225"/>
                <a:gd name="connsiteY5" fmla="*/ 1419225 h 2695575"/>
                <a:gd name="connsiteX0" fmla="*/ 0 w 1800225"/>
                <a:gd name="connsiteY0" fmla="*/ 0 h 2695575"/>
                <a:gd name="connsiteX1" fmla="*/ 0 w 1800225"/>
                <a:gd name="connsiteY1" fmla="*/ 2266950 h 2695575"/>
                <a:gd name="connsiteX2" fmla="*/ 466725 w 1800225"/>
                <a:gd name="connsiteY2" fmla="*/ 2695575 h 2695575"/>
                <a:gd name="connsiteX3" fmla="*/ 1504950 w 1800225"/>
                <a:gd name="connsiteY3" fmla="*/ 2695575 h 2695575"/>
                <a:gd name="connsiteX4" fmla="*/ 1790700 w 1800225"/>
                <a:gd name="connsiteY4" fmla="*/ 2409825 h 2695575"/>
                <a:gd name="connsiteX5" fmla="*/ 1800225 w 1800225"/>
                <a:gd name="connsiteY5" fmla="*/ 1419225 h 2695575"/>
                <a:gd name="connsiteX0" fmla="*/ 0 w 1800225"/>
                <a:gd name="connsiteY0" fmla="*/ 0 h 2695575"/>
                <a:gd name="connsiteX1" fmla="*/ 0 w 1800225"/>
                <a:gd name="connsiteY1" fmla="*/ 2266950 h 2695575"/>
                <a:gd name="connsiteX2" fmla="*/ 466725 w 1800225"/>
                <a:gd name="connsiteY2" fmla="*/ 2695575 h 2695575"/>
                <a:gd name="connsiteX3" fmla="*/ 1504950 w 1800225"/>
                <a:gd name="connsiteY3" fmla="*/ 2695575 h 2695575"/>
                <a:gd name="connsiteX4" fmla="*/ 1790700 w 1800225"/>
                <a:gd name="connsiteY4" fmla="*/ 2409825 h 2695575"/>
                <a:gd name="connsiteX5" fmla="*/ 1800225 w 1800225"/>
                <a:gd name="connsiteY5" fmla="*/ 1419225 h 2695575"/>
                <a:gd name="connsiteX0" fmla="*/ 0 w 1800225"/>
                <a:gd name="connsiteY0" fmla="*/ 0 h 2695575"/>
                <a:gd name="connsiteX1" fmla="*/ 0 w 1800225"/>
                <a:gd name="connsiteY1" fmla="*/ 2266950 h 2695575"/>
                <a:gd name="connsiteX2" fmla="*/ 466725 w 1800225"/>
                <a:gd name="connsiteY2" fmla="*/ 2695575 h 2695575"/>
                <a:gd name="connsiteX3" fmla="*/ 1504950 w 1800225"/>
                <a:gd name="connsiteY3" fmla="*/ 2695575 h 2695575"/>
                <a:gd name="connsiteX4" fmla="*/ 1790700 w 1800225"/>
                <a:gd name="connsiteY4" fmla="*/ 2409825 h 2695575"/>
                <a:gd name="connsiteX5" fmla="*/ 1800225 w 1800225"/>
                <a:gd name="connsiteY5" fmla="*/ 1419225 h 2695575"/>
                <a:gd name="connsiteX0" fmla="*/ 0 w 1800225"/>
                <a:gd name="connsiteY0" fmla="*/ 0 h 2699990"/>
                <a:gd name="connsiteX1" fmla="*/ 0 w 1800225"/>
                <a:gd name="connsiteY1" fmla="*/ 2266950 h 2699990"/>
                <a:gd name="connsiteX2" fmla="*/ 466725 w 1800225"/>
                <a:gd name="connsiteY2" fmla="*/ 2695575 h 2699990"/>
                <a:gd name="connsiteX3" fmla="*/ 1504950 w 1800225"/>
                <a:gd name="connsiteY3" fmla="*/ 2695575 h 2699990"/>
                <a:gd name="connsiteX4" fmla="*/ 1790700 w 1800225"/>
                <a:gd name="connsiteY4" fmla="*/ 2409825 h 2699990"/>
                <a:gd name="connsiteX5" fmla="*/ 1800225 w 1800225"/>
                <a:gd name="connsiteY5" fmla="*/ 1419225 h 2699990"/>
                <a:gd name="connsiteX0" fmla="*/ 0 w 1800225"/>
                <a:gd name="connsiteY0" fmla="*/ 0 h 2695575"/>
                <a:gd name="connsiteX1" fmla="*/ 0 w 1800225"/>
                <a:gd name="connsiteY1" fmla="*/ 2266950 h 2695575"/>
                <a:gd name="connsiteX2" fmla="*/ 466725 w 1800225"/>
                <a:gd name="connsiteY2" fmla="*/ 2695575 h 2695575"/>
                <a:gd name="connsiteX3" fmla="*/ 1504950 w 1800225"/>
                <a:gd name="connsiteY3" fmla="*/ 2695575 h 2695575"/>
                <a:gd name="connsiteX4" fmla="*/ 1790700 w 1800225"/>
                <a:gd name="connsiteY4" fmla="*/ 2409825 h 2695575"/>
                <a:gd name="connsiteX5" fmla="*/ 1800225 w 1800225"/>
                <a:gd name="connsiteY5" fmla="*/ 1419225 h 2695575"/>
                <a:gd name="connsiteX0" fmla="*/ 0 w 1800225"/>
                <a:gd name="connsiteY0" fmla="*/ 0 h 2695575"/>
                <a:gd name="connsiteX1" fmla="*/ 0 w 1800225"/>
                <a:gd name="connsiteY1" fmla="*/ 2266950 h 2695575"/>
                <a:gd name="connsiteX2" fmla="*/ 466725 w 1800225"/>
                <a:gd name="connsiteY2" fmla="*/ 2695575 h 2695575"/>
                <a:gd name="connsiteX3" fmla="*/ 1504950 w 1800225"/>
                <a:gd name="connsiteY3" fmla="*/ 2695575 h 2695575"/>
                <a:gd name="connsiteX4" fmla="*/ 1790700 w 1800225"/>
                <a:gd name="connsiteY4" fmla="*/ 2409825 h 2695575"/>
                <a:gd name="connsiteX5" fmla="*/ 1800225 w 1800225"/>
                <a:gd name="connsiteY5" fmla="*/ 1419225 h 2695575"/>
                <a:gd name="connsiteX0" fmla="*/ 0 w 1800225"/>
                <a:gd name="connsiteY0" fmla="*/ 0 h 2705100"/>
                <a:gd name="connsiteX1" fmla="*/ 0 w 1800225"/>
                <a:gd name="connsiteY1" fmla="*/ 2266950 h 2705100"/>
                <a:gd name="connsiteX2" fmla="*/ 466725 w 1800225"/>
                <a:gd name="connsiteY2" fmla="*/ 2695575 h 2705100"/>
                <a:gd name="connsiteX3" fmla="*/ 1400175 w 1800225"/>
                <a:gd name="connsiteY3" fmla="*/ 2705100 h 2705100"/>
                <a:gd name="connsiteX4" fmla="*/ 1790700 w 1800225"/>
                <a:gd name="connsiteY4" fmla="*/ 2409825 h 2705100"/>
                <a:gd name="connsiteX5" fmla="*/ 1800225 w 1800225"/>
                <a:gd name="connsiteY5" fmla="*/ 1419225 h 2705100"/>
                <a:gd name="connsiteX0" fmla="*/ 0 w 1809750"/>
                <a:gd name="connsiteY0" fmla="*/ 0 h 2705100"/>
                <a:gd name="connsiteX1" fmla="*/ 0 w 1809750"/>
                <a:gd name="connsiteY1" fmla="*/ 2266950 h 2705100"/>
                <a:gd name="connsiteX2" fmla="*/ 466725 w 1809750"/>
                <a:gd name="connsiteY2" fmla="*/ 2695575 h 2705100"/>
                <a:gd name="connsiteX3" fmla="*/ 1400175 w 1809750"/>
                <a:gd name="connsiteY3" fmla="*/ 2705100 h 2705100"/>
                <a:gd name="connsiteX4" fmla="*/ 1809750 w 1809750"/>
                <a:gd name="connsiteY4" fmla="*/ 2333625 h 2705100"/>
                <a:gd name="connsiteX5" fmla="*/ 1800225 w 1809750"/>
                <a:gd name="connsiteY5" fmla="*/ 1419225 h 2705100"/>
                <a:gd name="connsiteX0" fmla="*/ 0 w 1828800"/>
                <a:gd name="connsiteY0" fmla="*/ 0 h 2705100"/>
                <a:gd name="connsiteX1" fmla="*/ 0 w 1828800"/>
                <a:gd name="connsiteY1" fmla="*/ 2266950 h 2705100"/>
                <a:gd name="connsiteX2" fmla="*/ 466725 w 1828800"/>
                <a:gd name="connsiteY2" fmla="*/ 2695575 h 2705100"/>
                <a:gd name="connsiteX3" fmla="*/ 1400175 w 1828800"/>
                <a:gd name="connsiteY3" fmla="*/ 2705100 h 2705100"/>
                <a:gd name="connsiteX4" fmla="*/ 1809750 w 1828800"/>
                <a:gd name="connsiteY4" fmla="*/ 2333625 h 2705100"/>
                <a:gd name="connsiteX5" fmla="*/ 1828800 w 1828800"/>
                <a:gd name="connsiteY5" fmla="*/ 1400175 h 2705100"/>
                <a:gd name="connsiteX0" fmla="*/ 0 w 1828800"/>
                <a:gd name="connsiteY0" fmla="*/ 0 h 2705100"/>
                <a:gd name="connsiteX1" fmla="*/ 0 w 1828800"/>
                <a:gd name="connsiteY1" fmla="*/ 2266950 h 2705100"/>
                <a:gd name="connsiteX2" fmla="*/ 466725 w 1828800"/>
                <a:gd name="connsiteY2" fmla="*/ 2695575 h 2705100"/>
                <a:gd name="connsiteX3" fmla="*/ 1400175 w 1828800"/>
                <a:gd name="connsiteY3" fmla="*/ 2705100 h 2705100"/>
                <a:gd name="connsiteX4" fmla="*/ 1809750 w 1828800"/>
                <a:gd name="connsiteY4" fmla="*/ 2333625 h 2705100"/>
                <a:gd name="connsiteX5" fmla="*/ 1828800 w 1828800"/>
                <a:gd name="connsiteY5" fmla="*/ 1390650 h 2705100"/>
                <a:gd name="connsiteX0" fmla="*/ 9525 w 1828800"/>
                <a:gd name="connsiteY0" fmla="*/ 0 h 3390900"/>
                <a:gd name="connsiteX1" fmla="*/ 0 w 1828800"/>
                <a:gd name="connsiteY1" fmla="*/ 2952750 h 3390900"/>
                <a:gd name="connsiteX2" fmla="*/ 466725 w 1828800"/>
                <a:gd name="connsiteY2" fmla="*/ 3381375 h 3390900"/>
                <a:gd name="connsiteX3" fmla="*/ 1400175 w 1828800"/>
                <a:gd name="connsiteY3" fmla="*/ 3390900 h 3390900"/>
                <a:gd name="connsiteX4" fmla="*/ 1809750 w 1828800"/>
                <a:gd name="connsiteY4" fmla="*/ 3019425 h 3390900"/>
                <a:gd name="connsiteX5" fmla="*/ 1828800 w 1828800"/>
                <a:gd name="connsiteY5" fmla="*/ 2076450 h 3390900"/>
                <a:gd name="connsiteX0" fmla="*/ 9525 w 1828800"/>
                <a:gd name="connsiteY0" fmla="*/ 0 h 3390956"/>
                <a:gd name="connsiteX1" fmla="*/ 0 w 1828800"/>
                <a:gd name="connsiteY1" fmla="*/ 2952750 h 3390956"/>
                <a:gd name="connsiteX2" fmla="*/ 466725 w 1828800"/>
                <a:gd name="connsiteY2" fmla="*/ 3381375 h 3390956"/>
                <a:gd name="connsiteX3" fmla="*/ 1400175 w 1828800"/>
                <a:gd name="connsiteY3" fmla="*/ 3390900 h 3390956"/>
                <a:gd name="connsiteX4" fmla="*/ 1809750 w 1828800"/>
                <a:gd name="connsiteY4" fmla="*/ 3019425 h 3390956"/>
                <a:gd name="connsiteX5" fmla="*/ 1828800 w 1828800"/>
                <a:gd name="connsiteY5" fmla="*/ 2076450 h 3390956"/>
                <a:gd name="connsiteX0" fmla="*/ 9525 w 1828800"/>
                <a:gd name="connsiteY0" fmla="*/ 0 h 3390963"/>
                <a:gd name="connsiteX1" fmla="*/ 0 w 1828800"/>
                <a:gd name="connsiteY1" fmla="*/ 2952750 h 3390963"/>
                <a:gd name="connsiteX2" fmla="*/ 466725 w 1828800"/>
                <a:gd name="connsiteY2" fmla="*/ 3381375 h 3390963"/>
                <a:gd name="connsiteX3" fmla="*/ 1400175 w 1828800"/>
                <a:gd name="connsiteY3" fmla="*/ 3390900 h 3390963"/>
                <a:gd name="connsiteX4" fmla="*/ 1809750 w 1828800"/>
                <a:gd name="connsiteY4" fmla="*/ 3019425 h 3390963"/>
                <a:gd name="connsiteX5" fmla="*/ 1828800 w 1828800"/>
                <a:gd name="connsiteY5" fmla="*/ 2076450 h 339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3390963">
                  <a:moveTo>
                    <a:pt x="9525" y="0"/>
                  </a:moveTo>
                  <a:lnTo>
                    <a:pt x="0" y="2952750"/>
                  </a:lnTo>
                  <a:cubicBezTo>
                    <a:pt x="20638" y="3221038"/>
                    <a:pt x="292100" y="3376613"/>
                    <a:pt x="466725" y="3381375"/>
                  </a:cubicBezTo>
                  <a:lnTo>
                    <a:pt x="1400175" y="3390900"/>
                  </a:lnTo>
                  <a:cubicBezTo>
                    <a:pt x="1568882" y="3394445"/>
                    <a:pt x="1812492" y="3249207"/>
                    <a:pt x="1809750" y="3019425"/>
                  </a:cubicBezTo>
                  <a:lnTo>
                    <a:pt x="1828800" y="2076450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342F8711-DD00-412B-AD65-66983C2AE497}"/>
                </a:ext>
              </a:extLst>
            </p:cNvPr>
            <p:cNvCxnSpPr/>
            <p:nvPr/>
          </p:nvCxnSpPr>
          <p:spPr>
            <a:xfrm>
              <a:off x="2860098" y="1968212"/>
              <a:ext cx="17318" cy="2788227"/>
            </a:xfrm>
            <a:prstGeom prst="line">
              <a:avLst/>
            </a:prstGeom>
            <a:ln w="19050">
              <a:solidFill>
                <a:sysClr val="windowText" lastClr="000000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8A44EA5D-2B62-43BB-8BF5-318E7E97161B}"/>
                </a:ext>
              </a:extLst>
            </p:cNvPr>
            <p:cNvGrpSpPr/>
            <p:nvPr/>
          </p:nvGrpSpPr>
          <p:grpSpPr>
            <a:xfrm rot="1864237">
              <a:off x="2026041" y="5993951"/>
              <a:ext cx="461176" cy="481859"/>
              <a:chOff x="2026041" y="5993951"/>
              <a:chExt cx="895753" cy="900729"/>
            </a:xfrm>
            <a:solidFill>
              <a:schemeClr val="tx1"/>
            </a:solidFill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63761198-0DB8-4F3A-9168-101B8C20E872}"/>
                  </a:ext>
                </a:extLst>
              </p:cNvPr>
              <p:cNvSpPr/>
              <p:nvPr/>
            </p:nvSpPr>
            <p:spPr>
              <a:xfrm>
                <a:off x="2026041" y="6262929"/>
                <a:ext cx="672298" cy="631751"/>
              </a:xfrm>
              <a:custGeom>
                <a:avLst/>
                <a:gdLst>
                  <a:gd name="connsiteX0" fmla="*/ 331855 w 491449"/>
                  <a:gd name="connsiteY0" fmla="*/ 93730 h 483850"/>
                  <a:gd name="connsiteX1" fmla="*/ 491449 w 491449"/>
                  <a:gd name="connsiteY1" fmla="*/ 0 h 483850"/>
                  <a:gd name="connsiteX2" fmla="*/ 400252 w 491449"/>
                  <a:gd name="connsiteY2" fmla="*/ 151995 h 483850"/>
                  <a:gd name="connsiteX3" fmla="*/ 78530 w 491449"/>
                  <a:gd name="connsiteY3" fmla="*/ 387587 h 483850"/>
                  <a:gd name="connsiteX4" fmla="*/ 129195 w 491449"/>
                  <a:gd name="connsiteY4" fmla="*/ 461051 h 483850"/>
                  <a:gd name="connsiteX5" fmla="*/ 103863 w 491449"/>
                  <a:gd name="connsiteY5" fmla="*/ 483850 h 483850"/>
                  <a:gd name="connsiteX6" fmla="*/ 0 w 491449"/>
                  <a:gd name="connsiteY6" fmla="*/ 334389 h 483850"/>
                  <a:gd name="connsiteX7" fmla="*/ 32932 w 491449"/>
                  <a:gd name="connsiteY7" fmla="*/ 314123 h 483850"/>
                  <a:gd name="connsiteX8" fmla="*/ 73464 w 491449"/>
                  <a:gd name="connsiteY8" fmla="*/ 369854 h 483850"/>
                  <a:gd name="connsiteX9" fmla="*/ 331855 w 491449"/>
                  <a:gd name="connsiteY9" fmla="*/ 93730 h 483850"/>
                  <a:gd name="connsiteX0" fmla="*/ 341988 w 501582"/>
                  <a:gd name="connsiteY0" fmla="*/ 93730 h 483850"/>
                  <a:gd name="connsiteX1" fmla="*/ 501582 w 501582"/>
                  <a:gd name="connsiteY1" fmla="*/ 0 h 483850"/>
                  <a:gd name="connsiteX2" fmla="*/ 410385 w 501582"/>
                  <a:gd name="connsiteY2" fmla="*/ 151995 h 483850"/>
                  <a:gd name="connsiteX3" fmla="*/ 88663 w 501582"/>
                  <a:gd name="connsiteY3" fmla="*/ 387587 h 483850"/>
                  <a:gd name="connsiteX4" fmla="*/ 139328 w 501582"/>
                  <a:gd name="connsiteY4" fmla="*/ 461051 h 483850"/>
                  <a:gd name="connsiteX5" fmla="*/ 113996 w 501582"/>
                  <a:gd name="connsiteY5" fmla="*/ 483850 h 483850"/>
                  <a:gd name="connsiteX6" fmla="*/ 0 w 501582"/>
                  <a:gd name="connsiteY6" fmla="*/ 331856 h 483850"/>
                  <a:gd name="connsiteX7" fmla="*/ 43065 w 501582"/>
                  <a:gd name="connsiteY7" fmla="*/ 314123 h 483850"/>
                  <a:gd name="connsiteX8" fmla="*/ 83597 w 501582"/>
                  <a:gd name="connsiteY8" fmla="*/ 369854 h 483850"/>
                  <a:gd name="connsiteX9" fmla="*/ 341988 w 501582"/>
                  <a:gd name="connsiteY9" fmla="*/ 93730 h 483850"/>
                  <a:gd name="connsiteX0" fmla="*/ 334388 w 493982"/>
                  <a:gd name="connsiteY0" fmla="*/ 93730 h 483850"/>
                  <a:gd name="connsiteX1" fmla="*/ 493982 w 493982"/>
                  <a:gd name="connsiteY1" fmla="*/ 0 h 483850"/>
                  <a:gd name="connsiteX2" fmla="*/ 402785 w 493982"/>
                  <a:gd name="connsiteY2" fmla="*/ 151995 h 483850"/>
                  <a:gd name="connsiteX3" fmla="*/ 81063 w 493982"/>
                  <a:gd name="connsiteY3" fmla="*/ 387587 h 483850"/>
                  <a:gd name="connsiteX4" fmla="*/ 131728 w 493982"/>
                  <a:gd name="connsiteY4" fmla="*/ 461051 h 483850"/>
                  <a:gd name="connsiteX5" fmla="*/ 106396 w 493982"/>
                  <a:gd name="connsiteY5" fmla="*/ 483850 h 483850"/>
                  <a:gd name="connsiteX6" fmla="*/ 0 w 493982"/>
                  <a:gd name="connsiteY6" fmla="*/ 334389 h 483850"/>
                  <a:gd name="connsiteX7" fmla="*/ 35465 w 493982"/>
                  <a:gd name="connsiteY7" fmla="*/ 314123 h 483850"/>
                  <a:gd name="connsiteX8" fmla="*/ 75997 w 493982"/>
                  <a:gd name="connsiteY8" fmla="*/ 369854 h 483850"/>
                  <a:gd name="connsiteX9" fmla="*/ 334388 w 493982"/>
                  <a:gd name="connsiteY9" fmla="*/ 93730 h 483850"/>
                  <a:gd name="connsiteX0" fmla="*/ 334388 w 493982"/>
                  <a:gd name="connsiteY0" fmla="*/ 93730 h 483850"/>
                  <a:gd name="connsiteX1" fmla="*/ 493982 w 493982"/>
                  <a:gd name="connsiteY1" fmla="*/ 0 h 483850"/>
                  <a:gd name="connsiteX2" fmla="*/ 402785 w 493982"/>
                  <a:gd name="connsiteY2" fmla="*/ 151995 h 483850"/>
                  <a:gd name="connsiteX3" fmla="*/ 81063 w 493982"/>
                  <a:gd name="connsiteY3" fmla="*/ 387587 h 483850"/>
                  <a:gd name="connsiteX4" fmla="*/ 131728 w 493982"/>
                  <a:gd name="connsiteY4" fmla="*/ 461051 h 483850"/>
                  <a:gd name="connsiteX5" fmla="*/ 106396 w 493982"/>
                  <a:gd name="connsiteY5" fmla="*/ 483850 h 483850"/>
                  <a:gd name="connsiteX6" fmla="*/ 0 w 493982"/>
                  <a:gd name="connsiteY6" fmla="*/ 334389 h 483850"/>
                  <a:gd name="connsiteX7" fmla="*/ 22799 w 493982"/>
                  <a:gd name="connsiteY7" fmla="*/ 306523 h 483850"/>
                  <a:gd name="connsiteX8" fmla="*/ 75997 w 493982"/>
                  <a:gd name="connsiteY8" fmla="*/ 369854 h 483850"/>
                  <a:gd name="connsiteX9" fmla="*/ 334388 w 493982"/>
                  <a:gd name="connsiteY9" fmla="*/ 93730 h 483850"/>
                  <a:gd name="connsiteX0" fmla="*/ 334388 w 638377"/>
                  <a:gd name="connsiteY0" fmla="*/ 225459 h 615579"/>
                  <a:gd name="connsiteX1" fmla="*/ 638377 w 638377"/>
                  <a:gd name="connsiteY1" fmla="*/ 0 h 615579"/>
                  <a:gd name="connsiteX2" fmla="*/ 402785 w 638377"/>
                  <a:gd name="connsiteY2" fmla="*/ 283724 h 615579"/>
                  <a:gd name="connsiteX3" fmla="*/ 81063 w 638377"/>
                  <a:gd name="connsiteY3" fmla="*/ 519316 h 615579"/>
                  <a:gd name="connsiteX4" fmla="*/ 131728 w 638377"/>
                  <a:gd name="connsiteY4" fmla="*/ 592780 h 615579"/>
                  <a:gd name="connsiteX5" fmla="*/ 106396 w 638377"/>
                  <a:gd name="connsiteY5" fmla="*/ 615579 h 615579"/>
                  <a:gd name="connsiteX6" fmla="*/ 0 w 638377"/>
                  <a:gd name="connsiteY6" fmla="*/ 466118 h 615579"/>
                  <a:gd name="connsiteX7" fmla="*/ 22799 w 638377"/>
                  <a:gd name="connsiteY7" fmla="*/ 438252 h 615579"/>
                  <a:gd name="connsiteX8" fmla="*/ 75997 w 638377"/>
                  <a:gd name="connsiteY8" fmla="*/ 501583 h 615579"/>
                  <a:gd name="connsiteX9" fmla="*/ 334388 w 638377"/>
                  <a:gd name="connsiteY9" fmla="*/ 225459 h 615579"/>
                  <a:gd name="connsiteX0" fmla="*/ 483849 w 638377"/>
                  <a:gd name="connsiteY0" fmla="*/ 73464 h 615579"/>
                  <a:gd name="connsiteX1" fmla="*/ 638377 w 638377"/>
                  <a:gd name="connsiteY1" fmla="*/ 0 h 615579"/>
                  <a:gd name="connsiteX2" fmla="*/ 402785 w 638377"/>
                  <a:gd name="connsiteY2" fmla="*/ 283724 h 615579"/>
                  <a:gd name="connsiteX3" fmla="*/ 81063 w 638377"/>
                  <a:gd name="connsiteY3" fmla="*/ 519316 h 615579"/>
                  <a:gd name="connsiteX4" fmla="*/ 131728 w 638377"/>
                  <a:gd name="connsiteY4" fmla="*/ 592780 h 615579"/>
                  <a:gd name="connsiteX5" fmla="*/ 106396 w 638377"/>
                  <a:gd name="connsiteY5" fmla="*/ 615579 h 615579"/>
                  <a:gd name="connsiteX6" fmla="*/ 0 w 638377"/>
                  <a:gd name="connsiteY6" fmla="*/ 466118 h 615579"/>
                  <a:gd name="connsiteX7" fmla="*/ 22799 w 638377"/>
                  <a:gd name="connsiteY7" fmla="*/ 438252 h 615579"/>
                  <a:gd name="connsiteX8" fmla="*/ 75997 w 638377"/>
                  <a:gd name="connsiteY8" fmla="*/ 501583 h 615579"/>
                  <a:gd name="connsiteX9" fmla="*/ 483849 w 638377"/>
                  <a:gd name="connsiteY9" fmla="*/ 73464 h 615579"/>
                  <a:gd name="connsiteX0" fmla="*/ 483849 w 638377"/>
                  <a:gd name="connsiteY0" fmla="*/ 73464 h 615579"/>
                  <a:gd name="connsiteX1" fmla="*/ 638377 w 638377"/>
                  <a:gd name="connsiteY1" fmla="*/ 0 h 615579"/>
                  <a:gd name="connsiteX2" fmla="*/ 514247 w 638377"/>
                  <a:gd name="connsiteY2" fmla="*/ 177328 h 615579"/>
                  <a:gd name="connsiteX3" fmla="*/ 81063 w 638377"/>
                  <a:gd name="connsiteY3" fmla="*/ 519316 h 615579"/>
                  <a:gd name="connsiteX4" fmla="*/ 131728 w 638377"/>
                  <a:gd name="connsiteY4" fmla="*/ 592780 h 615579"/>
                  <a:gd name="connsiteX5" fmla="*/ 106396 w 638377"/>
                  <a:gd name="connsiteY5" fmla="*/ 615579 h 615579"/>
                  <a:gd name="connsiteX6" fmla="*/ 0 w 638377"/>
                  <a:gd name="connsiteY6" fmla="*/ 466118 h 615579"/>
                  <a:gd name="connsiteX7" fmla="*/ 22799 w 638377"/>
                  <a:gd name="connsiteY7" fmla="*/ 438252 h 615579"/>
                  <a:gd name="connsiteX8" fmla="*/ 75997 w 638377"/>
                  <a:gd name="connsiteY8" fmla="*/ 501583 h 615579"/>
                  <a:gd name="connsiteX9" fmla="*/ 483849 w 638377"/>
                  <a:gd name="connsiteY9" fmla="*/ 73464 h 615579"/>
                  <a:gd name="connsiteX0" fmla="*/ 453450 w 638377"/>
                  <a:gd name="connsiteY0" fmla="*/ 116529 h 615579"/>
                  <a:gd name="connsiteX1" fmla="*/ 638377 w 638377"/>
                  <a:gd name="connsiteY1" fmla="*/ 0 h 615579"/>
                  <a:gd name="connsiteX2" fmla="*/ 514247 w 638377"/>
                  <a:gd name="connsiteY2" fmla="*/ 177328 h 615579"/>
                  <a:gd name="connsiteX3" fmla="*/ 81063 w 638377"/>
                  <a:gd name="connsiteY3" fmla="*/ 519316 h 615579"/>
                  <a:gd name="connsiteX4" fmla="*/ 131728 w 638377"/>
                  <a:gd name="connsiteY4" fmla="*/ 592780 h 615579"/>
                  <a:gd name="connsiteX5" fmla="*/ 106396 w 638377"/>
                  <a:gd name="connsiteY5" fmla="*/ 615579 h 615579"/>
                  <a:gd name="connsiteX6" fmla="*/ 0 w 638377"/>
                  <a:gd name="connsiteY6" fmla="*/ 466118 h 615579"/>
                  <a:gd name="connsiteX7" fmla="*/ 22799 w 638377"/>
                  <a:gd name="connsiteY7" fmla="*/ 438252 h 615579"/>
                  <a:gd name="connsiteX8" fmla="*/ 75997 w 638377"/>
                  <a:gd name="connsiteY8" fmla="*/ 501583 h 615579"/>
                  <a:gd name="connsiteX9" fmla="*/ 453450 w 638377"/>
                  <a:gd name="connsiteY9" fmla="*/ 116529 h 615579"/>
                  <a:gd name="connsiteX0" fmla="*/ 486382 w 671309"/>
                  <a:gd name="connsiteY0" fmla="*/ 116529 h 615579"/>
                  <a:gd name="connsiteX1" fmla="*/ 671309 w 671309"/>
                  <a:gd name="connsiteY1" fmla="*/ 0 h 615579"/>
                  <a:gd name="connsiteX2" fmla="*/ 547179 w 671309"/>
                  <a:gd name="connsiteY2" fmla="*/ 177328 h 615579"/>
                  <a:gd name="connsiteX3" fmla="*/ 113995 w 671309"/>
                  <a:gd name="connsiteY3" fmla="*/ 519316 h 615579"/>
                  <a:gd name="connsiteX4" fmla="*/ 164660 w 671309"/>
                  <a:gd name="connsiteY4" fmla="*/ 592780 h 615579"/>
                  <a:gd name="connsiteX5" fmla="*/ 139328 w 671309"/>
                  <a:gd name="connsiteY5" fmla="*/ 615579 h 615579"/>
                  <a:gd name="connsiteX6" fmla="*/ 0 w 671309"/>
                  <a:gd name="connsiteY6" fmla="*/ 440785 h 615579"/>
                  <a:gd name="connsiteX7" fmla="*/ 55731 w 671309"/>
                  <a:gd name="connsiteY7" fmla="*/ 438252 h 615579"/>
                  <a:gd name="connsiteX8" fmla="*/ 108929 w 671309"/>
                  <a:gd name="connsiteY8" fmla="*/ 501583 h 615579"/>
                  <a:gd name="connsiteX9" fmla="*/ 486382 w 671309"/>
                  <a:gd name="connsiteY9" fmla="*/ 116529 h 615579"/>
                  <a:gd name="connsiteX0" fmla="*/ 486382 w 671309"/>
                  <a:gd name="connsiteY0" fmla="*/ 116529 h 630779"/>
                  <a:gd name="connsiteX1" fmla="*/ 671309 w 671309"/>
                  <a:gd name="connsiteY1" fmla="*/ 0 h 630779"/>
                  <a:gd name="connsiteX2" fmla="*/ 547179 w 671309"/>
                  <a:gd name="connsiteY2" fmla="*/ 177328 h 630779"/>
                  <a:gd name="connsiteX3" fmla="*/ 113995 w 671309"/>
                  <a:gd name="connsiteY3" fmla="*/ 519316 h 630779"/>
                  <a:gd name="connsiteX4" fmla="*/ 164660 w 671309"/>
                  <a:gd name="connsiteY4" fmla="*/ 592780 h 630779"/>
                  <a:gd name="connsiteX5" fmla="*/ 139328 w 671309"/>
                  <a:gd name="connsiteY5" fmla="*/ 630779 h 630779"/>
                  <a:gd name="connsiteX6" fmla="*/ 0 w 671309"/>
                  <a:gd name="connsiteY6" fmla="*/ 440785 h 630779"/>
                  <a:gd name="connsiteX7" fmla="*/ 55731 w 671309"/>
                  <a:gd name="connsiteY7" fmla="*/ 438252 h 630779"/>
                  <a:gd name="connsiteX8" fmla="*/ 108929 w 671309"/>
                  <a:gd name="connsiteY8" fmla="*/ 501583 h 630779"/>
                  <a:gd name="connsiteX9" fmla="*/ 486382 w 671309"/>
                  <a:gd name="connsiteY9" fmla="*/ 116529 h 630779"/>
                  <a:gd name="connsiteX0" fmla="*/ 486382 w 671309"/>
                  <a:gd name="connsiteY0" fmla="*/ 116529 h 630779"/>
                  <a:gd name="connsiteX1" fmla="*/ 671309 w 671309"/>
                  <a:gd name="connsiteY1" fmla="*/ 0 h 630779"/>
                  <a:gd name="connsiteX2" fmla="*/ 547179 w 671309"/>
                  <a:gd name="connsiteY2" fmla="*/ 177328 h 630779"/>
                  <a:gd name="connsiteX3" fmla="*/ 113995 w 671309"/>
                  <a:gd name="connsiteY3" fmla="*/ 519316 h 630779"/>
                  <a:gd name="connsiteX4" fmla="*/ 164660 w 671309"/>
                  <a:gd name="connsiteY4" fmla="*/ 610513 h 630779"/>
                  <a:gd name="connsiteX5" fmla="*/ 139328 w 671309"/>
                  <a:gd name="connsiteY5" fmla="*/ 630779 h 630779"/>
                  <a:gd name="connsiteX6" fmla="*/ 0 w 671309"/>
                  <a:gd name="connsiteY6" fmla="*/ 440785 h 630779"/>
                  <a:gd name="connsiteX7" fmla="*/ 55731 w 671309"/>
                  <a:gd name="connsiteY7" fmla="*/ 438252 h 630779"/>
                  <a:gd name="connsiteX8" fmla="*/ 108929 w 671309"/>
                  <a:gd name="connsiteY8" fmla="*/ 501583 h 630779"/>
                  <a:gd name="connsiteX9" fmla="*/ 486382 w 671309"/>
                  <a:gd name="connsiteY9" fmla="*/ 116529 h 630779"/>
                  <a:gd name="connsiteX0" fmla="*/ 486382 w 671309"/>
                  <a:gd name="connsiteY0" fmla="*/ 116529 h 630779"/>
                  <a:gd name="connsiteX1" fmla="*/ 671309 w 671309"/>
                  <a:gd name="connsiteY1" fmla="*/ 0 h 630779"/>
                  <a:gd name="connsiteX2" fmla="*/ 547179 w 671309"/>
                  <a:gd name="connsiteY2" fmla="*/ 177328 h 630779"/>
                  <a:gd name="connsiteX3" fmla="*/ 113995 w 671309"/>
                  <a:gd name="connsiteY3" fmla="*/ 519316 h 630779"/>
                  <a:gd name="connsiteX4" fmla="*/ 164660 w 671309"/>
                  <a:gd name="connsiteY4" fmla="*/ 610513 h 630779"/>
                  <a:gd name="connsiteX5" fmla="*/ 139328 w 671309"/>
                  <a:gd name="connsiteY5" fmla="*/ 630779 h 630779"/>
                  <a:gd name="connsiteX6" fmla="*/ 0 w 671309"/>
                  <a:gd name="connsiteY6" fmla="*/ 440785 h 630779"/>
                  <a:gd name="connsiteX7" fmla="*/ 32932 w 671309"/>
                  <a:gd name="connsiteY7" fmla="*/ 430652 h 630779"/>
                  <a:gd name="connsiteX8" fmla="*/ 108929 w 671309"/>
                  <a:gd name="connsiteY8" fmla="*/ 501583 h 630779"/>
                  <a:gd name="connsiteX9" fmla="*/ 486382 w 671309"/>
                  <a:gd name="connsiteY9" fmla="*/ 116529 h 630779"/>
                  <a:gd name="connsiteX0" fmla="*/ 486382 w 671309"/>
                  <a:gd name="connsiteY0" fmla="*/ 116529 h 630779"/>
                  <a:gd name="connsiteX1" fmla="*/ 671309 w 671309"/>
                  <a:gd name="connsiteY1" fmla="*/ 0 h 630779"/>
                  <a:gd name="connsiteX2" fmla="*/ 547179 w 671309"/>
                  <a:gd name="connsiteY2" fmla="*/ 177328 h 630779"/>
                  <a:gd name="connsiteX3" fmla="*/ 113995 w 671309"/>
                  <a:gd name="connsiteY3" fmla="*/ 519316 h 630779"/>
                  <a:gd name="connsiteX4" fmla="*/ 164660 w 671309"/>
                  <a:gd name="connsiteY4" fmla="*/ 610513 h 630779"/>
                  <a:gd name="connsiteX5" fmla="*/ 139328 w 671309"/>
                  <a:gd name="connsiteY5" fmla="*/ 630779 h 630779"/>
                  <a:gd name="connsiteX6" fmla="*/ 0 w 671309"/>
                  <a:gd name="connsiteY6" fmla="*/ 440785 h 630779"/>
                  <a:gd name="connsiteX7" fmla="*/ 32932 w 671309"/>
                  <a:gd name="connsiteY7" fmla="*/ 430652 h 630779"/>
                  <a:gd name="connsiteX8" fmla="*/ 101329 w 671309"/>
                  <a:gd name="connsiteY8" fmla="*/ 506649 h 630779"/>
                  <a:gd name="connsiteX9" fmla="*/ 486382 w 671309"/>
                  <a:gd name="connsiteY9" fmla="*/ 116529 h 630779"/>
                  <a:gd name="connsiteX0" fmla="*/ 486382 w 671309"/>
                  <a:gd name="connsiteY0" fmla="*/ 116529 h 630779"/>
                  <a:gd name="connsiteX1" fmla="*/ 671309 w 671309"/>
                  <a:gd name="connsiteY1" fmla="*/ 0 h 630779"/>
                  <a:gd name="connsiteX2" fmla="*/ 575046 w 671309"/>
                  <a:gd name="connsiteY2" fmla="*/ 141863 h 630779"/>
                  <a:gd name="connsiteX3" fmla="*/ 547179 w 671309"/>
                  <a:gd name="connsiteY3" fmla="*/ 177328 h 630779"/>
                  <a:gd name="connsiteX4" fmla="*/ 113995 w 671309"/>
                  <a:gd name="connsiteY4" fmla="*/ 519316 h 630779"/>
                  <a:gd name="connsiteX5" fmla="*/ 164660 w 671309"/>
                  <a:gd name="connsiteY5" fmla="*/ 610513 h 630779"/>
                  <a:gd name="connsiteX6" fmla="*/ 139328 w 671309"/>
                  <a:gd name="connsiteY6" fmla="*/ 630779 h 630779"/>
                  <a:gd name="connsiteX7" fmla="*/ 0 w 671309"/>
                  <a:gd name="connsiteY7" fmla="*/ 440785 h 630779"/>
                  <a:gd name="connsiteX8" fmla="*/ 32932 w 671309"/>
                  <a:gd name="connsiteY8" fmla="*/ 430652 h 630779"/>
                  <a:gd name="connsiteX9" fmla="*/ 101329 w 671309"/>
                  <a:gd name="connsiteY9" fmla="*/ 506649 h 630779"/>
                  <a:gd name="connsiteX10" fmla="*/ 486382 w 671309"/>
                  <a:gd name="connsiteY10" fmla="*/ 116529 h 630779"/>
                  <a:gd name="connsiteX0" fmla="*/ 486382 w 671309"/>
                  <a:gd name="connsiteY0" fmla="*/ 116529 h 630779"/>
                  <a:gd name="connsiteX1" fmla="*/ 671309 w 671309"/>
                  <a:gd name="connsiteY1" fmla="*/ 0 h 630779"/>
                  <a:gd name="connsiteX2" fmla="*/ 575046 w 671309"/>
                  <a:gd name="connsiteY2" fmla="*/ 141863 h 630779"/>
                  <a:gd name="connsiteX3" fmla="*/ 547179 w 671309"/>
                  <a:gd name="connsiteY3" fmla="*/ 177328 h 630779"/>
                  <a:gd name="connsiteX4" fmla="*/ 113995 w 671309"/>
                  <a:gd name="connsiteY4" fmla="*/ 519316 h 630779"/>
                  <a:gd name="connsiteX5" fmla="*/ 164660 w 671309"/>
                  <a:gd name="connsiteY5" fmla="*/ 610513 h 630779"/>
                  <a:gd name="connsiteX6" fmla="*/ 139328 w 671309"/>
                  <a:gd name="connsiteY6" fmla="*/ 630779 h 630779"/>
                  <a:gd name="connsiteX7" fmla="*/ 0 w 671309"/>
                  <a:gd name="connsiteY7" fmla="*/ 440785 h 630779"/>
                  <a:gd name="connsiteX8" fmla="*/ 32932 w 671309"/>
                  <a:gd name="connsiteY8" fmla="*/ 430652 h 630779"/>
                  <a:gd name="connsiteX9" fmla="*/ 101329 w 671309"/>
                  <a:gd name="connsiteY9" fmla="*/ 506649 h 630779"/>
                  <a:gd name="connsiteX10" fmla="*/ 486382 w 671309"/>
                  <a:gd name="connsiteY10" fmla="*/ 116529 h 630779"/>
                  <a:gd name="connsiteX0" fmla="*/ 486382 w 671309"/>
                  <a:gd name="connsiteY0" fmla="*/ 116529 h 630779"/>
                  <a:gd name="connsiteX1" fmla="*/ 671309 w 671309"/>
                  <a:gd name="connsiteY1" fmla="*/ 0 h 630779"/>
                  <a:gd name="connsiteX2" fmla="*/ 547179 w 671309"/>
                  <a:gd name="connsiteY2" fmla="*/ 177328 h 630779"/>
                  <a:gd name="connsiteX3" fmla="*/ 113995 w 671309"/>
                  <a:gd name="connsiteY3" fmla="*/ 519316 h 630779"/>
                  <a:gd name="connsiteX4" fmla="*/ 164660 w 671309"/>
                  <a:gd name="connsiteY4" fmla="*/ 610513 h 630779"/>
                  <a:gd name="connsiteX5" fmla="*/ 139328 w 671309"/>
                  <a:gd name="connsiteY5" fmla="*/ 630779 h 630779"/>
                  <a:gd name="connsiteX6" fmla="*/ 0 w 671309"/>
                  <a:gd name="connsiteY6" fmla="*/ 440785 h 630779"/>
                  <a:gd name="connsiteX7" fmla="*/ 32932 w 671309"/>
                  <a:gd name="connsiteY7" fmla="*/ 430652 h 630779"/>
                  <a:gd name="connsiteX8" fmla="*/ 101329 w 671309"/>
                  <a:gd name="connsiteY8" fmla="*/ 506649 h 630779"/>
                  <a:gd name="connsiteX9" fmla="*/ 486382 w 671309"/>
                  <a:gd name="connsiteY9" fmla="*/ 116529 h 630779"/>
                  <a:gd name="connsiteX0" fmla="*/ 486382 w 672804"/>
                  <a:gd name="connsiteY0" fmla="*/ 116529 h 630779"/>
                  <a:gd name="connsiteX1" fmla="*/ 671309 w 672804"/>
                  <a:gd name="connsiteY1" fmla="*/ 0 h 630779"/>
                  <a:gd name="connsiteX2" fmla="*/ 547179 w 672804"/>
                  <a:gd name="connsiteY2" fmla="*/ 177328 h 630779"/>
                  <a:gd name="connsiteX3" fmla="*/ 113995 w 672804"/>
                  <a:gd name="connsiteY3" fmla="*/ 519316 h 630779"/>
                  <a:gd name="connsiteX4" fmla="*/ 164660 w 672804"/>
                  <a:gd name="connsiteY4" fmla="*/ 610513 h 630779"/>
                  <a:gd name="connsiteX5" fmla="*/ 139328 w 672804"/>
                  <a:gd name="connsiteY5" fmla="*/ 630779 h 630779"/>
                  <a:gd name="connsiteX6" fmla="*/ 0 w 672804"/>
                  <a:gd name="connsiteY6" fmla="*/ 440785 h 630779"/>
                  <a:gd name="connsiteX7" fmla="*/ 32932 w 672804"/>
                  <a:gd name="connsiteY7" fmla="*/ 430652 h 630779"/>
                  <a:gd name="connsiteX8" fmla="*/ 101329 w 672804"/>
                  <a:gd name="connsiteY8" fmla="*/ 506649 h 630779"/>
                  <a:gd name="connsiteX9" fmla="*/ 486382 w 672804"/>
                  <a:gd name="connsiteY9" fmla="*/ 116529 h 630779"/>
                  <a:gd name="connsiteX0" fmla="*/ 486382 w 672804"/>
                  <a:gd name="connsiteY0" fmla="*/ 116529 h 630779"/>
                  <a:gd name="connsiteX1" fmla="*/ 557312 w 672804"/>
                  <a:gd name="connsiteY1" fmla="*/ 68399 h 630779"/>
                  <a:gd name="connsiteX2" fmla="*/ 671309 w 672804"/>
                  <a:gd name="connsiteY2" fmla="*/ 0 h 630779"/>
                  <a:gd name="connsiteX3" fmla="*/ 547179 w 672804"/>
                  <a:gd name="connsiteY3" fmla="*/ 177328 h 630779"/>
                  <a:gd name="connsiteX4" fmla="*/ 113995 w 672804"/>
                  <a:gd name="connsiteY4" fmla="*/ 519316 h 630779"/>
                  <a:gd name="connsiteX5" fmla="*/ 164660 w 672804"/>
                  <a:gd name="connsiteY5" fmla="*/ 610513 h 630779"/>
                  <a:gd name="connsiteX6" fmla="*/ 139328 w 672804"/>
                  <a:gd name="connsiteY6" fmla="*/ 630779 h 630779"/>
                  <a:gd name="connsiteX7" fmla="*/ 0 w 672804"/>
                  <a:gd name="connsiteY7" fmla="*/ 440785 h 630779"/>
                  <a:gd name="connsiteX8" fmla="*/ 32932 w 672804"/>
                  <a:gd name="connsiteY8" fmla="*/ 430652 h 630779"/>
                  <a:gd name="connsiteX9" fmla="*/ 101329 w 672804"/>
                  <a:gd name="connsiteY9" fmla="*/ 506649 h 630779"/>
                  <a:gd name="connsiteX10" fmla="*/ 486382 w 672804"/>
                  <a:gd name="connsiteY10" fmla="*/ 116529 h 630779"/>
                  <a:gd name="connsiteX0" fmla="*/ 486382 w 672804"/>
                  <a:gd name="connsiteY0" fmla="*/ 116529 h 630779"/>
                  <a:gd name="connsiteX1" fmla="*/ 557312 w 672804"/>
                  <a:gd name="connsiteY1" fmla="*/ 68399 h 630779"/>
                  <a:gd name="connsiteX2" fmla="*/ 671309 w 672804"/>
                  <a:gd name="connsiteY2" fmla="*/ 0 h 630779"/>
                  <a:gd name="connsiteX3" fmla="*/ 547179 w 672804"/>
                  <a:gd name="connsiteY3" fmla="*/ 177328 h 630779"/>
                  <a:gd name="connsiteX4" fmla="*/ 113995 w 672804"/>
                  <a:gd name="connsiteY4" fmla="*/ 519316 h 630779"/>
                  <a:gd name="connsiteX5" fmla="*/ 164660 w 672804"/>
                  <a:gd name="connsiteY5" fmla="*/ 610513 h 630779"/>
                  <a:gd name="connsiteX6" fmla="*/ 139328 w 672804"/>
                  <a:gd name="connsiteY6" fmla="*/ 630779 h 630779"/>
                  <a:gd name="connsiteX7" fmla="*/ 0 w 672804"/>
                  <a:gd name="connsiteY7" fmla="*/ 440785 h 630779"/>
                  <a:gd name="connsiteX8" fmla="*/ 32932 w 672804"/>
                  <a:gd name="connsiteY8" fmla="*/ 430652 h 630779"/>
                  <a:gd name="connsiteX9" fmla="*/ 101329 w 672804"/>
                  <a:gd name="connsiteY9" fmla="*/ 506649 h 630779"/>
                  <a:gd name="connsiteX10" fmla="*/ 486382 w 672804"/>
                  <a:gd name="connsiteY10" fmla="*/ 116529 h 630779"/>
                  <a:gd name="connsiteX0" fmla="*/ 486382 w 672804"/>
                  <a:gd name="connsiteY0" fmla="*/ 116529 h 630779"/>
                  <a:gd name="connsiteX1" fmla="*/ 671309 w 672804"/>
                  <a:gd name="connsiteY1" fmla="*/ 0 h 630779"/>
                  <a:gd name="connsiteX2" fmla="*/ 547179 w 672804"/>
                  <a:gd name="connsiteY2" fmla="*/ 177328 h 630779"/>
                  <a:gd name="connsiteX3" fmla="*/ 113995 w 672804"/>
                  <a:gd name="connsiteY3" fmla="*/ 519316 h 630779"/>
                  <a:gd name="connsiteX4" fmla="*/ 164660 w 672804"/>
                  <a:gd name="connsiteY4" fmla="*/ 610513 h 630779"/>
                  <a:gd name="connsiteX5" fmla="*/ 139328 w 672804"/>
                  <a:gd name="connsiteY5" fmla="*/ 630779 h 630779"/>
                  <a:gd name="connsiteX6" fmla="*/ 0 w 672804"/>
                  <a:gd name="connsiteY6" fmla="*/ 440785 h 630779"/>
                  <a:gd name="connsiteX7" fmla="*/ 32932 w 672804"/>
                  <a:gd name="connsiteY7" fmla="*/ 430652 h 630779"/>
                  <a:gd name="connsiteX8" fmla="*/ 101329 w 672804"/>
                  <a:gd name="connsiteY8" fmla="*/ 506649 h 630779"/>
                  <a:gd name="connsiteX9" fmla="*/ 486382 w 672804"/>
                  <a:gd name="connsiteY9" fmla="*/ 116529 h 630779"/>
                  <a:gd name="connsiteX0" fmla="*/ 486382 w 672804"/>
                  <a:gd name="connsiteY0" fmla="*/ 116529 h 630779"/>
                  <a:gd name="connsiteX1" fmla="*/ 577578 w 672804"/>
                  <a:gd name="connsiteY1" fmla="*/ 60800 h 630779"/>
                  <a:gd name="connsiteX2" fmla="*/ 671309 w 672804"/>
                  <a:gd name="connsiteY2" fmla="*/ 0 h 630779"/>
                  <a:gd name="connsiteX3" fmla="*/ 547179 w 672804"/>
                  <a:gd name="connsiteY3" fmla="*/ 177328 h 630779"/>
                  <a:gd name="connsiteX4" fmla="*/ 113995 w 672804"/>
                  <a:gd name="connsiteY4" fmla="*/ 519316 h 630779"/>
                  <a:gd name="connsiteX5" fmla="*/ 164660 w 672804"/>
                  <a:gd name="connsiteY5" fmla="*/ 610513 h 630779"/>
                  <a:gd name="connsiteX6" fmla="*/ 139328 w 672804"/>
                  <a:gd name="connsiteY6" fmla="*/ 630779 h 630779"/>
                  <a:gd name="connsiteX7" fmla="*/ 0 w 672804"/>
                  <a:gd name="connsiteY7" fmla="*/ 440785 h 630779"/>
                  <a:gd name="connsiteX8" fmla="*/ 32932 w 672804"/>
                  <a:gd name="connsiteY8" fmla="*/ 430652 h 630779"/>
                  <a:gd name="connsiteX9" fmla="*/ 101329 w 672804"/>
                  <a:gd name="connsiteY9" fmla="*/ 506649 h 630779"/>
                  <a:gd name="connsiteX10" fmla="*/ 486382 w 672804"/>
                  <a:gd name="connsiteY10" fmla="*/ 116529 h 630779"/>
                  <a:gd name="connsiteX0" fmla="*/ 486382 w 672804"/>
                  <a:gd name="connsiteY0" fmla="*/ 116529 h 630779"/>
                  <a:gd name="connsiteX1" fmla="*/ 671309 w 672804"/>
                  <a:gd name="connsiteY1" fmla="*/ 0 h 630779"/>
                  <a:gd name="connsiteX2" fmla="*/ 547179 w 672804"/>
                  <a:gd name="connsiteY2" fmla="*/ 177328 h 630779"/>
                  <a:gd name="connsiteX3" fmla="*/ 113995 w 672804"/>
                  <a:gd name="connsiteY3" fmla="*/ 519316 h 630779"/>
                  <a:gd name="connsiteX4" fmla="*/ 164660 w 672804"/>
                  <a:gd name="connsiteY4" fmla="*/ 610513 h 630779"/>
                  <a:gd name="connsiteX5" fmla="*/ 139328 w 672804"/>
                  <a:gd name="connsiteY5" fmla="*/ 630779 h 630779"/>
                  <a:gd name="connsiteX6" fmla="*/ 0 w 672804"/>
                  <a:gd name="connsiteY6" fmla="*/ 440785 h 630779"/>
                  <a:gd name="connsiteX7" fmla="*/ 32932 w 672804"/>
                  <a:gd name="connsiteY7" fmla="*/ 430652 h 630779"/>
                  <a:gd name="connsiteX8" fmla="*/ 101329 w 672804"/>
                  <a:gd name="connsiteY8" fmla="*/ 506649 h 630779"/>
                  <a:gd name="connsiteX9" fmla="*/ 486382 w 672804"/>
                  <a:gd name="connsiteY9" fmla="*/ 116529 h 630779"/>
                  <a:gd name="connsiteX0" fmla="*/ 486382 w 672804"/>
                  <a:gd name="connsiteY0" fmla="*/ 118009 h 632259"/>
                  <a:gd name="connsiteX1" fmla="*/ 671309 w 672804"/>
                  <a:gd name="connsiteY1" fmla="*/ 1480 h 632259"/>
                  <a:gd name="connsiteX2" fmla="*/ 547179 w 672804"/>
                  <a:gd name="connsiteY2" fmla="*/ 178808 h 632259"/>
                  <a:gd name="connsiteX3" fmla="*/ 113995 w 672804"/>
                  <a:gd name="connsiteY3" fmla="*/ 520796 h 632259"/>
                  <a:gd name="connsiteX4" fmla="*/ 164660 w 672804"/>
                  <a:gd name="connsiteY4" fmla="*/ 611993 h 632259"/>
                  <a:gd name="connsiteX5" fmla="*/ 139328 w 672804"/>
                  <a:gd name="connsiteY5" fmla="*/ 632259 h 632259"/>
                  <a:gd name="connsiteX6" fmla="*/ 0 w 672804"/>
                  <a:gd name="connsiteY6" fmla="*/ 442265 h 632259"/>
                  <a:gd name="connsiteX7" fmla="*/ 32932 w 672804"/>
                  <a:gd name="connsiteY7" fmla="*/ 432132 h 632259"/>
                  <a:gd name="connsiteX8" fmla="*/ 101329 w 672804"/>
                  <a:gd name="connsiteY8" fmla="*/ 508129 h 632259"/>
                  <a:gd name="connsiteX9" fmla="*/ 486382 w 672804"/>
                  <a:gd name="connsiteY9" fmla="*/ 118009 h 632259"/>
                  <a:gd name="connsiteX0" fmla="*/ 486382 w 672804"/>
                  <a:gd name="connsiteY0" fmla="*/ 118009 h 637325"/>
                  <a:gd name="connsiteX1" fmla="*/ 671309 w 672804"/>
                  <a:gd name="connsiteY1" fmla="*/ 1480 h 637325"/>
                  <a:gd name="connsiteX2" fmla="*/ 547179 w 672804"/>
                  <a:gd name="connsiteY2" fmla="*/ 178808 h 637325"/>
                  <a:gd name="connsiteX3" fmla="*/ 113995 w 672804"/>
                  <a:gd name="connsiteY3" fmla="*/ 520796 h 637325"/>
                  <a:gd name="connsiteX4" fmla="*/ 164660 w 672804"/>
                  <a:gd name="connsiteY4" fmla="*/ 611993 h 637325"/>
                  <a:gd name="connsiteX5" fmla="*/ 146928 w 672804"/>
                  <a:gd name="connsiteY5" fmla="*/ 637325 h 637325"/>
                  <a:gd name="connsiteX6" fmla="*/ 0 w 672804"/>
                  <a:gd name="connsiteY6" fmla="*/ 442265 h 637325"/>
                  <a:gd name="connsiteX7" fmla="*/ 32932 w 672804"/>
                  <a:gd name="connsiteY7" fmla="*/ 432132 h 637325"/>
                  <a:gd name="connsiteX8" fmla="*/ 101329 w 672804"/>
                  <a:gd name="connsiteY8" fmla="*/ 508129 h 637325"/>
                  <a:gd name="connsiteX9" fmla="*/ 486382 w 672804"/>
                  <a:gd name="connsiteY9" fmla="*/ 118009 h 63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2804" h="637325">
                    <a:moveTo>
                      <a:pt x="486382" y="118009"/>
                    </a:moveTo>
                    <a:cubicBezTo>
                      <a:pt x="581379" y="33568"/>
                      <a:pt x="661176" y="-8653"/>
                      <a:pt x="671309" y="1480"/>
                    </a:cubicBezTo>
                    <a:cubicBezTo>
                      <a:pt x="681442" y="11613"/>
                      <a:pt x="640065" y="92255"/>
                      <a:pt x="547179" y="178808"/>
                    </a:cubicBezTo>
                    <a:lnTo>
                      <a:pt x="113995" y="520796"/>
                    </a:lnTo>
                    <a:lnTo>
                      <a:pt x="164660" y="611993"/>
                    </a:lnTo>
                    <a:lnTo>
                      <a:pt x="146928" y="637325"/>
                    </a:lnTo>
                    <a:lnTo>
                      <a:pt x="0" y="442265"/>
                    </a:lnTo>
                    <a:lnTo>
                      <a:pt x="32932" y="432132"/>
                    </a:lnTo>
                    <a:lnTo>
                      <a:pt x="101329" y="508129"/>
                    </a:lnTo>
                    <a:lnTo>
                      <a:pt x="486382" y="1180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40CF2040-76D4-4804-8FCD-8CD6F2F588C4}"/>
                  </a:ext>
                </a:extLst>
              </p:cNvPr>
              <p:cNvSpPr/>
              <p:nvPr/>
            </p:nvSpPr>
            <p:spPr>
              <a:xfrm>
                <a:off x="2112445" y="5993951"/>
                <a:ext cx="809349" cy="889586"/>
              </a:xfrm>
              <a:custGeom>
                <a:avLst/>
                <a:gdLst>
                  <a:gd name="connsiteX0" fmla="*/ 381000 w 774424"/>
                  <a:gd name="connsiteY0" fmla="*/ 376859 h 840685"/>
                  <a:gd name="connsiteX1" fmla="*/ 774424 w 774424"/>
                  <a:gd name="connsiteY1" fmla="*/ 819978 h 840685"/>
                  <a:gd name="connsiteX2" fmla="*/ 737152 w 774424"/>
                  <a:gd name="connsiteY2" fmla="*/ 840685 h 840685"/>
                  <a:gd name="connsiteX3" fmla="*/ 323022 w 774424"/>
                  <a:gd name="connsiteY3" fmla="*/ 434837 h 840685"/>
                  <a:gd name="connsiteX4" fmla="*/ 0 w 774424"/>
                  <a:gd name="connsiteY4" fmla="*/ 37272 h 840685"/>
                  <a:gd name="connsiteX5" fmla="*/ 33131 w 774424"/>
                  <a:gd name="connsiteY5" fmla="*/ 0 h 840685"/>
                  <a:gd name="connsiteX6" fmla="*/ 381000 w 774424"/>
                  <a:gd name="connsiteY6" fmla="*/ 376859 h 840685"/>
                  <a:gd name="connsiteX0" fmla="*/ 381000 w 774424"/>
                  <a:gd name="connsiteY0" fmla="*/ 376859 h 843852"/>
                  <a:gd name="connsiteX1" fmla="*/ 774424 w 774424"/>
                  <a:gd name="connsiteY1" fmla="*/ 819978 h 843852"/>
                  <a:gd name="connsiteX2" fmla="*/ 756202 w 774424"/>
                  <a:gd name="connsiteY2" fmla="*/ 843852 h 843852"/>
                  <a:gd name="connsiteX3" fmla="*/ 323022 w 774424"/>
                  <a:gd name="connsiteY3" fmla="*/ 434837 h 843852"/>
                  <a:gd name="connsiteX4" fmla="*/ 0 w 774424"/>
                  <a:gd name="connsiteY4" fmla="*/ 37272 h 843852"/>
                  <a:gd name="connsiteX5" fmla="*/ 33131 w 774424"/>
                  <a:gd name="connsiteY5" fmla="*/ 0 h 843852"/>
                  <a:gd name="connsiteX6" fmla="*/ 381000 w 774424"/>
                  <a:gd name="connsiteY6" fmla="*/ 376859 h 843852"/>
                  <a:gd name="connsiteX0" fmla="*/ 400050 w 793474"/>
                  <a:gd name="connsiteY0" fmla="*/ 380760 h 847753"/>
                  <a:gd name="connsiteX1" fmla="*/ 793474 w 793474"/>
                  <a:gd name="connsiteY1" fmla="*/ 823879 h 847753"/>
                  <a:gd name="connsiteX2" fmla="*/ 775252 w 793474"/>
                  <a:gd name="connsiteY2" fmla="*/ 847753 h 847753"/>
                  <a:gd name="connsiteX3" fmla="*/ 342072 w 793474"/>
                  <a:gd name="connsiteY3" fmla="*/ 438738 h 847753"/>
                  <a:gd name="connsiteX4" fmla="*/ 0 w 793474"/>
                  <a:gd name="connsiteY4" fmla="*/ 0 h 847753"/>
                  <a:gd name="connsiteX5" fmla="*/ 52181 w 793474"/>
                  <a:gd name="connsiteY5" fmla="*/ 3901 h 847753"/>
                  <a:gd name="connsiteX6" fmla="*/ 400050 w 793474"/>
                  <a:gd name="connsiteY6" fmla="*/ 380760 h 847753"/>
                  <a:gd name="connsiteX0" fmla="*/ 400050 w 793474"/>
                  <a:gd name="connsiteY0" fmla="*/ 395862 h 862855"/>
                  <a:gd name="connsiteX1" fmla="*/ 793474 w 793474"/>
                  <a:gd name="connsiteY1" fmla="*/ 838981 h 862855"/>
                  <a:gd name="connsiteX2" fmla="*/ 775252 w 793474"/>
                  <a:gd name="connsiteY2" fmla="*/ 862855 h 862855"/>
                  <a:gd name="connsiteX3" fmla="*/ 342072 w 793474"/>
                  <a:gd name="connsiteY3" fmla="*/ 453840 h 862855"/>
                  <a:gd name="connsiteX4" fmla="*/ 0 w 793474"/>
                  <a:gd name="connsiteY4" fmla="*/ 15102 h 862855"/>
                  <a:gd name="connsiteX5" fmla="*/ 42656 w 793474"/>
                  <a:gd name="connsiteY5" fmla="*/ 0 h 862855"/>
                  <a:gd name="connsiteX6" fmla="*/ 400050 w 793474"/>
                  <a:gd name="connsiteY6" fmla="*/ 395862 h 862855"/>
                  <a:gd name="connsiteX0" fmla="*/ 415925 w 809349"/>
                  <a:gd name="connsiteY0" fmla="*/ 415599 h 882592"/>
                  <a:gd name="connsiteX1" fmla="*/ 809349 w 809349"/>
                  <a:gd name="connsiteY1" fmla="*/ 858718 h 882592"/>
                  <a:gd name="connsiteX2" fmla="*/ 791127 w 809349"/>
                  <a:gd name="connsiteY2" fmla="*/ 882592 h 882592"/>
                  <a:gd name="connsiteX3" fmla="*/ 357947 w 809349"/>
                  <a:gd name="connsiteY3" fmla="*/ 473577 h 882592"/>
                  <a:gd name="connsiteX4" fmla="*/ 0 w 809349"/>
                  <a:gd name="connsiteY4" fmla="*/ 0 h 882592"/>
                  <a:gd name="connsiteX5" fmla="*/ 58531 w 809349"/>
                  <a:gd name="connsiteY5" fmla="*/ 19737 h 882592"/>
                  <a:gd name="connsiteX6" fmla="*/ 415925 w 809349"/>
                  <a:gd name="connsiteY6" fmla="*/ 415599 h 882592"/>
                  <a:gd name="connsiteX0" fmla="*/ 415925 w 809349"/>
                  <a:gd name="connsiteY0" fmla="*/ 418032 h 885025"/>
                  <a:gd name="connsiteX1" fmla="*/ 809349 w 809349"/>
                  <a:gd name="connsiteY1" fmla="*/ 861151 h 885025"/>
                  <a:gd name="connsiteX2" fmla="*/ 791127 w 809349"/>
                  <a:gd name="connsiteY2" fmla="*/ 885025 h 885025"/>
                  <a:gd name="connsiteX3" fmla="*/ 357947 w 809349"/>
                  <a:gd name="connsiteY3" fmla="*/ 476010 h 885025"/>
                  <a:gd name="connsiteX4" fmla="*/ 0 w 809349"/>
                  <a:gd name="connsiteY4" fmla="*/ 2433 h 885025"/>
                  <a:gd name="connsiteX5" fmla="*/ 36306 w 809349"/>
                  <a:gd name="connsiteY5" fmla="*/ 0 h 885025"/>
                  <a:gd name="connsiteX6" fmla="*/ 415925 w 809349"/>
                  <a:gd name="connsiteY6" fmla="*/ 418032 h 885025"/>
                  <a:gd name="connsiteX0" fmla="*/ 415925 w 809349"/>
                  <a:gd name="connsiteY0" fmla="*/ 427534 h 894527"/>
                  <a:gd name="connsiteX1" fmla="*/ 809349 w 809349"/>
                  <a:gd name="connsiteY1" fmla="*/ 870653 h 894527"/>
                  <a:gd name="connsiteX2" fmla="*/ 791127 w 809349"/>
                  <a:gd name="connsiteY2" fmla="*/ 894527 h 894527"/>
                  <a:gd name="connsiteX3" fmla="*/ 357947 w 809349"/>
                  <a:gd name="connsiteY3" fmla="*/ 485512 h 894527"/>
                  <a:gd name="connsiteX4" fmla="*/ 0 w 809349"/>
                  <a:gd name="connsiteY4" fmla="*/ 11935 h 894527"/>
                  <a:gd name="connsiteX5" fmla="*/ 36306 w 809349"/>
                  <a:gd name="connsiteY5" fmla="*/ 0 h 894527"/>
                  <a:gd name="connsiteX6" fmla="*/ 415925 w 809349"/>
                  <a:gd name="connsiteY6" fmla="*/ 427534 h 894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349" h="894527">
                    <a:moveTo>
                      <a:pt x="415925" y="427534"/>
                    </a:moveTo>
                    <a:lnTo>
                      <a:pt x="809349" y="870653"/>
                    </a:lnTo>
                    <a:lnTo>
                      <a:pt x="791127" y="894527"/>
                    </a:lnTo>
                    <a:lnTo>
                      <a:pt x="357947" y="485512"/>
                    </a:lnTo>
                    <a:lnTo>
                      <a:pt x="0" y="11935"/>
                    </a:lnTo>
                    <a:lnTo>
                      <a:pt x="36306" y="0"/>
                    </a:lnTo>
                    <a:lnTo>
                      <a:pt x="415925" y="4275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sz="1100"/>
              </a:p>
            </p:txBody>
          </p:sp>
        </p:grp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1C45FE95-AD3C-4B91-9256-B49D109B358B}"/>
                </a:ext>
              </a:extLst>
            </p:cNvPr>
            <p:cNvCxnSpPr/>
            <p:nvPr/>
          </p:nvCxnSpPr>
          <p:spPr>
            <a:xfrm>
              <a:off x="885825" y="1352550"/>
              <a:ext cx="485775" cy="1276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A60B99F6-8A95-4659-A175-040CDD065FDD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" y="1874153"/>
              <a:ext cx="787565" cy="8690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77E418D-5E4D-452D-96F0-ED8513400A5F}"/>
                </a:ext>
              </a:extLst>
            </p:cNvPr>
            <p:cNvCxnSpPr>
              <a:cxnSpLocks/>
            </p:cNvCxnSpPr>
            <p:nvPr/>
          </p:nvCxnSpPr>
          <p:spPr>
            <a:xfrm>
              <a:off x="885825" y="2663643"/>
              <a:ext cx="402648" cy="149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22">
              <a:extLst>
                <a:ext uri="{FF2B5EF4-FFF2-40B4-BE49-F238E27FC236}">
                  <a16:creationId xmlns:a16="http://schemas.microsoft.com/office/drawing/2014/main" id="{F2A073DB-6977-4E0A-B38A-BF67D212A99A}"/>
                </a:ext>
              </a:extLst>
            </p:cNvPr>
            <p:cNvSpPr txBox="1"/>
            <p:nvPr/>
          </p:nvSpPr>
          <p:spPr>
            <a:xfrm>
              <a:off x="580103" y="3151044"/>
              <a:ext cx="870237" cy="25457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/>
                <a:t>Gegenanflug</a:t>
              </a:r>
            </a:p>
          </p:txBody>
        </p:sp>
      </p:grpSp>
      <p:sp>
        <p:nvSpPr>
          <p:cNvPr id="44" name="Textfeld 25">
            <a:extLst>
              <a:ext uri="{FF2B5EF4-FFF2-40B4-BE49-F238E27FC236}">
                <a16:creationId xmlns:a16="http://schemas.microsoft.com/office/drawing/2014/main" id="{119A8809-CBEF-49FD-8A9C-91604AB4280A}"/>
              </a:ext>
            </a:extLst>
          </p:cNvPr>
          <p:cNvSpPr txBox="1"/>
          <p:nvPr/>
        </p:nvSpPr>
        <p:spPr>
          <a:xfrm>
            <a:off x="1273720" y="1121496"/>
            <a:ext cx="1740064" cy="88555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dirty="0"/>
              <a:t>Aufwindbereich</a:t>
            </a:r>
          </a:p>
          <a:p>
            <a:pPr algn="ctr"/>
            <a:r>
              <a:rPr lang="de-DE" sz="1600" dirty="0"/>
              <a:t>Übungsraum</a:t>
            </a:r>
          </a:p>
        </p:txBody>
      </p:sp>
      <p:sp>
        <p:nvSpPr>
          <p:cNvPr id="45" name="Textplatzhalter 5">
            <a:extLst>
              <a:ext uri="{FF2B5EF4-FFF2-40B4-BE49-F238E27FC236}">
                <a16:creationId xmlns:a16="http://schemas.microsoft.com/office/drawing/2014/main" id="{453E6556-FEBB-4438-8808-F48F7BF0E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8446" y="6616660"/>
            <a:ext cx="3073971" cy="288000"/>
          </a:xfrm>
        </p:spPr>
        <p:txBody>
          <a:bodyPr/>
          <a:lstStyle/>
          <a:p>
            <a:r>
              <a:rPr lang="de-DE" dirty="0"/>
              <a:t>Platzrunde</a:t>
            </a:r>
          </a:p>
        </p:txBody>
      </p:sp>
    </p:spTree>
    <p:extLst>
      <p:ext uri="{BB962C8B-B14F-4D97-AF65-F5344CB8AC3E}">
        <p14:creationId xmlns:p14="http://schemas.microsoft.com/office/powerpoint/2010/main" val="129766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Platzrunden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954815" y="1473200"/>
            <a:ext cx="5422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Platzrunden gemäß AIP</a:t>
            </a:r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2C12F7-E13C-469C-81C3-86F80BF6F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06" y="768096"/>
            <a:ext cx="4660809" cy="5801904"/>
          </a:xfrm>
          <a:prstGeom prst="rect">
            <a:avLst/>
          </a:prstGeom>
        </p:spPr>
      </p:pic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0AF7264-4C2D-47F7-B5C3-634CDAED5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8446" y="6616660"/>
            <a:ext cx="3073971" cy="288000"/>
          </a:xfrm>
        </p:spPr>
        <p:txBody>
          <a:bodyPr/>
          <a:lstStyle/>
          <a:p>
            <a:r>
              <a:rPr lang="de-DE" dirty="0"/>
              <a:t>Platzrunde</a:t>
            </a:r>
          </a:p>
        </p:txBody>
      </p:sp>
    </p:spTree>
    <p:extLst>
      <p:ext uri="{BB962C8B-B14F-4D97-AF65-F5344CB8AC3E}">
        <p14:creationId xmlns:p14="http://schemas.microsoft.com/office/powerpoint/2010/main" val="2574880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Flugplatzkarte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24628" y="888641"/>
            <a:ext cx="5795172" cy="547589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Flugplatzkarte</a:t>
            </a:r>
          </a:p>
          <a:p>
            <a:endParaRPr lang="de-DE" dirty="0"/>
          </a:p>
          <a:p>
            <a:r>
              <a:rPr lang="de-DE" dirty="0"/>
              <a:t>Stellt Piste, Rollwege und Gebäude dar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9E6CFE-B0CD-498D-A650-131BA2246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61" y="719008"/>
            <a:ext cx="5795172" cy="5815155"/>
          </a:xfrm>
          <a:prstGeom prst="rect">
            <a:avLst/>
          </a:prstGeom>
        </p:spPr>
      </p:pic>
      <p:sp>
        <p:nvSpPr>
          <p:cNvPr id="7" name="Textplatzhalter 5">
            <a:extLst>
              <a:ext uri="{FF2B5EF4-FFF2-40B4-BE49-F238E27FC236}">
                <a16:creationId xmlns:a16="http://schemas.microsoft.com/office/drawing/2014/main" id="{655A7479-55FA-4373-817A-B92A253A2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8446" y="6616660"/>
            <a:ext cx="3073971" cy="288000"/>
          </a:xfrm>
        </p:spPr>
        <p:txBody>
          <a:bodyPr/>
          <a:lstStyle/>
          <a:p>
            <a:r>
              <a:rPr lang="de-DE" dirty="0"/>
              <a:t>Platzrunde</a:t>
            </a:r>
          </a:p>
        </p:txBody>
      </p:sp>
    </p:spTree>
    <p:extLst>
      <p:ext uri="{BB962C8B-B14F-4D97-AF65-F5344CB8AC3E}">
        <p14:creationId xmlns:p14="http://schemas.microsoft.com/office/powerpoint/2010/main" val="365899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Platzrunden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32894" y="2039265"/>
            <a:ext cx="4470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Segelfluggelände:</a:t>
            </a:r>
          </a:p>
          <a:p>
            <a:r>
              <a:rPr lang="de-DE" sz="2400" b="1" dirty="0"/>
              <a:t>Platzrunden gemäß der Segelfluggeländezulassung.</a:t>
            </a:r>
          </a:p>
          <a:p>
            <a:endParaRPr lang="de-DE" sz="2400" b="1" dirty="0"/>
          </a:p>
          <a:p>
            <a:r>
              <a:rPr lang="de-DE" sz="2400" b="1" dirty="0"/>
              <a:t>Oft auf der Homepage der/s </a:t>
            </a:r>
          </a:p>
          <a:p>
            <a:r>
              <a:rPr lang="de-DE" sz="2400" b="1" dirty="0"/>
              <a:t>Segelflugvereine(s) zu finden.</a:t>
            </a:r>
          </a:p>
          <a:p>
            <a:endParaRPr lang="de-DE" sz="2400" b="1" dirty="0"/>
          </a:p>
          <a:p>
            <a:endParaRPr lang="de-DE" sz="2400" b="1" dirty="0"/>
          </a:p>
          <a:p>
            <a:endParaRPr lang="de-DE" sz="24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2C12F7-E13C-469C-81C3-86F80BF6F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02" y="836777"/>
            <a:ext cx="5348831" cy="5579617"/>
          </a:xfrm>
          <a:prstGeom prst="rect">
            <a:avLst/>
          </a:prstGeom>
        </p:spPr>
      </p:pic>
      <p:sp>
        <p:nvSpPr>
          <p:cNvPr id="7" name="Textplatzhalter 5">
            <a:extLst>
              <a:ext uri="{FF2B5EF4-FFF2-40B4-BE49-F238E27FC236}">
                <a16:creationId xmlns:a16="http://schemas.microsoft.com/office/drawing/2014/main" id="{9BCDACC8-AEC1-4A6B-A94C-6F22FCD2A5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8446" y="6616660"/>
            <a:ext cx="3073971" cy="288000"/>
          </a:xfrm>
        </p:spPr>
        <p:txBody>
          <a:bodyPr/>
          <a:lstStyle/>
          <a:p>
            <a:r>
              <a:rPr lang="de-DE" dirty="0"/>
              <a:t>Platzrunde</a:t>
            </a:r>
          </a:p>
        </p:txBody>
      </p:sp>
    </p:spTree>
    <p:extLst>
      <p:ext uri="{BB962C8B-B14F-4D97-AF65-F5344CB8AC3E}">
        <p14:creationId xmlns:p14="http://schemas.microsoft.com/office/powerpoint/2010/main" val="296612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86237-792B-4CB1-BEA8-BE940207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Hören, verstehen, reden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D492D8-9C97-4761-93BE-7837E317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E69089-7936-4791-A13D-69E434B09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595872"/>
            <a:ext cx="9000000" cy="308788"/>
          </a:xfrm>
        </p:spPr>
        <p:txBody>
          <a:bodyPr/>
          <a:lstStyle/>
          <a:p>
            <a:r>
              <a:rPr lang="de-DE" dirty="0"/>
              <a:t>Wozu Kommunikation lernen?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7F02E86-47F7-43C0-B61D-234F4E92FD4B}"/>
              </a:ext>
            </a:extLst>
          </p:cNvPr>
          <p:cNvGrpSpPr/>
          <p:nvPr/>
        </p:nvGrpSpPr>
        <p:grpSpPr>
          <a:xfrm>
            <a:off x="1651502" y="783771"/>
            <a:ext cx="8095947" cy="5727553"/>
            <a:chOff x="0" y="138112"/>
            <a:chExt cx="8458201" cy="625782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63DD169-2EF3-4A55-AC5C-878E1A86B78F}"/>
                </a:ext>
              </a:extLst>
            </p:cNvPr>
            <p:cNvSpPr/>
            <p:nvPr/>
          </p:nvSpPr>
          <p:spPr>
            <a:xfrm>
              <a:off x="1" y="4224338"/>
              <a:ext cx="8458200" cy="217160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2B9986E-CC15-4417-A402-3741E75E0675}"/>
                </a:ext>
              </a:extLst>
            </p:cNvPr>
            <p:cNvSpPr/>
            <p:nvPr/>
          </p:nvSpPr>
          <p:spPr>
            <a:xfrm>
              <a:off x="0" y="170383"/>
              <a:ext cx="8458200" cy="405395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tint val="66000"/>
                    <a:satMod val="160000"/>
                  </a:schemeClr>
                </a:gs>
                <a:gs pos="18000">
                  <a:schemeClr val="accent5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rgbClr val="00206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E8090AF-3370-4E01-AD2E-850AFA8D5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 rot="21060263">
              <a:off x="6724651" y="260985"/>
              <a:ext cx="1447800" cy="987742"/>
            </a:xfrm>
            <a:prstGeom prst="rect">
              <a:avLst/>
            </a:prstGeom>
            <a:effectLst>
              <a:softEdge rad="355600"/>
            </a:effectLst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25ECDCD-CFDE-41F8-93AB-EB3300028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flipH="1">
              <a:off x="457199" y="176211"/>
              <a:ext cx="2041034" cy="947738"/>
            </a:xfrm>
            <a:prstGeom prst="rect">
              <a:avLst/>
            </a:prstGeom>
            <a:effectLst>
              <a:softEdge rad="304800"/>
            </a:effec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6E85D5C-137A-4587-BE91-F88CF967F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rot="21295223">
              <a:off x="7258040" y="2427994"/>
              <a:ext cx="1114437" cy="767642"/>
            </a:xfrm>
            <a:prstGeom prst="rect">
              <a:avLst/>
            </a:prstGeom>
            <a:effectLst>
              <a:softEdge rad="139700"/>
            </a:effectLst>
          </p:spPr>
        </p:pic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6A58E739-C4BA-436F-8B9A-F25253E99D94}"/>
                </a:ext>
              </a:extLst>
            </p:cNvPr>
            <p:cNvGrpSpPr>
              <a:grpSpLocks/>
            </p:cNvGrpSpPr>
            <p:nvPr/>
          </p:nvGrpSpPr>
          <p:grpSpPr bwMode="auto">
            <a:xfrm rot="21212078">
              <a:off x="3421965" y="2230140"/>
              <a:ext cx="1682957" cy="485003"/>
              <a:chOff x="3416197" y="2222092"/>
              <a:chExt cx="708" cy="257"/>
            </a:xfrm>
          </p:grpSpPr>
          <p:sp>
            <p:nvSpPr>
              <p:cNvPr id="137" name="Freeform 18">
                <a:extLst>
                  <a:ext uri="{FF2B5EF4-FFF2-40B4-BE49-F238E27FC236}">
                    <a16:creationId xmlns:a16="http://schemas.microsoft.com/office/drawing/2014/main" id="{8CD64752-7D0E-4AA3-B029-E793FA5C5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589" y="2222110"/>
                <a:ext cx="316" cy="130"/>
              </a:xfrm>
              <a:custGeom>
                <a:avLst/>
                <a:gdLst/>
                <a:ahLst/>
                <a:cxnLst>
                  <a:cxn ang="0">
                    <a:pos x="5" y="106"/>
                  </a:cxn>
                  <a:cxn ang="0">
                    <a:pos x="12" y="107"/>
                  </a:cxn>
                  <a:cxn ang="0">
                    <a:pos x="184" y="42"/>
                  </a:cxn>
                  <a:cxn ang="0">
                    <a:pos x="298" y="1"/>
                  </a:cxn>
                  <a:cxn ang="0">
                    <a:pos x="310" y="1"/>
                  </a:cxn>
                  <a:cxn ang="0">
                    <a:pos x="316" y="1"/>
                  </a:cxn>
                  <a:cxn ang="0">
                    <a:pos x="316" y="5"/>
                  </a:cxn>
                  <a:cxn ang="0">
                    <a:pos x="201" y="60"/>
                  </a:cxn>
                  <a:cxn ang="0">
                    <a:pos x="32" y="130"/>
                  </a:cxn>
                  <a:cxn ang="0">
                    <a:pos x="12" y="127"/>
                  </a:cxn>
                  <a:cxn ang="0">
                    <a:pos x="2" y="121"/>
                  </a:cxn>
                  <a:cxn ang="0">
                    <a:pos x="0" y="113"/>
                  </a:cxn>
                  <a:cxn ang="0">
                    <a:pos x="5" y="106"/>
                  </a:cxn>
                </a:cxnLst>
                <a:rect l="0" t="0" r="r" b="b"/>
                <a:pathLst>
                  <a:path w="316" h="130">
                    <a:moveTo>
                      <a:pt x="5" y="106"/>
                    </a:moveTo>
                    <a:lnTo>
                      <a:pt x="12" y="107"/>
                    </a:lnTo>
                    <a:cubicBezTo>
                      <a:pt x="42" y="96"/>
                      <a:pt x="136" y="60"/>
                      <a:pt x="184" y="42"/>
                    </a:cubicBezTo>
                    <a:lnTo>
                      <a:pt x="298" y="1"/>
                    </a:lnTo>
                    <a:lnTo>
                      <a:pt x="310" y="1"/>
                    </a:lnTo>
                    <a:cubicBezTo>
                      <a:pt x="313" y="1"/>
                      <a:pt x="315" y="0"/>
                      <a:pt x="316" y="1"/>
                    </a:cubicBezTo>
                    <a:lnTo>
                      <a:pt x="316" y="5"/>
                    </a:lnTo>
                    <a:cubicBezTo>
                      <a:pt x="297" y="15"/>
                      <a:pt x="248" y="39"/>
                      <a:pt x="201" y="60"/>
                    </a:cubicBezTo>
                    <a:cubicBezTo>
                      <a:pt x="154" y="81"/>
                      <a:pt x="64" y="119"/>
                      <a:pt x="32" y="130"/>
                    </a:cubicBezTo>
                    <a:lnTo>
                      <a:pt x="12" y="127"/>
                    </a:lnTo>
                    <a:cubicBezTo>
                      <a:pt x="7" y="126"/>
                      <a:pt x="5" y="124"/>
                      <a:pt x="2" y="121"/>
                    </a:cubicBezTo>
                    <a:cubicBezTo>
                      <a:pt x="0" y="119"/>
                      <a:pt x="0" y="115"/>
                      <a:pt x="0" y="113"/>
                    </a:cubicBezTo>
                    <a:cubicBezTo>
                      <a:pt x="0" y="110"/>
                      <a:pt x="5" y="108"/>
                      <a:pt x="5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8" name="Freeform 19">
                <a:extLst>
                  <a:ext uri="{FF2B5EF4-FFF2-40B4-BE49-F238E27FC236}">
                    <a16:creationId xmlns:a16="http://schemas.microsoft.com/office/drawing/2014/main" id="{F919544F-C40E-4BFA-9370-F82689D38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402" y="2222102"/>
                <a:ext cx="391" cy="201"/>
              </a:xfrm>
              <a:custGeom>
                <a:avLst/>
                <a:gdLst/>
                <a:ahLst/>
                <a:cxnLst>
                  <a:cxn ang="0">
                    <a:pos x="34" y="72"/>
                  </a:cxn>
                  <a:cxn ang="0">
                    <a:pos x="168" y="105"/>
                  </a:cxn>
                  <a:cxn ang="0">
                    <a:pos x="285" y="122"/>
                  </a:cxn>
                  <a:cxn ang="0">
                    <a:pos x="363" y="162"/>
                  </a:cxn>
                  <a:cxn ang="0">
                    <a:pos x="383" y="195"/>
                  </a:cxn>
                  <a:cxn ang="0">
                    <a:pos x="316" y="198"/>
                  </a:cxn>
                  <a:cxn ang="0">
                    <a:pos x="249" y="175"/>
                  </a:cxn>
                  <a:cxn ang="0">
                    <a:pos x="187" y="140"/>
                  </a:cxn>
                  <a:cxn ang="0">
                    <a:pos x="129" y="118"/>
                  </a:cxn>
                  <a:cxn ang="0">
                    <a:pos x="20" y="76"/>
                  </a:cxn>
                  <a:cxn ang="0">
                    <a:pos x="7" y="78"/>
                  </a:cxn>
                  <a:cxn ang="0">
                    <a:pos x="0" y="72"/>
                  </a:cxn>
                  <a:cxn ang="0">
                    <a:pos x="10" y="0"/>
                  </a:cxn>
                  <a:cxn ang="0">
                    <a:pos x="27" y="6"/>
                  </a:cxn>
                  <a:cxn ang="0">
                    <a:pos x="36" y="65"/>
                  </a:cxn>
                  <a:cxn ang="0">
                    <a:pos x="48" y="76"/>
                  </a:cxn>
                  <a:cxn ang="0">
                    <a:pos x="34" y="72"/>
                  </a:cxn>
                </a:cxnLst>
                <a:rect l="0" t="0" r="r" b="b"/>
                <a:pathLst>
                  <a:path w="391" h="201">
                    <a:moveTo>
                      <a:pt x="34" y="72"/>
                    </a:moveTo>
                    <a:cubicBezTo>
                      <a:pt x="54" y="77"/>
                      <a:pt x="126" y="97"/>
                      <a:pt x="168" y="105"/>
                    </a:cubicBezTo>
                    <a:cubicBezTo>
                      <a:pt x="210" y="113"/>
                      <a:pt x="253" y="112"/>
                      <a:pt x="285" y="122"/>
                    </a:cubicBezTo>
                    <a:cubicBezTo>
                      <a:pt x="317" y="131"/>
                      <a:pt x="347" y="150"/>
                      <a:pt x="363" y="162"/>
                    </a:cubicBezTo>
                    <a:cubicBezTo>
                      <a:pt x="379" y="174"/>
                      <a:pt x="391" y="189"/>
                      <a:pt x="383" y="195"/>
                    </a:cubicBezTo>
                    <a:cubicBezTo>
                      <a:pt x="375" y="201"/>
                      <a:pt x="338" y="201"/>
                      <a:pt x="316" y="198"/>
                    </a:cubicBezTo>
                    <a:cubicBezTo>
                      <a:pt x="294" y="195"/>
                      <a:pt x="270" y="185"/>
                      <a:pt x="249" y="175"/>
                    </a:cubicBezTo>
                    <a:cubicBezTo>
                      <a:pt x="228" y="165"/>
                      <a:pt x="207" y="149"/>
                      <a:pt x="187" y="140"/>
                    </a:cubicBezTo>
                    <a:cubicBezTo>
                      <a:pt x="167" y="131"/>
                      <a:pt x="157" y="129"/>
                      <a:pt x="129" y="118"/>
                    </a:cubicBezTo>
                    <a:cubicBezTo>
                      <a:pt x="101" y="107"/>
                      <a:pt x="40" y="83"/>
                      <a:pt x="20" y="76"/>
                    </a:cubicBezTo>
                    <a:lnTo>
                      <a:pt x="7" y="78"/>
                    </a:lnTo>
                    <a:lnTo>
                      <a:pt x="0" y="72"/>
                    </a:lnTo>
                    <a:cubicBezTo>
                      <a:pt x="0" y="59"/>
                      <a:pt x="6" y="11"/>
                      <a:pt x="10" y="0"/>
                    </a:cubicBezTo>
                    <a:lnTo>
                      <a:pt x="27" y="6"/>
                    </a:lnTo>
                    <a:cubicBezTo>
                      <a:pt x="31" y="16"/>
                      <a:pt x="33" y="53"/>
                      <a:pt x="36" y="65"/>
                    </a:cubicBezTo>
                    <a:cubicBezTo>
                      <a:pt x="39" y="77"/>
                      <a:pt x="48" y="75"/>
                      <a:pt x="48" y="76"/>
                    </a:cubicBezTo>
                    <a:lnTo>
                      <a:pt x="34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>
                      <a:gamma/>
                      <a:shade val="90980"/>
                      <a:invGamma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8398" dir="9206097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9" name="Freeform 20">
                <a:extLst>
                  <a:ext uri="{FF2B5EF4-FFF2-40B4-BE49-F238E27FC236}">
                    <a16:creationId xmlns:a16="http://schemas.microsoft.com/office/drawing/2014/main" id="{164D28DC-EA87-4059-8327-5E032285D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658" y="2222220"/>
                <a:ext cx="110" cy="58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9" y="2"/>
                  </a:cxn>
                  <a:cxn ang="0">
                    <a:pos x="2" y="10"/>
                  </a:cxn>
                  <a:cxn ang="0">
                    <a:pos x="3" y="26"/>
                  </a:cxn>
                  <a:cxn ang="0">
                    <a:pos x="22" y="40"/>
                  </a:cxn>
                  <a:cxn ang="0">
                    <a:pos x="57" y="53"/>
                  </a:cxn>
                  <a:cxn ang="0">
                    <a:pos x="96" y="58"/>
                  </a:cxn>
                  <a:cxn ang="0">
                    <a:pos x="99" y="53"/>
                  </a:cxn>
                  <a:cxn ang="0">
                    <a:pos x="104" y="48"/>
                  </a:cxn>
                  <a:cxn ang="0">
                    <a:pos x="110" y="47"/>
                  </a:cxn>
                  <a:cxn ang="0">
                    <a:pos x="81" y="27"/>
                  </a:cxn>
                  <a:cxn ang="0">
                    <a:pos x="61" y="16"/>
                  </a:cxn>
                  <a:cxn ang="0">
                    <a:pos x="43" y="9"/>
                  </a:cxn>
                  <a:cxn ang="0">
                    <a:pos x="24" y="3"/>
                  </a:cxn>
                  <a:cxn ang="0">
                    <a:pos x="13" y="1"/>
                  </a:cxn>
                </a:cxnLst>
                <a:rect l="0" t="0" r="r" b="b"/>
                <a:pathLst>
                  <a:path w="110" h="58">
                    <a:moveTo>
                      <a:pt x="15" y="2"/>
                    </a:moveTo>
                    <a:cubicBezTo>
                      <a:pt x="13" y="1"/>
                      <a:pt x="11" y="1"/>
                      <a:pt x="9" y="2"/>
                    </a:cubicBezTo>
                    <a:cubicBezTo>
                      <a:pt x="7" y="3"/>
                      <a:pt x="3" y="6"/>
                      <a:pt x="2" y="10"/>
                    </a:cubicBezTo>
                    <a:cubicBezTo>
                      <a:pt x="1" y="14"/>
                      <a:pt x="0" y="21"/>
                      <a:pt x="3" y="26"/>
                    </a:cubicBezTo>
                    <a:cubicBezTo>
                      <a:pt x="6" y="31"/>
                      <a:pt x="13" y="35"/>
                      <a:pt x="22" y="40"/>
                    </a:cubicBezTo>
                    <a:cubicBezTo>
                      <a:pt x="31" y="45"/>
                      <a:pt x="45" y="50"/>
                      <a:pt x="57" y="53"/>
                    </a:cubicBezTo>
                    <a:cubicBezTo>
                      <a:pt x="69" y="56"/>
                      <a:pt x="89" y="58"/>
                      <a:pt x="96" y="58"/>
                    </a:cubicBezTo>
                    <a:lnTo>
                      <a:pt x="99" y="53"/>
                    </a:lnTo>
                    <a:cubicBezTo>
                      <a:pt x="100" y="51"/>
                      <a:pt x="102" y="49"/>
                      <a:pt x="104" y="48"/>
                    </a:cubicBezTo>
                    <a:lnTo>
                      <a:pt x="110" y="47"/>
                    </a:lnTo>
                    <a:cubicBezTo>
                      <a:pt x="106" y="43"/>
                      <a:pt x="89" y="31"/>
                      <a:pt x="81" y="27"/>
                    </a:cubicBezTo>
                    <a:cubicBezTo>
                      <a:pt x="73" y="22"/>
                      <a:pt x="67" y="19"/>
                      <a:pt x="61" y="16"/>
                    </a:cubicBezTo>
                    <a:cubicBezTo>
                      <a:pt x="55" y="13"/>
                      <a:pt x="49" y="10"/>
                      <a:pt x="43" y="9"/>
                    </a:cubicBezTo>
                    <a:cubicBezTo>
                      <a:pt x="37" y="7"/>
                      <a:pt x="29" y="4"/>
                      <a:pt x="24" y="3"/>
                    </a:cubicBezTo>
                    <a:cubicBezTo>
                      <a:pt x="19" y="2"/>
                      <a:pt x="14" y="0"/>
                      <a:pt x="13" y="1"/>
                    </a:cubicBez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50000">
                    <a:srgbClr val="FFFFFF">
                      <a:gamma/>
                      <a:shade val="81961"/>
                      <a:invGamma/>
                    </a:srgbClr>
                  </a:gs>
                  <a:gs pos="100000">
                    <a:srgbClr val="FFFFFF"/>
                  </a:gs>
                </a:gsLst>
                <a:lin ang="189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0" name="Freeform 21">
                <a:extLst>
                  <a:ext uri="{FF2B5EF4-FFF2-40B4-BE49-F238E27FC236}">
                    <a16:creationId xmlns:a16="http://schemas.microsoft.com/office/drawing/2014/main" id="{C6F7471C-2867-4DB1-87BE-FF7E52048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197" y="2222222"/>
                <a:ext cx="441" cy="127"/>
              </a:xfrm>
              <a:custGeom>
                <a:avLst/>
                <a:gdLst/>
                <a:ahLst/>
                <a:cxnLst>
                  <a:cxn ang="0">
                    <a:pos x="271" y="2"/>
                  </a:cxn>
                  <a:cxn ang="0">
                    <a:pos x="274" y="5"/>
                  </a:cxn>
                  <a:cxn ang="0">
                    <a:pos x="128" y="60"/>
                  </a:cxn>
                  <a:cxn ang="0">
                    <a:pos x="0" y="114"/>
                  </a:cxn>
                  <a:cxn ang="0">
                    <a:pos x="7" y="117"/>
                  </a:cxn>
                  <a:cxn ang="0">
                    <a:pos x="13" y="119"/>
                  </a:cxn>
                  <a:cxn ang="0">
                    <a:pos x="20" y="119"/>
                  </a:cxn>
                  <a:cxn ang="0">
                    <a:pos x="155" y="75"/>
                  </a:cxn>
                  <a:cxn ang="0">
                    <a:pos x="331" y="12"/>
                  </a:cxn>
                  <a:cxn ang="0">
                    <a:pos x="324" y="5"/>
                  </a:cxn>
                  <a:cxn ang="0">
                    <a:pos x="309" y="1"/>
                  </a:cxn>
                  <a:cxn ang="0">
                    <a:pos x="288" y="0"/>
                  </a:cxn>
                  <a:cxn ang="0">
                    <a:pos x="271" y="2"/>
                  </a:cxn>
                </a:cxnLst>
                <a:rect l="0" t="0" r="r" b="b"/>
                <a:pathLst>
                  <a:path w="331" h="119">
                    <a:moveTo>
                      <a:pt x="271" y="2"/>
                    </a:moveTo>
                    <a:lnTo>
                      <a:pt x="274" y="5"/>
                    </a:lnTo>
                    <a:cubicBezTo>
                      <a:pt x="250" y="15"/>
                      <a:pt x="174" y="42"/>
                      <a:pt x="128" y="60"/>
                    </a:cubicBezTo>
                    <a:lnTo>
                      <a:pt x="0" y="114"/>
                    </a:lnTo>
                    <a:lnTo>
                      <a:pt x="7" y="117"/>
                    </a:lnTo>
                    <a:cubicBezTo>
                      <a:pt x="9" y="118"/>
                      <a:pt x="11" y="119"/>
                      <a:pt x="13" y="119"/>
                    </a:cubicBezTo>
                    <a:lnTo>
                      <a:pt x="20" y="119"/>
                    </a:lnTo>
                    <a:cubicBezTo>
                      <a:pt x="43" y="112"/>
                      <a:pt x="103" y="93"/>
                      <a:pt x="155" y="75"/>
                    </a:cubicBezTo>
                    <a:cubicBezTo>
                      <a:pt x="207" y="57"/>
                      <a:pt x="303" y="24"/>
                      <a:pt x="331" y="12"/>
                    </a:cubicBezTo>
                    <a:lnTo>
                      <a:pt x="324" y="5"/>
                    </a:lnTo>
                    <a:cubicBezTo>
                      <a:pt x="321" y="3"/>
                      <a:pt x="315" y="2"/>
                      <a:pt x="309" y="1"/>
                    </a:cubicBezTo>
                    <a:cubicBezTo>
                      <a:pt x="303" y="0"/>
                      <a:pt x="294" y="0"/>
                      <a:pt x="288" y="0"/>
                    </a:cubicBezTo>
                    <a:cubicBezTo>
                      <a:pt x="282" y="0"/>
                      <a:pt x="275" y="2"/>
                      <a:pt x="27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1" name="Freeform 22">
                <a:extLst>
                  <a:ext uri="{FF2B5EF4-FFF2-40B4-BE49-F238E27FC236}">
                    <a16:creationId xmlns:a16="http://schemas.microsoft.com/office/drawing/2014/main" id="{F25DCCD2-8436-4C1A-A20D-6C5F63BF2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358" y="2222092"/>
                <a:ext cx="111" cy="31"/>
              </a:xfrm>
              <a:custGeom>
                <a:avLst/>
                <a:gdLst/>
                <a:ahLst/>
                <a:cxnLst>
                  <a:cxn ang="0">
                    <a:pos x="56" y="11"/>
                  </a:cxn>
                  <a:cxn ang="0">
                    <a:pos x="0" y="27"/>
                  </a:cxn>
                  <a:cxn ang="0">
                    <a:pos x="15" y="31"/>
                  </a:cxn>
                  <a:cxn ang="0">
                    <a:pos x="80" y="16"/>
                  </a:cxn>
                  <a:cxn ang="0">
                    <a:pos x="111" y="2"/>
                  </a:cxn>
                  <a:cxn ang="0">
                    <a:pos x="100" y="0"/>
                  </a:cxn>
                  <a:cxn ang="0">
                    <a:pos x="56" y="11"/>
                  </a:cxn>
                </a:cxnLst>
                <a:rect l="0" t="0" r="r" b="b"/>
                <a:pathLst>
                  <a:path w="111" h="31">
                    <a:moveTo>
                      <a:pt x="56" y="11"/>
                    </a:moveTo>
                    <a:lnTo>
                      <a:pt x="0" y="27"/>
                    </a:lnTo>
                    <a:lnTo>
                      <a:pt x="15" y="31"/>
                    </a:lnTo>
                    <a:cubicBezTo>
                      <a:pt x="28" y="29"/>
                      <a:pt x="64" y="21"/>
                      <a:pt x="80" y="16"/>
                    </a:cubicBezTo>
                    <a:cubicBezTo>
                      <a:pt x="96" y="11"/>
                      <a:pt x="108" y="5"/>
                      <a:pt x="111" y="2"/>
                    </a:cubicBezTo>
                    <a:lnTo>
                      <a:pt x="100" y="0"/>
                    </a:lnTo>
                    <a:cubicBezTo>
                      <a:pt x="91" y="1"/>
                      <a:pt x="56" y="11"/>
                      <a:pt x="5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" name="Oval 23">
                <a:extLst>
                  <a:ext uri="{FF2B5EF4-FFF2-40B4-BE49-F238E27FC236}">
                    <a16:creationId xmlns:a16="http://schemas.microsoft.com/office/drawing/2014/main" id="{8C5CC4B4-20E0-4E2D-B070-9424038E9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416782" y="2222291"/>
                <a:ext cx="4" cy="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43C6541-D1DE-44FE-9F4E-B73E13276F7B}"/>
                </a:ext>
              </a:extLst>
            </p:cNvPr>
            <p:cNvSpPr/>
            <p:nvPr/>
          </p:nvSpPr>
          <p:spPr>
            <a:xfrm>
              <a:off x="1495425" y="4237349"/>
              <a:ext cx="5657850" cy="1225239"/>
            </a:xfrm>
            <a:custGeom>
              <a:avLst/>
              <a:gdLst>
                <a:gd name="connsiteX0" fmla="*/ 0 w 5257800"/>
                <a:gd name="connsiteY0" fmla="*/ 276225 h 923925"/>
                <a:gd name="connsiteX1" fmla="*/ 2647950 w 5257800"/>
                <a:gd name="connsiteY1" fmla="*/ 0 h 923925"/>
                <a:gd name="connsiteX2" fmla="*/ 4505325 w 5257800"/>
                <a:gd name="connsiteY2" fmla="*/ 171450 h 923925"/>
                <a:gd name="connsiteX3" fmla="*/ 5124450 w 5257800"/>
                <a:gd name="connsiteY3" fmla="*/ 333375 h 923925"/>
                <a:gd name="connsiteX4" fmla="*/ 5257800 w 5257800"/>
                <a:gd name="connsiteY4" fmla="*/ 800100 h 923925"/>
                <a:gd name="connsiteX5" fmla="*/ 5219700 w 5257800"/>
                <a:gd name="connsiteY5" fmla="*/ 923925 h 923925"/>
                <a:gd name="connsiteX6" fmla="*/ 4705350 w 5257800"/>
                <a:gd name="connsiteY6" fmla="*/ 819150 h 923925"/>
                <a:gd name="connsiteX7" fmla="*/ 4714875 w 5257800"/>
                <a:gd name="connsiteY7" fmla="*/ 752475 h 923925"/>
                <a:gd name="connsiteX8" fmla="*/ 4829175 w 5257800"/>
                <a:gd name="connsiteY8" fmla="*/ 342900 h 923925"/>
                <a:gd name="connsiteX9" fmla="*/ 4467225 w 5257800"/>
                <a:gd name="connsiteY9" fmla="*/ 228600 h 923925"/>
                <a:gd name="connsiteX10" fmla="*/ 3705225 w 5257800"/>
                <a:gd name="connsiteY10" fmla="*/ 142875 h 923925"/>
                <a:gd name="connsiteX11" fmla="*/ 3324225 w 5257800"/>
                <a:gd name="connsiteY11" fmla="*/ 276225 h 923925"/>
                <a:gd name="connsiteX12" fmla="*/ 2800350 w 5257800"/>
                <a:gd name="connsiteY12" fmla="*/ 171450 h 923925"/>
                <a:gd name="connsiteX13" fmla="*/ 2847975 w 5257800"/>
                <a:gd name="connsiteY13" fmla="*/ 47625 h 923925"/>
                <a:gd name="connsiteX14" fmla="*/ 2705100 w 5257800"/>
                <a:gd name="connsiteY14" fmla="*/ 47625 h 923925"/>
                <a:gd name="connsiteX15" fmla="*/ 1590675 w 5257800"/>
                <a:gd name="connsiteY15" fmla="*/ 152400 h 923925"/>
                <a:gd name="connsiteX0" fmla="*/ 0 w 3829050"/>
                <a:gd name="connsiteY0" fmla="*/ 104775 h 923925"/>
                <a:gd name="connsiteX1" fmla="*/ 1219200 w 3829050"/>
                <a:gd name="connsiteY1" fmla="*/ 0 h 923925"/>
                <a:gd name="connsiteX2" fmla="*/ 3076575 w 3829050"/>
                <a:gd name="connsiteY2" fmla="*/ 171450 h 923925"/>
                <a:gd name="connsiteX3" fmla="*/ 3695700 w 3829050"/>
                <a:gd name="connsiteY3" fmla="*/ 333375 h 923925"/>
                <a:gd name="connsiteX4" fmla="*/ 3829050 w 3829050"/>
                <a:gd name="connsiteY4" fmla="*/ 800100 h 923925"/>
                <a:gd name="connsiteX5" fmla="*/ 3790950 w 3829050"/>
                <a:gd name="connsiteY5" fmla="*/ 923925 h 923925"/>
                <a:gd name="connsiteX6" fmla="*/ 3276600 w 3829050"/>
                <a:gd name="connsiteY6" fmla="*/ 819150 h 923925"/>
                <a:gd name="connsiteX7" fmla="*/ 3286125 w 3829050"/>
                <a:gd name="connsiteY7" fmla="*/ 752475 h 923925"/>
                <a:gd name="connsiteX8" fmla="*/ 3400425 w 3829050"/>
                <a:gd name="connsiteY8" fmla="*/ 342900 h 923925"/>
                <a:gd name="connsiteX9" fmla="*/ 3038475 w 3829050"/>
                <a:gd name="connsiteY9" fmla="*/ 228600 h 923925"/>
                <a:gd name="connsiteX10" fmla="*/ 2276475 w 3829050"/>
                <a:gd name="connsiteY10" fmla="*/ 142875 h 923925"/>
                <a:gd name="connsiteX11" fmla="*/ 1895475 w 3829050"/>
                <a:gd name="connsiteY11" fmla="*/ 276225 h 923925"/>
                <a:gd name="connsiteX12" fmla="*/ 1371600 w 3829050"/>
                <a:gd name="connsiteY12" fmla="*/ 171450 h 923925"/>
                <a:gd name="connsiteX13" fmla="*/ 1419225 w 3829050"/>
                <a:gd name="connsiteY13" fmla="*/ 47625 h 923925"/>
                <a:gd name="connsiteX14" fmla="*/ 1276350 w 3829050"/>
                <a:gd name="connsiteY14" fmla="*/ 47625 h 923925"/>
                <a:gd name="connsiteX15" fmla="*/ 161925 w 3829050"/>
                <a:gd name="connsiteY15" fmla="*/ 152400 h 923925"/>
                <a:gd name="connsiteX0" fmla="*/ 0 w 3829050"/>
                <a:gd name="connsiteY0" fmla="*/ 104775 h 923925"/>
                <a:gd name="connsiteX1" fmla="*/ 1219200 w 3829050"/>
                <a:gd name="connsiteY1" fmla="*/ 0 h 923925"/>
                <a:gd name="connsiteX2" fmla="*/ 3076575 w 3829050"/>
                <a:gd name="connsiteY2" fmla="*/ 171450 h 923925"/>
                <a:gd name="connsiteX3" fmla="*/ 3695700 w 3829050"/>
                <a:gd name="connsiteY3" fmla="*/ 333375 h 923925"/>
                <a:gd name="connsiteX4" fmla="*/ 3829050 w 3829050"/>
                <a:gd name="connsiteY4" fmla="*/ 800100 h 923925"/>
                <a:gd name="connsiteX5" fmla="*/ 3790950 w 3829050"/>
                <a:gd name="connsiteY5" fmla="*/ 923925 h 923925"/>
                <a:gd name="connsiteX6" fmla="*/ 3276600 w 3829050"/>
                <a:gd name="connsiteY6" fmla="*/ 819150 h 923925"/>
                <a:gd name="connsiteX7" fmla="*/ 3286125 w 3829050"/>
                <a:gd name="connsiteY7" fmla="*/ 752475 h 923925"/>
                <a:gd name="connsiteX8" fmla="*/ 3400425 w 3829050"/>
                <a:gd name="connsiteY8" fmla="*/ 342900 h 923925"/>
                <a:gd name="connsiteX9" fmla="*/ 3038475 w 3829050"/>
                <a:gd name="connsiteY9" fmla="*/ 228600 h 923925"/>
                <a:gd name="connsiteX10" fmla="*/ 2276475 w 3829050"/>
                <a:gd name="connsiteY10" fmla="*/ 142875 h 923925"/>
                <a:gd name="connsiteX11" fmla="*/ 1895475 w 3829050"/>
                <a:gd name="connsiteY11" fmla="*/ 276225 h 923925"/>
                <a:gd name="connsiteX12" fmla="*/ 1371600 w 3829050"/>
                <a:gd name="connsiteY12" fmla="*/ 171450 h 923925"/>
                <a:gd name="connsiteX13" fmla="*/ 1419225 w 3829050"/>
                <a:gd name="connsiteY13" fmla="*/ 47625 h 923925"/>
                <a:gd name="connsiteX14" fmla="*/ 1276350 w 3829050"/>
                <a:gd name="connsiteY14" fmla="*/ 47625 h 923925"/>
                <a:gd name="connsiteX15" fmla="*/ 257175 w 3829050"/>
                <a:gd name="connsiteY15" fmla="*/ 200025 h 923925"/>
                <a:gd name="connsiteX0" fmla="*/ 0 w 3829050"/>
                <a:gd name="connsiteY0" fmla="*/ 104775 h 923925"/>
                <a:gd name="connsiteX1" fmla="*/ 1219200 w 3829050"/>
                <a:gd name="connsiteY1" fmla="*/ 0 h 923925"/>
                <a:gd name="connsiteX2" fmla="*/ 3076575 w 3829050"/>
                <a:gd name="connsiteY2" fmla="*/ 171450 h 923925"/>
                <a:gd name="connsiteX3" fmla="*/ 3695700 w 3829050"/>
                <a:gd name="connsiteY3" fmla="*/ 333375 h 923925"/>
                <a:gd name="connsiteX4" fmla="*/ 3829050 w 3829050"/>
                <a:gd name="connsiteY4" fmla="*/ 800100 h 923925"/>
                <a:gd name="connsiteX5" fmla="*/ 3790950 w 3829050"/>
                <a:gd name="connsiteY5" fmla="*/ 923925 h 923925"/>
                <a:gd name="connsiteX6" fmla="*/ 3276600 w 3829050"/>
                <a:gd name="connsiteY6" fmla="*/ 819150 h 923925"/>
                <a:gd name="connsiteX7" fmla="*/ 3286125 w 3829050"/>
                <a:gd name="connsiteY7" fmla="*/ 752475 h 923925"/>
                <a:gd name="connsiteX8" fmla="*/ 3400425 w 3829050"/>
                <a:gd name="connsiteY8" fmla="*/ 342900 h 923925"/>
                <a:gd name="connsiteX9" fmla="*/ 3038475 w 3829050"/>
                <a:gd name="connsiteY9" fmla="*/ 228600 h 923925"/>
                <a:gd name="connsiteX10" fmla="*/ 2276475 w 3829050"/>
                <a:gd name="connsiteY10" fmla="*/ 142875 h 923925"/>
                <a:gd name="connsiteX11" fmla="*/ 1895475 w 3829050"/>
                <a:gd name="connsiteY11" fmla="*/ 276225 h 923925"/>
                <a:gd name="connsiteX12" fmla="*/ 1371600 w 3829050"/>
                <a:gd name="connsiteY12" fmla="*/ 171450 h 923925"/>
                <a:gd name="connsiteX13" fmla="*/ 1419225 w 3829050"/>
                <a:gd name="connsiteY13" fmla="*/ 47625 h 923925"/>
                <a:gd name="connsiteX14" fmla="*/ 1276350 w 3829050"/>
                <a:gd name="connsiteY14" fmla="*/ 47625 h 923925"/>
                <a:gd name="connsiteX15" fmla="*/ 16249 w 3829050"/>
                <a:gd name="connsiteY15" fmla="*/ 110703 h 923925"/>
                <a:gd name="connsiteX0" fmla="*/ 0 w 3829050"/>
                <a:gd name="connsiteY0" fmla="*/ 104775 h 923925"/>
                <a:gd name="connsiteX1" fmla="*/ 1219200 w 3829050"/>
                <a:gd name="connsiteY1" fmla="*/ 0 h 923925"/>
                <a:gd name="connsiteX2" fmla="*/ 3076575 w 3829050"/>
                <a:gd name="connsiteY2" fmla="*/ 171450 h 923925"/>
                <a:gd name="connsiteX3" fmla="*/ 3695700 w 3829050"/>
                <a:gd name="connsiteY3" fmla="*/ 333375 h 923925"/>
                <a:gd name="connsiteX4" fmla="*/ 3829050 w 3829050"/>
                <a:gd name="connsiteY4" fmla="*/ 800100 h 923925"/>
                <a:gd name="connsiteX5" fmla="*/ 3790950 w 3829050"/>
                <a:gd name="connsiteY5" fmla="*/ 923925 h 923925"/>
                <a:gd name="connsiteX6" fmla="*/ 3276600 w 3829050"/>
                <a:gd name="connsiteY6" fmla="*/ 819150 h 923925"/>
                <a:gd name="connsiteX7" fmla="*/ 3286125 w 3829050"/>
                <a:gd name="connsiteY7" fmla="*/ 752475 h 923925"/>
                <a:gd name="connsiteX8" fmla="*/ 3400425 w 3829050"/>
                <a:gd name="connsiteY8" fmla="*/ 342900 h 923925"/>
                <a:gd name="connsiteX9" fmla="*/ 3038475 w 3829050"/>
                <a:gd name="connsiteY9" fmla="*/ 228600 h 923925"/>
                <a:gd name="connsiteX10" fmla="*/ 2276475 w 3829050"/>
                <a:gd name="connsiteY10" fmla="*/ 142875 h 923925"/>
                <a:gd name="connsiteX11" fmla="*/ 1895475 w 3829050"/>
                <a:gd name="connsiteY11" fmla="*/ 276225 h 923925"/>
                <a:gd name="connsiteX12" fmla="*/ 1371600 w 3829050"/>
                <a:gd name="connsiteY12" fmla="*/ 171450 h 923925"/>
                <a:gd name="connsiteX13" fmla="*/ 1419225 w 3829050"/>
                <a:gd name="connsiteY13" fmla="*/ 47625 h 923925"/>
                <a:gd name="connsiteX14" fmla="*/ 1276350 w 3829050"/>
                <a:gd name="connsiteY14" fmla="*/ 47625 h 923925"/>
                <a:gd name="connsiteX15" fmla="*/ 127187 w 3829050"/>
                <a:gd name="connsiteY15" fmla="*/ 142357 h 923925"/>
                <a:gd name="connsiteX16" fmla="*/ 16249 w 3829050"/>
                <a:gd name="connsiteY16" fmla="*/ 110703 h 923925"/>
                <a:gd name="connsiteX0" fmla="*/ 140633 w 3969683"/>
                <a:gd name="connsiteY0" fmla="*/ 104775 h 923925"/>
                <a:gd name="connsiteX1" fmla="*/ 1359833 w 3969683"/>
                <a:gd name="connsiteY1" fmla="*/ 0 h 923925"/>
                <a:gd name="connsiteX2" fmla="*/ 3217208 w 3969683"/>
                <a:gd name="connsiteY2" fmla="*/ 171450 h 923925"/>
                <a:gd name="connsiteX3" fmla="*/ 3836333 w 3969683"/>
                <a:gd name="connsiteY3" fmla="*/ 333375 h 923925"/>
                <a:gd name="connsiteX4" fmla="*/ 3969683 w 3969683"/>
                <a:gd name="connsiteY4" fmla="*/ 800100 h 923925"/>
                <a:gd name="connsiteX5" fmla="*/ 3931583 w 3969683"/>
                <a:gd name="connsiteY5" fmla="*/ 923925 h 923925"/>
                <a:gd name="connsiteX6" fmla="*/ 3417233 w 3969683"/>
                <a:gd name="connsiteY6" fmla="*/ 819150 h 923925"/>
                <a:gd name="connsiteX7" fmla="*/ 3426758 w 3969683"/>
                <a:gd name="connsiteY7" fmla="*/ 752475 h 923925"/>
                <a:gd name="connsiteX8" fmla="*/ 3541058 w 3969683"/>
                <a:gd name="connsiteY8" fmla="*/ 342900 h 923925"/>
                <a:gd name="connsiteX9" fmla="*/ 3179108 w 3969683"/>
                <a:gd name="connsiteY9" fmla="*/ 228600 h 923925"/>
                <a:gd name="connsiteX10" fmla="*/ 2417108 w 3969683"/>
                <a:gd name="connsiteY10" fmla="*/ 142875 h 923925"/>
                <a:gd name="connsiteX11" fmla="*/ 2036108 w 3969683"/>
                <a:gd name="connsiteY11" fmla="*/ 276225 h 923925"/>
                <a:gd name="connsiteX12" fmla="*/ 1512233 w 3969683"/>
                <a:gd name="connsiteY12" fmla="*/ 171450 h 923925"/>
                <a:gd name="connsiteX13" fmla="*/ 1559858 w 3969683"/>
                <a:gd name="connsiteY13" fmla="*/ 47625 h 923925"/>
                <a:gd name="connsiteX14" fmla="*/ 1416983 w 3969683"/>
                <a:gd name="connsiteY14" fmla="*/ 47625 h 923925"/>
                <a:gd name="connsiteX15" fmla="*/ 267820 w 3969683"/>
                <a:gd name="connsiteY15" fmla="*/ 142357 h 923925"/>
                <a:gd name="connsiteX16" fmla="*/ 0 w 3969683"/>
                <a:gd name="connsiteY16" fmla="*/ 88372 h 923925"/>
                <a:gd name="connsiteX0" fmla="*/ 140633 w 3969683"/>
                <a:gd name="connsiteY0" fmla="*/ 104775 h 923925"/>
                <a:gd name="connsiteX1" fmla="*/ 1359833 w 3969683"/>
                <a:gd name="connsiteY1" fmla="*/ 0 h 923925"/>
                <a:gd name="connsiteX2" fmla="*/ 2660277 w 3969683"/>
                <a:gd name="connsiteY2" fmla="*/ 97696 h 923925"/>
                <a:gd name="connsiteX3" fmla="*/ 3217208 w 3969683"/>
                <a:gd name="connsiteY3" fmla="*/ 171450 h 923925"/>
                <a:gd name="connsiteX4" fmla="*/ 3836333 w 3969683"/>
                <a:gd name="connsiteY4" fmla="*/ 333375 h 923925"/>
                <a:gd name="connsiteX5" fmla="*/ 3969683 w 3969683"/>
                <a:gd name="connsiteY5" fmla="*/ 800100 h 923925"/>
                <a:gd name="connsiteX6" fmla="*/ 3931583 w 3969683"/>
                <a:gd name="connsiteY6" fmla="*/ 923925 h 923925"/>
                <a:gd name="connsiteX7" fmla="*/ 3417233 w 3969683"/>
                <a:gd name="connsiteY7" fmla="*/ 819150 h 923925"/>
                <a:gd name="connsiteX8" fmla="*/ 3426758 w 3969683"/>
                <a:gd name="connsiteY8" fmla="*/ 752475 h 923925"/>
                <a:gd name="connsiteX9" fmla="*/ 3541058 w 3969683"/>
                <a:gd name="connsiteY9" fmla="*/ 342900 h 923925"/>
                <a:gd name="connsiteX10" fmla="*/ 3179108 w 3969683"/>
                <a:gd name="connsiteY10" fmla="*/ 228600 h 923925"/>
                <a:gd name="connsiteX11" fmla="*/ 2417108 w 3969683"/>
                <a:gd name="connsiteY11" fmla="*/ 142875 h 923925"/>
                <a:gd name="connsiteX12" fmla="*/ 2036108 w 3969683"/>
                <a:gd name="connsiteY12" fmla="*/ 276225 h 923925"/>
                <a:gd name="connsiteX13" fmla="*/ 1512233 w 3969683"/>
                <a:gd name="connsiteY13" fmla="*/ 171450 h 923925"/>
                <a:gd name="connsiteX14" fmla="*/ 1559858 w 3969683"/>
                <a:gd name="connsiteY14" fmla="*/ 47625 h 923925"/>
                <a:gd name="connsiteX15" fmla="*/ 1416983 w 3969683"/>
                <a:gd name="connsiteY15" fmla="*/ 47625 h 923925"/>
                <a:gd name="connsiteX16" fmla="*/ 267820 w 3969683"/>
                <a:gd name="connsiteY16" fmla="*/ 142357 h 923925"/>
                <a:gd name="connsiteX17" fmla="*/ 0 w 3969683"/>
                <a:gd name="connsiteY17" fmla="*/ 88372 h 923925"/>
                <a:gd name="connsiteX0" fmla="*/ 140633 w 3969683"/>
                <a:gd name="connsiteY0" fmla="*/ 139264 h 958414"/>
                <a:gd name="connsiteX1" fmla="*/ 1359833 w 3969683"/>
                <a:gd name="connsiteY1" fmla="*/ 34489 h 958414"/>
                <a:gd name="connsiteX2" fmla="*/ 2514600 w 3969683"/>
                <a:gd name="connsiteY2" fmla="*/ 3785 h 958414"/>
                <a:gd name="connsiteX3" fmla="*/ 2660277 w 3969683"/>
                <a:gd name="connsiteY3" fmla="*/ 132185 h 958414"/>
                <a:gd name="connsiteX4" fmla="*/ 3217208 w 3969683"/>
                <a:gd name="connsiteY4" fmla="*/ 205939 h 958414"/>
                <a:gd name="connsiteX5" fmla="*/ 3836333 w 3969683"/>
                <a:gd name="connsiteY5" fmla="*/ 367864 h 958414"/>
                <a:gd name="connsiteX6" fmla="*/ 3969683 w 3969683"/>
                <a:gd name="connsiteY6" fmla="*/ 834589 h 958414"/>
                <a:gd name="connsiteX7" fmla="*/ 3931583 w 3969683"/>
                <a:gd name="connsiteY7" fmla="*/ 958414 h 958414"/>
                <a:gd name="connsiteX8" fmla="*/ 3417233 w 3969683"/>
                <a:gd name="connsiteY8" fmla="*/ 853639 h 958414"/>
                <a:gd name="connsiteX9" fmla="*/ 3426758 w 3969683"/>
                <a:gd name="connsiteY9" fmla="*/ 786964 h 958414"/>
                <a:gd name="connsiteX10" fmla="*/ 3541058 w 3969683"/>
                <a:gd name="connsiteY10" fmla="*/ 377389 h 958414"/>
                <a:gd name="connsiteX11" fmla="*/ 3179108 w 3969683"/>
                <a:gd name="connsiteY11" fmla="*/ 263089 h 958414"/>
                <a:gd name="connsiteX12" fmla="*/ 2417108 w 3969683"/>
                <a:gd name="connsiteY12" fmla="*/ 177364 h 958414"/>
                <a:gd name="connsiteX13" fmla="*/ 2036108 w 3969683"/>
                <a:gd name="connsiteY13" fmla="*/ 310714 h 958414"/>
                <a:gd name="connsiteX14" fmla="*/ 1512233 w 3969683"/>
                <a:gd name="connsiteY14" fmla="*/ 205939 h 958414"/>
                <a:gd name="connsiteX15" fmla="*/ 1559858 w 3969683"/>
                <a:gd name="connsiteY15" fmla="*/ 82114 h 958414"/>
                <a:gd name="connsiteX16" fmla="*/ 1416983 w 3969683"/>
                <a:gd name="connsiteY16" fmla="*/ 82114 h 958414"/>
                <a:gd name="connsiteX17" fmla="*/ 267820 w 3969683"/>
                <a:gd name="connsiteY17" fmla="*/ 176846 h 958414"/>
                <a:gd name="connsiteX18" fmla="*/ 0 w 3969683"/>
                <a:gd name="connsiteY18" fmla="*/ 122861 h 958414"/>
                <a:gd name="connsiteX0" fmla="*/ 1512233 w 5341283"/>
                <a:gd name="connsiteY0" fmla="*/ 139264 h 958414"/>
                <a:gd name="connsiteX1" fmla="*/ 2731433 w 5341283"/>
                <a:gd name="connsiteY1" fmla="*/ 34489 h 958414"/>
                <a:gd name="connsiteX2" fmla="*/ 3886200 w 5341283"/>
                <a:gd name="connsiteY2" fmla="*/ 3785 h 958414"/>
                <a:gd name="connsiteX3" fmla="*/ 4031877 w 5341283"/>
                <a:gd name="connsiteY3" fmla="*/ 132185 h 958414"/>
                <a:gd name="connsiteX4" fmla="*/ 4588808 w 5341283"/>
                <a:gd name="connsiteY4" fmla="*/ 205939 h 958414"/>
                <a:gd name="connsiteX5" fmla="*/ 5207933 w 5341283"/>
                <a:gd name="connsiteY5" fmla="*/ 367864 h 958414"/>
                <a:gd name="connsiteX6" fmla="*/ 5341283 w 5341283"/>
                <a:gd name="connsiteY6" fmla="*/ 834589 h 958414"/>
                <a:gd name="connsiteX7" fmla="*/ 5303183 w 5341283"/>
                <a:gd name="connsiteY7" fmla="*/ 958414 h 958414"/>
                <a:gd name="connsiteX8" fmla="*/ 4788833 w 5341283"/>
                <a:gd name="connsiteY8" fmla="*/ 853639 h 958414"/>
                <a:gd name="connsiteX9" fmla="*/ 4798358 w 5341283"/>
                <a:gd name="connsiteY9" fmla="*/ 786964 h 958414"/>
                <a:gd name="connsiteX10" fmla="*/ 4912658 w 5341283"/>
                <a:gd name="connsiteY10" fmla="*/ 377389 h 958414"/>
                <a:gd name="connsiteX11" fmla="*/ 4550708 w 5341283"/>
                <a:gd name="connsiteY11" fmla="*/ 263089 h 958414"/>
                <a:gd name="connsiteX12" fmla="*/ 3788708 w 5341283"/>
                <a:gd name="connsiteY12" fmla="*/ 177364 h 958414"/>
                <a:gd name="connsiteX13" fmla="*/ 3407708 w 5341283"/>
                <a:gd name="connsiteY13" fmla="*/ 310714 h 958414"/>
                <a:gd name="connsiteX14" fmla="*/ 2883833 w 5341283"/>
                <a:gd name="connsiteY14" fmla="*/ 205939 h 958414"/>
                <a:gd name="connsiteX15" fmla="*/ 2931458 w 5341283"/>
                <a:gd name="connsiteY15" fmla="*/ 82114 h 958414"/>
                <a:gd name="connsiteX16" fmla="*/ 2788583 w 5341283"/>
                <a:gd name="connsiteY16" fmla="*/ 82114 h 958414"/>
                <a:gd name="connsiteX17" fmla="*/ 1639420 w 5341283"/>
                <a:gd name="connsiteY17" fmla="*/ 176846 h 958414"/>
                <a:gd name="connsiteX18" fmla="*/ 0 w 5341283"/>
                <a:gd name="connsiteY18" fmla="*/ 227622 h 958414"/>
                <a:gd name="connsiteX0" fmla="*/ 0 w 5448300"/>
                <a:gd name="connsiteY0" fmla="*/ 224978 h 958414"/>
                <a:gd name="connsiteX1" fmla="*/ 2838450 w 5448300"/>
                <a:gd name="connsiteY1" fmla="*/ 34489 h 958414"/>
                <a:gd name="connsiteX2" fmla="*/ 3993217 w 5448300"/>
                <a:gd name="connsiteY2" fmla="*/ 3785 h 958414"/>
                <a:gd name="connsiteX3" fmla="*/ 4138894 w 5448300"/>
                <a:gd name="connsiteY3" fmla="*/ 132185 h 958414"/>
                <a:gd name="connsiteX4" fmla="*/ 4695825 w 5448300"/>
                <a:gd name="connsiteY4" fmla="*/ 205939 h 958414"/>
                <a:gd name="connsiteX5" fmla="*/ 5314950 w 5448300"/>
                <a:gd name="connsiteY5" fmla="*/ 367864 h 958414"/>
                <a:gd name="connsiteX6" fmla="*/ 5448300 w 5448300"/>
                <a:gd name="connsiteY6" fmla="*/ 834589 h 958414"/>
                <a:gd name="connsiteX7" fmla="*/ 5410200 w 5448300"/>
                <a:gd name="connsiteY7" fmla="*/ 958414 h 958414"/>
                <a:gd name="connsiteX8" fmla="*/ 4895850 w 5448300"/>
                <a:gd name="connsiteY8" fmla="*/ 853639 h 958414"/>
                <a:gd name="connsiteX9" fmla="*/ 4905375 w 5448300"/>
                <a:gd name="connsiteY9" fmla="*/ 786964 h 958414"/>
                <a:gd name="connsiteX10" fmla="*/ 5019675 w 5448300"/>
                <a:gd name="connsiteY10" fmla="*/ 377389 h 958414"/>
                <a:gd name="connsiteX11" fmla="*/ 4657725 w 5448300"/>
                <a:gd name="connsiteY11" fmla="*/ 263089 h 958414"/>
                <a:gd name="connsiteX12" fmla="*/ 3895725 w 5448300"/>
                <a:gd name="connsiteY12" fmla="*/ 177364 h 958414"/>
                <a:gd name="connsiteX13" fmla="*/ 3514725 w 5448300"/>
                <a:gd name="connsiteY13" fmla="*/ 310714 h 958414"/>
                <a:gd name="connsiteX14" fmla="*/ 2990850 w 5448300"/>
                <a:gd name="connsiteY14" fmla="*/ 205939 h 958414"/>
                <a:gd name="connsiteX15" fmla="*/ 3038475 w 5448300"/>
                <a:gd name="connsiteY15" fmla="*/ 82114 h 958414"/>
                <a:gd name="connsiteX16" fmla="*/ 2895600 w 5448300"/>
                <a:gd name="connsiteY16" fmla="*/ 82114 h 958414"/>
                <a:gd name="connsiteX17" fmla="*/ 1746437 w 5448300"/>
                <a:gd name="connsiteY17" fmla="*/ 176846 h 958414"/>
                <a:gd name="connsiteX18" fmla="*/ 107017 w 5448300"/>
                <a:gd name="connsiteY18" fmla="*/ 227622 h 958414"/>
                <a:gd name="connsiteX0" fmla="*/ 0 w 5448300"/>
                <a:gd name="connsiteY0" fmla="*/ 224978 h 958414"/>
                <a:gd name="connsiteX1" fmla="*/ 2838450 w 5448300"/>
                <a:gd name="connsiteY1" fmla="*/ 34489 h 958414"/>
                <a:gd name="connsiteX2" fmla="*/ 3993217 w 5448300"/>
                <a:gd name="connsiteY2" fmla="*/ 3785 h 958414"/>
                <a:gd name="connsiteX3" fmla="*/ 4138894 w 5448300"/>
                <a:gd name="connsiteY3" fmla="*/ 132185 h 958414"/>
                <a:gd name="connsiteX4" fmla="*/ 4695825 w 5448300"/>
                <a:gd name="connsiteY4" fmla="*/ 205939 h 958414"/>
                <a:gd name="connsiteX5" fmla="*/ 5314950 w 5448300"/>
                <a:gd name="connsiteY5" fmla="*/ 367864 h 958414"/>
                <a:gd name="connsiteX6" fmla="*/ 5448300 w 5448300"/>
                <a:gd name="connsiteY6" fmla="*/ 834589 h 958414"/>
                <a:gd name="connsiteX7" fmla="*/ 5410200 w 5448300"/>
                <a:gd name="connsiteY7" fmla="*/ 958414 h 958414"/>
                <a:gd name="connsiteX8" fmla="*/ 4895850 w 5448300"/>
                <a:gd name="connsiteY8" fmla="*/ 853639 h 958414"/>
                <a:gd name="connsiteX9" fmla="*/ 4905375 w 5448300"/>
                <a:gd name="connsiteY9" fmla="*/ 786964 h 958414"/>
                <a:gd name="connsiteX10" fmla="*/ 5019675 w 5448300"/>
                <a:gd name="connsiteY10" fmla="*/ 377389 h 958414"/>
                <a:gd name="connsiteX11" fmla="*/ 4657725 w 5448300"/>
                <a:gd name="connsiteY11" fmla="*/ 263089 h 958414"/>
                <a:gd name="connsiteX12" fmla="*/ 3895725 w 5448300"/>
                <a:gd name="connsiteY12" fmla="*/ 177364 h 958414"/>
                <a:gd name="connsiteX13" fmla="*/ 3514725 w 5448300"/>
                <a:gd name="connsiteY13" fmla="*/ 310714 h 958414"/>
                <a:gd name="connsiteX14" fmla="*/ 2990850 w 5448300"/>
                <a:gd name="connsiteY14" fmla="*/ 205939 h 958414"/>
                <a:gd name="connsiteX15" fmla="*/ 3038475 w 5448300"/>
                <a:gd name="connsiteY15" fmla="*/ 82114 h 958414"/>
                <a:gd name="connsiteX16" fmla="*/ 2895600 w 5448300"/>
                <a:gd name="connsiteY16" fmla="*/ 82114 h 958414"/>
                <a:gd name="connsiteX17" fmla="*/ 1746437 w 5448300"/>
                <a:gd name="connsiteY17" fmla="*/ 176846 h 958414"/>
                <a:gd name="connsiteX18" fmla="*/ 221317 w 5448300"/>
                <a:gd name="connsiteY18" fmla="*/ 246670 h 958414"/>
                <a:gd name="connsiteX0" fmla="*/ 0 w 5448300"/>
                <a:gd name="connsiteY0" fmla="*/ 224978 h 958414"/>
                <a:gd name="connsiteX1" fmla="*/ 2838450 w 5448300"/>
                <a:gd name="connsiteY1" fmla="*/ 34489 h 958414"/>
                <a:gd name="connsiteX2" fmla="*/ 3993217 w 5448300"/>
                <a:gd name="connsiteY2" fmla="*/ 3785 h 958414"/>
                <a:gd name="connsiteX3" fmla="*/ 4138894 w 5448300"/>
                <a:gd name="connsiteY3" fmla="*/ 132185 h 958414"/>
                <a:gd name="connsiteX4" fmla="*/ 4695825 w 5448300"/>
                <a:gd name="connsiteY4" fmla="*/ 205939 h 958414"/>
                <a:gd name="connsiteX5" fmla="*/ 5314950 w 5448300"/>
                <a:gd name="connsiteY5" fmla="*/ 367864 h 958414"/>
                <a:gd name="connsiteX6" fmla="*/ 5448300 w 5448300"/>
                <a:gd name="connsiteY6" fmla="*/ 834589 h 958414"/>
                <a:gd name="connsiteX7" fmla="*/ 5410200 w 5448300"/>
                <a:gd name="connsiteY7" fmla="*/ 958414 h 958414"/>
                <a:gd name="connsiteX8" fmla="*/ 4895850 w 5448300"/>
                <a:gd name="connsiteY8" fmla="*/ 853639 h 958414"/>
                <a:gd name="connsiteX9" fmla="*/ 4905375 w 5448300"/>
                <a:gd name="connsiteY9" fmla="*/ 786964 h 958414"/>
                <a:gd name="connsiteX10" fmla="*/ 5019675 w 5448300"/>
                <a:gd name="connsiteY10" fmla="*/ 377389 h 958414"/>
                <a:gd name="connsiteX11" fmla="*/ 4657725 w 5448300"/>
                <a:gd name="connsiteY11" fmla="*/ 263089 h 958414"/>
                <a:gd name="connsiteX12" fmla="*/ 3895725 w 5448300"/>
                <a:gd name="connsiteY12" fmla="*/ 177364 h 958414"/>
                <a:gd name="connsiteX13" fmla="*/ 3514725 w 5448300"/>
                <a:gd name="connsiteY13" fmla="*/ 310714 h 958414"/>
                <a:gd name="connsiteX14" fmla="*/ 2990850 w 5448300"/>
                <a:gd name="connsiteY14" fmla="*/ 205939 h 958414"/>
                <a:gd name="connsiteX15" fmla="*/ 3038475 w 5448300"/>
                <a:gd name="connsiteY15" fmla="*/ 82114 h 958414"/>
                <a:gd name="connsiteX16" fmla="*/ 2438400 w 5448300"/>
                <a:gd name="connsiteY16" fmla="*/ 196399 h 958414"/>
                <a:gd name="connsiteX17" fmla="*/ 1746437 w 5448300"/>
                <a:gd name="connsiteY17" fmla="*/ 176846 h 958414"/>
                <a:gd name="connsiteX18" fmla="*/ 221317 w 5448300"/>
                <a:gd name="connsiteY18" fmla="*/ 246670 h 958414"/>
                <a:gd name="connsiteX0" fmla="*/ 0 w 5448300"/>
                <a:gd name="connsiteY0" fmla="*/ 224978 h 958414"/>
                <a:gd name="connsiteX1" fmla="*/ 2838450 w 5448300"/>
                <a:gd name="connsiteY1" fmla="*/ 34489 h 958414"/>
                <a:gd name="connsiteX2" fmla="*/ 3993217 w 5448300"/>
                <a:gd name="connsiteY2" fmla="*/ 3785 h 958414"/>
                <a:gd name="connsiteX3" fmla="*/ 4138894 w 5448300"/>
                <a:gd name="connsiteY3" fmla="*/ 132185 h 958414"/>
                <a:gd name="connsiteX4" fmla="*/ 4695825 w 5448300"/>
                <a:gd name="connsiteY4" fmla="*/ 205939 h 958414"/>
                <a:gd name="connsiteX5" fmla="*/ 5314950 w 5448300"/>
                <a:gd name="connsiteY5" fmla="*/ 367864 h 958414"/>
                <a:gd name="connsiteX6" fmla="*/ 5448300 w 5448300"/>
                <a:gd name="connsiteY6" fmla="*/ 834589 h 958414"/>
                <a:gd name="connsiteX7" fmla="*/ 5410200 w 5448300"/>
                <a:gd name="connsiteY7" fmla="*/ 958414 h 958414"/>
                <a:gd name="connsiteX8" fmla="*/ 4895850 w 5448300"/>
                <a:gd name="connsiteY8" fmla="*/ 853639 h 958414"/>
                <a:gd name="connsiteX9" fmla="*/ 4905375 w 5448300"/>
                <a:gd name="connsiteY9" fmla="*/ 786964 h 958414"/>
                <a:gd name="connsiteX10" fmla="*/ 5019675 w 5448300"/>
                <a:gd name="connsiteY10" fmla="*/ 377389 h 958414"/>
                <a:gd name="connsiteX11" fmla="*/ 4657725 w 5448300"/>
                <a:gd name="connsiteY11" fmla="*/ 263089 h 958414"/>
                <a:gd name="connsiteX12" fmla="*/ 3895725 w 5448300"/>
                <a:gd name="connsiteY12" fmla="*/ 177364 h 958414"/>
                <a:gd name="connsiteX13" fmla="*/ 3514725 w 5448300"/>
                <a:gd name="connsiteY13" fmla="*/ 310714 h 958414"/>
                <a:gd name="connsiteX14" fmla="*/ 2990850 w 5448300"/>
                <a:gd name="connsiteY14" fmla="*/ 205939 h 958414"/>
                <a:gd name="connsiteX15" fmla="*/ 2438400 w 5448300"/>
                <a:gd name="connsiteY15" fmla="*/ 196399 h 958414"/>
                <a:gd name="connsiteX16" fmla="*/ 1746437 w 5448300"/>
                <a:gd name="connsiteY16" fmla="*/ 176846 h 958414"/>
                <a:gd name="connsiteX17" fmla="*/ 221317 w 5448300"/>
                <a:gd name="connsiteY17" fmla="*/ 246670 h 958414"/>
                <a:gd name="connsiteX0" fmla="*/ 0 w 5448300"/>
                <a:gd name="connsiteY0" fmla="*/ 224978 h 958414"/>
                <a:gd name="connsiteX1" fmla="*/ 2838450 w 5448300"/>
                <a:gd name="connsiteY1" fmla="*/ 34489 h 958414"/>
                <a:gd name="connsiteX2" fmla="*/ 3993217 w 5448300"/>
                <a:gd name="connsiteY2" fmla="*/ 3785 h 958414"/>
                <a:gd name="connsiteX3" fmla="*/ 4138894 w 5448300"/>
                <a:gd name="connsiteY3" fmla="*/ 132185 h 958414"/>
                <a:gd name="connsiteX4" fmla="*/ 4695825 w 5448300"/>
                <a:gd name="connsiteY4" fmla="*/ 205939 h 958414"/>
                <a:gd name="connsiteX5" fmla="*/ 5314950 w 5448300"/>
                <a:gd name="connsiteY5" fmla="*/ 367864 h 958414"/>
                <a:gd name="connsiteX6" fmla="*/ 5448300 w 5448300"/>
                <a:gd name="connsiteY6" fmla="*/ 834589 h 958414"/>
                <a:gd name="connsiteX7" fmla="*/ 5410200 w 5448300"/>
                <a:gd name="connsiteY7" fmla="*/ 958414 h 958414"/>
                <a:gd name="connsiteX8" fmla="*/ 4895850 w 5448300"/>
                <a:gd name="connsiteY8" fmla="*/ 853639 h 958414"/>
                <a:gd name="connsiteX9" fmla="*/ 4905375 w 5448300"/>
                <a:gd name="connsiteY9" fmla="*/ 786964 h 958414"/>
                <a:gd name="connsiteX10" fmla="*/ 5019675 w 5448300"/>
                <a:gd name="connsiteY10" fmla="*/ 377389 h 958414"/>
                <a:gd name="connsiteX11" fmla="*/ 4657725 w 5448300"/>
                <a:gd name="connsiteY11" fmla="*/ 263089 h 958414"/>
                <a:gd name="connsiteX12" fmla="*/ 4105275 w 5448300"/>
                <a:gd name="connsiteY12" fmla="*/ 196411 h 958414"/>
                <a:gd name="connsiteX13" fmla="*/ 3514725 w 5448300"/>
                <a:gd name="connsiteY13" fmla="*/ 310714 h 958414"/>
                <a:gd name="connsiteX14" fmla="*/ 2990850 w 5448300"/>
                <a:gd name="connsiteY14" fmla="*/ 205939 h 958414"/>
                <a:gd name="connsiteX15" fmla="*/ 2438400 w 5448300"/>
                <a:gd name="connsiteY15" fmla="*/ 196399 h 958414"/>
                <a:gd name="connsiteX16" fmla="*/ 1746437 w 5448300"/>
                <a:gd name="connsiteY16" fmla="*/ 176846 h 958414"/>
                <a:gd name="connsiteX17" fmla="*/ 221317 w 5448300"/>
                <a:gd name="connsiteY17" fmla="*/ 246670 h 958414"/>
                <a:gd name="connsiteX0" fmla="*/ 0 w 5448300"/>
                <a:gd name="connsiteY0" fmla="*/ 224978 h 986971"/>
                <a:gd name="connsiteX1" fmla="*/ 2838450 w 5448300"/>
                <a:gd name="connsiteY1" fmla="*/ 34489 h 986971"/>
                <a:gd name="connsiteX2" fmla="*/ 3993217 w 5448300"/>
                <a:gd name="connsiteY2" fmla="*/ 3785 h 986971"/>
                <a:gd name="connsiteX3" fmla="*/ 4138894 w 5448300"/>
                <a:gd name="connsiteY3" fmla="*/ 132185 h 986971"/>
                <a:gd name="connsiteX4" fmla="*/ 4695825 w 5448300"/>
                <a:gd name="connsiteY4" fmla="*/ 205939 h 986971"/>
                <a:gd name="connsiteX5" fmla="*/ 5314950 w 5448300"/>
                <a:gd name="connsiteY5" fmla="*/ 367864 h 986971"/>
                <a:gd name="connsiteX6" fmla="*/ 5448300 w 5448300"/>
                <a:gd name="connsiteY6" fmla="*/ 834589 h 986971"/>
                <a:gd name="connsiteX7" fmla="*/ 5410200 w 5448300"/>
                <a:gd name="connsiteY7" fmla="*/ 958414 h 986971"/>
                <a:gd name="connsiteX8" fmla="*/ 4895850 w 5448300"/>
                <a:gd name="connsiteY8" fmla="*/ 986971 h 986971"/>
                <a:gd name="connsiteX9" fmla="*/ 4905375 w 5448300"/>
                <a:gd name="connsiteY9" fmla="*/ 786964 h 986971"/>
                <a:gd name="connsiteX10" fmla="*/ 5019675 w 5448300"/>
                <a:gd name="connsiteY10" fmla="*/ 377389 h 986971"/>
                <a:gd name="connsiteX11" fmla="*/ 4657725 w 5448300"/>
                <a:gd name="connsiteY11" fmla="*/ 263089 h 986971"/>
                <a:gd name="connsiteX12" fmla="*/ 4105275 w 5448300"/>
                <a:gd name="connsiteY12" fmla="*/ 196411 h 986971"/>
                <a:gd name="connsiteX13" fmla="*/ 3514725 w 5448300"/>
                <a:gd name="connsiteY13" fmla="*/ 310714 h 986971"/>
                <a:gd name="connsiteX14" fmla="*/ 2990850 w 5448300"/>
                <a:gd name="connsiteY14" fmla="*/ 205939 h 986971"/>
                <a:gd name="connsiteX15" fmla="*/ 2438400 w 5448300"/>
                <a:gd name="connsiteY15" fmla="*/ 196399 h 986971"/>
                <a:gd name="connsiteX16" fmla="*/ 1746437 w 5448300"/>
                <a:gd name="connsiteY16" fmla="*/ 176846 h 986971"/>
                <a:gd name="connsiteX17" fmla="*/ 221317 w 5448300"/>
                <a:gd name="connsiteY17" fmla="*/ 246670 h 986971"/>
                <a:gd name="connsiteX0" fmla="*/ 0 w 5657850"/>
                <a:gd name="connsiteY0" fmla="*/ 224978 h 1186984"/>
                <a:gd name="connsiteX1" fmla="*/ 2838450 w 5657850"/>
                <a:gd name="connsiteY1" fmla="*/ 34489 h 1186984"/>
                <a:gd name="connsiteX2" fmla="*/ 3993217 w 5657850"/>
                <a:gd name="connsiteY2" fmla="*/ 3785 h 1186984"/>
                <a:gd name="connsiteX3" fmla="*/ 4138894 w 5657850"/>
                <a:gd name="connsiteY3" fmla="*/ 132185 h 1186984"/>
                <a:gd name="connsiteX4" fmla="*/ 4695825 w 5657850"/>
                <a:gd name="connsiteY4" fmla="*/ 205939 h 1186984"/>
                <a:gd name="connsiteX5" fmla="*/ 5314950 w 5657850"/>
                <a:gd name="connsiteY5" fmla="*/ 367864 h 1186984"/>
                <a:gd name="connsiteX6" fmla="*/ 5448300 w 5657850"/>
                <a:gd name="connsiteY6" fmla="*/ 834589 h 1186984"/>
                <a:gd name="connsiteX7" fmla="*/ 5657850 w 5657850"/>
                <a:gd name="connsiteY7" fmla="*/ 1186984 h 1186984"/>
                <a:gd name="connsiteX8" fmla="*/ 4895850 w 5657850"/>
                <a:gd name="connsiteY8" fmla="*/ 986971 h 1186984"/>
                <a:gd name="connsiteX9" fmla="*/ 4905375 w 5657850"/>
                <a:gd name="connsiteY9" fmla="*/ 786964 h 1186984"/>
                <a:gd name="connsiteX10" fmla="*/ 5019675 w 5657850"/>
                <a:gd name="connsiteY10" fmla="*/ 377389 h 1186984"/>
                <a:gd name="connsiteX11" fmla="*/ 4657725 w 5657850"/>
                <a:gd name="connsiteY11" fmla="*/ 263089 h 1186984"/>
                <a:gd name="connsiteX12" fmla="*/ 4105275 w 5657850"/>
                <a:gd name="connsiteY12" fmla="*/ 196411 h 1186984"/>
                <a:gd name="connsiteX13" fmla="*/ 3514725 w 5657850"/>
                <a:gd name="connsiteY13" fmla="*/ 310714 h 1186984"/>
                <a:gd name="connsiteX14" fmla="*/ 2990850 w 5657850"/>
                <a:gd name="connsiteY14" fmla="*/ 205939 h 1186984"/>
                <a:gd name="connsiteX15" fmla="*/ 2438400 w 5657850"/>
                <a:gd name="connsiteY15" fmla="*/ 196399 h 1186984"/>
                <a:gd name="connsiteX16" fmla="*/ 1746437 w 5657850"/>
                <a:gd name="connsiteY16" fmla="*/ 176846 h 1186984"/>
                <a:gd name="connsiteX17" fmla="*/ 221317 w 5657850"/>
                <a:gd name="connsiteY17" fmla="*/ 246670 h 1186984"/>
                <a:gd name="connsiteX0" fmla="*/ 0 w 5657850"/>
                <a:gd name="connsiteY0" fmla="*/ 224978 h 1186984"/>
                <a:gd name="connsiteX1" fmla="*/ 2838450 w 5657850"/>
                <a:gd name="connsiteY1" fmla="*/ 34489 h 1186984"/>
                <a:gd name="connsiteX2" fmla="*/ 3993217 w 5657850"/>
                <a:gd name="connsiteY2" fmla="*/ 3785 h 1186984"/>
                <a:gd name="connsiteX3" fmla="*/ 4138894 w 5657850"/>
                <a:gd name="connsiteY3" fmla="*/ 132185 h 1186984"/>
                <a:gd name="connsiteX4" fmla="*/ 4695825 w 5657850"/>
                <a:gd name="connsiteY4" fmla="*/ 205939 h 1186984"/>
                <a:gd name="connsiteX5" fmla="*/ 5314950 w 5657850"/>
                <a:gd name="connsiteY5" fmla="*/ 367864 h 1186984"/>
                <a:gd name="connsiteX6" fmla="*/ 5629275 w 5657850"/>
                <a:gd name="connsiteY6" fmla="*/ 825065 h 1186984"/>
                <a:gd name="connsiteX7" fmla="*/ 5657850 w 5657850"/>
                <a:gd name="connsiteY7" fmla="*/ 1186984 h 1186984"/>
                <a:gd name="connsiteX8" fmla="*/ 4895850 w 5657850"/>
                <a:gd name="connsiteY8" fmla="*/ 986971 h 1186984"/>
                <a:gd name="connsiteX9" fmla="*/ 4905375 w 5657850"/>
                <a:gd name="connsiteY9" fmla="*/ 786964 h 1186984"/>
                <a:gd name="connsiteX10" fmla="*/ 5019675 w 5657850"/>
                <a:gd name="connsiteY10" fmla="*/ 377389 h 1186984"/>
                <a:gd name="connsiteX11" fmla="*/ 4657725 w 5657850"/>
                <a:gd name="connsiteY11" fmla="*/ 263089 h 1186984"/>
                <a:gd name="connsiteX12" fmla="*/ 4105275 w 5657850"/>
                <a:gd name="connsiteY12" fmla="*/ 196411 h 1186984"/>
                <a:gd name="connsiteX13" fmla="*/ 3514725 w 5657850"/>
                <a:gd name="connsiteY13" fmla="*/ 310714 h 1186984"/>
                <a:gd name="connsiteX14" fmla="*/ 2990850 w 5657850"/>
                <a:gd name="connsiteY14" fmla="*/ 205939 h 1186984"/>
                <a:gd name="connsiteX15" fmla="*/ 2438400 w 5657850"/>
                <a:gd name="connsiteY15" fmla="*/ 196399 h 1186984"/>
                <a:gd name="connsiteX16" fmla="*/ 1746437 w 5657850"/>
                <a:gd name="connsiteY16" fmla="*/ 176846 h 1186984"/>
                <a:gd name="connsiteX17" fmla="*/ 221317 w 5657850"/>
                <a:gd name="connsiteY17" fmla="*/ 246670 h 118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57850" h="1186984">
                  <a:moveTo>
                    <a:pt x="0" y="224978"/>
                  </a:moveTo>
                  <a:lnTo>
                    <a:pt x="2838450" y="34489"/>
                  </a:lnTo>
                  <a:cubicBezTo>
                    <a:pt x="3206096" y="28657"/>
                    <a:pt x="3776477" y="-12498"/>
                    <a:pt x="3993217" y="3785"/>
                  </a:cubicBezTo>
                  <a:cubicBezTo>
                    <a:pt x="4209957" y="20068"/>
                    <a:pt x="3993778" y="115241"/>
                    <a:pt x="4138894" y="132185"/>
                  </a:cubicBezTo>
                  <a:lnTo>
                    <a:pt x="4695825" y="205939"/>
                  </a:lnTo>
                  <a:lnTo>
                    <a:pt x="5314950" y="367864"/>
                  </a:lnTo>
                  <a:lnTo>
                    <a:pt x="5629275" y="825065"/>
                  </a:lnTo>
                  <a:lnTo>
                    <a:pt x="5657850" y="1186984"/>
                  </a:lnTo>
                  <a:lnTo>
                    <a:pt x="4895850" y="986971"/>
                  </a:lnTo>
                  <a:lnTo>
                    <a:pt x="4905375" y="786964"/>
                  </a:lnTo>
                  <a:lnTo>
                    <a:pt x="5019675" y="377389"/>
                  </a:lnTo>
                  <a:lnTo>
                    <a:pt x="4657725" y="263089"/>
                  </a:lnTo>
                  <a:lnTo>
                    <a:pt x="4105275" y="196411"/>
                  </a:lnTo>
                  <a:lnTo>
                    <a:pt x="3514725" y="310714"/>
                  </a:lnTo>
                  <a:lnTo>
                    <a:pt x="2990850" y="205939"/>
                  </a:lnTo>
                  <a:lnTo>
                    <a:pt x="2438400" y="196399"/>
                  </a:lnTo>
                  <a:cubicBezTo>
                    <a:pt x="2118846" y="213089"/>
                    <a:pt x="2065991" y="160156"/>
                    <a:pt x="1746437" y="176846"/>
                  </a:cubicBezTo>
                  <a:lnTo>
                    <a:pt x="221317" y="24667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/>
              <a:endParaRPr lang="de-DE" sz="11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55127A9-909F-4307-AD0F-06189E55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4991661" y="3570720"/>
              <a:ext cx="571500" cy="769341"/>
            </a:xfrm>
            <a:prstGeom prst="rect">
              <a:avLst/>
            </a:prstGeom>
            <a:effectLst>
              <a:softEdge rad="152400"/>
            </a:effectLst>
          </p:spPr>
        </p:pic>
        <p:sp>
          <p:nvSpPr>
            <p:cNvPr id="15" name="Sprechblase: oval 14">
              <a:extLst>
                <a:ext uri="{FF2B5EF4-FFF2-40B4-BE49-F238E27FC236}">
                  <a16:creationId xmlns:a16="http://schemas.microsoft.com/office/drawing/2014/main" id="{B723A9F2-ED62-46C1-A6AC-BBA1D1C65164}"/>
                </a:ext>
              </a:extLst>
            </p:cNvPr>
            <p:cNvSpPr/>
            <p:nvPr/>
          </p:nvSpPr>
          <p:spPr>
            <a:xfrm>
              <a:off x="5562601" y="3019425"/>
              <a:ext cx="1152526" cy="556977"/>
            </a:xfrm>
            <a:prstGeom prst="wedgeEllipseCallout">
              <a:avLst>
                <a:gd name="adj1" fmla="val -70245"/>
                <a:gd name="adj2" fmla="val 82108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 dirty="0">
                  <a:solidFill>
                    <a:sysClr val="windowText" lastClr="000000"/>
                  </a:solidFill>
                </a:rPr>
                <a:t>rollen sie zur Piste 25 über Alpha</a:t>
              </a:r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9C6E5D88-31AF-4875-B44E-B51A4BE0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6" y="1962151"/>
              <a:ext cx="2314576" cy="938212"/>
            </a:xfrm>
            <a:custGeom>
              <a:avLst/>
              <a:gdLst/>
              <a:ahLst/>
              <a:cxnLst>
                <a:cxn ang="0">
                  <a:pos x="605" y="58"/>
                </a:cxn>
                <a:cxn ang="0">
                  <a:pos x="329" y="43"/>
                </a:cxn>
                <a:cxn ang="0">
                  <a:pos x="84" y="21"/>
                </a:cxn>
                <a:cxn ang="0">
                  <a:pos x="32" y="0"/>
                </a:cxn>
                <a:cxn ang="0">
                  <a:pos x="276" y="24"/>
                </a:cxn>
                <a:cxn ang="0">
                  <a:pos x="486" y="38"/>
                </a:cxn>
                <a:cxn ang="0">
                  <a:pos x="601" y="43"/>
                </a:cxn>
                <a:cxn ang="0">
                  <a:pos x="651" y="42"/>
                </a:cxn>
                <a:cxn ang="0">
                  <a:pos x="651" y="60"/>
                </a:cxn>
                <a:cxn ang="0">
                  <a:pos x="605" y="58"/>
                </a:cxn>
              </a:cxnLst>
              <a:rect l="0" t="0" r="r" b="b"/>
              <a:pathLst>
                <a:path w="660" h="62">
                  <a:moveTo>
                    <a:pt x="605" y="58"/>
                  </a:moveTo>
                  <a:cubicBezTo>
                    <a:pt x="551" y="55"/>
                    <a:pt x="416" y="49"/>
                    <a:pt x="329" y="43"/>
                  </a:cubicBezTo>
                  <a:cubicBezTo>
                    <a:pt x="241" y="37"/>
                    <a:pt x="133" y="28"/>
                    <a:pt x="84" y="21"/>
                  </a:cubicBezTo>
                  <a:cubicBezTo>
                    <a:pt x="35" y="14"/>
                    <a:pt x="0" y="0"/>
                    <a:pt x="32" y="0"/>
                  </a:cubicBezTo>
                  <a:cubicBezTo>
                    <a:pt x="64" y="0"/>
                    <a:pt x="200" y="18"/>
                    <a:pt x="276" y="24"/>
                  </a:cubicBezTo>
                  <a:cubicBezTo>
                    <a:pt x="352" y="30"/>
                    <a:pt x="432" y="35"/>
                    <a:pt x="486" y="38"/>
                  </a:cubicBezTo>
                  <a:cubicBezTo>
                    <a:pt x="540" y="41"/>
                    <a:pt x="574" y="42"/>
                    <a:pt x="601" y="43"/>
                  </a:cubicBezTo>
                  <a:cubicBezTo>
                    <a:pt x="628" y="44"/>
                    <a:pt x="643" y="39"/>
                    <a:pt x="651" y="42"/>
                  </a:cubicBezTo>
                  <a:cubicBezTo>
                    <a:pt x="659" y="45"/>
                    <a:pt x="660" y="57"/>
                    <a:pt x="651" y="60"/>
                  </a:cubicBezTo>
                  <a:cubicBezTo>
                    <a:pt x="642" y="62"/>
                    <a:pt x="659" y="61"/>
                    <a:pt x="605" y="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  <a:ln w="57150" cap="flat" cmpd="sng">
              <a:noFill/>
              <a:prstDash val="sysDot"/>
              <a:round/>
              <a:headEnd/>
              <a:tailEnd/>
            </a:ln>
            <a:effectLst>
              <a:softEdge rad="38100"/>
            </a:effec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" name="Group 40">
              <a:extLst>
                <a:ext uri="{FF2B5EF4-FFF2-40B4-BE49-F238E27FC236}">
                  <a16:creationId xmlns:a16="http://schemas.microsoft.com/office/drawing/2014/main" id="{86675268-44E8-4B5A-842F-1BAAB9219292}"/>
                </a:ext>
              </a:extLst>
            </p:cNvPr>
            <p:cNvGrpSpPr>
              <a:grpSpLocks/>
            </p:cNvGrpSpPr>
            <p:nvPr/>
          </p:nvGrpSpPr>
          <p:grpSpPr bwMode="auto">
            <a:xfrm rot="220515">
              <a:off x="1600062" y="2316892"/>
              <a:ext cx="1104602" cy="559409"/>
              <a:chOff x="1590827" y="2308715"/>
              <a:chExt cx="490" cy="305"/>
            </a:xfrm>
          </p:grpSpPr>
          <p:grpSp>
            <p:nvGrpSpPr>
              <p:cNvPr id="115" name="Group 41">
                <a:extLst>
                  <a:ext uri="{FF2B5EF4-FFF2-40B4-BE49-F238E27FC236}">
                    <a16:creationId xmlns:a16="http://schemas.microsoft.com/office/drawing/2014/main" id="{1B45C61B-D6FE-46E2-9B9C-B74E25FFF8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91079" y="2308874"/>
                <a:ext cx="104" cy="104"/>
                <a:chOff x="1591079" y="2308874"/>
                <a:chExt cx="104" cy="104"/>
              </a:xfrm>
            </p:grpSpPr>
            <p:sp>
              <p:nvSpPr>
                <p:cNvPr id="132" name="AutoShape 42">
                  <a:extLst>
                    <a:ext uri="{FF2B5EF4-FFF2-40B4-BE49-F238E27FC236}">
                      <a16:creationId xmlns:a16="http://schemas.microsoft.com/office/drawing/2014/main" id="{1E5ECD6D-C52B-416E-9CB7-ADF4517CF8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821908">
                  <a:off x="1591093" y="2308902"/>
                  <a:ext cx="67" cy="42"/>
                </a:xfrm>
                <a:prstGeom prst="triangle">
                  <a:avLst>
                    <a:gd name="adj" fmla="val 84458"/>
                  </a:avLst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3" name="AutoShape 43">
                  <a:extLst>
                    <a:ext uri="{FF2B5EF4-FFF2-40B4-BE49-F238E27FC236}">
                      <a16:creationId xmlns:a16="http://schemas.microsoft.com/office/drawing/2014/main" id="{80111557-3E61-4F7B-AEF7-98D06D647A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821908">
                  <a:off x="1591079" y="2308874"/>
                  <a:ext cx="67" cy="69"/>
                </a:xfrm>
                <a:prstGeom prst="triangle">
                  <a:avLst>
                    <a:gd name="adj" fmla="val 36398"/>
                  </a:avLst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4" name="AutoShape 44">
                  <a:extLst>
                    <a:ext uri="{FF2B5EF4-FFF2-40B4-BE49-F238E27FC236}">
                      <a16:creationId xmlns:a16="http://schemas.microsoft.com/office/drawing/2014/main" id="{4BC41132-80F6-45B0-85FD-984031A88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793838">
                  <a:off x="1591092" y="2308896"/>
                  <a:ext cx="84" cy="42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5" name="AutoShape 45">
                  <a:extLst>
                    <a:ext uri="{FF2B5EF4-FFF2-40B4-BE49-F238E27FC236}">
                      <a16:creationId xmlns:a16="http://schemas.microsoft.com/office/drawing/2014/main" id="{C6299E43-37AB-4DF2-97DA-C9B3860DD7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45274">
                  <a:off x="1591084" y="2308927"/>
                  <a:ext cx="41" cy="51"/>
                </a:xfrm>
                <a:custGeom>
                  <a:avLst/>
                  <a:gdLst>
                    <a:gd name="G0" fmla="+- 5400 0 0"/>
                    <a:gd name="G1" fmla="+- 21600 0 5400"/>
                    <a:gd name="G2" fmla="+- 21600 0 5400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6" name="AutoShape 46">
                  <a:extLst>
                    <a:ext uri="{FF2B5EF4-FFF2-40B4-BE49-F238E27FC236}">
                      <a16:creationId xmlns:a16="http://schemas.microsoft.com/office/drawing/2014/main" id="{CEDE4551-58EE-4130-840A-FDA6F9282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45274">
                  <a:off x="1591142" y="2308894"/>
                  <a:ext cx="41" cy="51"/>
                </a:xfrm>
                <a:custGeom>
                  <a:avLst/>
                  <a:gdLst>
                    <a:gd name="G0" fmla="+- 5400 0 0"/>
                    <a:gd name="G1" fmla="+- 21600 0 5400"/>
                    <a:gd name="G2" fmla="+- 21600 0 5400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16" name="Freeform 47">
                <a:extLst>
                  <a:ext uri="{FF2B5EF4-FFF2-40B4-BE49-F238E27FC236}">
                    <a16:creationId xmlns:a16="http://schemas.microsoft.com/office/drawing/2014/main" id="{46F9C54C-E024-4F30-B327-936311F8A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878" y="2308790"/>
                <a:ext cx="436" cy="230"/>
              </a:xfrm>
              <a:custGeom>
                <a:avLst/>
                <a:gdLst/>
                <a:ahLst/>
                <a:cxnLst>
                  <a:cxn ang="0">
                    <a:pos x="529" y="17"/>
                  </a:cxn>
                  <a:cxn ang="0">
                    <a:pos x="101" y="230"/>
                  </a:cxn>
                  <a:cxn ang="0">
                    <a:pos x="56" y="244"/>
                  </a:cxn>
                  <a:cxn ang="0">
                    <a:pos x="20" y="238"/>
                  </a:cxn>
                  <a:cxn ang="0">
                    <a:pos x="0" y="218"/>
                  </a:cxn>
                  <a:cxn ang="0">
                    <a:pos x="22" y="193"/>
                  </a:cxn>
                  <a:cxn ang="0">
                    <a:pos x="438" y="6"/>
                  </a:cxn>
                  <a:cxn ang="0">
                    <a:pos x="480" y="0"/>
                  </a:cxn>
                  <a:cxn ang="0">
                    <a:pos x="527" y="7"/>
                  </a:cxn>
                  <a:cxn ang="0">
                    <a:pos x="529" y="17"/>
                  </a:cxn>
                </a:cxnLst>
                <a:rect l="0" t="0" r="r" b="b"/>
                <a:pathLst>
                  <a:path w="529" h="245">
                    <a:moveTo>
                      <a:pt x="529" y="17"/>
                    </a:moveTo>
                    <a:cubicBezTo>
                      <a:pt x="458" y="54"/>
                      <a:pt x="180" y="192"/>
                      <a:pt x="101" y="230"/>
                    </a:cubicBezTo>
                    <a:lnTo>
                      <a:pt x="56" y="244"/>
                    </a:lnTo>
                    <a:cubicBezTo>
                      <a:pt x="43" y="245"/>
                      <a:pt x="29" y="242"/>
                      <a:pt x="20" y="238"/>
                    </a:cubicBezTo>
                    <a:cubicBezTo>
                      <a:pt x="11" y="234"/>
                      <a:pt x="0" y="225"/>
                      <a:pt x="0" y="218"/>
                    </a:cubicBezTo>
                    <a:lnTo>
                      <a:pt x="22" y="193"/>
                    </a:lnTo>
                    <a:cubicBezTo>
                      <a:pt x="95" y="158"/>
                      <a:pt x="362" y="38"/>
                      <a:pt x="438" y="6"/>
                    </a:cubicBezTo>
                    <a:lnTo>
                      <a:pt x="480" y="0"/>
                    </a:lnTo>
                    <a:cubicBezTo>
                      <a:pt x="495" y="0"/>
                      <a:pt x="519" y="4"/>
                      <a:pt x="527" y="7"/>
                    </a:cubicBezTo>
                    <a:lnTo>
                      <a:pt x="529" y="1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DDDDD"/>
                  </a:gs>
                  <a:gs pos="100000">
                    <a:srgbClr val="FFCC00"/>
                  </a:gs>
                </a:gsLst>
                <a:lin ang="2700000" scaled="1"/>
              </a:gradFill>
              <a:ln w="9525">
                <a:solidFill>
                  <a:srgbClr val="80808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" name="Freeform 48">
                <a:extLst>
                  <a:ext uri="{FF2B5EF4-FFF2-40B4-BE49-F238E27FC236}">
                    <a16:creationId xmlns:a16="http://schemas.microsoft.com/office/drawing/2014/main" id="{4554BB77-7970-4981-9346-5A2317847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152" y="2308791"/>
                <a:ext cx="37" cy="91"/>
              </a:xfrm>
              <a:custGeom>
                <a:avLst/>
                <a:gdLst/>
                <a:ahLst/>
                <a:cxnLst>
                  <a:cxn ang="0">
                    <a:pos x="0" y="79"/>
                  </a:cxn>
                  <a:cxn ang="0">
                    <a:pos x="0" y="0"/>
                  </a:cxn>
                  <a:cxn ang="0">
                    <a:pos x="34" y="91"/>
                  </a:cxn>
                  <a:cxn ang="0">
                    <a:pos x="37" y="9"/>
                  </a:cxn>
                </a:cxnLst>
                <a:rect l="0" t="0" r="r" b="b"/>
                <a:pathLst>
                  <a:path w="37" h="91">
                    <a:moveTo>
                      <a:pt x="0" y="79"/>
                    </a:moveTo>
                    <a:lnTo>
                      <a:pt x="0" y="0"/>
                    </a:lnTo>
                    <a:lnTo>
                      <a:pt x="34" y="91"/>
                    </a:lnTo>
                    <a:lnTo>
                      <a:pt x="37" y="9"/>
                    </a:ln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" name="Freeform 49">
                <a:extLst>
                  <a:ext uri="{FF2B5EF4-FFF2-40B4-BE49-F238E27FC236}">
                    <a16:creationId xmlns:a16="http://schemas.microsoft.com/office/drawing/2014/main" id="{FD9323C0-7950-4CF7-9659-6F61BE790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112" y="2308842"/>
                <a:ext cx="55" cy="2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42" y="9"/>
                  </a:cxn>
                  <a:cxn ang="0">
                    <a:pos x="55" y="9"/>
                  </a:cxn>
                  <a:cxn ang="0">
                    <a:pos x="38" y="23"/>
                  </a:cxn>
                  <a:cxn ang="0">
                    <a:pos x="0" y="16"/>
                  </a:cxn>
                  <a:cxn ang="0">
                    <a:pos x="10" y="0"/>
                  </a:cxn>
                </a:cxnLst>
                <a:rect l="0" t="0" r="r" b="b"/>
                <a:pathLst>
                  <a:path w="55" h="23">
                    <a:moveTo>
                      <a:pt x="10" y="0"/>
                    </a:moveTo>
                    <a:lnTo>
                      <a:pt x="42" y="9"/>
                    </a:lnTo>
                    <a:lnTo>
                      <a:pt x="55" y="9"/>
                    </a:lnTo>
                    <a:lnTo>
                      <a:pt x="38" y="23"/>
                    </a:lnTo>
                    <a:lnTo>
                      <a:pt x="0" y="1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69696"/>
              </a:solidFill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" name="Freeform 50">
                <a:extLst>
                  <a:ext uri="{FF2B5EF4-FFF2-40B4-BE49-F238E27FC236}">
                    <a16:creationId xmlns:a16="http://schemas.microsoft.com/office/drawing/2014/main" id="{EBBC8C22-4899-484D-9590-A386F9343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921" y="2308900"/>
                <a:ext cx="37" cy="91"/>
              </a:xfrm>
              <a:custGeom>
                <a:avLst/>
                <a:gdLst/>
                <a:ahLst/>
                <a:cxnLst>
                  <a:cxn ang="0">
                    <a:pos x="0" y="79"/>
                  </a:cxn>
                  <a:cxn ang="0">
                    <a:pos x="0" y="0"/>
                  </a:cxn>
                  <a:cxn ang="0">
                    <a:pos x="34" y="91"/>
                  </a:cxn>
                  <a:cxn ang="0">
                    <a:pos x="37" y="9"/>
                  </a:cxn>
                </a:cxnLst>
                <a:rect l="0" t="0" r="r" b="b"/>
                <a:pathLst>
                  <a:path w="37" h="91">
                    <a:moveTo>
                      <a:pt x="0" y="79"/>
                    </a:moveTo>
                    <a:lnTo>
                      <a:pt x="0" y="0"/>
                    </a:lnTo>
                    <a:lnTo>
                      <a:pt x="34" y="91"/>
                    </a:lnTo>
                    <a:lnTo>
                      <a:pt x="37" y="9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" name="Freeform 51">
                <a:extLst>
                  <a:ext uri="{FF2B5EF4-FFF2-40B4-BE49-F238E27FC236}">
                    <a16:creationId xmlns:a16="http://schemas.microsoft.com/office/drawing/2014/main" id="{B0BA8073-613C-48E9-BB88-11D66BDDD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247" y="2308737"/>
                <a:ext cx="32" cy="81"/>
              </a:xfrm>
              <a:custGeom>
                <a:avLst/>
                <a:gdLst/>
                <a:ahLst/>
                <a:cxnLst>
                  <a:cxn ang="0">
                    <a:pos x="0" y="79"/>
                  </a:cxn>
                  <a:cxn ang="0">
                    <a:pos x="0" y="0"/>
                  </a:cxn>
                  <a:cxn ang="0">
                    <a:pos x="34" y="91"/>
                  </a:cxn>
                  <a:cxn ang="0">
                    <a:pos x="37" y="9"/>
                  </a:cxn>
                </a:cxnLst>
                <a:rect l="0" t="0" r="r" b="b"/>
                <a:pathLst>
                  <a:path w="37" h="91">
                    <a:moveTo>
                      <a:pt x="0" y="79"/>
                    </a:moveTo>
                    <a:lnTo>
                      <a:pt x="0" y="0"/>
                    </a:lnTo>
                    <a:lnTo>
                      <a:pt x="34" y="91"/>
                    </a:lnTo>
                    <a:lnTo>
                      <a:pt x="37" y="9"/>
                    </a:ln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" name="Freeform 52">
                <a:extLst>
                  <a:ext uri="{FF2B5EF4-FFF2-40B4-BE49-F238E27FC236}">
                    <a16:creationId xmlns:a16="http://schemas.microsoft.com/office/drawing/2014/main" id="{69EE3AB3-AA1A-4B79-B33B-954963E6C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850" y="2308715"/>
                <a:ext cx="355" cy="211"/>
              </a:xfrm>
              <a:custGeom>
                <a:avLst/>
                <a:gdLst/>
                <a:ahLst/>
                <a:cxnLst>
                  <a:cxn ang="0">
                    <a:pos x="22" y="92"/>
                  </a:cxn>
                  <a:cxn ang="0">
                    <a:pos x="135" y="95"/>
                  </a:cxn>
                  <a:cxn ang="0">
                    <a:pos x="228" y="107"/>
                  </a:cxn>
                  <a:cxn ang="0">
                    <a:pos x="220" y="111"/>
                  </a:cxn>
                  <a:cxn ang="0">
                    <a:pos x="220" y="122"/>
                  </a:cxn>
                  <a:cxn ang="0">
                    <a:pos x="239" y="132"/>
                  </a:cxn>
                  <a:cxn ang="0">
                    <a:pos x="249" y="121"/>
                  </a:cxn>
                  <a:cxn ang="0">
                    <a:pos x="262" y="116"/>
                  </a:cxn>
                  <a:cxn ang="0">
                    <a:pos x="287" y="123"/>
                  </a:cxn>
                  <a:cxn ang="0">
                    <a:pos x="278" y="123"/>
                  </a:cxn>
                  <a:cxn ang="0">
                    <a:pos x="270" y="139"/>
                  </a:cxn>
                  <a:cxn ang="0">
                    <a:pos x="292" y="146"/>
                  </a:cxn>
                  <a:cxn ang="0">
                    <a:pos x="311" y="138"/>
                  </a:cxn>
                  <a:cxn ang="0">
                    <a:pos x="321" y="136"/>
                  </a:cxn>
                  <a:cxn ang="0">
                    <a:pos x="351" y="144"/>
                  </a:cxn>
                  <a:cxn ang="0">
                    <a:pos x="344" y="149"/>
                  </a:cxn>
                  <a:cxn ang="0">
                    <a:pos x="334" y="163"/>
                  </a:cxn>
                  <a:cxn ang="0">
                    <a:pos x="331" y="184"/>
                  </a:cxn>
                  <a:cxn ang="0">
                    <a:pos x="336" y="197"/>
                  </a:cxn>
                  <a:cxn ang="0">
                    <a:pos x="349" y="202"/>
                  </a:cxn>
                  <a:cxn ang="0">
                    <a:pos x="321" y="210"/>
                  </a:cxn>
                  <a:cxn ang="0">
                    <a:pos x="279" y="208"/>
                  </a:cxn>
                  <a:cxn ang="0">
                    <a:pos x="261" y="196"/>
                  </a:cxn>
                  <a:cxn ang="0">
                    <a:pos x="231" y="191"/>
                  </a:cxn>
                  <a:cxn ang="0">
                    <a:pos x="187" y="185"/>
                  </a:cxn>
                  <a:cxn ang="0">
                    <a:pos x="115" y="155"/>
                  </a:cxn>
                  <a:cxn ang="0">
                    <a:pos x="46" y="129"/>
                  </a:cxn>
                  <a:cxn ang="0">
                    <a:pos x="7" y="101"/>
                  </a:cxn>
                  <a:cxn ang="0">
                    <a:pos x="2" y="91"/>
                  </a:cxn>
                  <a:cxn ang="0">
                    <a:pos x="8" y="32"/>
                  </a:cxn>
                  <a:cxn ang="0">
                    <a:pos x="26" y="4"/>
                  </a:cxn>
                  <a:cxn ang="0">
                    <a:pos x="45" y="8"/>
                  </a:cxn>
                  <a:cxn ang="0">
                    <a:pos x="54" y="48"/>
                  </a:cxn>
                  <a:cxn ang="0">
                    <a:pos x="58" y="83"/>
                  </a:cxn>
                  <a:cxn ang="0">
                    <a:pos x="66" y="91"/>
                  </a:cxn>
                  <a:cxn ang="0">
                    <a:pos x="22" y="92"/>
                  </a:cxn>
                </a:cxnLst>
                <a:rect l="0" t="0" r="r" b="b"/>
                <a:pathLst>
                  <a:path w="355" h="211">
                    <a:moveTo>
                      <a:pt x="22" y="92"/>
                    </a:moveTo>
                    <a:cubicBezTo>
                      <a:pt x="33" y="93"/>
                      <a:pt x="101" y="92"/>
                      <a:pt x="135" y="95"/>
                    </a:cubicBezTo>
                    <a:cubicBezTo>
                      <a:pt x="169" y="98"/>
                      <a:pt x="214" y="104"/>
                      <a:pt x="228" y="107"/>
                    </a:cubicBezTo>
                    <a:cubicBezTo>
                      <a:pt x="242" y="110"/>
                      <a:pt x="221" y="109"/>
                      <a:pt x="220" y="111"/>
                    </a:cubicBezTo>
                    <a:cubicBezTo>
                      <a:pt x="219" y="113"/>
                      <a:pt x="217" y="118"/>
                      <a:pt x="220" y="122"/>
                    </a:cubicBezTo>
                    <a:cubicBezTo>
                      <a:pt x="223" y="126"/>
                      <a:pt x="234" y="132"/>
                      <a:pt x="239" y="132"/>
                    </a:cubicBezTo>
                    <a:cubicBezTo>
                      <a:pt x="244" y="132"/>
                      <a:pt x="245" y="124"/>
                      <a:pt x="249" y="121"/>
                    </a:cubicBezTo>
                    <a:cubicBezTo>
                      <a:pt x="253" y="118"/>
                      <a:pt x="256" y="116"/>
                      <a:pt x="262" y="116"/>
                    </a:cubicBezTo>
                    <a:cubicBezTo>
                      <a:pt x="268" y="116"/>
                      <a:pt x="284" y="122"/>
                      <a:pt x="287" y="123"/>
                    </a:cubicBezTo>
                    <a:cubicBezTo>
                      <a:pt x="290" y="124"/>
                      <a:pt x="281" y="120"/>
                      <a:pt x="278" y="123"/>
                    </a:cubicBezTo>
                    <a:cubicBezTo>
                      <a:pt x="275" y="126"/>
                      <a:pt x="268" y="135"/>
                      <a:pt x="270" y="139"/>
                    </a:cubicBezTo>
                    <a:cubicBezTo>
                      <a:pt x="272" y="143"/>
                      <a:pt x="285" y="146"/>
                      <a:pt x="292" y="146"/>
                    </a:cubicBezTo>
                    <a:cubicBezTo>
                      <a:pt x="299" y="146"/>
                      <a:pt x="306" y="140"/>
                      <a:pt x="311" y="138"/>
                    </a:cubicBezTo>
                    <a:cubicBezTo>
                      <a:pt x="316" y="136"/>
                      <a:pt x="314" y="135"/>
                      <a:pt x="321" y="136"/>
                    </a:cubicBezTo>
                    <a:cubicBezTo>
                      <a:pt x="328" y="137"/>
                      <a:pt x="347" y="142"/>
                      <a:pt x="351" y="144"/>
                    </a:cubicBezTo>
                    <a:cubicBezTo>
                      <a:pt x="355" y="146"/>
                      <a:pt x="347" y="146"/>
                      <a:pt x="344" y="149"/>
                    </a:cubicBezTo>
                    <a:cubicBezTo>
                      <a:pt x="341" y="152"/>
                      <a:pt x="336" y="157"/>
                      <a:pt x="334" y="163"/>
                    </a:cubicBezTo>
                    <a:cubicBezTo>
                      <a:pt x="332" y="169"/>
                      <a:pt x="331" y="178"/>
                      <a:pt x="331" y="184"/>
                    </a:cubicBezTo>
                    <a:cubicBezTo>
                      <a:pt x="331" y="190"/>
                      <a:pt x="333" y="194"/>
                      <a:pt x="336" y="197"/>
                    </a:cubicBezTo>
                    <a:cubicBezTo>
                      <a:pt x="339" y="200"/>
                      <a:pt x="351" y="200"/>
                      <a:pt x="349" y="202"/>
                    </a:cubicBezTo>
                    <a:cubicBezTo>
                      <a:pt x="347" y="204"/>
                      <a:pt x="333" y="209"/>
                      <a:pt x="321" y="210"/>
                    </a:cubicBezTo>
                    <a:cubicBezTo>
                      <a:pt x="309" y="211"/>
                      <a:pt x="289" y="210"/>
                      <a:pt x="279" y="208"/>
                    </a:cubicBezTo>
                    <a:cubicBezTo>
                      <a:pt x="269" y="206"/>
                      <a:pt x="269" y="199"/>
                      <a:pt x="261" y="196"/>
                    </a:cubicBezTo>
                    <a:cubicBezTo>
                      <a:pt x="253" y="193"/>
                      <a:pt x="243" y="193"/>
                      <a:pt x="231" y="191"/>
                    </a:cubicBezTo>
                    <a:cubicBezTo>
                      <a:pt x="219" y="189"/>
                      <a:pt x="206" y="191"/>
                      <a:pt x="187" y="185"/>
                    </a:cubicBezTo>
                    <a:cubicBezTo>
                      <a:pt x="168" y="179"/>
                      <a:pt x="138" y="164"/>
                      <a:pt x="115" y="155"/>
                    </a:cubicBezTo>
                    <a:cubicBezTo>
                      <a:pt x="92" y="146"/>
                      <a:pt x="64" y="138"/>
                      <a:pt x="46" y="129"/>
                    </a:cubicBezTo>
                    <a:cubicBezTo>
                      <a:pt x="28" y="120"/>
                      <a:pt x="14" y="107"/>
                      <a:pt x="7" y="101"/>
                    </a:cubicBezTo>
                    <a:cubicBezTo>
                      <a:pt x="0" y="95"/>
                      <a:pt x="2" y="102"/>
                      <a:pt x="2" y="91"/>
                    </a:cubicBezTo>
                    <a:cubicBezTo>
                      <a:pt x="2" y="80"/>
                      <a:pt x="4" y="46"/>
                      <a:pt x="8" y="32"/>
                    </a:cubicBezTo>
                    <a:cubicBezTo>
                      <a:pt x="12" y="18"/>
                      <a:pt x="20" y="8"/>
                      <a:pt x="26" y="4"/>
                    </a:cubicBezTo>
                    <a:cubicBezTo>
                      <a:pt x="32" y="0"/>
                      <a:pt x="40" y="1"/>
                      <a:pt x="45" y="8"/>
                    </a:cubicBezTo>
                    <a:cubicBezTo>
                      <a:pt x="50" y="15"/>
                      <a:pt x="52" y="36"/>
                      <a:pt x="54" y="48"/>
                    </a:cubicBezTo>
                    <a:cubicBezTo>
                      <a:pt x="56" y="60"/>
                      <a:pt x="56" y="76"/>
                      <a:pt x="58" y="83"/>
                    </a:cubicBezTo>
                    <a:cubicBezTo>
                      <a:pt x="60" y="90"/>
                      <a:pt x="72" y="90"/>
                      <a:pt x="66" y="91"/>
                    </a:cubicBezTo>
                    <a:cubicBezTo>
                      <a:pt x="60" y="92"/>
                      <a:pt x="11" y="91"/>
                      <a:pt x="22" y="9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C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AutoShape 53" descr="Kleine Schachfelder">
                <a:extLst>
                  <a:ext uri="{FF2B5EF4-FFF2-40B4-BE49-F238E27FC236}">
                    <a16:creationId xmlns:a16="http://schemas.microsoft.com/office/drawing/2014/main" id="{3C3754E7-436F-4326-806C-FFFC03000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127484">
                <a:off x="1591156" y="2308863"/>
                <a:ext cx="83" cy="63"/>
              </a:xfrm>
              <a:prstGeom prst="can">
                <a:avLst>
                  <a:gd name="adj" fmla="val 50000"/>
                </a:avLst>
              </a:prstGeom>
              <a:pattFill prst="smCheck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" name="AutoShape 54">
                <a:extLst>
                  <a:ext uri="{FF2B5EF4-FFF2-40B4-BE49-F238E27FC236}">
                    <a16:creationId xmlns:a16="http://schemas.microsoft.com/office/drawing/2014/main" id="{041B4C51-A959-444F-BF57-0F87A3393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6230">
                <a:off x="1591188" y="2308824"/>
                <a:ext cx="60" cy="150"/>
              </a:xfrm>
              <a:custGeom>
                <a:avLst/>
                <a:gdLst>
                  <a:gd name="G0" fmla="+- 8001 0 0"/>
                  <a:gd name="G1" fmla="+- 21600 0 8001"/>
                  <a:gd name="G2" fmla="+- 21600 0 800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001" y="10800"/>
                    </a:moveTo>
                    <a:cubicBezTo>
                      <a:pt x="8001" y="12346"/>
                      <a:pt x="9254" y="13599"/>
                      <a:pt x="10800" y="13599"/>
                    </a:cubicBezTo>
                    <a:cubicBezTo>
                      <a:pt x="12346" y="13599"/>
                      <a:pt x="13599" y="12346"/>
                      <a:pt x="13599" y="10800"/>
                    </a:cubicBezTo>
                    <a:cubicBezTo>
                      <a:pt x="13599" y="9254"/>
                      <a:pt x="12346" y="8001"/>
                      <a:pt x="10800" y="8001"/>
                    </a:cubicBezTo>
                    <a:cubicBezTo>
                      <a:pt x="9254" y="8001"/>
                      <a:pt x="8001" y="9254"/>
                      <a:pt x="8001" y="10800"/>
                    </a:cubicBezTo>
                    <a:close/>
                  </a:path>
                </a:pathLst>
              </a:custGeom>
              <a:solidFill>
                <a:srgbClr val="C0C0C0">
                  <a:alpha val="5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" name="Freeform 55">
                <a:extLst>
                  <a:ext uri="{FF2B5EF4-FFF2-40B4-BE49-F238E27FC236}">
                    <a16:creationId xmlns:a16="http://schemas.microsoft.com/office/drawing/2014/main" id="{305F6ACC-3D9E-4255-A451-5FD8B352C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827" y="2308774"/>
                <a:ext cx="163" cy="67"/>
              </a:xfrm>
              <a:custGeom>
                <a:avLst/>
                <a:gdLst/>
                <a:ahLst/>
                <a:cxnLst>
                  <a:cxn ang="0">
                    <a:pos x="175" y="12"/>
                  </a:cxn>
                  <a:cxn ang="0">
                    <a:pos x="40" y="72"/>
                  </a:cxn>
                  <a:cxn ang="0">
                    <a:pos x="18" y="74"/>
                  </a:cxn>
                  <a:cxn ang="0">
                    <a:pos x="7" y="72"/>
                  </a:cxn>
                  <a:cxn ang="0">
                    <a:pos x="0" y="65"/>
                  </a:cxn>
                  <a:cxn ang="0">
                    <a:pos x="7" y="58"/>
                  </a:cxn>
                  <a:cxn ang="0">
                    <a:pos x="145" y="2"/>
                  </a:cxn>
                  <a:cxn ang="0">
                    <a:pos x="159" y="0"/>
                  </a:cxn>
                  <a:cxn ang="0">
                    <a:pos x="174" y="3"/>
                  </a:cxn>
                  <a:cxn ang="0">
                    <a:pos x="175" y="12"/>
                  </a:cxn>
                </a:cxnLst>
                <a:rect l="0" t="0" r="r" b="b"/>
                <a:pathLst>
                  <a:path w="175" h="74">
                    <a:moveTo>
                      <a:pt x="175" y="12"/>
                    </a:moveTo>
                    <a:cubicBezTo>
                      <a:pt x="153" y="24"/>
                      <a:pt x="66" y="62"/>
                      <a:pt x="40" y="72"/>
                    </a:cubicBezTo>
                    <a:lnTo>
                      <a:pt x="18" y="74"/>
                    </a:lnTo>
                    <a:cubicBezTo>
                      <a:pt x="13" y="74"/>
                      <a:pt x="10" y="73"/>
                      <a:pt x="7" y="72"/>
                    </a:cubicBezTo>
                    <a:cubicBezTo>
                      <a:pt x="4" y="70"/>
                      <a:pt x="0" y="67"/>
                      <a:pt x="0" y="65"/>
                    </a:cubicBezTo>
                    <a:lnTo>
                      <a:pt x="7" y="58"/>
                    </a:lnTo>
                    <a:cubicBezTo>
                      <a:pt x="31" y="47"/>
                      <a:pt x="120" y="12"/>
                      <a:pt x="145" y="2"/>
                    </a:cubicBezTo>
                    <a:lnTo>
                      <a:pt x="159" y="0"/>
                    </a:lnTo>
                    <a:cubicBezTo>
                      <a:pt x="164" y="0"/>
                      <a:pt x="171" y="1"/>
                      <a:pt x="174" y="3"/>
                    </a:cubicBezTo>
                    <a:lnTo>
                      <a:pt x="175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DDDDD"/>
                  </a:gs>
                  <a:gs pos="100000">
                    <a:srgbClr val="FFCC00"/>
                  </a:gs>
                </a:gsLst>
                <a:lin ang="2700000" scaled="1"/>
              </a:gra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" name="Oval 56">
                <a:extLst>
                  <a:ext uri="{FF2B5EF4-FFF2-40B4-BE49-F238E27FC236}">
                    <a16:creationId xmlns:a16="http://schemas.microsoft.com/office/drawing/2014/main" id="{03CF265D-AB91-4B8B-A868-D460569FF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1696">
                <a:off x="1591097" y="2308943"/>
                <a:ext cx="14" cy="2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" name="Line 57">
                <a:extLst>
                  <a:ext uri="{FF2B5EF4-FFF2-40B4-BE49-F238E27FC236}">
                    <a16:creationId xmlns:a16="http://schemas.microsoft.com/office/drawing/2014/main" id="{3D0E2253-2EC1-4CB5-9F06-9E3816D12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90885" y="2308847"/>
                <a:ext cx="18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" name="Oval 58">
                <a:extLst>
                  <a:ext uri="{FF2B5EF4-FFF2-40B4-BE49-F238E27FC236}">
                    <a16:creationId xmlns:a16="http://schemas.microsoft.com/office/drawing/2014/main" id="{1988674F-99D2-4F9F-99AA-C4F78D11D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02466">
                <a:off x="1590874" y="2308840"/>
                <a:ext cx="12" cy="16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" name="Freeform 59">
                <a:extLst>
                  <a:ext uri="{FF2B5EF4-FFF2-40B4-BE49-F238E27FC236}">
                    <a16:creationId xmlns:a16="http://schemas.microsoft.com/office/drawing/2014/main" id="{BF35E4F1-1AD5-4747-A898-454CCC626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051" y="2308835"/>
                <a:ext cx="37" cy="91"/>
              </a:xfrm>
              <a:custGeom>
                <a:avLst/>
                <a:gdLst/>
                <a:ahLst/>
                <a:cxnLst>
                  <a:cxn ang="0">
                    <a:pos x="0" y="79"/>
                  </a:cxn>
                  <a:cxn ang="0">
                    <a:pos x="0" y="0"/>
                  </a:cxn>
                  <a:cxn ang="0">
                    <a:pos x="34" y="91"/>
                  </a:cxn>
                  <a:cxn ang="0">
                    <a:pos x="37" y="9"/>
                  </a:cxn>
                </a:cxnLst>
                <a:rect l="0" t="0" r="r" b="b"/>
                <a:pathLst>
                  <a:path w="37" h="91">
                    <a:moveTo>
                      <a:pt x="0" y="79"/>
                    </a:moveTo>
                    <a:lnTo>
                      <a:pt x="0" y="0"/>
                    </a:lnTo>
                    <a:lnTo>
                      <a:pt x="34" y="91"/>
                    </a:lnTo>
                    <a:lnTo>
                      <a:pt x="37" y="9"/>
                    </a:lnTo>
                  </a:path>
                </a:pathLst>
              </a:cu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" name="AutoShape 60">
                <a:extLst>
                  <a:ext uri="{FF2B5EF4-FFF2-40B4-BE49-F238E27FC236}">
                    <a16:creationId xmlns:a16="http://schemas.microsoft.com/office/drawing/2014/main" id="{58ABC4BB-CC05-4DE9-907F-13B0908D6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23306">
                <a:off x="1591216" y="2308888"/>
                <a:ext cx="16" cy="21"/>
              </a:xfrm>
              <a:prstGeom prst="can">
                <a:avLst>
                  <a:gd name="adj" fmla="val 32813"/>
                </a:avLst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100000">
                    <a:srgbClr val="FFFFFF"/>
                  </a:gs>
                </a:gsLst>
                <a:lin ang="189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" name="Freeform 61">
                <a:extLst>
                  <a:ext uri="{FF2B5EF4-FFF2-40B4-BE49-F238E27FC236}">
                    <a16:creationId xmlns:a16="http://schemas.microsoft.com/office/drawing/2014/main" id="{9E65F359-CFF8-4DF1-9623-3D9B9B1326BD}"/>
                  </a:ext>
                </a:extLst>
              </p:cNvPr>
              <p:cNvSpPr>
                <a:spLocks/>
              </p:cNvSpPr>
              <p:nvPr/>
            </p:nvSpPr>
            <p:spPr bwMode="auto">
              <a:xfrm rot="42853">
                <a:off x="1590885" y="2308724"/>
                <a:ext cx="432" cy="216"/>
              </a:xfrm>
              <a:custGeom>
                <a:avLst/>
                <a:gdLst/>
                <a:ahLst/>
                <a:cxnLst>
                  <a:cxn ang="0">
                    <a:pos x="529" y="17"/>
                  </a:cxn>
                  <a:cxn ang="0">
                    <a:pos x="101" y="230"/>
                  </a:cxn>
                  <a:cxn ang="0">
                    <a:pos x="56" y="244"/>
                  </a:cxn>
                  <a:cxn ang="0">
                    <a:pos x="20" y="238"/>
                  </a:cxn>
                  <a:cxn ang="0">
                    <a:pos x="0" y="218"/>
                  </a:cxn>
                  <a:cxn ang="0">
                    <a:pos x="22" y="193"/>
                  </a:cxn>
                  <a:cxn ang="0">
                    <a:pos x="438" y="6"/>
                  </a:cxn>
                  <a:cxn ang="0">
                    <a:pos x="480" y="0"/>
                  </a:cxn>
                  <a:cxn ang="0">
                    <a:pos x="527" y="7"/>
                  </a:cxn>
                  <a:cxn ang="0">
                    <a:pos x="529" y="17"/>
                  </a:cxn>
                </a:cxnLst>
                <a:rect l="0" t="0" r="r" b="b"/>
                <a:pathLst>
                  <a:path w="529" h="245">
                    <a:moveTo>
                      <a:pt x="529" y="17"/>
                    </a:moveTo>
                    <a:cubicBezTo>
                      <a:pt x="458" y="54"/>
                      <a:pt x="180" y="192"/>
                      <a:pt x="101" y="230"/>
                    </a:cubicBezTo>
                    <a:lnTo>
                      <a:pt x="56" y="244"/>
                    </a:lnTo>
                    <a:cubicBezTo>
                      <a:pt x="43" y="245"/>
                      <a:pt x="29" y="242"/>
                      <a:pt x="20" y="238"/>
                    </a:cubicBezTo>
                    <a:cubicBezTo>
                      <a:pt x="11" y="234"/>
                      <a:pt x="0" y="225"/>
                      <a:pt x="0" y="218"/>
                    </a:cubicBezTo>
                    <a:lnTo>
                      <a:pt x="22" y="193"/>
                    </a:lnTo>
                    <a:cubicBezTo>
                      <a:pt x="95" y="158"/>
                      <a:pt x="362" y="38"/>
                      <a:pt x="438" y="6"/>
                    </a:cubicBezTo>
                    <a:lnTo>
                      <a:pt x="480" y="0"/>
                    </a:lnTo>
                    <a:cubicBezTo>
                      <a:pt x="495" y="0"/>
                      <a:pt x="519" y="4"/>
                      <a:pt x="527" y="7"/>
                    </a:cubicBezTo>
                    <a:lnTo>
                      <a:pt x="529" y="1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DDDDDD"/>
                  </a:gs>
                  <a:gs pos="100000">
                    <a:srgbClr val="FFCC00"/>
                  </a:gs>
                </a:gsLst>
                <a:lin ang="2700000" scaled="1"/>
              </a:gradFill>
              <a:ln w="9525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" name="Freeform 62">
                <a:extLst>
                  <a:ext uri="{FF2B5EF4-FFF2-40B4-BE49-F238E27FC236}">
                    <a16:creationId xmlns:a16="http://schemas.microsoft.com/office/drawing/2014/main" id="{F99F6F35-70D9-4B30-8212-A5EA1A6E8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873" y="2308716"/>
                <a:ext cx="54" cy="102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8" y="0"/>
                  </a:cxn>
                  <a:cxn ang="0">
                    <a:pos x="19" y="5"/>
                  </a:cxn>
                  <a:cxn ang="0">
                    <a:pos x="26" y="17"/>
                  </a:cxn>
                  <a:cxn ang="0">
                    <a:pos x="30" y="42"/>
                  </a:cxn>
                  <a:cxn ang="0">
                    <a:pos x="33" y="60"/>
                  </a:cxn>
                  <a:cxn ang="0">
                    <a:pos x="36" y="75"/>
                  </a:cxn>
                  <a:cxn ang="0">
                    <a:pos x="47" y="90"/>
                  </a:cxn>
                  <a:cxn ang="0">
                    <a:pos x="29" y="88"/>
                  </a:cxn>
                  <a:cxn ang="0">
                    <a:pos x="16" y="87"/>
                  </a:cxn>
                  <a:cxn ang="0">
                    <a:pos x="4" y="92"/>
                  </a:cxn>
                  <a:cxn ang="0">
                    <a:pos x="4" y="88"/>
                  </a:cxn>
                  <a:cxn ang="0">
                    <a:pos x="1" y="5"/>
                  </a:cxn>
                </a:cxnLst>
                <a:rect l="0" t="0" r="r" b="b"/>
                <a:pathLst>
                  <a:path w="48" h="102">
                    <a:moveTo>
                      <a:pt x="1" y="5"/>
                    </a:moveTo>
                    <a:lnTo>
                      <a:pt x="8" y="0"/>
                    </a:lnTo>
                    <a:cubicBezTo>
                      <a:pt x="11" y="0"/>
                      <a:pt x="16" y="2"/>
                      <a:pt x="19" y="5"/>
                    </a:cubicBezTo>
                    <a:cubicBezTo>
                      <a:pt x="22" y="8"/>
                      <a:pt x="24" y="11"/>
                      <a:pt x="26" y="17"/>
                    </a:cubicBezTo>
                    <a:cubicBezTo>
                      <a:pt x="28" y="23"/>
                      <a:pt x="29" y="35"/>
                      <a:pt x="30" y="42"/>
                    </a:cubicBezTo>
                    <a:cubicBezTo>
                      <a:pt x="31" y="49"/>
                      <a:pt x="32" y="55"/>
                      <a:pt x="33" y="60"/>
                    </a:cubicBezTo>
                    <a:cubicBezTo>
                      <a:pt x="34" y="65"/>
                      <a:pt x="34" y="70"/>
                      <a:pt x="36" y="75"/>
                    </a:cubicBezTo>
                    <a:cubicBezTo>
                      <a:pt x="38" y="80"/>
                      <a:pt x="48" y="88"/>
                      <a:pt x="47" y="90"/>
                    </a:cubicBezTo>
                    <a:cubicBezTo>
                      <a:pt x="46" y="92"/>
                      <a:pt x="34" y="88"/>
                      <a:pt x="29" y="88"/>
                    </a:cubicBezTo>
                    <a:cubicBezTo>
                      <a:pt x="24" y="88"/>
                      <a:pt x="20" y="86"/>
                      <a:pt x="16" y="87"/>
                    </a:cubicBezTo>
                    <a:cubicBezTo>
                      <a:pt x="12" y="88"/>
                      <a:pt x="6" y="92"/>
                      <a:pt x="4" y="92"/>
                    </a:cubicBezTo>
                    <a:cubicBezTo>
                      <a:pt x="2" y="92"/>
                      <a:pt x="4" y="102"/>
                      <a:pt x="4" y="88"/>
                    </a:cubicBezTo>
                    <a:cubicBezTo>
                      <a:pt x="4" y="74"/>
                      <a:pt x="0" y="20"/>
                      <a:pt x="1" y="5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" name="Sprechblase: oval 17">
              <a:extLst>
                <a:ext uri="{FF2B5EF4-FFF2-40B4-BE49-F238E27FC236}">
                  <a16:creationId xmlns:a16="http://schemas.microsoft.com/office/drawing/2014/main" id="{EEF2A540-8A36-46D1-906D-0D4AA488A801}"/>
                </a:ext>
              </a:extLst>
            </p:cNvPr>
            <p:cNvSpPr/>
            <p:nvPr/>
          </p:nvSpPr>
          <p:spPr>
            <a:xfrm>
              <a:off x="690159" y="1137929"/>
              <a:ext cx="1606876" cy="776889"/>
            </a:xfrm>
            <a:prstGeom prst="wedgeEllipseCallout">
              <a:avLst>
                <a:gd name="adj1" fmla="val 55585"/>
                <a:gd name="adj2" fmla="val 14763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 dirty="0">
                  <a:solidFill>
                    <a:sysClr val="windowText" lastClr="000000"/>
                  </a:solidFill>
                </a:rPr>
                <a:t>D Echo </a:t>
              </a:r>
              <a:r>
                <a:rPr lang="de-DE" sz="800" dirty="0" err="1">
                  <a:solidFill>
                    <a:sysClr val="windowText" lastClr="000000"/>
                  </a:solidFill>
                </a:rPr>
                <a:t>Delte</a:t>
              </a:r>
              <a:r>
                <a:rPr lang="de-DE" sz="800" dirty="0">
                  <a:solidFill>
                    <a:sysClr val="windowText" lastClr="000000"/>
                  </a:solidFill>
                </a:rPr>
                <a:t> Kilo </a:t>
              </a:r>
              <a:r>
                <a:rPr lang="de-DE" sz="800" dirty="0" err="1">
                  <a:solidFill>
                    <a:sysClr val="windowText" lastClr="000000"/>
                  </a:solidFill>
                </a:rPr>
                <a:t>Kilo</a:t>
              </a:r>
              <a:r>
                <a:rPr lang="de-DE" sz="800" dirty="0">
                  <a:solidFill>
                    <a:sysClr val="windowText" lastClr="000000"/>
                  </a:solidFill>
                </a:rPr>
                <a:t>  </a:t>
              </a:r>
              <a:r>
                <a:rPr lang="de-DE" sz="800" dirty="0" err="1">
                  <a:solidFill>
                    <a:sysClr val="windowText" lastClr="000000"/>
                  </a:solidFill>
                </a:rPr>
                <a:t>pan</a:t>
              </a:r>
              <a:r>
                <a:rPr lang="de-DE" sz="800" baseline="0" dirty="0">
                  <a:solidFill>
                    <a:sysClr val="windowText" lastClr="000000"/>
                  </a:solidFill>
                </a:rPr>
                <a:t> </a:t>
              </a:r>
              <a:r>
                <a:rPr lang="de-DE" sz="800" baseline="0" dirty="0" err="1">
                  <a:solidFill>
                    <a:sysClr val="windowText" lastClr="000000"/>
                  </a:solidFill>
                </a:rPr>
                <a:t>pan</a:t>
              </a:r>
              <a:r>
                <a:rPr lang="de-DE" sz="800" baseline="0" dirty="0">
                  <a:solidFill>
                    <a:sysClr val="windowText" lastClr="000000"/>
                  </a:solidFill>
                </a:rPr>
                <a:t> </a:t>
              </a:r>
              <a:r>
                <a:rPr lang="de-DE" sz="800" baseline="0" dirty="0" err="1">
                  <a:solidFill>
                    <a:sysClr val="windowText" lastClr="000000"/>
                  </a:solidFill>
                </a:rPr>
                <a:t>pan</a:t>
              </a:r>
              <a:r>
                <a:rPr lang="de-DE" sz="800" baseline="0" dirty="0">
                  <a:solidFill>
                    <a:sysClr val="windowText" lastClr="000000"/>
                  </a:solidFill>
                </a:rPr>
                <a:t> </a:t>
              </a:r>
              <a:r>
                <a:rPr lang="de-DE" sz="800" baseline="0" dirty="0" err="1">
                  <a:solidFill>
                    <a:sysClr val="windowText" lastClr="000000"/>
                  </a:solidFill>
                </a:rPr>
                <a:t>pan</a:t>
              </a:r>
              <a:r>
                <a:rPr lang="de-DE" sz="800" baseline="0" dirty="0">
                  <a:solidFill>
                    <a:sysClr val="windowText" lastClr="000000"/>
                  </a:solidFill>
                </a:rPr>
                <a:t> </a:t>
              </a:r>
              <a:r>
                <a:rPr lang="de-DE" sz="800" baseline="0" dirty="0" err="1">
                  <a:solidFill>
                    <a:sysClr val="windowText" lastClr="000000"/>
                  </a:solidFill>
                </a:rPr>
                <a:t>pan</a:t>
              </a:r>
              <a:r>
                <a:rPr lang="de-DE" sz="800" baseline="0" dirty="0">
                  <a:solidFill>
                    <a:sysClr val="windowText" lastClr="000000"/>
                  </a:solidFill>
                </a:rPr>
                <a:t> </a:t>
              </a:r>
              <a:r>
                <a:rPr lang="de-DE" sz="800" baseline="0" dirty="0" err="1">
                  <a:solidFill>
                    <a:sysClr val="windowText" lastClr="000000"/>
                  </a:solidFill>
                </a:rPr>
                <a:t>pan</a:t>
              </a:r>
              <a:r>
                <a:rPr lang="de-DE" sz="800" baseline="0" dirty="0">
                  <a:solidFill>
                    <a:sysClr val="windowText" lastClr="000000"/>
                  </a:solidFill>
                </a:rPr>
                <a:t> engine </a:t>
              </a:r>
              <a:r>
                <a:rPr lang="de-DE" sz="800" baseline="0" dirty="0" err="1">
                  <a:solidFill>
                    <a:sysClr val="windowText" lastClr="000000"/>
                  </a:solidFill>
                </a:rPr>
                <a:t>failure</a:t>
              </a:r>
              <a:endParaRPr lang="de-DE" sz="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Sprechblase: oval 18">
              <a:extLst>
                <a:ext uri="{FF2B5EF4-FFF2-40B4-BE49-F238E27FC236}">
                  <a16:creationId xmlns:a16="http://schemas.microsoft.com/office/drawing/2014/main" id="{F7A59345-C246-4E66-805F-4A8CED603E80}"/>
                </a:ext>
              </a:extLst>
            </p:cNvPr>
            <p:cNvSpPr/>
            <p:nvPr/>
          </p:nvSpPr>
          <p:spPr>
            <a:xfrm>
              <a:off x="6143625" y="1733550"/>
              <a:ext cx="1571626" cy="609600"/>
            </a:xfrm>
            <a:prstGeom prst="wedgeEllipseCallout">
              <a:avLst>
                <a:gd name="adj1" fmla="val 47991"/>
                <a:gd name="adj2" fmla="val 115378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 dirty="0">
                  <a:solidFill>
                    <a:sysClr val="windowText" lastClr="000000"/>
                  </a:solidFill>
                </a:rPr>
                <a:t>...kreuze Ihren Flugplatz in Flughöhe 800 ft</a:t>
              </a:r>
            </a:p>
          </p:txBody>
        </p:sp>
        <p:sp>
          <p:nvSpPr>
            <p:cNvPr id="20" name="Sprechblase: oval 19">
              <a:extLst>
                <a:ext uri="{FF2B5EF4-FFF2-40B4-BE49-F238E27FC236}">
                  <a16:creationId xmlns:a16="http://schemas.microsoft.com/office/drawing/2014/main" id="{1390B4D8-973F-41C7-9DA3-84A76CDD7153}"/>
                </a:ext>
              </a:extLst>
            </p:cNvPr>
            <p:cNvSpPr/>
            <p:nvPr/>
          </p:nvSpPr>
          <p:spPr>
            <a:xfrm>
              <a:off x="5229226" y="138112"/>
              <a:ext cx="1409700" cy="500063"/>
            </a:xfrm>
            <a:prstGeom prst="wedgeEllipseCallout">
              <a:avLst>
                <a:gd name="adj1" fmla="val 83737"/>
                <a:gd name="adj2" fmla="val 7818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 dirty="0">
                  <a:solidFill>
                    <a:sysClr val="windowText" lastClr="000000"/>
                  </a:solidFill>
                </a:rPr>
                <a:t>LH 734</a:t>
              </a:r>
              <a:r>
                <a:rPr lang="de-DE" sz="800" baseline="0" dirty="0">
                  <a:solidFill>
                    <a:sysClr val="windowText" lastClr="000000"/>
                  </a:solidFill>
                </a:rPr>
                <a:t> </a:t>
              </a:r>
              <a:r>
                <a:rPr lang="de-DE" sz="800" dirty="0" err="1">
                  <a:solidFill>
                    <a:sysClr val="windowText" lastClr="000000"/>
                  </a:solidFill>
                </a:rPr>
                <a:t>descending</a:t>
              </a:r>
              <a:r>
                <a:rPr lang="de-DE" sz="800" dirty="0">
                  <a:solidFill>
                    <a:sysClr val="windowText" lastClr="000000"/>
                  </a:solidFill>
                </a:rPr>
                <a:t>  FL65</a:t>
              </a:r>
            </a:p>
          </p:txBody>
        </p:sp>
        <p:sp>
          <p:nvSpPr>
            <p:cNvPr id="21" name="Sprechblase: oval 20">
              <a:extLst>
                <a:ext uri="{FF2B5EF4-FFF2-40B4-BE49-F238E27FC236}">
                  <a16:creationId xmlns:a16="http://schemas.microsoft.com/office/drawing/2014/main" id="{879BAFF4-0747-472B-BE34-0A05B326961B}"/>
                </a:ext>
              </a:extLst>
            </p:cNvPr>
            <p:cNvSpPr/>
            <p:nvPr/>
          </p:nvSpPr>
          <p:spPr>
            <a:xfrm>
              <a:off x="2371727" y="166687"/>
              <a:ext cx="1562100" cy="733425"/>
            </a:xfrm>
            <a:prstGeom prst="wedgeEllipseCallout">
              <a:avLst>
                <a:gd name="adj1" fmla="val -94655"/>
                <a:gd name="adj2" fmla="val 1102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>
                  <a:solidFill>
                    <a:sysClr val="windowText" lastClr="000000"/>
                  </a:solidFill>
                </a:rPr>
                <a:t>wingman  make tree sixty right then return to bla bla</a:t>
              </a:r>
            </a:p>
          </p:txBody>
        </p:sp>
        <p:sp>
          <p:nvSpPr>
            <p:cNvPr id="22" name="Denkblase: wolkenförmig 21">
              <a:extLst>
                <a:ext uri="{FF2B5EF4-FFF2-40B4-BE49-F238E27FC236}">
                  <a16:creationId xmlns:a16="http://schemas.microsoft.com/office/drawing/2014/main" id="{1EF16933-1A3F-4995-A2EB-D65D82C7E5BC}"/>
                </a:ext>
              </a:extLst>
            </p:cNvPr>
            <p:cNvSpPr/>
            <p:nvPr/>
          </p:nvSpPr>
          <p:spPr>
            <a:xfrm>
              <a:off x="4495802" y="1271587"/>
              <a:ext cx="895350" cy="700088"/>
            </a:xfrm>
            <a:prstGeom prst="cloudCallout">
              <a:avLst>
                <a:gd name="adj1" fmla="val -35432"/>
                <a:gd name="adj2" fmla="val 11743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2400" b="1">
                  <a:solidFill>
                    <a:srgbClr val="FF0000"/>
                  </a:solidFill>
                </a:rPr>
                <a:t> ??</a:t>
              </a:r>
            </a:p>
          </p:txBody>
        </p:sp>
        <p:sp>
          <p:nvSpPr>
            <p:cNvPr id="23" name="Sprechblase: oval 22">
              <a:extLst>
                <a:ext uri="{FF2B5EF4-FFF2-40B4-BE49-F238E27FC236}">
                  <a16:creationId xmlns:a16="http://schemas.microsoft.com/office/drawing/2014/main" id="{B77EAA6A-6836-44DA-9206-A94A6CF5B487}"/>
                </a:ext>
              </a:extLst>
            </p:cNvPr>
            <p:cNvSpPr/>
            <p:nvPr/>
          </p:nvSpPr>
          <p:spPr>
            <a:xfrm>
              <a:off x="6276975" y="938212"/>
              <a:ext cx="1590675" cy="747713"/>
            </a:xfrm>
            <a:prstGeom prst="wedgeEllipseCallout">
              <a:avLst>
                <a:gd name="adj1" fmla="val 89126"/>
                <a:gd name="adj2" fmla="val 82108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>
                  <a:solidFill>
                    <a:sysClr val="windowText" lastClr="000000"/>
                  </a:solidFill>
                </a:rPr>
                <a:t>LH 734</a:t>
              </a:r>
              <a:r>
                <a:rPr lang="de-DE" sz="800" baseline="0">
                  <a:solidFill>
                    <a:sysClr val="windowText" lastClr="000000"/>
                  </a:solidFill>
                </a:rPr>
                <a:t> </a:t>
              </a:r>
              <a:r>
                <a:rPr lang="de-DE" sz="800">
                  <a:solidFill>
                    <a:sysClr val="windowText" lastClr="000000"/>
                  </a:solidFill>
                </a:rPr>
                <a:t>traffic ahead twelve o'clock 10 miles high speed</a:t>
              </a:r>
            </a:p>
          </p:txBody>
        </p:sp>
        <p:grpSp>
          <p:nvGrpSpPr>
            <p:cNvPr id="24" name="Group 117">
              <a:extLst>
                <a:ext uri="{FF2B5EF4-FFF2-40B4-BE49-F238E27FC236}">
                  <a16:creationId xmlns:a16="http://schemas.microsoft.com/office/drawing/2014/main" id="{3E0A5F26-1661-496F-BE15-84168CB1893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928728" y="3442043"/>
              <a:ext cx="990624" cy="433392"/>
              <a:chOff x="3009899" y="3419474"/>
              <a:chExt cx="816" cy="606"/>
            </a:xfrm>
          </p:grpSpPr>
          <p:sp>
            <p:nvSpPr>
              <p:cNvPr id="86" name="Oval 118">
                <a:extLst>
                  <a:ext uri="{FF2B5EF4-FFF2-40B4-BE49-F238E27FC236}">
                    <a16:creationId xmlns:a16="http://schemas.microsoft.com/office/drawing/2014/main" id="{9A224CEB-6667-4148-AB19-A5C60F2C3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97876">
                <a:off x="3010020" y="3419638"/>
                <a:ext cx="10" cy="14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0000"/>
                </a:solidFill>
                <a:round/>
                <a:headEnd/>
                <a:tailEnd/>
              </a:ln>
              <a:effectLst>
                <a:outerShdw dist="17961" dir="18900000" algn="ctr" rotWithShape="0">
                  <a:srgbClr val="333333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" name="Freeform 119">
                <a:extLst>
                  <a:ext uri="{FF2B5EF4-FFF2-40B4-BE49-F238E27FC236}">
                    <a16:creationId xmlns:a16="http://schemas.microsoft.com/office/drawing/2014/main" id="{025CC847-3714-4638-BBAD-1D9617BEB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011" y="3419634"/>
                <a:ext cx="24" cy="17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7" y="5"/>
                  </a:cxn>
                  <a:cxn ang="0">
                    <a:pos x="17" y="10"/>
                  </a:cxn>
                  <a:cxn ang="0">
                    <a:pos x="13" y="12"/>
                  </a:cxn>
                  <a:cxn ang="0">
                    <a:pos x="1" y="7"/>
                  </a:cxn>
                  <a:cxn ang="0">
                    <a:pos x="5" y="1"/>
                  </a:cxn>
                  <a:cxn ang="0">
                    <a:pos x="14" y="1"/>
                  </a:cxn>
                </a:cxnLst>
                <a:rect l="0" t="0" r="r" b="b"/>
                <a:pathLst>
                  <a:path w="18" h="12">
                    <a:moveTo>
                      <a:pt x="14" y="1"/>
                    </a:moveTo>
                    <a:cubicBezTo>
                      <a:pt x="16" y="2"/>
                      <a:pt x="17" y="4"/>
                      <a:pt x="17" y="5"/>
                    </a:cubicBezTo>
                    <a:cubicBezTo>
                      <a:pt x="17" y="6"/>
                      <a:pt x="18" y="9"/>
                      <a:pt x="17" y="10"/>
                    </a:cubicBezTo>
                    <a:cubicBezTo>
                      <a:pt x="16" y="11"/>
                      <a:pt x="16" y="12"/>
                      <a:pt x="13" y="12"/>
                    </a:cubicBezTo>
                    <a:cubicBezTo>
                      <a:pt x="10" y="12"/>
                      <a:pt x="2" y="9"/>
                      <a:pt x="1" y="7"/>
                    </a:cubicBezTo>
                    <a:cubicBezTo>
                      <a:pt x="0" y="5"/>
                      <a:pt x="3" y="2"/>
                      <a:pt x="5" y="1"/>
                    </a:cubicBezTo>
                    <a:cubicBezTo>
                      <a:pt x="7" y="0"/>
                      <a:pt x="12" y="0"/>
                      <a:pt x="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" name="Oval 120">
                <a:extLst>
                  <a:ext uri="{FF2B5EF4-FFF2-40B4-BE49-F238E27FC236}">
                    <a16:creationId xmlns:a16="http://schemas.microsoft.com/office/drawing/2014/main" id="{24A2F7E4-AE4F-4B59-8B3D-8F24B2FEC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97876">
                <a:off x="3010400" y="3419798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0000"/>
                </a:solidFill>
                <a:round/>
                <a:headEnd/>
                <a:tailEnd/>
              </a:ln>
              <a:effectLst>
                <a:outerShdw dist="40161" dir="20493903" algn="ctr" rotWithShape="0">
                  <a:srgbClr val="333333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Oval 121">
                <a:extLst>
                  <a:ext uri="{FF2B5EF4-FFF2-40B4-BE49-F238E27FC236}">
                    <a16:creationId xmlns:a16="http://schemas.microsoft.com/office/drawing/2014/main" id="{46A51C14-EAE3-4E90-8294-38E79C201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97876">
                <a:off x="3010319" y="3419857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0000"/>
                </a:solidFill>
                <a:round/>
                <a:headEnd/>
                <a:tailEnd/>
              </a:ln>
              <a:effectLst>
                <a:outerShdw dist="40161" dir="20493903" algn="ctr" rotWithShape="0">
                  <a:srgbClr val="333333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" name="Freeform 122">
                <a:extLst>
                  <a:ext uri="{FF2B5EF4-FFF2-40B4-BE49-F238E27FC236}">
                    <a16:creationId xmlns:a16="http://schemas.microsoft.com/office/drawing/2014/main" id="{3FF3FFE7-CC68-46B5-BB29-C128E01BB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305" y="3419799"/>
                <a:ext cx="70" cy="81"/>
              </a:xfrm>
              <a:custGeom>
                <a:avLst/>
                <a:gdLst/>
                <a:ahLst/>
                <a:cxnLst>
                  <a:cxn ang="0">
                    <a:pos x="59" y="13"/>
                  </a:cxn>
                  <a:cxn ang="0">
                    <a:pos x="46" y="44"/>
                  </a:cxn>
                  <a:cxn ang="0">
                    <a:pos x="44" y="57"/>
                  </a:cxn>
                  <a:cxn ang="0">
                    <a:pos x="48" y="71"/>
                  </a:cxn>
                  <a:cxn ang="0">
                    <a:pos x="36" y="77"/>
                  </a:cxn>
                  <a:cxn ang="0">
                    <a:pos x="20" y="71"/>
                  </a:cxn>
                  <a:cxn ang="0">
                    <a:pos x="9" y="66"/>
                  </a:cxn>
                  <a:cxn ang="0">
                    <a:pos x="1" y="61"/>
                  </a:cxn>
                  <a:cxn ang="0">
                    <a:pos x="5" y="53"/>
                  </a:cxn>
                  <a:cxn ang="0">
                    <a:pos x="19" y="49"/>
                  </a:cxn>
                  <a:cxn ang="0">
                    <a:pos x="33" y="46"/>
                  </a:cxn>
                  <a:cxn ang="0">
                    <a:pos x="43" y="7"/>
                  </a:cxn>
                  <a:cxn ang="0">
                    <a:pos x="67" y="3"/>
                  </a:cxn>
                  <a:cxn ang="0">
                    <a:pos x="59" y="13"/>
                  </a:cxn>
                </a:cxnLst>
                <a:rect l="0" t="0" r="r" b="b"/>
                <a:pathLst>
                  <a:path w="70" h="77">
                    <a:moveTo>
                      <a:pt x="59" y="13"/>
                    </a:moveTo>
                    <a:cubicBezTo>
                      <a:pt x="56" y="20"/>
                      <a:pt x="48" y="37"/>
                      <a:pt x="46" y="44"/>
                    </a:cubicBezTo>
                    <a:cubicBezTo>
                      <a:pt x="44" y="51"/>
                      <a:pt x="44" y="53"/>
                      <a:pt x="44" y="57"/>
                    </a:cubicBezTo>
                    <a:cubicBezTo>
                      <a:pt x="44" y="61"/>
                      <a:pt x="49" y="68"/>
                      <a:pt x="48" y="71"/>
                    </a:cubicBezTo>
                    <a:cubicBezTo>
                      <a:pt x="47" y="74"/>
                      <a:pt x="41" y="77"/>
                      <a:pt x="36" y="77"/>
                    </a:cubicBezTo>
                    <a:cubicBezTo>
                      <a:pt x="31" y="77"/>
                      <a:pt x="24" y="73"/>
                      <a:pt x="20" y="71"/>
                    </a:cubicBezTo>
                    <a:cubicBezTo>
                      <a:pt x="16" y="69"/>
                      <a:pt x="12" y="68"/>
                      <a:pt x="9" y="66"/>
                    </a:cubicBezTo>
                    <a:cubicBezTo>
                      <a:pt x="6" y="64"/>
                      <a:pt x="2" y="63"/>
                      <a:pt x="1" y="61"/>
                    </a:cubicBezTo>
                    <a:cubicBezTo>
                      <a:pt x="0" y="59"/>
                      <a:pt x="2" y="55"/>
                      <a:pt x="5" y="53"/>
                    </a:cubicBezTo>
                    <a:cubicBezTo>
                      <a:pt x="8" y="51"/>
                      <a:pt x="14" y="50"/>
                      <a:pt x="19" y="49"/>
                    </a:cubicBezTo>
                    <a:cubicBezTo>
                      <a:pt x="24" y="48"/>
                      <a:pt x="29" y="53"/>
                      <a:pt x="33" y="46"/>
                    </a:cubicBezTo>
                    <a:cubicBezTo>
                      <a:pt x="37" y="39"/>
                      <a:pt x="37" y="14"/>
                      <a:pt x="43" y="7"/>
                    </a:cubicBezTo>
                    <a:cubicBezTo>
                      <a:pt x="49" y="0"/>
                      <a:pt x="64" y="2"/>
                      <a:pt x="67" y="3"/>
                    </a:cubicBezTo>
                    <a:cubicBezTo>
                      <a:pt x="70" y="4"/>
                      <a:pt x="63" y="5"/>
                      <a:pt x="59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Freeform 123">
                <a:extLst>
                  <a:ext uri="{FF2B5EF4-FFF2-40B4-BE49-F238E27FC236}">
                    <a16:creationId xmlns:a16="http://schemas.microsoft.com/office/drawing/2014/main" id="{B1933EA8-D136-483D-88D4-C91E31173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350" y="3419480"/>
                <a:ext cx="365" cy="272"/>
              </a:xfrm>
              <a:custGeom>
                <a:avLst/>
                <a:gdLst/>
                <a:ahLst/>
                <a:cxnLst>
                  <a:cxn ang="0">
                    <a:pos x="81" y="258"/>
                  </a:cxn>
                  <a:cxn ang="0">
                    <a:pos x="365" y="13"/>
                  </a:cxn>
                  <a:cxn ang="0">
                    <a:pos x="361" y="6"/>
                  </a:cxn>
                  <a:cxn ang="0">
                    <a:pos x="340" y="0"/>
                  </a:cxn>
                  <a:cxn ang="0">
                    <a:pos x="328" y="0"/>
                  </a:cxn>
                  <a:cxn ang="0">
                    <a:pos x="113" y="143"/>
                  </a:cxn>
                  <a:cxn ang="0">
                    <a:pos x="0" y="212"/>
                  </a:cxn>
                  <a:cxn ang="0">
                    <a:pos x="81" y="258"/>
                  </a:cxn>
                </a:cxnLst>
                <a:rect l="0" t="0" r="r" b="b"/>
                <a:pathLst>
                  <a:path w="365" h="258">
                    <a:moveTo>
                      <a:pt x="81" y="258"/>
                    </a:moveTo>
                    <a:lnTo>
                      <a:pt x="365" y="13"/>
                    </a:lnTo>
                    <a:lnTo>
                      <a:pt x="361" y="6"/>
                    </a:lnTo>
                    <a:cubicBezTo>
                      <a:pt x="357" y="4"/>
                      <a:pt x="345" y="1"/>
                      <a:pt x="340" y="0"/>
                    </a:cubicBezTo>
                    <a:lnTo>
                      <a:pt x="328" y="0"/>
                    </a:lnTo>
                    <a:cubicBezTo>
                      <a:pt x="290" y="24"/>
                      <a:pt x="168" y="108"/>
                      <a:pt x="113" y="143"/>
                    </a:cubicBezTo>
                    <a:lnTo>
                      <a:pt x="0" y="212"/>
                    </a:lnTo>
                    <a:lnTo>
                      <a:pt x="81" y="2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" name="Freeform 124">
                <a:extLst>
                  <a:ext uri="{FF2B5EF4-FFF2-40B4-BE49-F238E27FC236}">
                    <a16:creationId xmlns:a16="http://schemas.microsoft.com/office/drawing/2014/main" id="{D1F7661C-3603-4CB5-887C-02475DD48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985" y="3419521"/>
                <a:ext cx="567" cy="309"/>
              </a:xfrm>
              <a:custGeom>
                <a:avLst/>
                <a:gdLst/>
                <a:ahLst/>
                <a:cxnLst>
                  <a:cxn ang="0">
                    <a:pos x="26" y="5"/>
                  </a:cxn>
                  <a:cxn ang="0">
                    <a:pos x="64" y="92"/>
                  </a:cxn>
                  <a:cxn ang="0">
                    <a:pos x="75" y="110"/>
                  </a:cxn>
                  <a:cxn ang="0">
                    <a:pos x="97" y="120"/>
                  </a:cxn>
                  <a:cxn ang="0">
                    <a:pos x="198" y="146"/>
                  </a:cxn>
                  <a:cxn ang="0">
                    <a:pos x="284" y="161"/>
                  </a:cxn>
                  <a:cxn ang="0">
                    <a:pos x="376" y="156"/>
                  </a:cxn>
                  <a:cxn ang="0">
                    <a:pos x="432" y="176"/>
                  </a:cxn>
                  <a:cxn ang="0">
                    <a:pos x="476" y="218"/>
                  </a:cxn>
                  <a:cxn ang="0">
                    <a:pos x="532" y="246"/>
                  </a:cxn>
                  <a:cxn ang="0">
                    <a:pos x="564" y="270"/>
                  </a:cxn>
                  <a:cxn ang="0">
                    <a:pos x="552" y="301"/>
                  </a:cxn>
                  <a:cxn ang="0">
                    <a:pos x="520" y="309"/>
                  </a:cxn>
                  <a:cxn ang="0">
                    <a:pos x="435" y="302"/>
                  </a:cxn>
                  <a:cxn ang="0">
                    <a:pos x="372" y="284"/>
                  </a:cxn>
                  <a:cxn ang="0">
                    <a:pos x="303" y="256"/>
                  </a:cxn>
                  <a:cxn ang="0">
                    <a:pos x="251" y="217"/>
                  </a:cxn>
                  <a:cxn ang="0">
                    <a:pos x="190" y="184"/>
                  </a:cxn>
                  <a:cxn ang="0">
                    <a:pos x="55" y="122"/>
                  </a:cxn>
                  <a:cxn ang="0">
                    <a:pos x="26" y="111"/>
                  </a:cxn>
                  <a:cxn ang="0">
                    <a:pos x="6" y="99"/>
                  </a:cxn>
                  <a:cxn ang="0">
                    <a:pos x="0" y="0"/>
                  </a:cxn>
                  <a:cxn ang="0">
                    <a:pos x="26" y="5"/>
                  </a:cxn>
                </a:cxnLst>
                <a:rect l="0" t="0" r="r" b="b"/>
                <a:pathLst>
                  <a:path w="567" h="309">
                    <a:moveTo>
                      <a:pt x="26" y="5"/>
                    </a:moveTo>
                    <a:cubicBezTo>
                      <a:pt x="37" y="20"/>
                      <a:pt x="56" y="74"/>
                      <a:pt x="64" y="92"/>
                    </a:cubicBezTo>
                    <a:cubicBezTo>
                      <a:pt x="72" y="110"/>
                      <a:pt x="70" y="105"/>
                      <a:pt x="75" y="110"/>
                    </a:cubicBezTo>
                    <a:cubicBezTo>
                      <a:pt x="80" y="115"/>
                      <a:pt x="77" y="114"/>
                      <a:pt x="97" y="120"/>
                    </a:cubicBezTo>
                    <a:cubicBezTo>
                      <a:pt x="117" y="126"/>
                      <a:pt x="167" y="139"/>
                      <a:pt x="198" y="146"/>
                    </a:cubicBezTo>
                    <a:cubicBezTo>
                      <a:pt x="229" y="153"/>
                      <a:pt x="254" y="159"/>
                      <a:pt x="284" y="161"/>
                    </a:cubicBezTo>
                    <a:cubicBezTo>
                      <a:pt x="314" y="163"/>
                      <a:pt x="351" y="154"/>
                      <a:pt x="376" y="156"/>
                    </a:cubicBezTo>
                    <a:cubicBezTo>
                      <a:pt x="401" y="158"/>
                      <a:pt x="415" y="166"/>
                      <a:pt x="432" y="176"/>
                    </a:cubicBezTo>
                    <a:cubicBezTo>
                      <a:pt x="449" y="187"/>
                      <a:pt x="459" y="207"/>
                      <a:pt x="476" y="218"/>
                    </a:cubicBezTo>
                    <a:cubicBezTo>
                      <a:pt x="493" y="230"/>
                      <a:pt x="517" y="237"/>
                      <a:pt x="532" y="246"/>
                    </a:cubicBezTo>
                    <a:cubicBezTo>
                      <a:pt x="547" y="254"/>
                      <a:pt x="561" y="260"/>
                      <a:pt x="564" y="270"/>
                    </a:cubicBezTo>
                    <a:cubicBezTo>
                      <a:pt x="567" y="279"/>
                      <a:pt x="559" y="294"/>
                      <a:pt x="552" y="301"/>
                    </a:cubicBezTo>
                    <a:cubicBezTo>
                      <a:pt x="545" y="307"/>
                      <a:pt x="539" y="309"/>
                      <a:pt x="520" y="309"/>
                    </a:cubicBezTo>
                    <a:cubicBezTo>
                      <a:pt x="501" y="309"/>
                      <a:pt x="459" y="306"/>
                      <a:pt x="435" y="302"/>
                    </a:cubicBezTo>
                    <a:cubicBezTo>
                      <a:pt x="410" y="297"/>
                      <a:pt x="393" y="291"/>
                      <a:pt x="372" y="284"/>
                    </a:cubicBezTo>
                    <a:cubicBezTo>
                      <a:pt x="350" y="276"/>
                      <a:pt x="323" y="268"/>
                      <a:pt x="303" y="256"/>
                    </a:cubicBezTo>
                    <a:cubicBezTo>
                      <a:pt x="283" y="245"/>
                      <a:pt x="270" y="229"/>
                      <a:pt x="251" y="217"/>
                    </a:cubicBezTo>
                    <a:cubicBezTo>
                      <a:pt x="231" y="206"/>
                      <a:pt x="222" y="199"/>
                      <a:pt x="190" y="184"/>
                    </a:cubicBezTo>
                    <a:cubicBezTo>
                      <a:pt x="157" y="168"/>
                      <a:pt x="82" y="134"/>
                      <a:pt x="55" y="122"/>
                    </a:cubicBezTo>
                    <a:cubicBezTo>
                      <a:pt x="28" y="111"/>
                      <a:pt x="34" y="115"/>
                      <a:pt x="26" y="111"/>
                    </a:cubicBezTo>
                    <a:lnTo>
                      <a:pt x="6" y="99"/>
                    </a:lnTo>
                    <a:lnTo>
                      <a:pt x="0" y="0"/>
                    </a:lnTo>
                    <a:lnTo>
                      <a:pt x="26" y="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>
                      <a:gamma/>
                      <a:shade val="0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0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969696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" name="Freeform 125">
                <a:extLst>
                  <a:ext uri="{FF2B5EF4-FFF2-40B4-BE49-F238E27FC236}">
                    <a16:creationId xmlns:a16="http://schemas.microsoft.com/office/drawing/2014/main" id="{80B9476B-349F-4D50-B805-024041B27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937" y="3419757"/>
                <a:ext cx="433" cy="322"/>
              </a:xfrm>
              <a:custGeom>
                <a:avLst/>
                <a:gdLst/>
                <a:ahLst/>
                <a:cxnLst>
                  <a:cxn ang="0">
                    <a:pos x="433" y="47"/>
                  </a:cxn>
                  <a:cxn ang="0">
                    <a:pos x="45" y="322"/>
                  </a:cxn>
                  <a:cxn ang="0">
                    <a:pos x="40" y="315"/>
                  </a:cxn>
                  <a:cxn ang="0">
                    <a:pos x="22" y="303"/>
                  </a:cxn>
                  <a:cxn ang="0">
                    <a:pos x="0" y="294"/>
                  </a:cxn>
                  <a:cxn ang="0">
                    <a:pos x="208" y="114"/>
                  </a:cxn>
                  <a:cxn ang="0">
                    <a:pos x="336" y="0"/>
                  </a:cxn>
                  <a:cxn ang="0">
                    <a:pos x="361" y="4"/>
                  </a:cxn>
                  <a:cxn ang="0">
                    <a:pos x="389" y="12"/>
                  </a:cxn>
                  <a:cxn ang="0">
                    <a:pos x="410" y="21"/>
                  </a:cxn>
                  <a:cxn ang="0">
                    <a:pos x="427" y="35"/>
                  </a:cxn>
                  <a:cxn ang="0">
                    <a:pos x="433" y="47"/>
                  </a:cxn>
                </a:cxnLst>
                <a:rect l="0" t="0" r="r" b="b"/>
                <a:pathLst>
                  <a:path w="433" h="322">
                    <a:moveTo>
                      <a:pt x="433" y="47"/>
                    </a:moveTo>
                    <a:cubicBezTo>
                      <a:pt x="369" y="96"/>
                      <a:pt x="110" y="278"/>
                      <a:pt x="45" y="322"/>
                    </a:cubicBezTo>
                    <a:lnTo>
                      <a:pt x="40" y="315"/>
                    </a:lnTo>
                    <a:cubicBezTo>
                      <a:pt x="36" y="311"/>
                      <a:pt x="29" y="306"/>
                      <a:pt x="22" y="303"/>
                    </a:cubicBezTo>
                    <a:lnTo>
                      <a:pt x="0" y="294"/>
                    </a:lnTo>
                    <a:cubicBezTo>
                      <a:pt x="31" y="262"/>
                      <a:pt x="152" y="163"/>
                      <a:pt x="208" y="114"/>
                    </a:cubicBezTo>
                    <a:cubicBezTo>
                      <a:pt x="264" y="64"/>
                      <a:pt x="311" y="18"/>
                      <a:pt x="336" y="0"/>
                    </a:cubicBezTo>
                    <a:lnTo>
                      <a:pt x="361" y="4"/>
                    </a:lnTo>
                    <a:cubicBezTo>
                      <a:pt x="370" y="6"/>
                      <a:pt x="381" y="9"/>
                      <a:pt x="389" y="12"/>
                    </a:cubicBezTo>
                    <a:cubicBezTo>
                      <a:pt x="397" y="15"/>
                      <a:pt x="404" y="17"/>
                      <a:pt x="410" y="21"/>
                    </a:cubicBezTo>
                    <a:cubicBezTo>
                      <a:pt x="416" y="25"/>
                      <a:pt x="423" y="31"/>
                      <a:pt x="427" y="35"/>
                    </a:cubicBezTo>
                    <a:lnTo>
                      <a:pt x="433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Freeform 126">
                <a:extLst>
                  <a:ext uri="{FF2B5EF4-FFF2-40B4-BE49-F238E27FC236}">
                    <a16:creationId xmlns:a16="http://schemas.microsoft.com/office/drawing/2014/main" id="{AED99EC4-7EA1-4782-A46B-6C4E52C66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322" y="3419677"/>
                <a:ext cx="133" cy="92"/>
              </a:xfrm>
              <a:custGeom>
                <a:avLst/>
                <a:gdLst/>
                <a:ahLst/>
                <a:cxnLst>
                  <a:cxn ang="0">
                    <a:pos x="33" y="1"/>
                  </a:cxn>
                  <a:cxn ang="0">
                    <a:pos x="23" y="3"/>
                  </a:cxn>
                  <a:cxn ang="0">
                    <a:pos x="12" y="8"/>
                  </a:cxn>
                  <a:cxn ang="0">
                    <a:pos x="3" y="18"/>
                  </a:cxn>
                  <a:cxn ang="0">
                    <a:pos x="1" y="36"/>
                  </a:cxn>
                  <a:cxn ang="0">
                    <a:pos x="10" y="65"/>
                  </a:cxn>
                  <a:cxn ang="0">
                    <a:pos x="61" y="88"/>
                  </a:cxn>
                  <a:cxn ang="0">
                    <a:pos x="86" y="90"/>
                  </a:cxn>
                  <a:cxn ang="0">
                    <a:pos x="98" y="80"/>
                  </a:cxn>
                  <a:cxn ang="0">
                    <a:pos x="122" y="64"/>
                  </a:cxn>
                  <a:cxn ang="0">
                    <a:pos x="133" y="59"/>
                  </a:cxn>
                  <a:cxn ang="0">
                    <a:pos x="122" y="43"/>
                  </a:cxn>
                  <a:cxn ang="0">
                    <a:pos x="101" y="23"/>
                  </a:cxn>
                  <a:cxn ang="0">
                    <a:pos x="75" y="7"/>
                  </a:cxn>
                  <a:cxn ang="0">
                    <a:pos x="52" y="1"/>
                  </a:cxn>
                  <a:cxn ang="0">
                    <a:pos x="33" y="1"/>
                  </a:cxn>
                </a:cxnLst>
                <a:rect l="0" t="0" r="r" b="b"/>
                <a:pathLst>
                  <a:path w="133" h="92">
                    <a:moveTo>
                      <a:pt x="33" y="1"/>
                    </a:moveTo>
                    <a:cubicBezTo>
                      <a:pt x="30" y="1"/>
                      <a:pt x="26" y="2"/>
                      <a:pt x="23" y="3"/>
                    </a:cubicBezTo>
                    <a:cubicBezTo>
                      <a:pt x="20" y="4"/>
                      <a:pt x="15" y="6"/>
                      <a:pt x="12" y="8"/>
                    </a:cubicBezTo>
                    <a:cubicBezTo>
                      <a:pt x="9" y="10"/>
                      <a:pt x="5" y="13"/>
                      <a:pt x="3" y="18"/>
                    </a:cubicBezTo>
                    <a:cubicBezTo>
                      <a:pt x="1" y="23"/>
                      <a:pt x="0" y="28"/>
                      <a:pt x="1" y="36"/>
                    </a:cubicBezTo>
                    <a:cubicBezTo>
                      <a:pt x="2" y="44"/>
                      <a:pt x="0" y="56"/>
                      <a:pt x="10" y="65"/>
                    </a:cubicBezTo>
                    <a:cubicBezTo>
                      <a:pt x="20" y="74"/>
                      <a:pt x="48" y="84"/>
                      <a:pt x="61" y="88"/>
                    </a:cubicBezTo>
                    <a:cubicBezTo>
                      <a:pt x="74" y="92"/>
                      <a:pt x="80" y="91"/>
                      <a:pt x="86" y="90"/>
                    </a:cubicBezTo>
                    <a:cubicBezTo>
                      <a:pt x="92" y="89"/>
                      <a:pt x="92" y="84"/>
                      <a:pt x="98" y="80"/>
                    </a:cubicBezTo>
                    <a:cubicBezTo>
                      <a:pt x="104" y="76"/>
                      <a:pt x="116" y="67"/>
                      <a:pt x="122" y="64"/>
                    </a:cubicBezTo>
                    <a:cubicBezTo>
                      <a:pt x="128" y="61"/>
                      <a:pt x="133" y="62"/>
                      <a:pt x="133" y="59"/>
                    </a:cubicBezTo>
                    <a:cubicBezTo>
                      <a:pt x="133" y="56"/>
                      <a:pt x="127" y="50"/>
                      <a:pt x="122" y="43"/>
                    </a:cubicBezTo>
                    <a:cubicBezTo>
                      <a:pt x="117" y="37"/>
                      <a:pt x="109" y="30"/>
                      <a:pt x="101" y="23"/>
                    </a:cubicBezTo>
                    <a:cubicBezTo>
                      <a:pt x="93" y="17"/>
                      <a:pt x="83" y="11"/>
                      <a:pt x="75" y="7"/>
                    </a:cubicBezTo>
                    <a:cubicBezTo>
                      <a:pt x="67" y="4"/>
                      <a:pt x="59" y="2"/>
                      <a:pt x="52" y="1"/>
                    </a:cubicBezTo>
                    <a:cubicBezTo>
                      <a:pt x="45" y="0"/>
                      <a:pt x="37" y="1"/>
                      <a:pt x="33" y="1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39216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" name="Freeform 127">
                <a:extLst>
                  <a:ext uri="{FF2B5EF4-FFF2-40B4-BE49-F238E27FC236}">
                    <a16:creationId xmlns:a16="http://schemas.microsoft.com/office/drawing/2014/main" id="{2927B2B6-0C73-44AB-AA14-FC6737B97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476" y="3419769"/>
                <a:ext cx="71" cy="37"/>
              </a:xfrm>
              <a:custGeom>
                <a:avLst/>
                <a:gdLst/>
                <a:ahLst/>
                <a:cxnLst>
                  <a:cxn ang="0">
                    <a:pos x="51" y="31"/>
                  </a:cxn>
                  <a:cxn ang="0">
                    <a:pos x="42" y="23"/>
                  </a:cxn>
                  <a:cxn ang="0">
                    <a:pos x="6" y="7"/>
                  </a:cxn>
                  <a:cxn ang="0">
                    <a:pos x="5" y="1"/>
                  </a:cxn>
                  <a:cxn ang="0">
                    <a:pos x="14" y="2"/>
                  </a:cxn>
                  <a:cxn ang="0">
                    <a:pos x="48" y="11"/>
                  </a:cxn>
                  <a:cxn ang="0">
                    <a:pos x="61" y="14"/>
                  </a:cxn>
                  <a:cxn ang="0">
                    <a:pos x="66" y="18"/>
                  </a:cxn>
                  <a:cxn ang="0">
                    <a:pos x="60" y="31"/>
                  </a:cxn>
                  <a:cxn ang="0">
                    <a:pos x="56" y="34"/>
                  </a:cxn>
                  <a:cxn ang="0">
                    <a:pos x="51" y="31"/>
                  </a:cxn>
                </a:cxnLst>
                <a:rect l="0" t="0" r="r" b="b"/>
                <a:pathLst>
                  <a:path w="66" h="34">
                    <a:moveTo>
                      <a:pt x="51" y="31"/>
                    </a:moveTo>
                    <a:cubicBezTo>
                      <a:pt x="49" y="29"/>
                      <a:pt x="49" y="27"/>
                      <a:pt x="42" y="23"/>
                    </a:cubicBezTo>
                    <a:cubicBezTo>
                      <a:pt x="35" y="19"/>
                      <a:pt x="12" y="11"/>
                      <a:pt x="6" y="7"/>
                    </a:cubicBezTo>
                    <a:cubicBezTo>
                      <a:pt x="0" y="3"/>
                      <a:pt x="4" y="2"/>
                      <a:pt x="5" y="1"/>
                    </a:cubicBezTo>
                    <a:cubicBezTo>
                      <a:pt x="6" y="0"/>
                      <a:pt x="7" y="0"/>
                      <a:pt x="14" y="2"/>
                    </a:cubicBezTo>
                    <a:cubicBezTo>
                      <a:pt x="21" y="4"/>
                      <a:pt x="40" y="9"/>
                      <a:pt x="48" y="11"/>
                    </a:cubicBezTo>
                    <a:cubicBezTo>
                      <a:pt x="56" y="13"/>
                      <a:pt x="58" y="13"/>
                      <a:pt x="61" y="14"/>
                    </a:cubicBezTo>
                    <a:cubicBezTo>
                      <a:pt x="64" y="15"/>
                      <a:pt x="66" y="15"/>
                      <a:pt x="66" y="18"/>
                    </a:cubicBezTo>
                    <a:cubicBezTo>
                      <a:pt x="66" y="21"/>
                      <a:pt x="62" y="29"/>
                      <a:pt x="60" y="31"/>
                    </a:cubicBezTo>
                    <a:cubicBezTo>
                      <a:pt x="58" y="33"/>
                      <a:pt x="57" y="34"/>
                      <a:pt x="56" y="34"/>
                    </a:cubicBezTo>
                    <a:cubicBezTo>
                      <a:pt x="55" y="34"/>
                      <a:pt x="53" y="33"/>
                      <a:pt x="5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" name="Freeform 128">
                <a:extLst>
                  <a:ext uri="{FF2B5EF4-FFF2-40B4-BE49-F238E27FC236}">
                    <a16:creationId xmlns:a16="http://schemas.microsoft.com/office/drawing/2014/main" id="{AB0C2411-1428-4751-A086-3A1BBDF75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938" y="3420052"/>
                <a:ext cx="44" cy="28"/>
              </a:xfrm>
              <a:custGeom>
                <a:avLst/>
                <a:gdLst/>
                <a:ahLst/>
                <a:cxnLst>
                  <a:cxn ang="0">
                    <a:pos x="44" y="26"/>
                  </a:cxn>
                  <a:cxn ang="0">
                    <a:pos x="39" y="26"/>
                  </a:cxn>
                  <a:cxn ang="0">
                    <a:pos x="26" y="18"/>
                  </a:cxn>
                  <a:cxn ang="0">
                    <a:pos x="0" y="0"/>
                  </a:cxn>
                </a:cxnLst>
                <a:rect l="0" t="0" r="r" b="b"/>
                <a:pathLst>
                  <a:path w="44" h="27">
                    <a:moveTo>
                      <a:pt x="44" y="26"/>
                    </a:moveTo>
                    <a:cubicBezTo>
                      <a:pt x="43" y="26"/>
                      <a:pt x="42" y="27"/>
                      <a:pt x="39" y="26"/>
                    </a:cubicBezTo>
                    <a:cubicBezTo>
                      <a:pt x="36" y="25"/>
                      <a:pt x="32" y="22"/>
                      <a:pt x="26" y="18"/>
                    </a:cubicBezTo>
                    <a:cubicBezTo>
                      <a:pt x="20" y="14"/>
                      <a:pt x="5" y="4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" name="Oval 129">
                <a:extLst>
                  <a:ext uri="{FF2B5EF4-FFF2-40B4-BE49-F238E27FC236}">
                    <a16:creationId xmlns:a16="http://schemas.microsoft.com/office/drawing/2014/main" id="{636052C3-B2E3-4CBA-BE63-029EECEDB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5426461">
                <a:off x="3010492" y="3419833"/>
                <a:ext cx="81" cy="1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5400" algn="ctr" rotWithShape="0">
                  <a:srgbClr val="333333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" name="Oval 130">
                <a:extLst>
                  <a:ext uri="{FF2B5EF4-FFF2-40B4-BE49-F238E27FC236}">
                    <a16:creationId xmlns:a16="http://schemas.microsoft.com/office/drawing/2014/main" id="{4CF782F8-9EF4-4200-B0E6-ECB8E1157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5426461">
                <a:off x="3010526" y="3419759"/>
                <a:ext cx="81" cy="1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7961" dir="13500000" algn="ctr" rotWithShape="0">
                  <a:srgbClr val="333333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" name="Freeform 131">
                <a:extLst>
                  <a:ext uri="{FF2B5EF4-FFF2-40B4-BE49-F238E27FC236}">
                    <a16:creationId xmlns:a16="http://schemas.microsoft.com/office/drawing/2014/main" id="{E1DF040D-49E1-4AE7-9DF1-65490488B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309" y="3419679"/>
                <a:ext cx="206" cy="125"/>
              </a:xfrm>
              <a:custGeom>
                <a:avLst/>
                <a:gdLst/>
                <a:ahLst/>
                <a:cxnLst>
                  <a:cxn ang="0">
                    <a:pos x="206" y="125"/>
                  </a:cxn>
                  <a:cxn ang="0">
                    <a:pos x="131" y="113"/>
                  </a:cxn>
                  <a:cxn ang="0">
                    <a:pos x="18" y="70"/>
                  </a:cxn>
                  <a:cxn ang="0">
                    <a:pos x="10" y="62"/>
                  </a:cxn>
                  <a:cxn ang="0">
                    <a:pos x="5" y="50"/>
                  </a:cxn>
                  <a:cxn ang="0">
                    <a:pos x="0" y="27"/>
                  </a:cxn>
                  <a:cxn ang="0">
                    <a:pos x="4" y="13"/>
                  </a:cxn>
                  <a:cxn ang="0">
                    <a:pos x="14" y="4"/>
                  </a:cxn>
                  <a:cxn ang="0">
                    <a:pos x="24" y="0"/>
                  </a:cxn>
                </a:cxnLst>
                <a:rect l="0" t="0" r="r" b="b"/>
                <a:pathLst>
                  <a:path w="206" h="125">
                    <a:moveTo>
                      <a:pt x="206" y="125"/>
                    </a:moveTo>
                    <a:cubicBezTo>
                      <a:pt x="194" y="123"/>
                      <a:pt x="162" y="122"/>
                      <a:pt x="131" y="113"/>
                    </a:cubicBezTo>
                    <a:cubicBezTo>
                      <a:pt x="100" y="104"/>
                      <a:pt x="38" y="78"/>
                      <a:pt x="18" y="70"/>
                    </a:cubicBezTo>
                    <a:lnTo>
                      <a:pt x="10" y="62"/>
                    </a:lnTo>
                    <a:cubicBezTo>
                      <a:pt x="8" y="59"/>
                      <a:pt x="7" y="56"/>
                      <a:pt x="5" y="50"/>
                    </a:cubicBezTo>
                    <a:cubicBezTo>
                      <a:pt x="3" y="44"/>
                      <a:pt x="0" y="33"/>
                      <a:pt x="0" y="27"/>
                    </a:cubicBezTo>
                    <a:cubicBezTo>
                      <a:pt x="0" y="21"/>
                      <a:pt x="2" y="17"/>
                      <a:pt x="4" y="13"/>
                    </a:cubicBezTo>
                    <a:cubicBezTo>
                      <a:pt x="6" y="9"/>
                      <a:pt x="11" y="6"/>
                      <a:pt x="14" y="4"/>
                    </a:cubicBezTo>
                    <a:cubicBezTo>
                      <a:pt x="17" y="2"/>
                      <a:pt x="22" y="1"/>
                      <a:pt x="24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" name="Freeform 132">
                <a:extLst>
                  <a:ext uri="{FF2B5EF4-FFF2-40B4-BE49-F238E27FC236}">
                    <a16:creationId xmlns:a16="http://schemas.microsoft.com/office/drawing/2014/main" id="{704AF23A-6EAD-4337-A998-770F45543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994" y="3419558"/>
                <a:ext cx="516" cy="257"/>
              </a:xfrm>
              <a:custGeom>
                <a:avLst/>
                <a:gdLst/>
                <a:ahLst/>
                <a:cxnLst>
                  <a:cxn ang="0">
                    <a:pos x="516" y="257"/>
                  </a:cxn>
                  <a:cxn ang="0">
                    <a:pos x="425" y="241"/>
                  </a:cxn>
                  <a:cxn ang="0">
                    <a:pos x="289" y="185"/>
                  </a:cxn>
                  <a:cxn ang="0">
                    <a:pos x="217" y="146"/>
                  </a:cxn>
                  <a:cxn ang="0">
                    <a:pos x="54" y="83"/>
                  </a:cxn>
                  <a:cxn ang="0">
                    <a:pos x="18" y="43"/>
                  </a:cxn>
                  <a:cxn ang="0">
                    <a:pos x="0" y="0"/>
                  </a:cxn>
                </a:cxnLst>
                <a:rect l="0" t="0" r="r" b="b"/>
                <a:pathLst>
                  <a:path w="516" h="257">
                    <a:moveTo>
                      <a:pt x="516" y="257"/>
                    </a:moveTo>
                    <a:cubicBezTo>
                      <a:pt x="501" y="254"/>
                      <a:pt x="463" y="253"/>
                      <a:pt x="425" y="241"/>
                    </a:cubicBezTo>
                    <a:cubicBezTo>
                      <a:pt x="387" y="229"/>
                      <a:pt x="324" y="201"/>
                      <a:pt x="289" y="185"/>
                    </a:cubicBezTo>
                    <a:cubicBezTo>
                      <a:pt x="254" y="169"/>
                      <a:pt x="256" y="163"/>
                      <a:pt x="217" y="146"/>
                    </a:cubicBezTo>
                    <a:cubicBezTo>
                      <a:pt x="178" y="129"/>
                      <a:pt x="87" y="100"/>
                      <a:pt x="54" y="83"/>
                    </a:cubicBezTo>
                    <a:cubicBezTo>
                      <a:pt x="21" y="66"/>
                      <a:pt x="27" y="57"/>
                      <a:pt x="18" y="43"/>
                    </a:cubicBezTo>
                    <a:cubicBezTo>
                      <a:pt x="9" y="29"/>
                      <a:pt x="4" y="9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" name="Line 133">
                <a:extLst>
                  <a:ext uri="{FF2B5EF4-FFF2-40B4-BE49-F238E27FC236}">
                    <a16:creationId xmlns:a16="http://schemas.microsoft.com/office/drawing/2014/main" id="{A11DDB9C-E941-40E7-9075-6922E89481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0000" y="3419548"/>
                <a:ext cx="5" cy="7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" name="Freeform 134">
                <a:extLst>
                  <a:ext uri="{FF2B5EF4-FFF2-40B4-BE49-F238E27FC236}">
                    <a16:creationId xmlns:a16="http://schemas.microsoft.com/office/drawing/2014/main" id="{DF254EA3-2EC2-429F-885C-7C4389809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945" y="3419920"/>
                <a:ext cx="163" cy="127"/>
              </a:xfrm>
              <a:custGeom>
                <a:avLst/>
                <a:gdLst/>
                <a:ahLst/>
                <a:cxnLst>
                  <a:cxn ang="0">
                    <a:pos x="0" y="117"/>
                  </a:cxn>
                  <a:cxn ang="0">
                    <a:pos x="13" y="121"/>
                  </a:cxn>
                  <a:cxn ang="0">
                    <a:pos x="163" y="5"/>
                  </a:cxn>
                  <a:cxn ang="0">
                    <a:pos x="144" y="0"/>
                  </a:cxn>
                </a:cxnLst>
                <a:rect l="0" t="0" r="r" b="b"/>
                <a:pathLst>
                  <a:path w="163" h="121">
                    <a:moveTo>
                      <a:pt x="0" y="117"/>
                    </a:moveTo>
                    <a:lnTo>
                      <a:pt x="13" y="121"/>
                    </a:lnTo>
                    <a:lnTo>
                      <a:pt x="163" y="5"/>
                    </a:lnTo>
                    <a:lnTo>
                      <a:pt x="144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" name="Freeform 135">
                <a:extLst>
                  <a:ext uri="{FF2B5EF4-FFF2-40B4-BE49-F238E27FC236}">
                    <a16:creationId xmlns:a16="http://schemas.microsoft.com/office/drawing/2014/main" id="{7B24AE0D-EF89-480A-B2CC-F8D86CA5E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550" y="3419485"/>
                <a:ext cx="132" cy="88"/>
              </a:xfrm>
              <a:custGeom>
                <a:avLst/>
                <a:gdLst/>
                <a:ahLst/>
                <a:cxnLst>
                  <a:cxn ang="0">
                    <a:pos x="123" y="0"/>
                  </a:cxn>
                  <a:cxn ang="0">
                    <a:pos x="132" y="0"/>
                  </a:cxn>
                  <a:cxn ang="0">
                    <a:pos x="15" y="84"/>
                  </a:cxn>
                  <a:cxn ang="0">
                    <a:pos x="0" y="82"/>
                  </a:cxn>
                </a:cxnLst>
                <a:rect l="0" t="0" r="r" b="b"/>
                <a:pathLst>
                  <a:path w="132" h="84">
                    <a:moveTo>
                      <a:pt x="123" y="0"/>
                    </a:moveTo>
                    <a:lnTo>
                      <a:pt x="132" y="0"/>
                    </a:lnTo>
                    <a:lnTo>
                      <a:pt x="15" y="84"/>
                    </a:lnTo>
                    <a:lnTo>
                      <a:pt x="0" y="8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" name="Oval 136">
                <a:extLst>
                  <a:ext uri="{FF2B5EF4-FFF2-40B4-BE49-F238E27FC236}">
                    <a16:creationId xmlns:a16="http://schemas.microsoft.com/office/drawing/2014/main" id="{975AFE08-E911-47A3-B788-AB78E33ED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5246">
                <a:off x="3009899" y="3419572"/>
                <a:ext cx="29" cy="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" name="Oval 137">
                <a:extLst>
                  <a:ext uri="{FF2B5EF4-FFF2-40B4-BE49-F238E27FC236}">
                    <a16:creationId xmlns:a16="http://schemas.microsoft.com/office/drawing/2014/main" id="{B9DFED23-8353-48C7-82BA-6A6D5531E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58064">
                <a:off x="3009933" y="3420060"/>
                <a:ext cx="53" cy="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" name="Freeform 138">
                <a:extLst>
                  <a:ext uri="{FF2B5EF4-FFF2-40B4-BE49-F238E27FC236}">
                    <a16:creationId xmlns:a16="http://schemas.microsoft.com/office/drawing/2014/main" id="{D6673AF4-BBE0-4093-B0BB-842E6F45A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900" y="3419474"/>
                <a:ext cx="188" cy="105"/>
              </a:xfrm>
              <a:custGeom>
                <a:avLst/>
                <a:gdLst/>
                <a:ahLst/>
                <a:cxnLst>
                  <a:cxn ang="0">
                    <a:pos x="120" y="63"/>
                  </a:cxn>
                  <a:cxn ang="0">
                    <a:pos x="188" y="6"/>
                  </a:cxn>
                  <a:cxn ang="0">
                    <a:pos x="177" y="1"/>
                  </a:cxn>
                  <a:cxn ang="0">
                    <a:pos x="158" y="0"/>
                  </a:cxn>
                  <a:cxn ang="0">
                    <a:pos x="75" y="41"/>
                  </a:cxn>
                  <a:cxn ang="0">
                    <a:pos x="0" y="88"/>
                  </a:cxn>
                  <a:cxn ang="0">
                    <a:pos x="11" y="91"/>
                  </a:cxn>
                  <a:cxn ang="0">
                    <a:pos x="23" y="97"/>
                  </a:cxn>
                  <a:cxn ang="0">
                    <a:pos x="27" y="100"/>
                  </a:cxn>
                  <a:cxn ang="0">
                    <a:pos x="120" y="63"/>
                  </a:cxn>
                </a:cxnLst>
                <a:rect l="0" t="0" r="r" b="b"/>
                <a:pathLst>
                  <a:path w="188" h="100">
                    <a:moveTo>
                      <a:pt x="120" y="63"/>
                    </a:moveTo>
                    <a:lnTo>
                      <a:pt x="188" y="6"/>
                    </a:lnTo>
                    <a:lnTo>
                      <a:pt x="177" y="1"/>
                    </a:lnTo>
                    <a:lnTo>
                      <a:pt x="158" y="0"/>
                    </a:lnTo>
                    <a:lnTo>
                      <a:pt x="75" y="41"/>
                    </a:lnTo>
                    <a:lnTo>
                      <a:pt x="0" y="88"/>
                    </a:lnTo>
                    <a:lnTo>
                      <a:pt x="11" y="91"/>
                    </a:lnTo>
                    <a:lnTo>
                      <a:pt x="23" y="97"/>
                    </a:lnTo>
                    <a:lnTo>
                      <a:pt x="27" y="100"/>
                    </a:lnTo>
                    <a:lnTo>
                      <a:pt x="120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" name="Freeform 139">
                <a:extLst>
                  <a:ext uri="{FF2B5EF4-FFF2-40B4-BE49-F238E27FC236}">
                    <a16:creationId xmlns:a16="http://schemas.microsoft.com/office/drawing/2014/main" id="{5FA7359F-A759-4A77-BBA7-085C84F93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910" y="3419474"/>
                <a:ext cx="158" cy="96"/>
              </a:xfrm>
              <a:custGeom>
                <a:avLst/>
                <a:gdLst/>
                <a:ahLst/>
                <a:cxnLst>
                  <a:cxn ang="0">
                    <a:pos x="0" y="91"/>
                  </a:cxn>
                  <a:cxn ang="0">
                    <a:pos x="158" y="0"/>
                  </a:cxn>
                </a:cxnLst>
                <a:rect l="0" t="0" r="r" b="b"/>
                <a:pathLst>
                  <a:path w="158" h="91">
                    <a:moveTo>
                      <a:pt x="0" y="91"/>
                    </a:moveTo>
                    <a:lnTo>
                      <a:pt x="15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" name="AutoShape 140">
                <a:extLst>
                  <a:ext uri="{FF2B5EF4-FFF2-40B4-BE49-F238E27FC236}">
                    <a16:creationId xmlns:a16="http://schemas.microsoft.com/office/drawing/2014/main" id="{C136D9E1-0AF9-4E4C-AD2E-D9DC1E4C6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17875">
                <a:off x="3010497" y="3419725"/>
                <a:ext cx="102" cy="157"/>
              </a:xfrm>
              <a:custGeom>
                <a:avLst/>
                <a:gdLst>
                  <a:gd name="G0" fmla="+- 8253 0 0"/>
                  <a:gd name="G1" fmla="+- 21600 0 8253"/>
                  <a:gd name="G2" fmla="+- 21600 0 8253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253" y="10800"/>
                    </a:moveTo>
                    <a:cubicBezTo>
                      <a:pt x="8253" y="12207"/>
                      <a:pt x="9393" y="13347"/>
                      <a:pt x="10800" y="13347"/>
                    </a:cubicBezTo>
                    <a:cubicBezTo>
                      <a:pt x="12207" y="13347"/>
                      <a:pt x="13347" y="12207"/>
                      <a:pt x="13347" y="10800"/>
                    </a:cubicBezTo>
                    <a:cubicBezTo>
                      <a:pt x="13347" y="9393"/>
                      <a:pt x="12207" y="8253"/>
                      <a:pt x="10800" y="8253"/>
                    </a:cubicBezTo>
                    <a:cubicBezTo>
                      <a:pt x="9393" y="8253"/>
                      <a:pt x="8253" y="9393"/>
                      <a:pt x="8253" y="10800"/>
                    </a:cubicBezTo>
                    <a:close/>
                  </a:path>
                </a:pathLst>
              </a:custGeom>
              <a:solidFill>
                <a:srgbClr val="EAEAEA">
                  <a:alpha val="50000"/>
                </a:srgbClr>
              </a:solidFill>
              <a:ln w="117475">
                <a:solidFill>
                  <a:srgbClr val="C0C0C0">
                    <a:alpha val="50000"/>
                  </a:srgbClr>
                </a:solidFill>
                <a:round/>
                <a:headEnd/>
                <a:tailEnd/>
              </a:ln>
              <a:effectLst>
                <a:prstShdw prst="shdw13" dist="64758" dir="11478596">
                  <a:srgbClr val="EAEAEA">
                    <a:alpha val="50000"/>
                  </a:srgbClr>
                </a:prst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" name="Freeform 141">
                <a:extLst>
                  <a:ext uri="{FF2B5EF4-FFF2-40B4-BE49-F238E27FC236}">
                    <a16:creationId xmlns:a16="http://schemas.microsoft.com/office/drawing/2014/main" id="{56C61FC8-328E-4838-9111-26B1BADA0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539" y="3419787"/>
                <a:ext cx="32" cy="28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24" y="9"/>
                  </a:cxn>
                  <a:cxn ang="0">
                    <a:pos x="32" y="20"/>
                  </a:cxn>
                  <a:cxn ang="0">
                    <a:pos x="21" y="27"/>
                  </a:cxn>
                  <a:cxn ang="0">
                    <a:pos x="14" y="28"/>
                  </a:cxn>
                  <a:cxn ang="0">
                    <a:pos x="12" y="24"/>
                  </a:cxn>
                  <a:cxn ang="0">
                    <a:pos x="6" y="24"/>
                  </a:cxn>
                  <a:cxn ang="0">
                    <a:pos x="2" y="25"/>
                  </a:cxn>
                  <a:cxn ang="0">
                    <a:pos x="0" y="19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8" y="1"/>
                  </a:cxn>
                </a:cxnLst>
                <a:rect l="0" t="0" r="r" b="b"/>
                <a:pathLst>
                  <a:path w="32" h="28">
                    <a:moveTo>
                      <a:pt x="8" y="1"/>
                    </a:moveTo>
                    <a:cubicBezTo>
                      <a:pt x="11" y="2"/>
                      <a:pt x="20" y="6"/>
                      <a:pt x="24" y="9"/>
                    </a:cubicBezTo>
                    <a:cubicBezTo>
                      <a:pt x="28" y="12"/>
                      <a:pt x="32" y="17"/>
                      <a:pt x="32" y="20"/>
                    </a:cubicBezTo>
                    <a:cubicBezTo>
                      <a:pt x="32" y="23"/>
                      <a:pt x="24" y="26"/>
                      <a:pt x="21" y="27"/>
                    </a:cubicBezTo>
                    <a:cubicBezTo>
                      <a:pt x="18" y="28"/>
                      <a:pt x="15" y="28"/>
                      <a:pt x="14" y="28"/>
                    </a:cubicBezTo>
                    <a:cubicBezTo>
                      <a:pt x="13" y="28"/>
                      <a:pt x="13" y="25"/>
                      <a:pt x="12" y="24"/>
                    </a:cubicBezTo>
                    <a:cubicBezTo>
                      <a:pt x="11" y="23"/>
                      <a:pt x="8" y="24"/>
                      <a:pt x="6" y="24"/>
                    </a:cubicBezTo>
                    <a:cubicBezTo>
                      <a:pt x="4" y="24"/>
                      <a:pt x="3" y="26"/>
                      <a:pt x="2" y="25"/>
                    </a:cubicBezTo>
                    <a:cubicBezTo>
                      <a:pt x="1" y="24"/>
                      <a:pt x="0" y="22"/>
                      <a:pt x="0" y="19"/>
                    </a:cubicBezTo>
                    <a:cubicBezTo>
                      <a:pt x="0" y="16"/>
                      <a:pt x="1" y="10"/>
                      <a:pt x="2" y="8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5" y="3"/>
                      <a:pt x="5" y="0"/>
                      <a:pt x="8" y="1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189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5400" dir="108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" name="Freeform 142">
                <a:extLst>
                  <a:ext uri="{FF2B5EF4-FFF2-40B4-BE49-F238E27FC236}">
                    <a16:creationId xmlns:a16="http://schemas.microsoft.com/office/drawing/2014/main" id="{E3050836-07E5-430C-8DE6-7281E45F4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001" y="3419558"/>
                <a:ext cx="516" cy="251"/>
              </a:xfrm>
              <a:custGeom>
                <a:avLst/>
                <a:gdLst/>
                <a:ahLst/>
                <a:cxnLst>
                  <a:cxn ang="0">
                    <a:pos x="516" y="251"/>
                  </a:cxn>
                  <a:cxn ang="0">
                    <a:pos x="427" y="237"/>
                  </a:cxn>
                  <a:cxn ang="0">
                    <a:pos x="289" y="181"/>
                  </a:cxn>
                  <a:cxn ang="0">
                    <a:pos x="219" y="143"/>
                  </a:cxn>
                  <a:cxn ang="0">
                    <a:pos x="55" y="83"/>
                  </a:cxn>
                  <a:cxn ang="0">
                    <a:pos x="19" y="48"/>
                  </a:cxn>
                  <a:cxn ang="0">
                    <a:pos x="11" y="29"/>
                  </a:cxn>
                  <a:cxn ang="0">
                    <a:pos x="0" y="0"/>
                  </a:cxn>
                </a:cxnLst>
                <a:rect l="0" t="0" r="r" b="b"/>
                <a:pathLst>
                  <a:path w="516" h="251">
                    <a:moveTo>
                      <a:pt x="516" y="251"/>
                    </a:moveTo>
                    <a:cubicBezTo>
                      <a:pt x="501" y="249"/>
                      <a:pt x="465" y="249"/>
                      <a:pt x="427" y="237"/>
                    </a:cubicBezTo>
                    <a:cubicBezTo>
                      <a:pt x="389" y="225"/>
                      <a:pt x="324" y="197"/>
                      <a:pt x="289" y="181"/>
                    </a:cubicBezTo>
                    <a:cubicBezTo>
                      <a:pt x="254" y="165"/>
                      <a:pt x="258" y="159"/>
                      <a:pt x="219" y="143"/>
                    </a:cubicBezTo>
                    <a:cubicBezTo>
                      <a:pt x="180" y="127"/>
                      <a:pt x="88" y="99"/>
                      <a:pt x="55" y="83"/>
                    </a:cubicBezTo>
                    <a:cubicBezTo>
                      <a:pt x="22" y="67"/>
                      <a:pt x="26" y="57"/>
                      <a:pt x="19" y="48"/>
                    </a:cubicBezTo>
                    <a:lnTo>
                      <a:pt x="11" y="29"/>
                    </a:lnTo>
                    <a:cubicBezTo>
                      <a:pt x="8" y="21"/>
                      <a:pt x="2" y="6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" name="Freeform 143">
                <a:extLst>
                  <a:ext uri="{FF2B5EF4-FFF2-40B4-BE49-F238E27FC236}">
                    <a16:creationId xmlns:a16="http://schemas.microsoft.com/office/drawing/2014/main" id="{8AEC12FF-3318-4050-A005-6814CEB94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006" y="3419560"/>
                <a:ext cx="290" cy="176"/>
              </a:xfrm>
              <a:custGeom>
                <a:avLst/>
                <a:gdLst/>
                <a:ahLst/>
                <a:cxnLst>
                  <a:cxn ang="0">
                    <a:pos x="290" y="176"/>
                  </a:cxn>
                  <a:cxn ang="0">
                    <a:pos x="264" y="163"/>
                  </a:cxn>
                  <a:cxn ang="0">
                    <a:pos x="232" y="144"/>
                  </a:cxn>
                  <a:cxn ang="0">
                    <a:pos x="179" y="123"/>
                  </a:cxn>
                  <a:cxn ang="0">
                    <a:pos x="115" y="101"/>
                  </a:cxn>
                  <a:cxn ang="0">
                    <a:pos x="52" y="77"/>
                  </a:cxn>
                  <a:cxn ang="0">
                    <a:pos x="24" y="52"/>
                  </a:cxn>
                  <a:cxn ang="0">
                    <a:pos x="0" y="0"/>
                  </a:cxn>
                </a:cxnLst>
                <a:rect l="0" t="0" r="r" b="b"/>
                <a:pathLst>
                  <a:path w="290" h="176">
                    <a:moveTo>
                      <a:pt x="290" y="176"/>
                    </a:moveTo>
                    <a:cubicBezTo>
                      <a:pt x="286" y="174"/>
                      <a:pt x="274" y="168"/>
                      <a:pt x="264" y="163"/>
                    </a:cubicBezTo>
                    <a:cubicBezTo>
                      <a:pt x="254" y="158"/>
                      <a:pt x="246" y="151"/>
                      <a:pt x="232" y="144"/>
                    </a:cubicBezTo>
                    <a:cubicBezTo>
                      <a:pt x="218" y="137"/>
                      <a:pt x="198" y="130"/>
                      <a:pt x="179" y="123"/>
                    </a:cubicBezTo>
                    <a:cubicBezTo>
                      <a:pt x="160" y="116"/>
                      <a:pt x="136" y="109"/>
                      <a:pt x="115" y="101"/>
                    </a:cubicBezTo>
                    <a:cubicBezTo>
                      <a:pt x="94" y="93"/>
                      <a:pt x="67" y="85"/>
                      <a:pt x="52" y="77"/>
                    </a:cubicBezTo>
                    <a:cubicBezTo>
                      <a:pt x="37" y="69"/>
                      <a:pt x="33" y="65"/>
                      <a:pt x="24" y="52"/>
                    </a:cubicBezTo>
                    <a:cubicBezTo>
                      <a:pt x="15" y="39"/>
                      <a:pt x="5" y="11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" name="Freeform 144">
                <a:extLst>
                  <a:ext uri="{FF2B5EF4-FFF2-40B4-BE49-F238E27FC236}">
                    <a16:creationId xmlns:a16="http://schemas.microsoft.com/office/drawing/2014/main" id="{FEA12469-44EF-4224-A21D-D347F3C97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299" y="3419681"/>
                <a:ext cx="34" cy="77"/>
              </a:xfrm>
              <a:custGeom>
                <a:avLst/>
                <a:gdLst/>
                <a:ahLst/>
                <a:cxnLst>
                  <a:cxn ang="0">
                    <a:pos x="34" y="77"/>
                  </a:cxn>
                  <a:cxn ang="0">
                    <a:pos x="11" y="62"/>
                  </a:cxn>
                  <a:cxn ang="0">
                    <a:pos x="1" y="24"/>
                  </a:cxn>
                  <a:cxn ang="0">
                    <a:pos x="6" y="7"/>
                  </a:cxn>
                  <a:cxn ang="0">
                    <a:pos x="18" y="0"/>
                  </a:cxn>
                </a:cxnLst>
                <a:rect l="0" t="0" r="r" b="b"/>
                <a:pathLst>
                  <a:path w="34" h="77">
                    <a:moveTo>
                      <a:pt x="34" y="77"/>
                    </a:moveTo>
                    <a:cubicBezTo>
                      <a:pt x="30" y="75"/>
                      <a:pt x="16" y="71"/>
                      <a:pt x="11" y="62"/>
                    </a:cubicBezTo>
                    <a:cubicBezTo>
                      <a:pt x="6" y="53"/>
                      <a:pt x="2" y="33"/>
                      <a:pt x="1" y="24"/>
                    </a:cubicBezTo>
                    <a:cubicBezTo>
                      <a:pt x="0" y="15"/>
                      <a:pt x="3" y="11"/>
                      <a:pt x="6" y="7"/>
                    </a:cubicBezTo>
                    <a:cubicBezTo>
                      <a:pt x="9" y="3"/>
                      <a:pt x="16" y="1"/>
                      <a:pt x="18" y="0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" name="Freeform 145">
                <a:extLst>
                  <a:ext uri="{FF2B5EF4-FFF2-40B4-BE49-F238E27FC236}">
                    <a16:creationId xmlns:a16="http://schemas.microsoft.com/office/drawing/2014/main" id="{C33900B8-8BA7-40E3-9222-B1E9A0BD0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291" y="3419682"/>
                <a:ext cx="13" cy="55"/>
              </a:xfrm>
              <a:custGeom>
                <a:avLst/>
                <a:gdLst/>
                <a:ahLst/>
                <a:cxnLst>
                  <a:cxn ang="0">
                    <a:pos x="9" y="55"/>
                  </a:cxn>
                  <a:cxn ang="0">
                    <a:pos x="1" y="24"/>
                  </a:cxn>
                  <a:cxn ang="0">
                    <a:pos x="1" y="14"/>
                  </a:cxn>
                  <a:cxn ang="0">
                    <a:pos x="4" y="6"/>
                  </a:cxn>
                  <a:cxn ang="0">
                    <a:pos x="13" y="0"/>
                  </a:cxn>
                </a:cxnLst>
                <a:rect l="0" t="0" r="r" b="b"/>
                <a:pathLst>
                  <a:path w="13" h="55">
                    <a:moveTo>
                      <a:pt x="9" y="55"/>
                    </a:moveTo>
                    <a:cubicBezTo>
                      <a:pt x="8" y="50"/>
                      <a:pt x="2" y="31"/>
                      <a:pt x="1" y="24"/>
                    </a:cubicBezTo>
                    <a:cubicBezTo>
                      <a:pt x="0" y="17"/>
                      <a:pt x="0" y="17"/>
                      <a:pt x="1" y="14"/>
                    </a:cubicBezTo>
                    <a:cubicBezTo>
                      <a:pt x="2" y="11"/>
                      <a:pt x="2" y="8"/>
                      <a:pt x="4" y="6"/>
                    </a:cubicBezTo>
                    <a:cubicBezTo>
                      <a:pt x="6" y="4"/>
                      <a:pt x="11" y="1"/>
                      <a:pt x="13" y="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" name="WordArt 146">
                <a:extLst>
                  <a:ext uri="{FF2B5EF4-FFF2-40B4-BE49-F238E27FC236}">
                    <a16:creationId xmlns:a16="http://schemas.microsoft.com/office/drawing/2014/main" id="{F0D85621-0E31-4E06-B17E-F4AAF1BD8F8D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 rot="20030">
                <a:off x="3010108" y="3419655"/>
                <a:ext cx="89" cy="44"/>
              </a:xfrm>
              <a:prstGeom prst="rect">
                <a:avLst/>
              </a:prstGeom>
            </p:spPr>
            <p:txBody>
              <a:bodyPr wrap="none" numCol="1" fromWordArt="1">
                <a:prstTxWarp prst="textSlantDown">
                  <a:avLst>
                    <a:gd name="adj" fmla="val 28569"/>
                  </a:avLst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r>
                  <a:rPr lang="de-DE" sz="2000" kern="10" spc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D - KJUL</a:t>
                </a:r>
              </a:p>
            </p:txBody>
          </p:sp>
        </p:grpSp>
        <p:sp>
          <p:nvSpPr>
            <p:cNvPr id="25" name="Sprechblase: oval 24">
              <a:extLst>
                <a:ext uri="{FF2B5EF4-FFF2-40B4-BE49-F238E27FC236}">
                  <a16:creationId xmlns:a16="http://schemas.microsoft.com/office/drawing/2014/main" id="{99DE8CC8-07AF-4377-BF1B-276C3214A63B}"/>
                </a:ext>
              </a:extLst>
            </p:cNvPr>
            <p:cNvSpPr/>
            <p:nvPr/>
          </p:nvSpPr>
          <p:spPr>
            <a:xfrm>
              <a:off x="814535" y="3028951"/>
              <a:ext cx="1976292" cy="500062"/>
            </a:xfrm>
            <a:prstGeom prst="wedgeEllipseCallout">
              <a:avLst>
                <a:gd name="adj1" fmla="val 85246"/>
                <a:gd name="adj2" fmla="val 625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 dirty="0" err="1">
                  <a:solidFill>
                    <a:sysClr val="windowText" lastClr="000000"/>
                  </a:solidFill>
                </a:rPr>
                <a:t>delta</a:t>
              </a:r>
              <a:r>
                <a:rPr lang="de-DE" sz="800" dirty="0">
                  <a:solidFill>
                    <a:sysClr val="windowText" lastClr="000000"/>
                  </a:solidFill>
                </a:rPr>
                <a:t> </a:t>
              </a:r>
              <a:r>
                <a:rPr lang="de-DE" sz="800" dirty="0" err="1">
                  <a:solidFill>
                    <a:sysClr val="windowText" lastClr="000000"/>
                  </a:solidFill>
                </a:rPr>
                <a:t>kilo</a:t>
              </a:r>
              <a:r>
                <a:rPr lang="de-DE" sz="800" dirty="0">
                  <a:solidFill>
                    <a:sysClr val="windowText" lastClr="000000"/>
                  </a:solidFill>
                </a:rPr>
                <a:t> </a:t>
              </a:r>
              <a:r>
                <a:rPr lang="de-DE" sz="800" dirty="0" err="1">
                  <a:solidFill>
                    <a:sysClr val="windowText" lastClr="000000"/>
                  </a:solidFill>
                </a:rPr>
                <a:t>juliett</a:t>
              </a:r>
              <a:r>
                <a:rPr lang="de-DE" sz="800" dirty="0">
                  <a:solidFill>
                    <a:sysClr val="windowText" lastClr="000000"/>
                  </a:solidFill>
                </a:rPr>
                <a:t> uniform </a:t>
              </a:r>
              <a:r>
                <a:rPr lang="de-DE" sz="800" dirty="0" err="1">
                  <a:solidFill>
                    <a:sysClr val="windowText" lastClr="000000"/>
                  </a:solidFill>
                </a:rPr>
                <a:t>lima</a:t>
              </a:r>
              <a:r>
                <a:rPr lang="de-DE" sz="800" dirty="0">
                  <a:solidFill>
                    <a:sysClr val="windowText" lastClr="000000"/>
                  </a:solidFill>
                </a:rPr>
                <a:t> Queranflug Piste 07</a:t>
              </a: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91207208-565B-4961-B4E9-42866FDB18FD}"/>
                </a:ext>
              </a:extLst>
            </p:cNvPr>
            <p:cNvSpPr/>
            <p:nvPr/>
          </p:nvSpPr>
          <p:spPr>
            <a:xfrm>
              <a:off x="475272" y="4860527"/>
              <a:ext cx="5255603" cy="883049"/>
            </a:xfrm>
            <a:custGeom>
              <a:avLst/>
              <a:gdLst>
                <a:gd name="connsiteX0" fmla="*/ 123825 w 4676775"/>
                <a:gd name="connsiteY0" fmla="*/ 0 h 1009650"/>
                <a:gd name="connsiteX1" fmla="*/ 4676775 w 4676775"/>
                <a:gd name="connsiteY1" fmla="*/ 819150 h 1009650"/>
                <a:gd name="connsiteX2" fmla="*/ 4029075 w 4676775"/>
                <a:gd name="connsiteY2" fmla="*/ 1009650 h 1009650"/>
                <a:gd name="connsiteX3" fmla="*/ 0 w 4676775"/>
                <a:gd name="connsiteY3" fmla="*/ 47625 h 1009650"/>
                <a:gd name="connsiteX4" fmla="*/ 123825 w 4676775"/>
                <a:gd name="connsiteY4" fmla="*/ 0 h 1009650"/>
                <a:gd name="connsiteX0" fmla="*/ 123825 w 4676775"/>
                <a:gd name="connsiteY0" fmla="*/ 0 h 1009650"/>
                <a:gd name="connsiteX1" fmla="*/ 4676775 w 4676775"/>
                <a:gd name="connsiteY1" fmla="*/ 819150 h 1009650"/>
                <a:gd name="connsiteX2" fmla="*/ 4029075 w 4676775"/>
                <a:gd name="connsiteY2" fmla="*/ 1009650 h 1009650"/>
                <a:gd name="connsiteX3" fmla="*/ 0 w 4676775"/>
                <a:gd name="connsiteY3" fmla="*/ 27013 h 1009650"/>
                <a:gd name="connsiteX4" fmla="*/ 123825 w 4676775"/>
                <a:gd name="connsiteY4" fmla="*/ 0 h 1009650"/>
                <a:gd name="connsiteX0" fmla="*/ 132686 w 4685636"/>
                <a:gd name="connsiteY0" fmla="*/ 367566 h 1377216"/>
                <a:gd name="connsiteX1" fmla="*/ 4685636 w 4685636"/>
                <a:gd name="connsiteY1" fmla="*/ 1186716 h 1377216"/>
                <a:gd name="connsiteX2" fmla="*/ 4037936 w 4685636"/>
                <a:gd name="connsiteY2" fmla="*/ 1377216 h 1377216"/>
                <a:gd name="connsiteX3" fmla="*/ 0 w 4685636"/>
                <a:gd name="connsiteY3" fmla="*/ 0 h 1377216"/>
                <a:gd name="connsiteX4" fmla="*/ 132686 w 4685636"/>
                <a:gd name="connsiteY4" fmla="*/ 367566 h 1377216"/>
                <a:gd name="connsiteX0" fmla="*/ 94289 w 4647239"/>
                <a:gd name="connsiteY0" fmla="*/ 0 h 1009650"/>
                <a:gd name="connsiteX1" fmla="*/ 4647239 w 4647239"/>
                <a:gd name="connsiteY1" fmla="*/ 819150 h 1009650"/>
                <a:gd name="connsiteX2" fmla="*/ 3999539 w 4647239"/>
                <a:gd name="connsiteY2" fmla="*/ 1009650 h 1009650"/>
                <a:gd name="connsiteX3" fmla="*/ 0 w 4647239"/>
                <a:gd name="connsiteY3" fmla="*/ 6401 h 1009650"/>
                <a:gd name="connsiteX4" fmla="*/ 94289 w 4647239"/>
                <a:gd name="connsiteY4" fmla="*/ 0 h 1009650"/>
                <a:gd name="connsiteX0" fmla="*/ 94289 w 4708119"/>
                <a:gd name="connsiteY0" fmla="*/ 0 h 1009650"/>
                <a:gd name="connsiteX1" fmla="*/ 4708119 w 4708119"/>
                <a:gd name="connsiteY1" fmla="*/ 864584 h 1009650"/>
                <a:gd name="connsiteX2" fmla="*/ 3999539 w 4708119"/>
                <a:gd name="connsiteY2" fmla="*/ 1009650 h 1009650"/>
                <a:gd name="connsiteX3" fmla="*/ 0 w 4708119"/>
                <a:gd name="connsiteY3" fmla="*/ 6401 h 1009650"/>
                <a:gd name="connsiteX4" fmla="*/ 94289 w 4708119"/>
                <a:gd name="connsiteY4" fmla="*/ 0 h 1009650"/>
                <a:gd name="connsiteX0" fmla="*/ 1269277 w 4708119"/>
                <a:gd name="connsiteY0" fmla="*/ 0 h 1151001"/>
                <a:gd name="connsiteX1" fmla="*/ 4708119 w 4708119"/>
                <a:gd name="connsiteY1" fmla="*/ 1005935 h 1151001"/>
                <a:gd name="connsiteX2" fmla="*/ 3999539 w 4708119"/>
                <a:gd name="connsiteY2" fmla="*/ 1151001 h 1151001"/>
                <a:gd name="connsiteX3" fmla="*/ 0 w 4708119"/>
                <a:gd name="connsiteY3" fmla="*/ 147752 h 1151001"/>
                <a:gd name="connsiteX4" fmla="*/ 1269277 w 4708119"/>
                <a:gd name="connsiteY4" fmla="*/ 0 h 1151001"/>
                <a:gd name="connsiteX0" fmla="*/ 130817 w 3569659"/>
                <a:gd name="connsiteY0" fmla="*/ 0 h 1151001"/>
                <a:gd name="connsiteX1" fmla="*/ 3569659 w 3569659"/>
                <a:gd name="connsiteY1" fmla="*/ 1005935 h 1151001"/>
                <a:gd name="connsiteX2" fmla="*/ 2861079 w 3569659"/>
                <a:gd name="connsiteY2" fmla="*/ 1151001 h 1151001"/>
                <a:gd name="connsiteX3" fmla="*/ 0 w 3569659"/>
                <a:gd name="connsiteY3" fmla="*/ 6401 h 1151001"/>
                <a:gd name="connsiteX4" fmla="*/ 130817 w 3569659"/>
                <a:gd name="connsiteY4" fmla="*/ 0 h 1151001"/>
                <a:gd name="connsiteX0" fmla="*/ 667324 w 4106166"/>
                <a:gd name="connsiteY0" fmla="*/ 0 h 1151001"/>
                <a:gd name="connsiteX1" fmla="*/ 4106166 w 4106166"/>
                <a:gd name="connsiteY1" fmla="*/ 1005935 h 1151001"/>
                <a:gd name="connsiteX2" fmla="*/ 3397586 w 4106166"/>
                <a:gd name="connsiteY2" fmla="*/ 1151001 h 1151001"/>
                <a:gd name="connsiteX3" fmla="*/ 0 w 4106166"/>
                <a:gd name="connsiteY3" fmla="*/ 429635 h 1151001"/>
                <a:gd name="connsiteX4" fmla="*/ 667324 w 4106166"/>
                <a:gd name="connsiteY4" fmla="*/ 0 h 1151001"/>
                <a:gd name="connsiteX0" fmla="*/ 1198124 w 4636966"/>
                <a:gd name="connsiteY0" fmla="*/ 0 h 1151001"/>
                <a:gd name="connsiteX1" fmla="*/ 4636966 w 4636966"/>
                <a:gd name="connsiteY1" fmla="*/ 1005935 h 1151001"/>
                <a:gd name="connsiteX2" fmla="*/ 3928386 w 4636966"/>
                <a:gd name="connsiteY2" fmla="*/ 1151001 h 1151001"/>
                <a:gd name="connsiteX3" fmla="*/ 0 w 4636966"/>
                <a:gd name="connsiteY3" fmla="*/ 191262 h 1151001"/>
                <a:gd name="connsiteX4" fmla="*/ 1198124 w 4636966"/>
                <a:gd name="connsiteY4" fmla="*/ 0 h 1151001"/>
                <a:gd name="connsiteX0" fmla="*/ 165063 w 4636966"/>
                <a:gd name="connsiteY0" fmla="*/ 0 h 980735"/>
                <a:gd name="connsiteX1" fmla="*/ 4636966 w 4636966"/>
                <a:gd name="connsiteY1" fmla="*/ 835669 h 980735"/>
                <a:gd name="connsiteX2" fmla="*/ 3928386 w 4636966"/>
                <a:gd name="connsiteY2" fmla="*/ 980735 h 980735"/>
                <a:gd name="connsiteX3" fmla="*/ 0 w 4636966"/>
                <a:gd name="connsiteY3" fmla="*/ 20996 h 980735"/>
                <a:gd name="connsiteX4" fmla="*/ 165063 w 4636966"/>
                <a:gd name="connsiteY4" fmla="*/ 0 h 980735"/>
                <a:gd name="connsiteX0" fmla="*/ 566872 w 5038775"/>
                <a:gd name="connsiteY0" fmla="*/ 0 h 980735"/>
                <a:gd name="connsiteX1" fmla="*/ 5038775 w 5038775"/>
                <a:gd name="connsiteY1" fmla="*/ 835669 h 980735"/>
                <a:gd name="connsiteX2" fmla="*/ 4330195 w 5038775"/>
                <a:gd name="connsiteY2" fmla="*/ 980735 h 980735"/>
                <a:gd name="connsiteX3" fmla="*/ 0 w 5038775"/>
                <a:gd name="connsiteY3" fmla="*/ 299309 h 980735"/>
                <a:gd name="connsiteX4" fmla="*/ 566872 w 5038775"/>
                <a:gd name="connsiteY4" fmla="*/ 0 h 980735"/>
                <a:gd name="connsiteX0" fmla="*/ 146799 w 5038775"/>
                <a:gd name="connsiteY0" fmla="*/ 0 h 697363"/>
                <a:gd name="connsiteX1" fmla="*/ 5038775 w 5038775"/>
                <a:gd name="connsiteY1" fmla="*/ 552297 h 697363"/>
                <a:gd name="connsiteX2" fmla="*/ 4330195 w 5038775"/>
                <a:gd name="connsiteY2" fmla="*/ 697363 h 697363"/>
                <a:gd name="connsiteX3" fmla="*/ 0 w 5038775"/>
                <a:gd name="connsiteY3" fmla="*/ 15937 h 697363"/>
                <a:gd name="connsiteX4" fmla="*/ 146799 w 5038775"/>
                <a:gd name="connsiteY4" fmla="*/ 0 h 697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8775" h="697363">
                  <a:moveTo>
                    <a:pt x="146799" y="0"/>
                  </a:moveTo>
                  <a:lnTo>
                    <a:pt x="5038775" y="552297"/>
                  </a:lnTo>
                  <a:lnTo>
                    <a:pt x="4330195" y="697363"/>
                  </a:lnTo>
                  <a:lnTo>
                    <a:pt x="0" y="15937"/>
                  </a:lnTo>
                  <a:lnTo>
                    <a:pt x="146799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grpSp>
          <p:nvGrpSpPr>
            <p:cNvPr id="27" name="Group 11">
              <a:extLst>
                <a:ext uri="{FF2B5EF4-FFF2-40B4-BE49-F238E27FC236}">
                  <a16:creationId xmlns:a16="http://schemas.microsoft.com/office/drawing/2014/main" id="{21BBC11F-FDB6-4CEE-829D-38E57C98B3C2}"/>
                </a:ext>
              </a:extLst>
            </p:cNvPr>
            <p:cNvGrpSpPr>
              <a:grpSpLocks/>
            </p:cNvGrpSpPr>
            <p:nvPr/>
          </p:nvGrpSpPr>
          <p:grpSpPr bwMode="auto">
            <a:xfrm rot="21237275">
              <a:off x="194359" y="4737926"/>
              <a:ext cx="698935" cy="210283"/>
              <a:chOff x="194086" y="4737955"/>
              <a:chExt cx="708" cy="257"/>
            </a:xfrm>
          </p:grpSpPr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9510053B-CBE8-4CC2-9017-5079B623A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478" y="4737973"/>
                <a:ext cx="316" cy="130"/>
              </a:xfrm>
              <a:custGeom>
                <a:avLst/>
                <a:gdLst/>
                <a:ahLst/>
                <a:cxnLst>
                  <a:cxn ang="0">
                    <a:pos x="5" y="106"/>
                  </a:cxn>
                  <a:cxn ang="0">
                    <a:pos x="12" y="107"/>
                  </a:cxn>
                  <a:cxn ang="0">
                    <a:pos x="184" y="42"/>
                  </a:cxn>
                  <a:cxn ang="0">
                    <a:pos x="298" y="1"/>
                  </a:cxn>
                  <a:cxn ang="0">
                    <a:pos x="310" y="1"/>
                  </a:cxn>
                  <a:cxn ang="0">
                    <a:pos x="316" y="1"/>
                  </a:cxn>
                  <a:cxn ang="0">
                    <a:pos x="316" y="5"/>
                  </a:cxn>
                  <a:cxn ang="0">
                    <a:pos x="201" y="60"/>
                  </a:cxn>
                  <a:cxn ang="0">
                    <a:pos x="32" y="130"/>
                  </a:cxn>
                  <a:cxn ang="0">
                    <a:pos x="12" y="127"/>
                  </a:cxn>
                  <a:cxn ang="0">
                    <a:pos x="2" y="121"/>
                  </a:cxn>
                  <a:cxn ang="0">
                    <a:pos x="0" y="113"/>
                  </a:cxn>
                  <a:cxn ang="0">
                    <a:pos x="5" y="106"/>
                  </a:cxn>
                </a:cxnLst>
                <a:rect l="0" t="0" r="r" b="b"/>
                <a:pathLst>
                  <a:path w="316" h="130">
                    <a:moveTo>
                      <a:pt x="5" y="106"/>
                    </a:moveTo>
                    <a:lnTo>
                      <a:pt x="12" y="107"/>
                    </a:lnTo>
                    <a:cubicBezTo>
                      <a:pt x="42" y="96"/>
                      <a:pt x="136" y="60"/>
                      <a:pt x="184" y="42"/>
                    </a:cubicBezTo>
                    <a:lnTo>
                      <a:pt x="298" y="1"/>
                    </a:lnTo>
                    <a:lnTo>
                      <a:pt x="310" y="1"/>
                    </a:lnTo>
                    <a:cubicBezTo>
                      <a:pt x="313" y="1"/>
                      <a:pt x="315" y="0"/>
                      <a:pt x="316" y="1"/>
                    </a:cubicBezTo>
                    <a:lnTo>
                      <a:pt x="316" y="5"/>
                    </a:lnTo>
                    <a:cubicBezTo>
                      <a:pt x="297" y="15"/>
                      <a:pt x="248" y="39"/>
                      <a:pt x="201" y="60"/>
                    </a:cubicBezTo>
                    <a:cubicBezTo>
                      <a:pt x="154" y="81"/>
                      <a:pt x="64" y="119"/>
                      <a:pt x="32" y="130"/>
                    </a:cubicBezTo>
                    <a:lnTo>
                      <a:pt x="12" y="127"/>
                    </a:lnTo>
                    <a:cubicBezTo>
                      <a:pt x="7" y="126"/>
                      <a:pt x="5" y="124"/>
                      <a:pt x="2" y="121"/>
                    </a:cubicBezTo>
                    <a:cubicBezTo>
                      <a:pt x="0" y="119"/>
                      <a:pt x="0" y="115"/>
                      <a:pt x="0" y="113"/>
                    </a:cubicBezTo>
                    <a:cubicBezTo>
                      <a:pt x="0" y="110"/>
                      <a:pt x="5" y="108"/>
                      <a:pt x="5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8398" dir="1593903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" name="Freeform 1">
                <a:extLst>
                  <a:ext uri="{FF2B5EF4-FFF2-40B4-BE49-F238E27FC236}">
                    <a16:creationId xmlns:a16="http://schemas.microsoft.com/office/drawing/2014/main" id="{90D4AC3D-85DE-4FA2-8F00-03737A51F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91" y="4737965"/>
                <a:ext cx="391" cy="201"/>
              </a:xfrm>
              <a:custGeom>
                <a:avLst/>
                <a:gdLst/>
                <a:ahLst/>
                <a:cxnLst>
                  <a:cxn ang="0">
                    <a:pos x="34" y="72"/>
                  </a:cxn>
                  <a:cxn ang="0">
                    <a:pos x="168" y="105"/>
                  </a:cxn>
                  <a:cxn ang="0">
                    <a:pos x="285" y="122"/>
                  </a:cxn>
                  <a:cxn ang="0">
                    <a:pos x="363" y="162"/>
                  </a:cxn>
                  <a:cxn ang="0">
                    <a:pos x="383" y="195"/>
                  </a:cxn>
                  <a:cxn ang="0">
                    <a:pos x="316" y="198"/>
                  </a:cxn>
                  <a:cxn ang="0">
                    <a:pos x="249" y="175"/>
                  </a:cxn>
                  <a:cxn ang="0">
                    <a:pos x="187" y="140"/>
                  </a:cxn>
                  <a:cxn ang="0">
                    <a:pos x="129" y="118"/>
                  </a:cxn>
                  <a:cxn ang="0">
                    <a:pos x="20" y="76"/>
                  </a:cxn>
                  <a:cxn ang="0">
                    <a:pos x="7" y="78"/>
                  </a:cxn>
                  <a:cxn ang="0">
                    <a:pos x="0" y="72"/>
                  </a:cxn>
                  <a:cxn ang="0">
                    <a:pos x="10" y="0"/>
                  </a:cxn>
                  <a:cxn ang="0">
                    <a:pos x="27" y="6"/>
                  </a:cxn>
                  <a:cxn ang="0">
                    <a:pos x="36" y="65"/>
                  </a:cxn>
                  <a:cxn ang="0">
                    <a:pos x="48" y="76"/>
                  </a:cxn>
                  <a:cxn ang="0">
                    <a:pos x="34" y="72"/>
                  </a:cxn>
                </a:cxnLst>
                <a:rect l="0" t="0" r="r" b="b"/>
                <a:pathLst>
                  <a:path w="391" h="201">
                    <a:moveTo>
                      <a:pt x="34" y="72"/>
                    </a:moveTo>
                    <a:cubicBezTo>
                      <a:pt x="54" y="77"/>
                      <a:pt x="126" y="97"/>
                      <a:pt x="168" y="105"/>
                    </a:cubicBezTo>
                    <a:cubicBezTo>
                      <a:pt x="210" y="113"/>
                      <a:pt x="253" y="112"/>
                      <a:pt x="285" y="122"/>
                    </a:cubicBezTo>
                    <a:cubicBezTo>
                      <a:pt x="317" y="131"/>
                      <a:pt x="347" y="150"/>
                      <a:pt x="363" y="162"/>
                    </a:cubicBezTo>
                    <a:cubicBezTo>
                      <a:pt x="379" y="174"/>
                      <a:pt x="391" y="189"/>
                      <a:pt x="383" y="195"/>
                    </a:cubicBezTo>
                    <a:cubicBezTo>
                      <a:pt x="375" y="201"/>
                      <a:pt x="338" y="201"/>
                      <a:pt x="316" y="198"/>
                    </a:cubicBezTo>
                    <a:cubicBezTo>
                      <a:pt x="294" y="195"/>
                      <a:pt x="270" y="185"/>
                      <a:pt x="249" y="175"/>
                    </a:cubicBezTo>
                    <a:cubicBezTo>
                      <a:pt x="228" y="165"/>
                      <a:pt x="207" y="149"/>
                      <a:pt x="187" y="140"/>
                    </a:cubicBezTo>
                    <a:cubicBezTo>
                      <a:pt x="167" y="131"/>
                      <a:pt x="157" y="129"/>
                      <a:pt x="129" y="118"/>
                    </a:cubicBezTo>
                    <a:cubicBezTo>
                      <a:pt x="101" y="107"/>
                      <a:pt x="40" y="83"/>
                      <a:pt x="20" y="76"/>
                    </a:cubicBezTo>
                    <a:lnTo>
                      <a:pt x="7" y="78"/>
                    </a:lnTo>
                    <a:lnTo>
                      <a:pt x="0" y="72"/>
                    </a:lnTo>
                    <a:cubicBezTo>
                      <a:pt x="0" y="59"/>
                      <a:pt x="6" y="11"/>
                      <a:pt x="10" y="0"/>
                    </a:cubicBezTo>
                    <a:lnTo>
                      <a:pt x="27" y="6"/>
                    </a:lnTo>
                    <a:cubicBezTo>
                      <a:pt x="31" y="16"/>
                      <a:pt x="33" y="53"/>
                      <a:pt x="36" y="65"/>
                    </a:cubicBezTo>
                    <a:cubicBezTo>
                      <a:pt x="39" y="77"/>
                      <a:pt x="48" y="75"/>
                      <a:pt x="48" y="76"/>
                    </a:cubicBezTo>
                    <a:lnTo>
                      <a:pt x="34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>
                      <a:gamma/>
                      <a:shade val="90980"/>
                      <a:invGamma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28398" dir="9206097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" name="Freeform 3">
                <a:extLst>
                  <a:ext uri="{FF2B5EF4-FFF2-40B4-BE49-F238E27FC236}">
                    <a16:creationId xmlns:a16="http://schemas.microsoft.com/office/drawing/2014/main" id="{AD2FF5FB-AB2B-48B6-B02F-F45317D51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547" y="4738083"/>
                <a:ext cx="110" cy="58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9" y="2"/>
                  </a:cxn>
                  <a:cxn ang="0">
                    <a:pos x="2" y="10"/>
                  </a:cxn>
                  <a:cxn ang="0">
                    <a:pos x="3" y="26"/>
                  </a:cxn>
                  <a:cxn ang="0">
                    <a:pos x="22" y="40"/>
                  </a:cxn>
                  <a:cxn ang="0">
                    <a:pos x="57" y="53"/>
                  </a:cxn>
                  <a:cxn ang="0">
                    <a:pos x="96" y="58"/>
                  </a:cxn>
                  <a:cxn ang="0">
                    <a:pos x="99" y="53"/>
                  </a:cxn>
                  <a:cxn ang="0">
                    <a:pos x="104" y="48"/>
                  </a:cxn>
                  <a:cxn ang="0">
                    <a:pos x="110" y="47"/>
                  </a:cxn>
                  <a:cxn ang="0">
                    <a:pos x="81" y="27"/>
                  </a:cxn>
                  <a:cxn ang="0">
                    <a:pos x="61" y="16"/>
                  </a:cxn>
                  <a:cxn ang="0">
                    <a:pos x="43" y="9"/>
                  </a:cxn>
                  <a:cxn ang="0">
                    <a:pos x="24" y="3"/>
                  </a:cxn>
                  <a:cxn ang="0">
                    <a:pos x="13" y="1"/>
                  </a:cxn>
                </a:cxnLst>
                <a:rect l="0" t="0" r="r" b="b"/>
                <a:pathLst>
                  <a:path w="110" h="58">
                    <a:moveTo>
                      <a:pt x="15" y="2"/>
                    </a:moveTo>
                    <a:cubicBezTo>
                      <a:pt x="13" y="1"/>
                      <a:pt x="11" y="1"/>
                      <a:pt x="9" y="2"/>
                    </a:cubicBezTo>
                    <a:cubicBezTo>
                      <a:pt x="7" y="3"/>
                      <a:pt x="3" y="6"/>
                      <a:pt x="2" y="10"/>
                    </a:cubicBezTo>
                    <a:cubicBezTo>
                      <a:pt x="1" y="14"/>
                      <a:pt x="0" y="21"/>
                      <a:pt x="3" y="26"/>
                    </a:cubicBezTo>
                    <a:cubicBezTo>
                      <a:pt x="6" y="31"/>
                      <a:pt x="13" y="35"/>
                      <a:pt x="22" y="40"/>
                    </a:cubicBezTo>
                    <a:cubicBezTo>
                      <a:pt x="31" y="45"/>
                      <a:pt x="45" y="50"/>
                      <a:pt x="57" y="53"/>
                    </a:cubicBezTo>
                    <a:cubicBezTo>
                      <a:pt x="69" y="56"/>
                      <a:pt x="89" y="58"/>
                      <a:pt x="96" y="58"/>
                    </a:cubicBezTo>
                    <a:lnTo>
                      <a:pt x="99" y="53"/>
                    </a:lnTo>
                    <a:cubicBezTo>
                      <a:pt x="100" y="51"/>
                      <a:pt x="102" y="49"/>
                      <a:pt x="104" y="48"/>
                    </a:cubicBezTo>
                    <a:lnTo>
                      <a:pt x="110" y="47"/>
                    </a:lnTo>
                    <a:cubicBezTo>
                      <a:pt x="106" y="43"/>
                      <a:pt x="89" y="31"/>
                      <a:pt x="81" y="27"/>
                    </a:cubicBezTo>
                    <a:cubicBezTo>
                      <a:pt x="73" y="22"/>
                      <a:pt x="67" y="19"/>
                      <a:pt x="61" y="16"/>
                    </a:cubicBezTo>
                    <a:cubicBezTo>
                      <a:pt x="55" y="13"/>
                      <a:pt x="49" y="10"/>
                      <a:pt x="43" y="9"/>
                    </a:cubicBezTo>
                    <a:cubicBezTo>
                      <a:pt x="37" y="7"/>
                      <a:pt x="29" y="4"/>
                      <a:pt x="24" y="3"/>
                    </a:cubicBezTo>
                    <a:cubicBezTo>
                      <a:pt x="19" y="2"/>
                      <a:pt x="14" y="0"/>
                      <a:pt x="13" y="1"/>
                    </a:cubicBez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50000">
                    <a:srgbClr val="FFFFFF">
                      <a:gamma/>
                      <a:shade val="81961"/>
                      <a:invGamma/>
                    </a:srgbClr>
                  </a:gs>
                  <a:gs pos="100000">
                    <a:srgbClr val="FFFFFF"/>
                  </a:gs>
                </a:gsLst>
                <a:lin ang="189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" name="Freeform 5">
                <a:extLst>
                  <a:ext uri="{FF2B5EF4-FFF2-40B4-BE49-F238E27FC236}">
                    <a16:creationId xmlns:a16="http://schemas.microsoft.com/office/drawing/2014/main" id="{14714CE1-9122-49D7-BF0F-340099985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86" y="4738085"/>
                <a:ext cx="441" cy="127"/>
              </a:xfrm>
              <a:custGeom>
                <a:avLst/>
                <a:gdLst/>
                <a:ahLst/>
                <a:cxnLst>
                  <a:cxn ang="0">
                    <a:pos x="271" y="2"/>
                  </a:cxn>
                  <a:cxn ang="0">
                    <a:pos x="274" y="5"/>
                  </a:cxn>
                  <a:cxn ang="0">
                    <a:pos x="128" y="60"/>
                  </a:cxn>
                  <a:cxn ang="0">
                    <a:pos x="0" y="114"/>
                  </a:cxn>
                  <a:cxn ang="0">
                    <a:pos x="7" y="117"/>
                  </a:cxn>
                  <a:cxn ang="0">
                    <a:pos x="13" y="119"/>
                  </a:cxn>
                  <a:cxn ang="0">
                    <a:pos x="20" y="119"/>
                  </a:cxn>
                  <a:cxn ang="0">
                    <a:pos x="155" y="75"/>
                  </a:cxn>
                  <a:cxn ang="0">
                    <a:pos x="331" y="12"/>
                  </a:cxn>
                  <a:cxn ang="0">
                    <a:pos x="324" y="5"/>
                  </a:cxn>
                  <a:cxn ang="0">
                    <a:pos x="309" y="1"/>
                  </a:cxn>
                  <a:cxn ang="0">
                    <a:pos x="288" y="0"/>
                  </a:cxn>
                  <a:cxn ang="0">
                    <a:pos x="271" y="2"/>
                  </a:cxn>
                </a:cxnLst>
                <a:rect l="0" t="0" r="r" b="b"/>
                <a:pathLst>
                  <a:path w="331" h="119">
                    <a:moveTo>
                      <a:pt x="271" y="2"/>
                    </a:moveTo>
                    <a:lnTo>
                      <a:pt x="274" y="5"/>
                    </a:lnTo>
                    <a:cubicBezTo>
                      <a:pt x="250" y="15"/>
                      <a:pt x="174" y="42"/>
                      <a:pt x="128" y="60"/>
                    </a:cubicBezTo>
                    <a:lnTo>
                      <a:pt x="0" y="114"/>
                    </a:lnTo>
                    <a:lnTo>
                      <a:pt x="7" y="117"/>
                    </a:lnTo>
                    <a:cubicBezTo>
                      <a:pt x="9" y="118"/>
                      <a:pt x="11" y="119"/>
                      <a:pt x="13" y="119"/>
                    </a:cubicBezTo>
                    <a:lnTo>
                      <a:pt x="20" y="119"/>
                    </a:lnTo>
                    <a:cubicBezTo>
                      <a:pt x="43" y="112"/>
                      <a:pt x="103" y="93"/>
                      <a:pt x="155" y="75"/>
                    </a:cubicBezTo>
                    <a:cubicBezTo>
                      <a:pt x="207" y="57"/>
                      <a:pt x="303" y="24"/>
                      <a:pt x="331" y="12"/>
                    </a:cubicBezTo>
                    <a:lnTo>
                      <a:pt x="324" y="5"/>
                    </a:lnTo>
                    <a:cubicBezTo>
                      <a:pt x="321" y="3"/>
                      <a:pt x="315" y="2"/>
                      <a:pt x="309" y="1"/>
                    </a:cubicBezTo>
                    <a:cubicBezTo>
                      <a:pt x="303" y="0"/>
                      <a:pt x="294" y="0"/>
                      <a:pt x="288" y="0"/>
                    </a:cubicBezTo>
                    <a:cubicBezTo>
                      <a:pt x="282" y="0"/>
                      <a:pt x="275" y="2"/>
                      <a:pt x="27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" name="Freeform 8">
                <a:extLst>
                  <a:ext uri="{FF2B5EF4-FFF2-40B4-BE49-F238E27FC236}">
                    <a16:creationId xmlns:a16="http://schemas.microsoft.com/office/drawing/2014/main" id="{9F16B50D-9302-4E30-9529-977B21A37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47" y="4737955"/>
                <a:ext cx="111" cy="31"/>
              </a:xfrm>
              <a:custGeom>
                <a:avLst/>
                <a:gdLst/>
                <a:ahLst/>
                <a:cxnLst>
                  <a:cxn ang="0">
                    <a:pos x="56" y="11"/>
                  </a:cxn>
                  <a:cxn ang="0">
                    <a:pos x="0" y="27"/>
                  </a:cxn>
                  <a:cxn ang="0">
                    <a:pos x="15" y="31"/>
                  </a:cxn>
                  <a:cxn ang="0">
                    <a:pos x="80" y="16"/>
                  </a:cxn>
                  <a:cxn ang="0">
                    <a:pos x="111" y="2"/>
                  </a:cxn>
                  <a:cxn ang="0">
                    <a:pos x="100" y="0"/>
                  </a:cxn>
                  <a:cxn ang="0">
                    <a:pos x="56" y="11"/>
                  </a:cxn>
                </a:cxnLst>
                <a:rect l="0" t="0" r="r" b="b"/>
                <a:pathLst>
                  <a:path w="111" h="31">
                    <a:moveTo>
                      <a:pt x="56" y="11"/>
                    </a:moveTo>
                    <a:lnTo>
                      <a:pt x="0" y="27"/>
                    </a:lnTo>
                    <a:lnTo>
                      <a:pt x="15" y="31"/>
                    </a:lnTo>
                    <a:cubicBezTo>
                      <a:pt x="28" y="29"/>
                      <a:pt x="64" y="21"/>
                      <a:pt x="80" y="16"/>
                    </a:cubicBezTo>
                    <a:cubicBezTo>
                      <a:pt x="96" y="11"/>
                      <a:pt x="108" y="5"/>
                      <a:pt x="111" y="2"/>
                    </a:cubicBezTo>
                    <a:lnTo>
                      <a:pt x="100" y="0"/>
                    </a:lnTo>
                    <a:cubicBezTo>
                      <a:pt x="91" y="1"/>
                      <a:pt x="56" y="11"/>
                      <a:pt x="5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" name="Oval 10">
                <a:extLst>
                  <a:ext uri="{FF2B5EF4-FFF2-40B4-BE49-F238E27FC236}">
                    <a16:creationId xmlns:a16="http://schemas.microsoft.com/office/drawing/2014/main" id="{D97BF64E-70B9-4CB4-9643-F248A914D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194671" y="4738154"/>
                <a:ext cx="4" cy="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8" name="Sprechblase: oval 27">
              <a:extLst>
                <a:ext uri="{FF2B5EF4-FFF2-40B4-BE49-F238E27FC236}">
                  <a16:creationId xmlns:a16="http://schemas.microsoft.com/office/drawing/2014/main" id="{6F40895B-6244-40DF-93B2-5018995C0658}"/>
                </a:ext>
              </a:extLst>
            </p:cNvPr>
            <p:cNvSpPr/>
            <p:nvPr/>
          </p:nvSpPr>
          <p:spPr>
            <a:xfrm>
              <a:off x="1171130" y="5376702"/>
              <a:ext cx="1085850" cy="566737"/>
            </a:xfrm>
            <a:prstGeom prst="wedgeEllipseCallout">
              <a:avLst>
                <a:gd name="adj1" fmla="val -105765"/>
                <a:gd name="adj2" fmla="val -145631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 dirty="0" err="1">
                  <a:solidFill>
                    <a:sysClr val="windowText" lastClr="000000"/>
                  </a:solidFill>
                </a:rPr>
                <a:t>delta</a:t>
              </a:r>
              <a:r>
                <a:rPr lang="de-DE" sz="800" dirty="0">
                  <a:solidFill>
                    <a:sysClr val="windowText" lastClr="000000"/>
                  </a:solidFill>
                </a:rPr>
                <a:t> 6144 abflugbereit</a:t>
              </a: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3DAA49E4-5299-4988-A7C7-14BC97A3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 rot="301555">
              <a:off x="5505451" y="4068738"/>
              <a:ext cx="827703" cy="541488"/>
            </a:xfrm>
            <a:prstGeom prst="rect">
              <a:avLst/>
            </a:prstGeom>
            <a:effectLst>
              <a:softEdge rad="139700"/>
            </a:effectLst>
          </p:spPr>
        </p:pic>
        <p:sp>
          <p:nvSpPr>
            <p:cNvPr id="30" name="Sprechblase: oval 29">
              <a:extLst>
                <a:ext uri="{FF2B5EF4-FFF2-40B4-BE49-F238E27FC236}">
                  <a16:creationId xmlns:a16="http://schemas.microsoft.com/office/drawing/2014/main" id="{C6E75CF9-B84D-4D3B-B093-11EC4065804C}"/>
                </a:ext>
              </a:extLst>
            </p:cNvPr>
            <p:cNvSpPr/>
            <p:nvPr/>
          </p:nvSpPr>
          <p:spPr>
            <a:xfrm>
              <a:off x="6457951" y="3438524"/>
              <a:ext cx="1257300" cy="757237"/>
            </a:xfrm>
            <a:prstGeom prst="wedgeEllipseCallout">
              <a:avLst>
                <a:gd name="adj1" fmla="val -85371"/>
                <a:gd name="adj2" fmla="val 6388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>
                  <a:solidFill>
                    <a:sysClr val="windowText" lastClr="000000"/>
                  </a:solidFill>
                </a:rPr>
                <a:t>delta echo oscar vfr nach EDRC erbitte Rollinfo</a:t>
              </a: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E3D02B3E-461F-418B-9723-671E4A7D2EF2}"/>
                </a:ext>
              </a:extLst>
            </p:cNvPr>
            <p:cNvSpPr/>
            <p:nvPr/>
          </p:nvSpPr>
          <p:spPr>
            <a:xfrm>
              <a:off x="972558" y="4419601"/>
              <a:ext cx="6989019" cy="1015713"/>
            </a:xfrm>
            <a:custGeom>
              <a:avLst/>
              <a:gdLst>
                <a:gd name="connsiteX0" fmla="*/ 123825 w 4676775"/>
                <a:gd name="connsiteY0" fmla="*/ 0 h 1009650"/>
                <a:gd name="connsiteX1" fmla="*/ 4676775 w 4676775"/>
                <a:gd name="connsiteY1" fmla="*/ 819150 h 1009650"/>
                <a:gd name="connsiteX2" fmla="*/ 4029075 w 4676775"/>
                <a:gd name="connsiteY2" fmla="*/ 1009650 h 1009650"/>
                <a:gd name="connsiteX3" fmla="*/ 0 w 4676775"/>
                <a:gd name="connsiteY3" fmla="*/ 47625 h 1009650"/>
                <a:gd name="connsiteX4" fmla="*/ 123825 w 4676775"/>
                <a:gd name="connsiteY4" fmla="*/ 0 h 1009650"/>
                <a:gd name="connsiteX0" fmla="*/ 123825 w 4676775"/>
                <a:gd name="connsiteY0" fmla="*/ 0 h 1009650"/>
                <a:gd name="connsiteX1" fmla="*/ 4676775 w 4676775"/>
                <a:gd name="connsiteY1" fmla="*/ 819150 h 1009650"/>
                <a:gd name="connsiteX2" fmla="*/ 4029075 w 4676775"/>
                <a:gd name="connsiteY2" fmla="*/ 1009650 h 1009650"/>
                <a:gd name="connsiteX3" fmla="*/ 0 w 4676775"/>
                <a:gd name="connsiteY3" fmla="*/ 27013 h 1009650"/>
                <a:gd name="connsiteX4" fmla="*/ 123825 w 4676775"/>
                <a:gd name="connsiteY4" fmla="*/ 0 h 1009650"/>
                <a:gd name="connsiteX0" fmla="*/ 132686 w 4685636"/>
                <a:gd name="connsiteY0" fmla="*/ 367566 h 1377216"/>
                <a:gd name="connsiteX1" fmla="*/ 4685636 w 4685636"/>
                <a:gd name="connsiteY1" fmla="*/ 1186716 h 1377216"/>
                <a:gd name="connsiteX2" fmla="*/ 4037936 w 4685636"/>
                <a:gd name="connsiteY2" fmla="*/ 1377216 h 1377216"/>
                <a:gd name="connsiteX3" fmla="*/ 0 w 4685636"/>
                <a:gd name="connsiteY3" fmla="*/ 0 h 1377216"/>
                <a:gd name="connsiteX4" fmla="*/ 132686 w 4685636"/>
                <a:gd name="connsiteY4" fmla="*/ 367566 h 1377216"/>
                <a:gd name="connsiteX0" fmla="*/ 94289 w 4647239"/>
                <a:gd name="connsiteY0" fmla="*/ 0 h 1009650"/>
                <a:gd name="connsiteX1" fmla="*/ 4647239 w 4647239"/>
                <a:gd name="connsiteY1" fmla="*/ 819150 h 1009650"/>
                <a:gd name="connsiteX2" fmla="*/ 3999539 w 4647239"/>
                <a:gd name="connsiteY2" fmla="*/ 1009650 h 1009650"/>
                <a:gd name="connsiteX3" fmla="*/ 0 w 4647239"/>
                <a:gd name="connsiteY3" fmla="*/ 6401 h 1009650"/>
                <a:gd name="connsiteX4" fmla="*/ 94289 w 4647239"/>
                <a:gd name="connsiteY4" fmla="*/ 0 h 1009650"/>
                <a:gd name="connsiteX0" fmla="*/ 94289 w 5432594"/>
                <a:gd name="connsiteY0" fmla="*/ 0 h 1009650"/>
                <a:gd name="connsiteX1" fmla="*/ 5432594 w 5432594"/>
                <a:gd name="connsiteY1" fmla="*/ 957881 h 1009650"/>
                <a:gd name="connsiteX2" fmla="*/ 3999539 w 5432594"/>
                <a:gd name="connsiteY2" fmla="*/ 1009650 h 1009650"/>
                <a:gd name="connsiteX3" fmla="*/ 0 w 5432594"/>
                <a:gd name="connsiteY3" fmla="*/ 6401 h 1009650"/>
                <a:gd name="connsiteX4" fmla="*/ 94289 w 5432594"/>
                <a:gd name="connsiteY4" fmla="*/ 0 h 1009650"/>
                <a:gd name="connsiteX0" fmla="*/ 94289 w 5432594"/>
                <a:gd name="connsiteY0" fmla="*/ 0 h 1102137"/>
                <a:gd name="connsiteX1" fmla="*/ 5432594 w 5432594"/>
                <a:gd name="connsiteY1" fmla="*/ 957881 h 1102137"/>
                <a:gd name="connsiteX2" fmla="*/ 4419612 w 5432594"/>
                <a:gd name="connsiteY2" fmla="*/ 1102137 h 1102137"/>
                <a:gd name="connsiteX3" fmla="*/ 0 w 5432594"/>
                <a:gd name="connsiteY3" fmla="*/ 6401 h 1102137"/>
                <a:gd name="connsiteX4" fmla="*/ 94289 w 5432594"/>
                <a:gd name="connsiteY4" fmla="*/ 0 h 1102137"/>
                <a:gd name="connsiteX0" fmla="*/ 1372774 w 6711079"/>
                <a:gd name="connsiteY0" fmla="*/ 0 h 1102137"/>
                <a:gd name="connsiteX1" fmla="*/ 6711079 w 6711079"/>
                <a:gd name="connsiteY1" fmla="*/ 957881 h 1102137"/>
                <a:gd name="connsiteX2" fmla="*/ 5698097 w 6711079"/>
                <a:gd name="connsiteY2" fmla="*/ 1102137 h 1102137"/>
                <a:gd name="connsiteX3" fmla="*/ 0 w 6711079"/>
                <a:gd name="connsiteY3" fmla="*/ 168254 h 1102137"/>
                <a:gd name="connsiteX4" fmla="*/ 1372774 w 6711079"/>
                <a:gd name="connsiteY4" fmla="*/ 0 h 1102137"/>
                <a:gd name="connsiteX0" fmla="*/ 213006 w 6711079"/>
                <a:gd name="connsiteY0" fmla="*/ 0 h 963406"/>
                <a:gd name="connsiteX1" fmla="*/ 6711079 w 6711079"/>
                <a:gd name="connsiteY1" fmla="*/ 819150 h 963406"/>
                <a:gd name="connsiteX2" fmla="*/ 5698097 w 6711079"/>
                <a:gd name="connsiteY2" fmla="*/ 963406 h 963406"/>
                <a:gd name="connsiteX3" fmla="*/ 0 w 6711079"/>
                <a:gd name="connsiteY3" fmla="*/ 29523 h 963406"/>
                <a:gd name="connsiteX4" fmla="*/ 213006 w 6711079"/>
                <a:gd name="connsiteY4" fmla="*/ 0 h 963406"/>
                <a:gd name="connsiteX0" fmla="*/ 213006 w 6700678"/>
                <a:gd name="connsiteY0" fmla="*/ 0 h 963406"/>
                <a:gd name="connsiteX1" fmla="*/ 6700678 w 6700678"/>
                <a:gd name="connsiteY1" fmla="*/ 590603 h 963406"/>
                <a:gd name="connsiteX2" fmla="*/ 5698097 w 6700678"/>
                <a:gd name="connsiteY2" fmla="*/ 963406 h 963406"/>
                <a:gd name="connsiteX3" fmla="*/ 0 w 6700678"/>
                <a:gd name="connsiteY3" fmla="*/ 29523 h 963406"/>
                <a:gd name="connsiteX4" fmla="*/ 213006 w 6700678"/>
                <a:gd name="connsiteY4" fmla="*/ 0 h 963406"/>
                <a:gd name="connsiteX0" fmla="*/ 213006 w 6700678"/>
                <a:gd name="connsiteY0" fmla="*/ 0 h 796391"/>
                <a:gd name="connsiteX1" fmla="*/ 6700678 w 6700678"/>
                <a:gd name="connsiteY1" fmla="*/ 590603 h 796391"/>
                <a:gd name="connsiteX2" fmla="*/ 5916537 w 6700678"/>
                <a:gd name="connsiteY2" fmla="*/ 796391 h 796391"/>
                <a:gd name="connsiteX3" fmla="*/ 0 w 6700678"/>
                <a:gd name="connsiteY3" fmla="*/ 29523 h 796391"/>
                <a:gd name="connsiteX4" fmla="*/ 213006 w 6700678"/>
                <a:gd name="connsiteY4" fmla="*/ 0 h 79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0678" h="796391">
                  <a:moveTo>
                    <a:pt x="213006" y="0"/>
                  </a:moveTo>
                  <a:lnTo>
                    <a:pt x="6700678" y="590603"/>
                  </a:lnTo>
                  <a:lnTo>
                    <a:pt x="5916537" y="796391"/>
                  </a:lnTo>
                  <a:lnTo>
                    <a:pt x="0" y="29523"/>
                  </a:lnTo>
                  <a:lnTo>
                    <a:pt x="21300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grpSp>
          <p:nvGrpSpPr>
            <p:cNvPr id="34" name="Group 69">
              <a:extLst>
                <a:ext uri="{FF2B5EF4-FFF2-40B4-BE49-F238E27FC236}">
                  <a16:creationId xmlns:a16="http://schemas.microsoft.com/office/drawing/2014/main" id="{1D49E12C-A0A5-4948-A8A6-7093F52FF83B}"/>
                </a:ext>
              </a:extLst>
            </p:cNvPr>
            <p:cNvGrpSpPr>
              <a:grpSpLocks/>
            </p:cNvGrpSpPr>
            <p:nvPr/>
          </p:nvGrpSpPr>
          <p:grpSpPr bwMode="auto">
            <a:xfrm rot="539640">
              <a:off x="5005096" y="5309070"/>
              <a:ext cx="887816" cy="543120"/>
              <a:chOff x="4998032" y="5287363"/>
              <a:chExt cx="482" cy="260"/>
            </a:xfrm>
          </p:grpSpPr>
          <p:sp>
            <p:nvSpPr>
              <p:cNvPr id="35" name="Rectangle 70">
                <a:extLst>
                  <a:ext uri="{FF2B5EF4-FFF2-40B4-BE49-F238E27FC236}">
                    <a16:creationId xmlns:a16="http://schemas.microsoft.com/office/drawing/2014/main" id="{A20927CF-41DF-4389-8019-3DCE77310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052" y="5287550"/>
                <a:ext cx="359" cy="24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Freeform 71">
                <a:extLst>
                  <a:ext uri="{FF2B5EF4-FFF2-40B4-BE49-F238E27FC236}">
                    <a16:creationId xmlns:a16="http://schemas.microsoft.com/office/drawing/2014/main" id="{B259A296-C590-489F-8D9D-D77406947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192" y="5287556"/>
                <a:ext cx="226" cy="13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12" y="9"/>
                  </a:cxn>
                  <a:cxn ang="0">
                    <a:pos x="226" y="0"/>
                  </a:cxn>
                  <a:cxn ang="0">
                    <a:pos x="21" y="0"/>
                  </a:cxn>
                  <a:cxn ang="0">
                    <a:pos x="0" y="9"/>
                  </a:cxn>
                </a:cxnLst>
                <a:rect l="0" t="0" r="r" b="b"/>
                <a:pathLst>
                  <a:path w="226" h="9">
                    <a:moveTo>
                      <a:pt x="0" y="9"/>
                    </a:moveTo>
                    <a:lnTo>
                      <a:pt x="212" y="9"/>
                    </a:lnTo>
                    <a:lnTo>
                      <a:pt x="226" y="0"/>
                    </a:lnTo>
                    <a:lnTo>
                      <a:pt x="21" y="0"/>
                    </a:lnTo>
                    <a:lnTo>
                      <a:pt x="0" y="9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50000">
                    <a:srgbClr val="FFFFFF">
                      <a:gamma/>
                      <a:shade val="46275"/>
                      <a:invGamma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Oval 72">
                <a:extLst>
                  <a:ext uri="{FF2B5EF4-FFF2-40B4-BE49-F238E27FC236}">
                    <a16:creationId xmlns:a16="http://schemas.microsoft.com/office/drawing/2014/main" id="{99F02AFC-9E52-40CA-B0EF-572A3F020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438" y="5287560"/>
                <a:ext cx="35" cy="28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81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Rectangle 73">
                <a:extLst>
                  <a:ext uri="{FF2B5EF4-FFF2-40B4-BE49-F238E27FC236}">
                    <a16:creationId xmlns:a16="http://schemas.microsoft.com/office/drawing/2014/main" id="{077F2A55-CCE3-48E0-9FFC-EE4DF3D49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280" y="5287512"/>
                <a:ext cx="53" cy="35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FFFFFF">
                      <a:gamma/>
                      <a:shade val="21176"/>
                      <a:invGamma/>
                    </a:srgbClr>
                  </a:gs>
                  <a:gs pos="100000">
                    <a:srgbClr val="FFFFFF"/>
                  </a:gs>
                </a:gsLst>
                <a:lin ang="189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AutoShape 74">
                <a:extLst>
                  <a:ext uri="{FF2B5EF4-FFF2-40B4-BE49-F238E27FC236}">
                    <a16:creationId xmlns:a16="http://schemas.microsoft.com/office/drawing/2014/main" id="{8094E088-C7CA-4220-8AF2-56ED1FAF6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424" y="5287490"/>
                <a:ext cx="87" cy="91"/>
              </a:xfrm>
              <a:custGeom>
                <a:avLst/>
                <a:gdLst>
                  <a:gd name="G0" fmla="+- 7843 0 0"/>
                  <a:gd name="G1" fmla="+- 11512318 0 0"/>
                  <a:gd name="G2" fmla="+- 0 0 11512318"/>
                  <a:gd name="T0" fmla="*/ 0 256 1"/>
                  <a:gd name="T1" fmla="*/ 180 256 1"/>
                  <a:gd name="G3" fmla="+- 11512318 T0 T1"/>
                  <a:gd name="T2" fmla="*/ 0 256 1"/>
                  <a:gd name="T3" fmla="*/ 90 256 1"/>
                  <a:gd name="G4" fmla="+- 11512318 T2 T3"/>
                  <a:gd name="G5" fmla="*/ G4 2 1"/>
                  <a:gd name="T4" fmla="*/ 90 256 1"/>
                  <a:gd name="T5" fmla="*/ 0 256 1"/>
                  <a:gd name="G6" fmla="+- 11512318 T4 T5"/>
                  <a:gd name="G7" fmla="*/ G6 2 1"/>
                  <a:gd name="G8" fmla="abs 11512318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7843"/>
                  <a:gd name="G18" fmla="*/ 7843 1 2"/>
                  <a:gd name="G19" fmla="+- G18 5400 0"/>
                  <a:gd name="G20" fmla="cos G19 11512318"/>
                  <a:gd name="G21" fmla="sin G19 11512318"/>
                  <a:gd name="G22" fmla="+- G20 10800 0"/>
                  <a:gd name="G23" fmla="+- G21 10800 0"/>
                  <a:gd name="G24" fmla="+- 10800 0 G20"/>
                  <a:gd name="G25" fmla="+- 7843 10800 0"/>
                  <a:gd name="G26" fmla="?: G9 G17 G25"/>
                  <a:gd name="G27" fmla="?: G9 0 21600"/>
                  <a:gd name="G28" fmla="cos 10800 11512318"/>
                  <a:gd name="G29" fmla="sin 10800 11512318"/>
                  <a:gd name="G30" fmla="sin 7843 11512318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512318 G34 0"/>
                  <a:gd name="G36" fmla="?: G6 G35 G31"/>
                  <a:gd name="G37" fmla="+- 21600 0 G36"/>
                  <a:gd name="G38" fmla="?: G4 0 G33"/>
                  <a:gd name="G39" fmla="?: 11512318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504 w 21600"/>
                  <a:gd name="T15" fmla="*/ 11504 h 21600"/>
                  <a:gd name="T16" fmla="*/ 10800 w 21600"/>
                  <a:gd name="T17" fmla="*/ 2957 h 21600"/>
                  <a:gd name="T18" fmla="*/ 20096 w 21600"/>
                  <a:gd name="T19" fmla="*/ 11504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2979" y="11392"/>
                    </a:moveTo>
                    <a:cubicBezTo>
                      <a:pt x="2964" y="11195"/>
                      <a:pt x="2957" y="10997"/>
                      <a:pt x="2957" y="10800"/>
                    </a:cubicBezTo>
                    <a:cubicBezTo>
                      <a:pt x="2957" y="6468"/>
                      <a:pt x="6468" y="2957"/>
                      <a:pt x="10800" y="2957"/>
                    </a:cubicBezTo>
                    <a:cubicBezTo>
                      <a:pt x="15131" y="2957"/>
                      <a:pt x="18643" y="6468"/>
                      <a:pt x="18643" y="10800"/>
                    </a:cubicBezTo>
                    <a:cubicBezTo>
                      <a:pt x="18643" y="10997"/>
                      <a:pt x="18635" y="11195"/>
                      <a:pt x="18620" y="11392"/>
                    </a:cubicBezTo>
                    <a:lnTo>
                      <a:pt x="21569" y="11616"/>
                    </a:lnTo>
                    <a:cubicBezTo>
                      <a:pt x="21589" y="11344"/>
                      <a:pt x="21600" y="11072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072"/>
                      <a:pt x="10" y="11344"/>
                      <a:pt x="30" y="1161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Oval 75">
                <a:extLst>
                  <a:ext uri="{FF2B5EF4-FFF2-40B4-BE49-F238E27FC236}">
                    <a16:creationId xmlns:a16="http://schemas.microsoft.com/office/drawing/2014/main" id="{7BFC9399-B859-44FC-BE6D-BADF3EE76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81053">
                <a:off x="4998487" y="5287528"/>
                <a:ext cx="27" cy="4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C0C0C0"/>
                  </a:gs>
                  <a:gs pos="100000">
                    <a:srgbClr val="000000"/>
                  </a:gs>
                </a:gsLst>
                <a:lin ang="2700000" scaled="1"/>
              </a:gra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AutoShape 76">
                <a:extLst>
                  <a:ext uri="{FF2B5EF4-FFF2-40B4-BE49-F238E27FC236}">
                    <a16:creationId xmlns:a16="http://schemas.microsoft.com/office/drawing/2014/main" id="{E5F85636-C5C2-4CC2-9D46-AC2B5B7F3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310" y="5287468"/>
                <a:ext cx="112" cy="95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Freeform 77">
                <a:extLst>
                  <a:ext uri="{FF2B5EF4-FFF2-40B4-BE49-F238E27FC236}">
                    <a16:creationId xmlns:a16="http://schemas.microsoft.com/office/drawing/2014/main" id="{578FC526-E0EA-49E6-9CF9-DD1030879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335" y="5287418"/>
                <a:ext cx="83" cy="5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86" y="63"/>
                  </a:cxn>
                  <a:cxn ang="0">
                    <a:pos x="0" y="63"/>
                  </a:cxn>
                </a:cxnLst>
                <a:rect l="0" t="0" r="r" b="b"/>
                <a:pathLst>
                  <a:path w="86" h="63">
                    <a:moveTo>
                      <a:pt x="0" y="6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86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Freeform 78">
                <a:extLst>
                  <a:ext uri="{FF2B5EF4-FFF2-40B4-BE49-F238E27FC236}">
                    <a16:creationId xmlns:a16="http://schemas.microsoft.com/office/drawing/2014/main" id="{5C890019-8AEF-4FFF-8FD2-0E473CA6A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312" y="5287443"/>
                <a:ext cx="79" cy="5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86" y="63"/>
                  </a:cxn>
                  <a:cxn ang="0">
                    <a:pos x="0" y="63"/>
                  </a:cxn>
                </a:cxnLst>
                <a:rect l="0" t="0" r="r" b="b"/>
                <a:pathLst>
                  <a:path w="86" h="63">
                    <a:moveTo>
                      <a:pt x="0" y="6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86" y="63"/>
                    </a:lnTo>
                    <a:lnTo>
                      <a:pt x="0" y="6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AutoShape 79">
                <a:extLst>
                  <a:ext uri="{FF2B5EF4-FFF2-40B4-BE49-F238E27FC236}">
                    <a16:creationId xmlns:a16="http://schemas.microsoft.com/office/drawing/2014/main" id="{F8F97F35-BEAF-4CE7-8874-A53EB1709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998429" y="5287468"/>
                <a:ext cx="62" cy="85"/>
              </a:xfrm>
              <a:prstGeom prst="parallelogram">
                <a:avLst>
                  <a:gd name="adj" fmla="val 1290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AutoShape 80">
                <a:extLst>
                  <a:ext uri="{FF2B5EF4-FFF2-40B4-BE49-F238E27FC236}">
                    <a16:creationId xmlns:a16="http://schemas.microsoft.com/office/drawing/2014/main" id="{02953379-BAA6-4DA9-807E-23F6F462C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4998417" y="5287485"/>
                <a:ext cx="63" cy="94"/>
              </a:xfrm>
              <a:prstGeom prst="parallelogram">
                <a:avLst>
                  <a:gd name="adj" fmla="val 11940"/>
                </a:avLst>
              </a:prstGeom>
              <a:solidFill>
                <a:srgbClr val="FF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Freeform 81">
                <a:extLst>
                  <a:ext uri="{FF2B5EF4-FFF2-40B4-BE49-F238E27FC236}">
                    <a16:creationId xmlns:a16="http://schemas.microsoft.com/office/drawing/2014/main" id="{4A59E128-561C-43AE-87F2-8127E49A6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496" y="5287488"/>
                <a:ext cx="7" cy="6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54"/>
                  </a:cxn>
                  <a:cxn ang="0">
                    <a:pos x="7" y="61"/>
                  </a:cxn>
                  <a:cxn ang="0">
                    <a:pos x="0" y="65"/>
                  </a:cxn>
                  <a:cxn ang="0">
                    <a:pos x="0" y="13"/>
                  </a:cxn>
                  <a:cxn ang="0">
                    <a:pos x="4" y="7"/>
                  </a:cxn>
                  <a:cxn ang="0">
                    <a:pos x="6" y="0"/>
                  </a:cxn>
                </a:cxnLst>
                <a:rect l="0" t="0" r="r" b="b"/>
                <a:pathLst>
                  <a:path w="7" h="65">
                    <a:moveTo>
                      <a:pt x="6" y="0"/>
                    </a:moveTo>
                    <a:lnTo>
                      <a:pt x="6" y="54"/>
                    </a:lnTo>
                    <a:lnTo>
                      <a:pt x="7" y="61"/>
                    </a:lnTo>
                    <a:lnTo>
                      <a:pt x="0" y="65"/>
                    </a:lnTo>
                    <a:lnTo>
                      <a:pt x="0" y="13"/>
                    </a:lnTo>
                    <a:lnTo>
                      <a:pt x="4" y="7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00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Freeform 82">
                <a:extLst>
                  <a:ext uri="{FF2B5EF4-FFF2-40B4-BE49-F238E27FC236}">
                    <a16:creationId xmlns:a16="http://schemas.microsoft.com/office/drawing/2014/main" id="{5E8B2FC7-0752-4F41-A8D7-055E2AD3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402" y="5287476"/>
                <a:ext cx="100" cy="3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8" y="9"/>
                  </a:cxn>
                  <a:cxn ang="0">
                    <a:pos x="16" y="0"/>
                  </a:cxn>
                  <a:cxn ang="0">
                    <a:pos x="100" y="7"/>
                  </a:cxn>
                  <a:cxn ang="0">
                    <a:pos x="98" y="13"/>
                  </a:cxn>
                  <a:cxn ang="0">
                    <a:pos x="94" y="20"/>
                  </a:cxn>
                  <a:cxn ang="0">
                    <a:pos x="0" y="28"/>
                  </a:cxn>
                </a:cxnLst>
                <a:rect l="0" t="0" r="r" b="b"/>
                <a:pathLst>
                  <a:path w="100" h="28">
                    <a:moveTo>
                      <a:pt x="0" y="28"/>
                    </a:moveTo>
                    <a:lnTo>
                      <a:pt x="8" y="9"/>
                    </a:lnTo>
                    <a:lnTo>
                      <a:pt x="16" y="0"/>
                    </a:lnTo>
                    <a:lnTo>
                      <a:pt x="100" y="7"/>
                    </a:lnTo>
                    <a:lnTo>
                      <a:pt x="98" y="13"/>
                    </a:lnTo>
                    <a:lnTo>
                      <a:pt x="94" y="2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0000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Freeform 83">
                <a:extLst>
                  <a:ext uri="{FF2B5EF4-FFF2-40B4-BE49-F238E27FC236}">
                    <a16:creationId xmlns:a16="http://schemas.microsoft.com/office/drawing/2014/main" id="{E102A89C-10B9-413A-82A4-E839B36DA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312" y="5287418"/>
                <a:ext cx="89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22" y="0"/>
                  </a:cxn>
                  <a:cxn ang="0">
                    <a:pos x="89" y="0"/>
                  </a:cxn>
                  <a:cxn ang="0">
                    <a:pos x="81" y="13"/>
                  </a:cxn>
                  <a:cxn ang="0">
                    <a:pos x="63" y="25"/>
                  </a:cxn>
                  <a:cxn ang="0">
                    <a:pos x="0" y="25"/>
                  </a:cxn>
                </a:cxnLst>
                <a:rect l="0" t="0" r="r" b="b"/>
                <a:pathLst>
                  <a:path w="89" h="25">
                    <a:moveTo>
                      <a:pt x="0" y="25"/>
                    </a:moveTo>
                    <a:lnTo>
                      <a:pt x="22" y="0"/>
                    </a:lnTo>
                    <a:lnTo>
                      <a:pt x="89" y="0"/>
                    </a:lnTo>
                    <a:lnTo>
                      <a:pt x="81" y="13"/>
                    </a:lnTo>
                    <a:lnTo>
                      <a:pt x="6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Freeform 84">
                <a:extLst>
                  <a:ext uri="{FF2B5EF4-FFF2-40B4-BE49-F238E27FC236}">
                    <a16:creationId xmlns:a16="http://schemas.microsoft.com/office/drawing/2014/main" id="{3B239DD9-F40C-4C8F-B770-339AA91F0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375" y="5287419"/>
                <a:ext cx="43" cy="69"/>
              </a:xfrm>
              <a:custGeom>
                <a:avLst/>
                <a:gdLst/>
                <a:ahLst/>
                <a:cxnLst>
                  <a:cxn ang="0">
                    <a:pos x="16" y="76"/>
                  </a:cxn>
                  <a:cxn ang="0">
                    <a:pos x="36" y="62"/>
                  </a:cxn>
                  <a:cxn ang="0">
                    <a:pos x="43" y="51"/>
                  </a:cxn>
                  <a:cxn ang="0">
                    <a:pos x="26" y="0"/>
                  </a:cxn>
                  <a:cxn ang="0">
                    <a:pos x="18" y="13"/>
                  </a:cxn>
                  <a:cxn ang="0">
                    <a:pos x="0" y="26"/>
                  </a:cxn>
                  <a:cxn ang="0">
                    <a:pos x="16" y="76"/>
                  </a:cxn>
                </a:cxnLst>
                <a:rect l="0" t="0" r="r" b="b"/>
                <a:pathLst>
                  <a:path w="43" h="76">
                    <a:moveTo>
                      <a:pt x="16" y="76"/>
                    </a:moveTo>
                    <a:lnTo>
                      <a:pt x="36" y="62"/>
                    </a:lnTo>
                    <a:lnTo>
                      <a:pt x="43" y="51"/>
                    </a:lnTo>
                    <a:lnTo>
                      <a:pt x="26" y="0"/>
                    </a:lnTo>
                    <a:lnTo>
                      <a:pt x="18" y="13"/>
                    </a:lnTo>
                    <a:lnTo>
                      <a:pt x="0" y="26"/>
                    </a:lnTo>
                    <a:lnTo>
                      <a:pt x="16" y="7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AutoShape 85">
                <a:extLst>
                  <a:ext uri="{FF2B5EF4-FFF2-40B4-BE49-F238E27FC236}">
                    <a16:creationId xmlns:a16="http://schemas.microsoft.com/office/drawing/2014/main" id="{DACF508B-9C4E-4FB4-978D-BF6794244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423" y="5287546"/>
                <a:ext cx="57" cy="6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AutoShape 86">
                <a:extLst>
                  <a:ext uri="{FF2B5EF4-FFF2-40B4-BE49-F238E27FC236}">
                    <a16:creationId xmlns:a16="http://schemas.microsoft.com/office/drawing/2014/main" id="{0FCD4961-B431-43F5-9877-E4D6BD883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125" y="5287539"/>
                <a:ext cx="57" cy="6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AutoShape 87">
                <a:extLst>
                  <a:ext uri="{FF2B5EF4-FFF2-40B4-BE49-F238E27FC236}">
                    <a16:creationId xmlns:a16="http://schemas.microsoft.com/office/drawing/2014/main" id="{A5250F7D-76A9-4B00-8083-08F52355D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104" y="5287535"/>
                <a:ext cx="78" cy="72"/>
              </a:xfrm>
              <a:custGeom>
                <a:avLst/>
                <a:gdLst>
                  <a:gd name="G0" fmla="+- 9062 0 0"/>
                  <a:gd name="G1" fmla="+- 11747173 0 0"/>
                  <a:gd name="G2" fmla="+- 0 0 11747173"/>
                  <a:gd name="T0" fmla="*/ 0 256 1"/>
                  <a:gd name="T1" fmla="*/ 180 256 1"/>
                  <a:gd name="G3" fmla="+- 11747173 T0 T1"/>
                  <a:gd name="T2" fmla="*/ 0 256 1"/>
                  <a:gd name="T3" fmla="*/ 90 256 1"/>
                  <a:gd name="G4" fmla="+- 11747173 T2 T3"/>
                  <a:gd name="G5" fmla="*/ G4 2 1"/>
                  <a:gd name="T4" fmla="*/ 90 256 1"/>
                  <a:gd name="T5" fmla="*/ 0 256 1"/>
                  <a:gd name="G6" fmla="+- 11747173 T4 T5"/>
                  <a:gd name="G7" fmla="*/ G6 2 1"/>
                  <a:gd name="G8" fmla="abs 11747173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062"/>
                  <a:gd name="G18" fmla="*/ 9062 1 2"/>
                  <a:gd name="G19" fmla="+- G18 5400 0"/>
                  <a:gd name="G20" fmla="cos G19 11747173"/>
                  <a:gd name="G21" fmla="sin G19 11747173"/>
                  <a:gd name="G22" fmla="+- G20 10800 0"/>
                  <a:gd name="G23" fmla="+- G21 10800 0"/>
                  <a:gd name="G24" fmla="+- 10800 0 G20"/>
                  <a:gd name="G25" fmla="+- 9062 10800 0"/>
                  <a:gd name="G26" fmla="?: G9 G17 G25"/>
                  <a:gd name="G27" fmla="?: G9 0 21600"/>
                  <a:gd name="G28" fmla="cos 10800 11747173"/>
                  <a:gd name="G29" fmla="sin 10800 11747173"/>
                  <a:gd name="G30" fmla="sin 9062 11747173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47173 G34 0"/>
                  <a:gd name="G36" fmla="?: G6 G35 G31"/>
                  <a:gd name="G37" fmla="+- 21600 0 G36"/>
                  <a:gd name="G38" fmla="?: G4 0 G33"/>
                  <a:gd name="G39" fmla="?: 11747173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869 w 21600"/>
                  <a:gd name="T15" fmla="*/ 10930 h 21600"/>
                  <a:gd name="T16" fmla="*/ 10800 w 21600"/>
                  <a:gd name="T17" fmla="*/ 1738 h 21600"/>
                  <a:gd name="T18" fmla="*/ 20731 w 21600"/>
                  <a:gd name="T19" fmla="*/ 1093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738" y="10918"/>
                    </a:moveTo>
                    <a:cubicBezTo>
                      <a:pt x="1738" y="10879"/>
                      <a:pt x="1738" y="10839"/>
                      <a:pt x="1738" y="10800"/>
                    </a:cubicBezTo>
                    <a:cubicBezTo>
                      <a:pt x="1738" y="5795"/>
                      <a:pt x="5795" y="1738"/>
                      <a:pt x="10800" y="1738"/>
                    </a:cubicBezTo>
                    <a:cubicBezTo>
                      <a:pt x="15804" y="1738"/>
                      <a:pt x="19862" y="5795"/>
                      <a:pt x="19862" y="10800"/>
                    </a:cubicBezTo>
                    <a:cubicBezTo>
                      <a:pt x="19862" y="10839"/>
                      <a:pt x="19861" y="10879"/>
                      <a:pt x="19861" y="10918"/>
                    </a:cubicBezTo>
                    <a:lnTo>
                      <a:pt x="21599" y="10941"/>
                    </a:lnTo>
                    <a:cubicBezTo>
                      <a:pt x="21599" y="10894"/>
                      <a:pt x="21600" y="10847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847"/>
                      <a:pt x="0" y="10894"/>
                      <a:pt x="0" y="1094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AutoShape 88">
                <a:extLst>
                  <a:ext uri="{FF2B5EF4-FFF2-40B4-BE49-F238E27FC236}">
                    <a16:creationId xmlns:a16="http://schemas.microsoft.com/office/drawing/2014/main" id="{63A35C79-6714-43AA-95A9-73A97C133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032" y="5287431"/>
                <a:ext cx="278" cy="118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28575">
                <a:solidFill>
                  <a:srgbClr val="3333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Freeform 89" descr="Großes Gitternetz">
                <a:extLst>
                  <a:ext uri="{FF2B5EF4-FFF2-40B4-BE49-F238E27FC236}">
                    <a16:creationId xmlns:a16="http://schemas.microsoft.com/office/drawing/2014/main" id="{D0FA86D8-8B6A-4659-8D8F-4381F8ADC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169" y="5287364"/>
                <a:ext cx="134" cy="73"/>
              </a:xfrm>
              <a:custGeom>
                <a:avLst/>
                <a:gdLst/>
                <a:ahLst/>
                <a:cxnLst>
                  <a:cxn ang="0">
                    <a:pos x="134" y="72"/>
                  </a:cxn>
                  <a:cxn ang="0">
                    <a:pos x="134" y="0"/>
                  </a:cxn>
                  <a:cxn ang="0">
                    <a:pos x="54" y="0"/>
                  </a:cxn>
                  <a:cxn ang="0">
                    <a:pos x="0" y="73"/>
                  </a:cxn>
                  <a:cxn ang="0">
                    <a:pos x="134" y="72"/>
                  </a:cxn>
                </a:cxnLst>
                <a:rect l="0" t="0" r="r" b="b"/>
                <a:pathLst>
                  <a:path w="134" h="73">
                    <a:moveTo>
                      <a:pt x="134" y="72"/>
                    </a:moveTo>
                    <a:lnTo>
                      <a:pt x="134" y="0"/>
                    </a:lnTo>
                    <a:lnTo>
                      <a:pt x="54" y="0"/>
                    </a:lnTo>
                    <a:lnTo>
                      <a:pt x="0" y="73"/>
                    </a:lnTo>
                    <a:lnTo>
                      <a:pt x="134" y="72"/>
                    </a:lnTo>
                    <a:close/>
                  </a:path>
                </a:pathLst>
              </a:custGeom>
              <a:pattFill prst="lgGrid">
                <a:fgClr>
                  <a:srgbClr val="000000"/>
                </a:fgClr>
                <a:bgClr>
                  <a:srgbClr val="FFFFFF"/>
                </a:bgClr>
              </a:patt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" name="Freeform 90" descr="Großes Gitternetz">
                <a:extLst>
                  <a:ext uri="{FF2B5EF4-FFF2-40B4-BE49-F238E27FC236}">
                    <a16:creationId xmlns:a16="http://schemas.microsoft.com/office/drawing/2014/main" id="{48CEFBDB-C814-4B4B-87DB-63CA0D8B6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153" y="5287380"/>
                <a:ext cx="134" cy="73"/>
              </a:xfrm>
              <a:custGeom>
                <a:avLst/>
                <a:gdLst/>
                <a:ahLst/>
                <a:cxnLst>
                  <a:cxn ang="0">
                    <a:pos x="134" y="72"/>
                  </a:cxn>
                  <a:cxn ang="0">
                    <a:pos x="134" y="0"/>
                  </a:cxn>
                  <a:cxn ang="0">
                    <a:pos x="54" y="0"/>
                  </a:cxn>
                  <a:cxn ang="0">
                    <a:pos x="0" y="73"/>
                  </a:cxn>
                  <a:cxn ang="0">
                    <a:pos x="134" y="72"/>
                  </a:cxn>
                </a:cxnLst>
                <a:rect l="0" t="0" r="r" b="b"/>
                <a:pathLst>
                  <a:path w="134" h="73">
                    <a:moveTo>
                      <a:pt x="134" y="72"/>
                    </a:moveTo>
                    <a:lnTo>
                      <a:pt x="134" y="0"/>
                    </a:lnTo>
                    <a:lnTo>
                      <a:pt x="54" y="0"/>
                    </a:lnTo>
                    <a:lnTo>
                      <a:pt x="0" y="73"/>
                    </a:lnTo>
                    <a:lnTo>
                      <a:pt x="134" y="72"/>
                    </a:lnTo>
                    <a:close/>
                  </a:path>
                </a:pathLst>
              </a:custGeom>
              <a:pattFill prst="lgGrid">
                <a:fgClr>
                  <a:srgbClr val="000000"/>
                </a:fgClr>
                <a:bgClr>
                  <a:srgbClr val="FFFFFF"/>
                </a:bgClr>
              </a:patt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Oval 91">
                <a:extLst>
                  <a:ext uri="{FF2B5EF4-FFF2-40B4-BE49-F238E27FC236}">
                    <a16:creationId xmlns:a16="http://schemas.microsoft.com/office/drawing/2014/main" id="{D732FFE7-6CA8-449F-8C86-8674C4442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034" y="5287467"/>
                <a:ext cx="13" cy="13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Freeform 92" descr="Diagonal weit nach oben">
                <a:extLst>
                  <a:ext uri="{FF2B5EF4-FFF2-40B4-BE49-F238E27FC236}">
                    <a16:creationId xmlns:a16="http://schemas.microsoft.com/office/drawing/2014/main" id="{E875A02B-6B00-4879-979B-8FAFB6939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207" y="5287363"/>
                <a:ext cx="97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0"/>
                  </a:cxn>
                  <a:cxn ang="0">
                    <a:pos x="97" y="0"/>
                  </a:cxn>
                  <a:cxn ang="0">
                    <a:pos x="83" y="17"/>
                  </a:cxn>
                  <a:cxn ang="0">
                    <a:pos x="0" y="17"/>
                  </a:cxn>
                </a:cxnLst>
                <a:rect l="0" t="0" r="r" b="b"/>
                <a:pathLst>
                  <a:path w="97" h="17">
                    <a:moveTo>
                      <a:pt x="0" y="17"/>
                    </a:moveTo>
                    <a:lnTo>
                      <a:pt x="17" y="0"/>
                    </a:lnTo>
                    <a:lnTo>
                      <a:pt x="97" y="0"/>
                    </a:lnTo>
                    <a:lnTo>
                      <a:pt x="83" y="17"/>
                    </a:lnTo>
                    <a:lnTo>
                      <a:pt x="0" y="17"/>
                    </a:lnTo>
                    <a:close/>
                  </a:path>
                </a:pathLst>
              </a:custGeom>
              <a:pattFill prst="wdUpDiag">
                <a:fgClr>
                  <a:srgbClr val="000000"/>
                </a:fgClr>
                <a:bgClr>
                  <a:srgbClr val="FFFFFF"/>
                </a:bgClr>
              </a:patt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Oval 93">
                <a:extLst>
                  <a:ext uri="{FF2B5EF4-FFF2-40B4-BE49-F238E27FC236}">
                    <a16:creationId xmlns:a16="http://schemas.microsoft.com/office/drawing/2014/main" id="{33183DEB-E502-4C90-B34E-CF03878AA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132" y="5287559"/>
                <a:ext cx="29" cy="2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AutoShape 94">
                <a:extLst>
                  <a:ext uri="{FF2B5EF4-FFF2-40B4-BE49-F238E27FC236}">
                    <a16:creationId xmlns:a16="http://schemas.microsoft.com/office/drawing/2014/main" id="{99F9B7AD-956D-4132-9F37-A9AD3B021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113" y="5287545"/>
                <a:ext cx="57" cy="6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Line 95">
                <a:extLst>
                  <a:ext uri="{FF2B5EF4-FFF2-40B4-BE49-F238E27FC236}">
                    <a16:creationId xmlns:a16="http://schemas.microsoft.com/office/drawing/2014/main" id="{A065E927-4768-420E-A267-9ACD844DD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198" y="5287472"/>
                <a:ext cx="3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AutoShape 96">
                <a:extLst>
                  <a:ext uri="{FF2B5EF4-FFF2-40B4-BE49-F238E27FC236}">
                    <a16:creationId xmlns:a16="http://schemas.microsoft.com/office/drawing/2014/main" id="{5B1F462C-66FF-4C38-A804-E839F5E8F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998199" y="5287484"/>
                <a:ext cx="28" cy="36"/>
              </a:xfrm>
              <a:prstGeom prst="can">
                <a:avLst>
                  <a:gd name="adj" fmla="val 32143"/>
                </a:avLst>
              </a:prstGeom>
              <a:solidFill>
                <a:srgbClr val="969696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AutoShape 97">
                <a:extLst>
                  <a:ext uri="{FF2B5EF4-FFF2-40B4-BE49-F238E27FC236}">
                    <a16:creationId xmlns:a16="http://schemas.microsoft.com/office/drawing/2014/main" id="{781D8704-E1D7-4BED-AD7C-6C2C20CEE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197" y="5287470"/>
                <a:ext cx="78" cy="82"/>
              </a:xfrm>
              <a:custGeom>
                <a:avLst/>
                <a:gdLst>
                  <a:gd name="G0" fmla="+- 3877 0 0"/>
                  <a:gd name="G1" fmla="+- 21600 0 3877"/>
                  <a:gd name="G2" fmla="+- 21600 0 3877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877" y="10800"/>
                    </a:moveTo>
                    <a:cubicBezTo>
                      <a:pt x="3877" y="14623"/>
                      <a:pt x="6977" y="17723"/>
                      <a:pt x="10800" y="17723"/>
                    </a:cubicBezTo>
                    <a:cubicBezTo>
                      <a:pt x="14623" y="17723"/>
                      <a:pt x="17723" y="14623"/>
                      <a:pt x="17723" y="10800"/>
                    </a:cubicBezTo>
                    <a:cubicBezTo>
                      <a:pt x="17723" y="6977"/>
                      <a:pt x="14623" y="3877"/>
                      <a:pt x="10800" y="3877"/>
                    </a:cubicBezTo>
                    <a:cubicBezTo>
                      <a:pt x="6977" y="3877"/>
                      <a:pt x="3877" y="6977"/>
                      <a:pt x="3877" y="10800"/>
                    </a:cubicBezTo>
                    <a:close/>
                  </a:path>
                </a:pathLst>
              </a:custGeom>
              <a:solidFill>
                <a:srgbClr val="80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99330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Oval 98" descr="Kugeln">
                <a:extLst>
                  <a:ext uri="{FF2B5EF4-FFF2-40B4-BE49-F238E27FC236}">
                    <a16:creationId xmlns:a16="http://schemas.microsoft.com/office/drawing/2014/main" id="{42274E3C-1216-4235-80D6-D3C6036CD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215" y="5287483"/>
                <a:ext cx="50" cy="47"/>
              </a:xfrm>
              <a:prstGeom prst="ellipse">
                <a:avLst/>
              </a:prstGeom>
              <a:pattFill prst="sphere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64" name="Group 99">
                <a:extLst>
                  <a:ext uri="{FF2B5EF4-FFF2-40B4-BE49-F238E27FC236}">
                    <a16:creationId xmlns:a16="http://schemas.microsoft.com/office/drawing/2014/main" id="{219BBA37-E8AC-4B65-9334-4EE5BDB5D2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8064" y="5287464"/>
                <a:ext cx="139" cy="56"/>
                <a:chOff x="4998064" y="5287464"/>
                <a:chExt cx="139" cy="56"/>
              </a:xfrm>
            </p:grpSpPr>
            <p:sp>
              <p:nvSpPr>
                <p:cNvPr id="76" name="Freeform 100">
                  <a:extLst>
                    <a:ext uri="{FF2B5EF4-FFF2-40B4-BE49-F238E27FC236}">
                      <a16:creationId xmlns:a16="http://schemas.microsoft.com/office/drawing/2014/main" id="{29A84017-F17D-41FC-AC79-26BCB61B65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8065" y="5287465"/>
                  <a:ext cx="120" cy="11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23" y="1"/>
                    </a:cxn>
                    <a:cxn ang="0">
                      <a:pos x="104" y="0"/>
                    </a:cxn>
                    <a:cxn ang="0">
                      <a:pos x="93" y="7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104" h="8">
                      <a:moveTo>
                        <a:pt x="0" y="8"/>
                      </a:moveTo>
                      <a:lnTo>
                        <a:pt x="23" y="1"/>
                      </a:lnTo>
                      <a:lnTo>
                        <a:pt x="104" y="0"/>
                      </a:lnTo>
                      <a:lnTo>
                        <a:pt x="93" y="7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77" name="Group 101">
                  <a:extLst>
                    <a:ext uri="{FF2B5EF4-FFF2-40B4-BE49-F238E27FC236}">
                      <a16:creationId xmlns:a16="http://schemas.microsoft.com/office/drawing/2014/main" id="{06D1E862-C220-44D6-92AB-0EFE6F51E7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98064" y="5287464"/>
                  <a:ext cx="139" cy="56"/>
                  <a:chOff x="4998064" y="5287464"/>
                  <a:chExt cx="139" cy="61"/>
                </a:xfrm>
              </p:grpSpPr>
              <p:sp>
                <p:nvSpPr>
                  <p:cNvPr id="78" name="Freeform 102">
                    <a:extLst>
                      <a:ext uri="{FF2B5EF4-FFF2-40B4-BE49-F238E27FC236}">
                        <a16:creationId xmlns:a16="http://schemas.microsoft.com/office/drawing/2014/main" id="{7FA9D688-912A-4522-B282-4FDA7FDA4D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98064" y="5287474"/>
                    <a:ext cx="110" cy="5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5" y="60"/>
                      </a:cxn>
                      <a:cxn ang="0">
                        <a:pos x="140" y="60"/>
                      </a:cxn>
                      <a:cxn ang="0">
                        <a:pos x="120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40" h="60">
                        <a:moveTo>
                          <a:pt x="0" y="1"/>
                        </a:moveTo>
                        <a:lnTo>
                          <a:pt x="15" y="60"/>
                        </a:lnTo>
                        <a:lnTo>
                          <a:pt x="140" y="60"/>
                        </a:lnTo>
                        <a:lnTo>
                          <a:pt x="120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969696"/>
                  </a:solidFill>
                  <a:ln w="285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79" name="Freeform 103">
                    <a:extLst>
                      <a:ext uri="{FF2B5EF4-FFF2-40B4-BE49-F238E27FC236}">
                        <a16:creationId xmlns:a16="http://schemas.microsoft.com/office/drawing/2014/main" id="{53D8B11A-2CCC-4C1B-8F19-50569FE508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98158" y="5287464"/>
                    <a:ext cx="45" cy="61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13" y="2"/>
                      </a:cxn>
                      <a:cxn ang="0">
                        <a:pos x="20" y="15"/>
                      </a:cxn>
                      <a:cxn ang="0">
                        <a:pos x="29" y="10"/>
                      </a:cxn>
                      <a:cxn ang="0">
                        <a:pos x="28" y="0"/>
                      </a:cxn>
                      <a:cxn ang="0">
                        <a:pos x="42" y="3"/>
                      </a:cxn>
                      <a:cxn ang="0">
                        <a:pos x="45" y="2"/>
                      </a:cxn>
                      <a:cxn ang="0">
                        <a:pos x="36" y="47"/>
                      </a:cxn>
                      <a:cxn ang="0">
                        <a:pos x="15" y="61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45" h="61">
                        <a:moveTo>
                          <a:pt x="0" y="10"/>
                        </a:moveTo>
                        <a:lnTo>
                          <a:pt x="13" y="2"/>
                        </a:lnTo>
                        <a:lnTo>
                          <a:pt x="20" y="15"/>
                        </a:lnTo>
                        <a:lnTo>
                          <a:pt x="29" y="10"/>
                        </a:lnTo>
                        <a:lnTo>
                          <a:pt x="28" y="0"/>
                        </a:lnTo>
                        <a:lnTo>
                          <a:pt x="42" y="3"/>
                        </a:lnTo>
                        <a:lnTo>
                          <a:pt x="45" y="2"/>
                        </a:lnTo>
                        <a:lnTo>
                          <a:pt x="36" y="47"/>
                        </a:lnTo>
                        <a:lnTo>
                          <a:pt x="15" y="61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969696"/>
                  </a:solidFill>
                  <a:ln w="285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65" name="AutoShape 104">
                <a:extLst>
                  <a:ext uri="{FF2B5EF4-FFF2-40B4-BE49-F238E27FC236}">
                    <a16:creationId xmlns:a16="http://schemas.microsoft.com/office/drawing/2014/main" id="{DAB65734-F648-4743-94A4-0CD2E5025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998161" y="5287484"/>
                <a:ext cx="43" cy="26"/>
              </a:xfrm>
              <a:prstGeom prst="can">
                <a:avLst>
                  <a:gd name="adj" fmla="val 25000"/>
                </a:avLst>
              </a:prstGeom>
              <a:solidFill>
                <a:srgbClr val="969696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Rectangle 105">
                <a:extLst>
                  <a:ext uri="{FF2B5EF4-FFF2-40B4-BE49-F238E27FC236}">
                    <a16:creationId xmlns:a16="http://schemas.microsoft.com/office/drawing/2014/main" id="{97AA0E3B-89D6-4585-AC0B-C0D2D8F5C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039" y="5287464"/>
                <a:ext cx="28" cy="19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Freeform 106">
                <a:extLst>
                  <a:ext uri="{FF2B5EF4-FFF2-40B4-BE49-F238E27FC236}">
                    <a16:creationId xmlns:a16="http://schemas.microsoft.com/office/drawing/2014/main" id="{D3DD376D-8E92-48FB-A310-AF0077D83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047" y="5287479"/>
                <a:ext cx="64" cy="6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64" y="64"/>
                  </a:cxn>
                  <a:cxn ang="0">
                    <a:pos x="0" y="64"/>
                  </a:cxn>
                </a:cxnLst>
                <a:rect l="0" t="0" r="r" b="b"/>
                <a:pathLst>
                  <a:path w="64" h="64">
                    <a:moveTo>
                      <a:pt x="0" y="64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64" y="64"/>
                    </a:lnTo>
                    <a:lnTo>
                      <a:pt x="0" y="64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" name="Freeform 107">
                <a:extLst>
                  <a:ext uri="{FF2B5EF4-FFF2-40B4-BE49-F238E27FC236}">
                    <a16:creationId xmlns:a16="http://schemas.microsoft.com/office/drawing/2014/main" id="{DD41953E-1A02-4FF0-8AC5-B6CE1ED3B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054" y="5287474"/>
                <a:ext cx="64" cy="6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64" y="64"/>
                  </a:cxn>
                  <a:cxn ang="0">
                    <a:pos x="0" y="64"/>
                  </a:cxn>
                </a:cxnLst>
                <a:rect l="0" t="0" r="r" b="b"/>
                <a:pathLst>
                  <a:path w="64" h="64">
                    <a:moveTo>
                      <a:pt x="0" y="64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64" y="64"/>
                    </a:lnTo>
                    <a:lnTo>
                      <a:pt x="0" y="64"/>
                    </a:lnTo>
                    <a:close/>
                  </a:path>
                </a:pathLst>
              </a:custGeom>
              <a:noFill/>
              <a:ln w="381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" name="Line 108">
                <a:extLst>
                  <a:ext uri="{FF2B5EF4-FFF2-40B4-BE49-F238E27FC236}">
                    <a16:creationId xmlns:a16="http://schemas.microsoft.com/office/drawing/2014/main" id="{EDD6367C-E554-439C-86FC-39DFCB84D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98047" y="5287478"/>
                <a:ext cx="25" cy="6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" name="Line 109">
                <a:extLst>
                  <a:ext uri="{FF2B5EF4-FFF2-40B4-BE49-F238E27FC236}">
                    <a16:creationId xmlns:a16="http://schemas.microsoft.com/office/drawing/2014/main" id="{C813FC3A-9980-4232-9266-50E0E02831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98053" y="5287476"/>
                <a:ext cx="25" cy="6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" name="AutoShape 110">
                <a:extLst>
                  <a:ext uri="{FF2B5EF4-FFF2-40B4-BE49-F238E27FC236}">
                    <a16:creationId xmlns:a16="http://schemas.microsoft.com/office/drawing/2014/main" id="{6AD27A3B-AB4B-41BD-8EB1-F56DE3793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998122" y="5287396"/>
                <a:ext cx="6" cy="151"/>
              </a:xfrm>
              <a:prstGeom prst="can">
                <a:avLst>
                  <a:gd name="adj" fmla="val 87151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2" name="Line 111">
                <a:extLst>
                  <a:ext uri="{FF2B5EF4-FFF2-40B4-BE49-F238E27FC236}">
                    <a16:creationId xmlns:a16="http://schemas.microsoft.com/office/drawing/2014/main" id="{3AFF48A8-DB61-4129-88DA-FCBF6D4D6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335" y="5287492"/>
                <a:ext cx="0" cy="7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3" name="Line 112">
                <a:extLst>
                  <a:ext uri="{FF2B5EF4-FFF2-40B4-BE49-F238E27FC236}">
                    <a16:creationId xmlns:a16="http://schemas.microsoft.com/office/drawing/2014/main" id="{34F072DF-C0CD-41D2-A4EA-AAE3BE9ED8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336" y="5287441"/>
                <a:ext cx="0" cy="5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Line 113">
                <a:extLst>
                  <a:ext uri="{FF2B5EF4-FFF2-40B4-BE49-F238E27FC236}">
                    <a16:creationId xmlns:a16="http://schemas.microsoft.com/office/drawing/2014/main" id="{C36A59CC-C3E8-417B-8C05-A5FEB1788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393" y="5287433"/>
                <a:ext cx="16" cy="4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" name="AutoShape 114">
                <a:extLst>
                  <a:ext uri="{FF2B5EF4-FFF2-40B4-BE49-F238E27FC236}">
                    <a16:creationId xmlns:a16="http://schemas.microsoft.com/office/drawing/2014/main" id="{B3218920-330B-4A14-86BC-2C3720452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8408" y="5287532"/>
                <a:ext cx="87" cy="91"/>
              </a:xfrm>
              <a:custGeom>
                <a:avLst/>
                <a:gdLst>
                  <a:gd name="G0" fmla="+- 7843 0 0"/>
                  <a:gd name="G1" fmla="+- 11512318 0 0"/>
                  <a:gd name="G2" fmla="+- 0 0 11512318"/>
                  <a:gd name="T0" fmla="*/ 0 256 1"/>
                  <a:gd name="T1" fmla="*/ 180 256 1"/>
                  <a:gd name="G3" fmla="+- 11512318 T0 T1"/>
                  <a:gd name="T2" fmla="*/ 0 256 1"/>
                  <a:gd name="T3" fmla="*/ 90 256 1"/>
                  <a:gd name="G4" fmla="+- 11512318 T2 T3"/>
                  <a:gd name="G5" fmla="*/ G4 2 1"/>
                  <a:gd name="T4" fmla="*/ 90 256 1"/>
                  <a:gd name="T5" fmla="*/ 0 256 1"/>
                  <a:gd name="G6" fmla="+- 11512318 T4 T5"/>
                  <a:gd name="G7" fmla="*/ G6 2 1"/>
                  <a:gd name="G8" fmla="abs 11512318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7843"/>
                  <a:gd name="G18" fmla="*/ 7843 1 2"/>
                  <a:gd name="G19" fmla="+- G18 5400 0"/>
                  <a:gd name="G20" fmla="cos G19 11512318"/>
                  <a:gd name="G21" fmla="sin G19 11512318"/>
                  <a:gd name="G22" fmla="+- G20 10800 0"/>
                  <a:gd name="G23" fmla="+- G21 10800 0"/>
                  <a:gd name="G24" fmla="+- 10800 0 G20"/>
                  <a:gd name="G25" fmla="+- 7843 10800 0"/>
                  <a:gd name="G26" fmla="?: G9 G17 G25"/>
                  <a:gd name="G27" fmla="?: G9 0 21600"/>
                  <a:gd name="G28" fmla="cos 10800 11512318"/>
                  <a:gd name="G29" fmla="sin 10800 11512318"/>
                  <a:gd name="G30" fmla="sin 7843 11512318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512318 G34 0"/>
                  <a:gd name="G36" fmla="?: G6 G35 G31"/>
                  <a:gd name="G37" fmla="+- 21600 0 G36"/>
                  <a:gd name="G38" fmla="?: G4 0 G33"/>
                  <a:gd name="G39" fmla="?: 11512318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504 w 21600"/>
                  <a:gd name="T15" fmla="*/ 11504 h 21600"/>
                  <a:gd name="T16" fmla="*/ 10800 w 21600"/>
                  <a:gd name="T17" fmla="*/ 2957 h 21600"/>
                  <a:gd name="T18" fmla="*/ 20096 w 21600"/>
                  <a:gd name="T19" fmla="*/ 11504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2979" y="11392"/>
                    </a:moveTo>
                    <a:cubicBezTo>
                      <a:pt x="2964" y="11195"/>
                      <a:pt x="2957" y="10997"/>
                      <a:pt x="2957" y="10800"/>
                    </a:cubicBezTo>
                    <a:cubicBezTo>
                      <a:pt x="2957" y="6468"/>
                      <a:pt x="6468" y="2957"/>
                      <a:pt x="10800" y="2957"/>
                    </a:cubicBezTo>
                    <a:cubicBezTo>
                      <a:pt x="15131" y="2957"/>
                      <a:pt x="18643" y="6468"/>
                      <a:pt x="18643" y="10800"/>
                    </a:cubicBezTo>
                    <a:cubicBezTo>
                      <a:pt x="18643" y="10997"/>
                      <a:pt x="18635" y="11195"/>
                      <a:pt x="18620" y="11392"/>
                    </a:cubicBezTo>
                    <a:lnTo>
                      <a:pt x="21569" y="11616"/>
                    </a:lnTo>
                    <a:cubicBezTo>
                      <a:pt x="21589" y="11344"/>
                      <a:pt x="21600" y="11072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072"/>
                      <a:pt x="10" y="11344"/>
                      <a:pt x="30" y="11616"/>
                    </a:cubicBez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BF677EF-DA45-4CDA-88EC-2F30F3816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4000"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>
              <a:off x="4442831" y="5497014"/>
              <a:ext cx="821205" cy="747713"/>
            </a:xfrm>
            <a:prstGeom prst="rect">
              <a:avLst/>
            </a:prstGeom>
            <a:effectLst>
              <a:softEdge rad="177800"/>
            </a:effectLst>
          </p:spPr>
        </p:pic>
        <p:sp>
          <p:nvSpPr>
            <p:cNvPr id="32" name="Sprechblase: oval 31">
              <a:extLst>
                <a:ext uri="{FF2B5EF4-FFF2-40B4-BE49-F238E27FC236}">
                  <a16:creationId xmlns:a16="http://schemas.microsoft.com/office/drawing/2014/main" id="{E8186C9E-7685-4BC3-905B-4368D6E4325D}"/>
                </a:ext>
              </a:extLst>
            </p:cNvPr>
            <p:cNvSpPr/>
            <p:nvPr/>
          </p:nvSpPr>
          <p:spPr>
            <a:xfrm>
              <a:off x="2554454" y="5450177"/>
              <a:ext cx="1085850" cy="566738"/>
            </a:xfrm>
            <a:prstGeom prst="wedgeEllipseCallout">
              <a:avLst>
                <a:gd name="adj1" fmla="val 165234"/>
                <a:gd name="adj2" fmla="val 1053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800">
                  <a:solidFill>
                    <a:sysClr val="windowText" lastClr="000000"/>
                  </a:solidFill>
                </a:rPr>
                <a:t>Moment noch...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761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C422-73B0-4880-8217-243373E4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Kommunikation: Gliederung (SFCL)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6C87F1-7C08-4959-A7EC-85DEC81366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4.1	Begriffsbestimmungen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</a:rPr>
              <a:t>Definitions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4.2	Sprechfunkverkehr bei VFR-Flügen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</a:rPr>
              <a:t>VFR communications  </a:t>
            </a:r>
            <a:endParaRPr lang="de-DE" sz="2000" i="1" dirty="0">
              <a:solidFill>
                <a:schemeClr val="bg1">
                  <a:lumMod val="65000"/>
                </a:schemeClr>
              </a:solidFill>
            </a:endParaRPr>
          </a:p>
          <a:p>
            <a:pPr marL="1169988" lvl="1" indent="-628650">
              <a:lnSpc>
                <a:spcPct val="100000"/>
              </a:lnSpc>
              <a:buNone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4.2.1	Sprechfunkverkehr bei VFR-Flügen an unkontrollierten Flugplätzen</a:t>
            </a:r>
          </a:p>
          <a:p>
            <a:pPr marL="143510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VFR communication at uncontrolled airfields </a:t>
            </a:r>
            <a:endParaRPr lang="de-DE" sz="1800" i="1" dirty="0">
              <a:solidFill>
                <a:schemeClr val="bg1">
                  <a:lumMod val="65000"/>
                </a:schemeClr>
              </a:solidFill>
            </a:endParaRPr>
          </a:p>
          <a:p>
            <a:pPr marL="1169988" lvl="1" indent="-628650">
              <a:lnSpc>
                <a:spcPct val="100000"/>
              </a:lnSpc>
              <a:buNone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4.2.2	Sprechfunkverkehr bei VFR-Flügen an kontrollierten Flugplätzen</a:t>
            </a:r>
          </a:p>
          <a:p>
            <a:pPr marL="1435100" inden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VFR communication at controlled airfields </a:t>
            </a:r>
            <a:endParaRPr lang="de-DE" sz="1800" i="1" dirty="0">
              <a:solidFill>
                <a:schemeClr val="bg1">
                  <a:lumMod val="65000"/>
                </a:schemeClr>
              </a:solidFill>
            </a:endParaRPr>
          </a:p>
          <a:p>
            <a:pPr marL="1169988" lvl="1" indent="-628650">
              <a:lnSpc>
                <a:spcPct val="100000"/>
              </a:lnSpc>
              <a:buNone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4.2.3	Sprechfunkverkehr bei VFR-Flügen mit Flugverkehrskontrollstellen (auf Strecke)</a:t>
            </a:r>
          </a:p>
          <a:p>
            <a:pPr marL="143510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VFR communication with ATC (</a:t>
            </a:r>
            <a:r>
              <a:rPr lang="en-US" sz="1800" i="1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-route) </a:t>
            </a:r>
            <a:endParaRPr lang="de-DE" sz="1800" i="1" dirty="0">
              <a:solidFill>
                <a:schemeClr val="bg1">
                  <a:lumMod val="6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4.3	Standardbetriebsverfahren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General operating procedures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4.4	Wettermeldungen (VFR)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chemeClr val="bg1">
                    <a:lumMod val="65000"/>
                  </a:schemeClr>
                </a:solidFill>
              </a:rPr>
              <a:t>Relevant weather information terms (VFR)</a:t>
            </a:r>
            <a:endParaRPr lang="de-DE" sz="2000" i="1" dirty="0">
              <a:solidFill>
                <a:schemeClr val="bg1">
                  <a:lumMod val="65000"/>
                </a:schemeClr>
              </a:solidFill>
            </a:endParaRP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16F40A-8AD2-4F07-8A23-28333DA8DE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4.5	Verfahren bei Ausfall der Sprechfunkverbindung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Action required to be taken in case of communication failure</a:t>
            </a:r>
            <a:endParaRPr lang="de-DE" sz="1800" i="1" dirty="0">
              <a:solidFill>
                <a:schemeClr val="bg1">
                  <a:lumMod val="65000"/>
                </a:schemeClr>
              </a:solidFill>
            </a:endParaRPr>
          </a:p>
          <a:p>
            <a:pPr marL="541338" indent="-541338">
              <a:buNone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4.6 	Not- und Dringlichkeitsmeldungen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Distress and urgency procedures </a:t>
            </a:r>
            <a:endParaRPr lang="de-DE" sz="1800" i="1" dirty="0">
              <a:solidFill>
                <a:schemeClr val="bg1">
                  <a:lumMod val="65000"/>
                </a:schemeClr>
              </a:solidFill>
            </a:endParaRPr>
          </a:p>
          <a:p>
            <a:pPr marL="541338" indent="-541338">
              <a:buNone/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4.7	Funkwellenausbreitung im VHF-Bereich, Frequenzbereiche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65000"/>
                  </a:schemeClr>
                </a:solidFill>
              </a:rPr>
              <a:t>General principles of VHF propagation and allocation of frequencies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de-DE" sz="1700" i="1" dirty="0">
                <a:solidFill>
                  <a:srgbClr val="044C96"/>
                </a:solidFill>
              </a:rPr>
              <a:t> </a:t>
            </a:r>
          </a:p>
          <a:p>
            <a:pPr marL="541338" indent="-541338">
              <a:buNone/>
            </a:pPr>
            <a:r>
              <a:rPr lang="de-DE" sz="2000" dirty="0"/>
              <a:t> Hinweis: </a:t>
            </a:r>
            <a:r>
              <a:rPr lang="de-DE" sz="1500" dirty="0"/>
              <a:t>Einzelne Kartenausschnitte sind mit freundlicher Genehmigung 	der DFS bzw. der R. Eisenschmidt GmbH in dieses Kapitel 	übernommen.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 </a:t>
            </a: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74E809-361D-4737-B52C-E6563C2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5A38E5A-380D-4D37-86D0-E05E53598A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/>
          <a:lstStyle/>
          <a:p>
            <a:r>
              <a:rPr lang="de-DE" dirty="0"/>
              <a:t>4.0 Einleitung</a:t>
            </a:r>
          </a:p>
        </p:txBody>
      </p:sp>
    </p:spTree>
    <p:extLst>
      <p:ext uri="{BB962C8B-B14F-4D97-AF65-F5344CB8AC3E}">
        <p14:creationId xmlns:p14="http://schemas.microsoft.com/office/powerpoint/2010/main" val="424790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2C7A8-7EE1-445E-B18B-B0B44B029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737915"/>
            <a:ext cx="9956233" cy="2387600"/>
          </a:xfrm>
        </p:spPr>
        <p:txBody>
          <a:bodyPr>
            <a:normAutofit fontScale="90000"/>
          </a:bodyPr>
          <a:lstStyle/>
          <a:p>
            <a:pPr marL="541338" indent="-541338">
              <a:lnSpc>
                <a:spcPct val="100000"/>
              </a:lnSpc>
            </a:pPr>
            <a:r>
              <a:rPr lang="de-DE" dirty="0"/>
              <a:t>4.3 </a:t>
            </a:r>
            <a:r>
              <a:rPr lang="de-DE" sz="6600" dirty="0"/>
              <a:t>Standardbetriebsverfahren </a:t>
            </a:r>
            <a:br>
              <a:rPr lang="de-DE" sz="6600" dirty="0"/>
            </a:br>
            <a:endParaRPr lang="de-DE" i="1" dirty="0">
              <a:solidFill>
                <a:srgbClr val="044C96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147B01-30C8-421C-BD17-8AC69CBE5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8600902" cy="1655762"/>
          </a:xfrm>
        </p:spPr>
        <p:txBody>
          <a:bodyPr/>
          <a:lstStyle/>
          <a:p>
            <a:r>
              <a:rPr lang="en-US" dirty="0"/>
              <a:t>General operating procedures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8B720-1CFD-4B73-A56F-433DC892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02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Kommunikation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4.1 Begriffsbestimmungen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7B15EE-F827-4A97-9808-2E14A8A4A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816971"/>
            <a:ext cx="7498624" cy="562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52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Generelles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Sobald man ein Flug-Funkgerät benutzt, ist es eine „Station“ oder offiziell „Luftfunkstelle“</a:t>
            </a:r>
          </a:p>
          <a:p>
            <a:r>
              <a:rPr lang="de-DE" dirty="0"/>
              <a:t>In Deutschland beginnen Stationsnamen von Luftfahrzeugen immer mit    „D-“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Für Segelflugzeuge folgen vier Zahlen</a:t>
            </a:r>
          </a:p>
          <a:p>
            <a:pPr lvl="1"/>
            <a:r>
              <a:rPr lang="de-DE" dirty="0"/>
              <a:t>Für alle anderen Flugzeuge folgen vier Buchstaben</a:t>
            </a:r>
          </a:p>
          <a:p>
            <a:pPr lvl="2"/>
            <a:r>
              <a:rPr lang="de-DE" dirty="0"/>
              <a:t>Für Motorsegler beginnend mit  „K“</a:t>
            </a:r>
          </a:p>
          <a:p>
            <a:pPr lvl="2"/>
            <a:r>
              <a:rPr lang="de-DE" dirty="0"/>
              <a:t>Für einmotorige Motorflugzeuge bis 2 to beginnend mit „E“</a:t>
            </a:r>
          </a:p>
          <a:p>
            <a:pPr lvl="2"/>
            <a:r>
              <a:rPr lang="de-DE" dirty="0"/>
              <a:t>Für zweimotorige Motorflugzeuge bis 2 to beginnend mit „G“</a:t>
            </a:r>
          </a:p>
          <a:p>
            <a:pPr lvl="2"/>
            <a:r>
              <a:rPr lang="de-DE" dirty="0"/>
              <a:t>Für Hubschrauber beginnend mit „H“</a:t>
            </a:r>
          </a:p>
          <a:p>
            <a:pPr lvl="2"/>
            <a:r>
              <a:rPr lang="de-DE" dirty="0"/>
              <a:t>Für ultraleichte Fluggeräte beginnend mit „M“		</a:t>
            </a:r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Die Sprache des internationalen Flugfunks ist Englisch</a:t>
            </a:r>
          </a:p>
          <a:p>
            <a:r>
              <a:rPr lang="de-DE" dirty="0"/>
              <a:t>In Deutschland kann bei VFR-Sichtflug auch Deutsch gesprochen werden.</a:t>
            </a:r>
          </a:p>
          <a:p>
            <a:r>
              <a:rPr lang="de-DE" dirty="0"/>
              <a:t>Bodenstationen werden mit dem Namen des Flugplatzes oder Dienstes und, je nachdem ob es Verkehrskontrolle oder -information ist, mit dem Wort „Turm“ (oder „RADAR“) bzw. </a:t>
            </a:r>
            <a:r>
              <a:rPr lang="de-DE"/>
              <a:t>„Radio“ </a:t>
            </a:r>
            <a:r>
              <a:rPr lang="de-DE" dirty="0"/>
              <a:t>gerufen, z.B. „Saarbrücken Turm“, „Stuttgart RADAR“, „Hettstadt Radio“, „Langen Information“.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055489" y="6616660"/>
            <a:ext cx="2068131" cy="288000"/>
          </a:xfrm>
        </p:spPr>
        <p:txBody>
          <a:bodyPr/>
          <a:lstStyle/>
          <a:p>
            <a:r>
              <a:rPr lang="de-DE" dirty="0"/>
              <a:t>Generelles</a:t>
            </a:r>
          </a:p>
        </p:txBody>
      </p:sp>
    </p:spTree>
    <p:extLst>
      <p:ext uri="{BB962C8B-B14F-4D97-AF65-F5344CB8AC3E}">
        <p14:creationId xmlns:p14="http://schemas.microsoft.com/office/powerpoint/2010/main" val="295589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Frequenzbereiche, Funkgeräte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Das Luftfahrtband für den Sprechfunk ist der Frequenzbereich   118 bis 137 MHz</a:t>
            </a:r>
          </a:p>
          <a:p>
            <a:endParaRPr lang="de-DE" dirty="0"/>
          </a:p>
          <a:p>
            <a:r>
              <a:rPr lang="de-DE" dirty="0"/>
              <a:t>Die einzelnen Frequenzen werden mit einem Abstand von 8,33 kHz verwendet.</a:t>
            </a:r>
          </a:p>
          <a:p>
            <a:endParaRPr lang="de-DE" dirty="0"/>
          </a:p>
          <a:p>
            <a:r>
              <a:rPr lang="de-DE" dirty="0"/>
              <a:t>Die Frequenzen werden auch als „Kanäle“ bezeichnet. Sie werden nicht genau, sondern in der letzten Stelle auf Null oder 5 gerundet angezeigt. Sie können an den Flugfunkgeräten entweder über Drehschalter oder Tasten eingestellt werden. Die Anzeige erfolgt über Digital-Displays.</a:t>
            </a:r>
          </a:p>
          <a:p>
            <a:endParaRPr lang="de-DE" dirty="0">
              <a:solidFill>
                <a:srgbClr val="00B050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Bei Segelflugzeugen werden in der Regel ähnliche Funkgeräte wie in diesem Beispiel verwendet.	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marL="914400" lvl="2" indent="0">
              <a:buNone/>
            </a:pPr>
            <a:endParaRPr lang="de-DE" dirty="0"/>
          </a:p>
          <a:p>
            <a:pPr marL="273050" lvl="2" indent="0">
              <a:buNone/>
            </a:pPr>
            <a:r>
              <a:rPr lang="de-DE" dirty="0"/>
              <a:t>Gesendet wird in der Regel durch Betätigung eines „Sendeknopfes“ oder einer Sendetaste, die meistens am Steuerknüppel angebracht ist</a:t>
            </a:r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8" name="Bild 1" descr="https://www.zweefvliegopleiding.nl/images/evo/radi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485" y="1954949"/>
            <a:ext cx="2969132" cy="27824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84C8CDB-5CFC-4A71-A2A4-65C115283F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5489" y="6616660"/>
            <a:ext cx="2068131" cy="288000"/>
          </a:xfrm>
        </p:spPr>
        <p:txBody>
          <a:bodyPr/>
          <a:lstStyle/>
          <a:p>
            <a:r>
              <a:rPr lang="de-DE" dirty="0"/>
              <a:t>Generelles</a:t>
            </a:r>
          </a:p>
        </p:txBody>
      </p:sp>
    </p:spTree>
    <p:extLst>
      <p:ext uri="{BB962C8B-B14F-4D97-AF65-F5344CB8AC3E}">
        <p14:creationId xmlns:p14="http://schemas.microsoft.com/office/powerpoint/2010/main" val="728570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Regeln bei Funkkommunikation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b="1" dirty="0"/>
              <a:t>Wichtige Regeln bei Funkkommunikation:</a:t>
            </a:r>
          </a:p>
          <a:p>
            <a:endParaRPr lang="de-DE" dirty="0"/>
          </a:p>
          <a:p>
            <a:r>
              <a:rPr lang="de-DE" dirty="0"/>
              <a:t>vor dem Absetzen eines Funkspruches „in den Funk reinhören“ (Beendigung des vorangegangen Funkspruches vor eigenem Funkspruch abwarten)</a:t>
            </a:r>
          </a:p>
          <a:p>
            <a:r>
              <a:rPr lang="de-DE" dirty="0"/>
              <a:t>Erst Sendetaste drücken, dann sprechen!</a:t>
            </a:r>
          </a:p>
          <a:p>
            <a:r>
              <a:rPr lang="de-DE" dirty="0"/>
              <a:t>Die vorgegebenen Sprechgruppen verwenden</a:t>
            </a:r>
          </a:p>
          <a:p>
            <a:r>
              <a:rPr lang="de-DE" dirty="0"/>
              <a:t>Übertragung von Zahlen einzeln (Ausnahmen sind „100er“ und „1000er“)</a:t>
            </a:r>
          </a:p>
          <a:p>
            <a:r>
              <a:rPr lang="de-DE" dirty="0"/>
              <a:t>ICAO Alphabet verwenden</a:t>
            </a:r>
          </a:p>
          <a:p>
            <a:r>
              <a:rPr lang="de-DE" dirty="0"/>
              <a:t>Deutliche und laute Sprache</a:t>
            </a:r>
          </a:p>
          <a:p>
            <a:r>
              <a:rPr lang="de-DE" dirty="0"/>
              <a:t>Sendetaste bis Ende der Nachricht betätigen</a:t>
            </a:r>
          </a:p>
          <a:p>
            <a:r>
              <a:rPr lang="de-DE" dirty="0"/>
              <a:t>Funkdisziplin (nur regelkonforme Funksprüche verwenden, keine Privatgespräche)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b="1" dirty="0"/>
              <a:t>Benennung der Flugzeug-Stationen</a:t>
            </a:r>
            <a:endParaRPr lang="de-DE" dirty="0"/>
          </a:p>
          <a:p>
            <a:endParaRPr lang="de-DE" b="1" dirty="0"/>
          </a:p>
          <a:p>
            <a:r>
              <a:rPr lang="de-DE" dirty="0"/>
              <a:t>Grundsätzlich ist das komplette Flugzeugkennzeichen zu nennen</a:t>
            </a:r>
          </a:p>
          <a:p>
            <a:r>
              <a:rPr lang="de-DE" dirty="0"/>
              <a:t>Abkürzung darf nur nach Abkürzung durch die Bodenstation erfolgen (immer mit vorangestelltem „D“). Die Wettbewerbskennzeichen von Segelflugzeugen gibt es im Funk offiziell nicht.</a:t>
            </a:r>
          </a:p>
          <a:p>
            <a:r>
              <a:rPr lang="de-DE" dirty="0"/>
              <a:t>Der Name der Bodenstation wird nur beim „Einleitungsanruf“ genannt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FDBB169-52FB-4AA0-A955-65AA152395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238" y="6616700"/>
            <a:ext cx="9001125" cy="287338"/>
          </a:xfrm>
        </p:spPr>
        <p:txBody>
          <a:bodyPr/>
          <a:lstStyle/>
          <a:p>
            <a:r>
              <a:rPr lang="de-DE" dirty="0"/>
              <a:t>Generelles</a:t>
            </a:r>
          </a:p>
        </p:txBody>
      </p:sp>
    </p:spTree>
    <p:extLst>
      <p:ext uri="{BB962C8B-B14F-4D97-AF65-F5344CB8AC3E}">
        <p14:creationId xmlns:p14="http://schemas.microsoft.com/office/powerpoint/2010/main" val="1128635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Kommunikation bei Windenstart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Während des Windenstarts muss eine permanente Sprechverbindung zur Winde vorhanden sein (nicht über den Flugfunk)</a:t>
            </a:r>
          </a:p>
          <a:p>
            <a:r>
              <a:rPr lang="de-DE" dirty="0"/>
              <a:t>Die Kommunikation durch den Startleiter mit der Winde beginnt nach der Meldung des Piloten zur Startbereitschaft</a:t>
            </a:r>
          </a:p>
          <a:p>
            <a:r>
              <a:rPr lang="de-DE" dirty="0"/>
              <a:t>Der Flächenhalter und der Startleiter überprüfen:</a:t>
            </a:r>
          </a:p>
          <a:p>
            <a:pPr marL="0" indent="0">
              <a:buNone/>
            </a:pPr>
            <a:r>
              <a:rPr lang="de-DE" dirty="0"/>
              <a:t>	keine anfliegenden Flugzeuge</a:t>
            </a:r>
          </a:p>
          <a:p>
            <a:pPr marL="0" indent="0">
              <a:buNone/>
            </a:pPr>
            <a:r>
              <a:rPr lang="de-DE" dirty="0"/>
              <a:t>	Windenschleppstrecke frei</a:t>
            </a:r>
          </a:p>
          <a:p>
            <a:pPr marL="0" indent="0">
              <a:buNone/>
            </a:pPr>
            <a:r>
              <a:rPr lang="de-DE" dirty="0"/>
              <a:t>	Luftraum über Windenstrecke frei</a:t>
            </a:r>
          </a:p>
          <a:p>
            <a:pPr marL="0" indent="0">
              <a:buNone/>
            </a:pPr>
            <a:r>
              <a:rPr lang="de-DE" dirty="0"/>
              <a:t>	Transportrad/Spornkuller entfernt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b="1" dirty="0"/>
              <a:t>Kommandos für Windenstart </a:t>
            </a:r>
            <a:r>
              <a:rPr lang="de-DE" dirty="0"/>
              <a:t>(werden vom Windenfahrer wiederholt)</a:t>
            </a:r>
          </a:p>
          <a:p>
            <a:endParaRPr lang="de-DE" b="1" dirty="0"/>
          </a:p>
          <a:p>
            <a:r>
              <a:rPr lang="de-DE" dirty="0"/>
              <a:t>„Flugzeug am X-Seil abflugbereit, Seil anziehen“</a:t>
            </a:r>
          </a:p>
          <a:p>
            <a:r>
              <a:rPr lang="de-DE" dirty="0"/>
              <a:t>„Seil Straff“</a:t>
            </a:r>
          </a:p>
          <a:p>
            <a:r>
              <a:rPr lang="de-DE" dirty="0"/>
              <a:t>„Fertig“</a:t>
            </a:r>
          </a:p>
          <a:p>
            <a:r>
              <a:rPr lang="de-DE" dirty="0"/>
              <a:t>„Frei“</a:t>
            </a:r>
          </a:p>
          <a:p>
            <a:r>
              <a:rPr lang="de-DE" dirty="0"/>
              <a:t>Im Schlepp „Schneller“ oder „langsamer“ über Funk.</a:t>
            </a:r>
          </a:p>
          <a:p>
            <a:r>
              <a:rPr lang="de-DE" dirty="0"/>
              <a:t>Bei Problemen vor dem Abheben des Flugzeuges zum Startabbruch ruft der Startleiter  „Halt Stopp, Halt Stopp, Halt Stopp“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762102" y="6581488"/>
            <a:ext cx="3927411" cy="288000"/>
          </a:xfrm>
        </p:spPr>
        <p:txBody>
          <a:bodyPr/>
          <a:lstStyle/>
          <a:p>
            <a:r>
              <a:rPr lang="de-DE" dirty="0"/>
              <a:t>Kommunikation Segelflug</a:t>
            </a:r>
          </a:p>
        </p:txBody>
      </p:sp>
    </p:spTree>
    <p:extLst>
      <p:ext uri="{BB962C8B-B14F-4D97-AF65-F5344CB8AC3E}">
        <p14:creationId xmlns:p14="http://schemas.microsoft.com/office/powerpoint/2010/main" val="831752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1464</Words>
  <Application>Microsoft Office PowerPoint</Application>
  <PresentationFormat>Breitbild</PresentationFormat>
  <Paragraphs>264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Office</vt:lpstr>
      <vt:lpstr>PowerPoint-Präsentation</vt:lpstr>
      <vt:lpstr>Hören, verstehen, reden</vt:lpstr>
      <vt:lpstr>Kommunikation: Gliederung (SFCL)</vt:lpstr>
      <vt:lpstr>4.3 Standardbetriebsverfahren  </vt:lpstr>
      <vt:lpstr>Kommunikation</vt:lpstr>
      <vt:lpstr>Generelles</vt:lpstr>
      <vt:lpstr>Frequenzbereiche, Funkgeräte</vt:lpstr>
      <vt:lpstr>Regeln bei Funkkommunikation</vt:lpstr>
      <vt:lpstr>Kommunikation bei Windenstart</vt:lpstr>
      <vt:lpstr>Kommunikation beim Flugzeugschlepp</vt:lpstr>
      <vt:lpstr>Kommunikation beim Selbststart</vt:lpstr>
      <vt:lpstr>Kommunikation mit Fluginformationsdienst</vt:lpstr>
      <vt:lpstr>Platzrundenbezeichnungen</vt:lpstr>
      <vt:lpstr>Kommunikation in der Platzrunde</vt:lpstr>
      <vt:lpstr>Platzrunden</vt:lpstr>
      <vt:lpstr>Flugplatzkarte</vt:lpstr>
      <vt:lpstr>Platzrunden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Hansen</dc:creator>
  <cp:lastModifiedBy>Schorsch</cp:lastModifiedBy>
  <cp:revision>167</cp:revision>
  <dcterms:created xsi:type="dcterms:W3CDTF">2021-05-15T14:36:40Z</dcterms:created>
  <dcterms:modified xsi:type="dcterms:W3CDTF">2025-02-23T21:08:46Z</dcterms:modified>
</cp:coreProperties>
</file>