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260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286" r:id="rId13"/>
    <p:sldId id="347" r:id="rId14"/>
    <p:sldId id="34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4C96"/>
    <a:srgbClr val="4472C4"/>
    <a:srgbClr val="2B88D9"/>
    <a:srgbClr val="C9DF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96" autoAdjust="0"/>
  </p:normalViewPr>
  <p:slideViewPr>
    <p:cSldViewPr snapToGrid="0">
      <p:cViewPr varScale="1">
        <p:scale>
          <a:sx n="87" d="100"/>
          <a:sy n="87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-1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F5E03-4EE1-4ED0-B9A7-3081538AD9C8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A0A4-27B6-4433-A0BE-39B4CD827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23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Revision 1 Allgemeine Korrekturen,   2025 Revision 2 Februar 2025</a:t>
            </a:r>
          </a:p>
          <a:p>
            <a:r>
              <a:rPr lang="de-DE" dirty="0"/>
              <a:t>Änderungen:</a:t>
            </a:r>
          </a:p>
          <a:p>
            <a:r>
              <a:rPr lang="de-DE" dirty="0"/>
              <a:t>Text und Bildänderungen Folien 12 bis 14</a:t>
            </a:r>
          </a:p>
          <a:p>
            <a:r>
              <a:rPr lang="de-DE" dirty="0"/>
              <a:t>Folie 15 </a:t>
            </a:r>
            <a:r>
              <a:rPr lang="de-DE"/>
              <a:t>Abfangsignale entfernt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DA0A4-27B6-4433-A0BE-39B4CD82726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57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Kommunikation</a:t>
            </a:r>
          </a:p>
        </p:txBody>
      </p:sp>
    </p:spTree>
    <p:extLst>
      <p:ext uri="{BB962C8B-B14F-4D97-AF65-F5344CB8AC3E}">
        <p14:creationId xmlns:p14="http://schemas.microsoft.com/office/powerpoint/2010/main" val="31070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7902858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36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7902858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613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4" y="132512"/>
            <a:ext cx="7921331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185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842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8774545" y="103352"/>
            <a:ext cx="1360846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KOM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10276774" y="103352"/>
            <a:ext cx="1915226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Kommunikation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15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hyperlink" Target="https://pixabay.com/de/dixi-toilette-dixi-klo-2554454/" TargetMode="External"/><Relationship Id="rId2" Type="http://schemas.openxmlformats.org/officeDocument/2006/relationships/image" Target="../media/image3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de-de/foto/flugzeug-flugzeuge-flugschau-kampfjets-66872/" TargetMode="External"/><Relationship Id="rId11" Type="http://schemas.openxmlformats.org/officeDocument/2006/relationships/hyperlink" Target="http://nl.wikipedia.org/wiki/Flughafen_D%C3%BCsseldorf" TargetMode="External"/><Relationship Id="rId5" Type="http://schemas.openxmlformats.org/officeDocument/2006/relationships/image" Target="../media/image4.jpeg"/><Relationship Id="rId15" Type="http://schemas.openxmlformats.org/officeDocument/2006/relationships/image" Target="../media/image8.png"/><Relationship Id="rId10" Type="http://schemas.openxmlformats.org/officeDocument/2006/relationships/image" Target="../media/image6.jpeg"/><Relationship Id="rId4" Type="http://schemas.openxmlformats.org/officeDocument/2006/relationships/hyperlink" Target="https://pixabay.com/de/flugzeug-flughafen-lufthansa-1119724/" TargetMode="External"/><Relationship Id="rId9" Type="http://schemas.openxmlformats.org/officeDocument/2006/relationships/hyperlink" Target="http://commons.wikimedia.org/wiki/File:Berlin_adac_hubschrauber_ueber_friedenau_01.05.2012_13-27-41.jpg" TargetMode="External"/><Relationship Id="rId14" Type="http://schemas.openxmlformats.org/officeDocument/2006/relationships/hyperlink" Target="https://commons.wikimedia.org/wiki/File:Cessna_172_Skyhawk_(D-EDDX)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84A4F68-ED5A-4FF4-8D2A-D2E64660729D}"/>
              </a:ext>
            </a:extLst>
          </p:cNvPr>
          <p:cNvSpPr/>
          <p:nvPr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Kommunikation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486641D-FD6D-4834-B209-3534F1D283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61"/>
          <a:stretch/>
        </p:blipFill>
        <p:spPr>
          <a:xfrm>
            <a:off x="3607299" y="1973866"/>
            <a:ext cx="5266568" cy="4332784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239DEF-2EBC-47CA-A8AD-CCF7B738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t>1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754A21-1E1E-441C-91DA-BE1673E04CF5}"/>
              </a:ext>
            </a:extLst>
          </p:cNvPr>
          <p:cNvSpPr txBox="1"/>
          <p:nvPr/>
        </p:nvSpPr>
        <p:spPr>
          <a:xfrm>
            <a:off x="4928885" y="1408325"/>
            <a:ext cx="2623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44C96"/>
                </a:solidFill>
              </a:rPr>
              <a:t>COMMUNICATIONS</a:t>
            </a:r>
            <a:endParaRPr lang="de-DE" sz="2400" i="1" dirty="0">
              <a:solidFill>
                <a:srgbClr val="044C96"/>
              </a:solidFill>
            </a:endParaRP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A6E9145E-E5C0-477E-B5D8-D0D6749035F3}"/>
              </a:ext>
            </a:extLst>
          </p:cNvPr>
          <p:cNvSpPr txBox="1">
            <a:spLocks/>
          </p:cNvSpPr>
          <p:nvPr/>
        </p:nvSpPr>
        <p:spPr>
          <a:xfrm>
            <a:off x="9512963" y="6508914"/>
            <a:ext cx="2237270" cy="3400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>
                <a:solidFill>
                  <a:srgbClr val="FFFFFF"/>
                </a:solidFill>
              </a:rPr>
              <a:t>Revision2</a:t>
            </a:r>
            <a:r>
              <a:rPr lang="de-DE" dirty="0">
                <a:solidFill>
                  <a:srgbClr val="FFFFFF"/>
                </a:solidFill>
              </a:rPr>
              <a:t>   </a:t>
            </a:r>
            <a:r>
              <a:rPr lang="de-DE" sz="1200" dirty="0">
                <a:solidFill>
                  <a:srgbClr val="FFFFFF"/>
                </a:solidFill>
              </a:rPr>
              <a:t>Februar 2025</a:t>
            </a:r>
          </a:p>
        </p:txBody>
      </p:sp>
    </p:spTree>
    <p:extLst>
      <p:ext uri="{BB962C8B-B14F-4D97-AF65-F5344CB8AC3E}">
        <p14:creationId xmlns:p14="http://schemas.microsoft.com/office/powerpoint/2010/main" val="166720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Tipps zur Überprüfung bei Funkausfall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Prüfung, ob Funkgerät eingeschaltet ist</a:t>
            </a:r>
          </a:p>
          <a:p>
            <a:r>
              <a:rPr lang="de-DE" dirty="0"/>
              <a:t>Prüfung, ob richtige Frequenz/Kanal aktiv ist</a:t>
            </a:r>
          </a:p>
          <a:p>
            <a:r>
              <a:rPr lang="de-DE" dirty="0"/>
              <a:t>Prüfung, ob Lautstärke aufgedreht ist</a:t>
            </a:r>
          </a:p>
          <a:p>
            <a:r>
              <a:rPr lang="de-DE" dirty="0"/>
              <a:t>Prüfung, ob Lautsprecher/Headset funktionstüchtig ist (z.B. Squelch ausschalten)</a:t>
            </a:r>
          </a:p>
          <a:p>
            <a:r>
              <a:rPr lang="de-DE" dirty="0"/>
              <a:t>Bei Benutzung eines Headset die Anschlussstecker aus-/einstecken</a:t>
            </a:r>
          </a:p>
          <a:p>
            <a:r>
              <a:rPr lang="de-DE" dirty="0"/>
              <a:t>Bei externem Intercom Lautstärke und Squelch überprüfen</a:t>
            </a:r>
          </a:p>
          <a:p>
            <a:r>
              <a:rPr lang="de-DE" dirty="0"/>
              <a:t>Mit der Bodenstation wiederholt funken</a:t>
            </a:r>
          </a:p>
          <a:p>
            <a:r>
              <a:rPr lang="de-DE" dirty="0"/>
              <a:t>Gesamte Funkanlage überprüfen durch Frequenzwechsel auf eine automatische Ansage (z.B. ATIS) oder Kontakt zu FIS herstellen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Überprüfung, dass Sendetaste nicht klemmt</a:t>
            </a:r>
          </a:p>
          <a:p>
            <a:r>
              <a:rPr lang="de-DE" dirty="0"/>
              <a:t>Überprüfung ob beim Senden im Gerät TX (Senden/</a:t>
            </a:r>
            <a:r>
              <a:rPr lang="de-DE" dirty="0" err="1"/>
              <a:t>Transmitting</a:t>
            </a:r>
            <a:r>
              <a:rPr lang="de-DE" dirty="0"/>
              <a:t>) oder RX (Empfangen/</a:t>
            </a:r>
            <a:r>
              <a:rPr lang="de-DE" dirty="0" err="1"/>
              <a:t>Receiving</a:t>
            </a:r>
            <a:r>
              <a:rPr lang="de-DE" dirty="0"/>
              <a:t>) angezeigt wird. Geräte mit digitaler Anzeige haben diese Hilfsmittel, andere ein Lämpchen dafür</a:t>
            </a:r>
          </a:p>
          <a:p>
            <a:endParaRPr lang="de-DE" dirty="0"/>
          </a:p>
          <a:p>
            <a:r>
              <a:rPr lang="de-DE" dirty="0"/>
              <a:t>Bei Feststellung, dass zwar gesendet wird, aber nicht empfangen: Senden und das Wort „Blindsendung“ voranstellen und die Absichten durchsagen (z.B. D-</a:t>
            </a:r>
            <a:r>
              <a:rPr lang="de-DE" dirty="0" err="1"/>
              <a:t>xxxx</a:t>
            </a:r>
            <a:r>
              <a:rPr lang="de-DE" dirty="0"/>
              <a:t> lande auf Piste </a:t>
            </a:r>
            <a:r>
              <a:rPr lang="de-DE" dirty="0" err="1"/>
              <a:t>zz</a:t>
            </a:r>
            <a:r>
              <a:rPr lang="de-DE" dirty="0"/>
              <a:t>). Sendung zweimal durchführen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38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1"/>
                </a:solidFill>
              </a:rPr>
              <a:t>Flugplatz-Kennzeichnungen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Kartendarstellung von Flugplätzen: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03" y="1444370"/>
            <a:ext cx="3021386" cy="4956430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879477" y="888641"/>
            <a:ext cx="5830614" cy="5475890"/>
          </a:xfrm>
        </p:spPr>
        <p:txBody>
          <a:bodyPr>
            <a:normAutofit fontScale="85000" lnSpcReduction="10000"/>
          </a:bodyPr>
          <a:lstStyle/>
          <a:p>
            <a:pPr marL="914400" lvl="2" indent="0">
              <a:buNone/>
            </a:pPr>
            <a:r>
              <a:rPr lang="de-DE" b="1" dirty="0"/>
              <a:t>Bodensignale:</a:t>
            </a:r>
          </a:p>
          <a:p>
            <a:pPr lvl="2">
              <a:spcAft>
                <a:spcPts val="2400"/>
              </a:spcAft>
            </a:pPr>
            <a:r>
              <a:rPr lang="de-DE" sz="1700" b="1" dirty="0"/>
              <a:t>Flughafen außer Betrieb Landeverbot </a:t>
            </a:r>
            <a:r>
              <a:rPr lang="de-DE" sz="2800" b="1" dirty="0"/>
              <a:t> </a:t>
            </a:r>
          </a:p>
          <a:p>
            <a:pPr lvl="2">
              <a:spcAft>
                <a:spcPts val="2400"/>
              </a:spcAft>
            </a:pPr>
            <a:r>
              <a:rPr lang="de-DE" sz="1700" b="1" dirty="0"/>
              <a:t>Vorsicht beim Landen, die Piste ist in schlechtem Zustand   </a:t>
            </a:r>
          </a:p>
          <a:p>
            <a:pPr lvl="2">
              <a:spcAft>
                <a:spcPts val="2400"/>
              </a:spcAft>
            </a:pPr>
            <a:r>
              <a:rPr lang="de-DE" sz="1700" b="1" dirty="0"/>
              <a:t>nur auf den Pisten und Rollwegen rollen, starten und landen </a:t>
            </a:r>
          </a:p>
          <a:p>
            <a:pPr lvl="2">
              <a:spcAft>
                <a:spcPts val="1800"/>
              </a:spcAft>
            </a:pPr>
            <a:r>
              <a:rPr lang="de-DE" sz="1700" b="1" dirty="0"/>
              <a:t>starten und landen nur auf der Piste, rollen ist nicht auf Pisten und Rollwegen beschränkt </a:t>
            </a:r>
          </a:p>
          <a:p>
            <a:pPr lvl="2">
              <a:spcAft>
                <a:spcPts val="2400"/>
              </a:spcAft>
            </a:pPr>
            <a:r>
              <a:rPr lang="de-DE" sz="1700" b="1" dirty="0"/>
              <a:t>Der mit Kreuzen gekennzeichnete Teil ist nicht benutzbar </a:t>
            </a:r>
          </a:p>
          <a:p>
            <a:pPr lvl="2">
              <a:spcAft>
                <a:spcPts val="2400"/>
              </a:spcAft>
            </a:pPr>
            <a:r>
              <a:rPr lang="de-DE" sz="1700" b="1" dirty="0"/>
              <a:t>Starten und landen rechts und in Blickrichtung des „T“ </a:t>
            </a:r>
          </a:p>
          <a:p>
            <a:pPr lvl="2">
              <a:spcAft>
                <a:spcPts val="1800"/>
              </a:spcAft>
            </a:pPr>
            <a:r>
              <a:rPr lang="de-DE" sz="1700" b="1" dirty="0"/>
              <a:t>Start- und Landerichtung gerundet</a:t>
            </a:r>
            <a:r>
              <a:rPr lang="de-DE" sz="1400" b="1" dirty="0"/>
              <a:t> </a:t>
            </a:r>
          </a:p>
          <a:p>
            <a:pPr lvl="2">
              <a:spcAft>
                <a:spcPts val="1800"/>
              </a:spcAft>
            </a:pPr>
            <a:r>
              <a:rPr lang="de-DE" sz="1700" b="1" dirty="0"/>
              <a:t>Nach Start und vor Landung sind Richtungsänderungen nur nach rechts erlaubt</a:t>
            </a:r>
            <a:endParaRPr lang="de-DE" sz="1200" b="1" dirty="0"/>
          </a:p>
          <a:p>
            <a:pPr lvl="2"/>
            <a:r>
              <a:rPr lang="de-DE" sz="1700" b="1" dirty="0"/>
              <a:t>Standort der Betriebsleitung (früher) Flugleitung, Tower</a:t>
            </a:r>
          </a:p>
          <a:p>
            <a:pPr lvl="2"/>
            <a:endParaRPr lang="de-DE" sz="1200" dirty="0"/>
          </a:p>
          <a:p>
            <a:pPr lvl="2"/>
            <a:endParaRPr lang="de-DE" sz="1200" dirty="0"/>
          </a:p>
          <a:p>
            <a:pPr lvl="4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477" y="1066992"/>
            <a:ext cx="744853" cy="49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8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Lichtsignale bei Funkausfall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Lichtsignale als Flugsicherungsanweisungen nur durch Flugverkehrsdienste</a:t>
            </a:r>
          </a:p>
          <a:p>
            <a:r>
              <a:rPr lang="de-DE" dirty="0"/>
              <a:t>Zur Gefahrenabwehr bestimmte Signale durch alle Bodenstationen </a:t>
            </a:r>
          </a:p>
          <a:p>
            <a:endParaRPr lang="de-DE" dirty="0"/>
          </a:p>
          <a:p>
            <a:r>
              <a:rPr lang="de-DE" dirty="0"/>
              <a:t>Erkennt eine Bodenstation eines Flugplatzes den Funkausfall eines Flugzeuges, kann sie Lichtsignale absenden</a:t>
            </a:r>
          </a:p>
          <a:p>
            <a:r>
              <a:rPr lang="de-DE" dirty="0"/>
              <a:t>Unterschieden wird generell zwischen Funkausfall eines Flugzeuges am Boden und in der Luft</a:t>
            </a:r>
          </a:p>
          <a:p>
            <a:r>
              <a:rPr lang="de-DE" dirty="0"/>
              <a:t>Mitnahme einer Darstellung der Lichtsignale an Bord ist Vorschrift (ICAO-Karte, digitale Speicherung, Papierdarstellung)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Arten der Lichtsignale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440" y="1929724"/>
            <a:ext cx="4671580" cy="31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6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Lichtsignale bei Funkausfall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A441D38-2726-4E0E-ABCE-B993BEEEE1AC}"/>
              </a:ext>
            </a:extLst>
          </p:cNvPr>
          <p:cNvSpPr txBox="1"/>
          <p:nvPr/>
        </p:nvSpPr>
        <p:spPr>
          <a:xfrm>
            <a:off x="954815" y="696683"/>
            <a:ext cx="1073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Lichtsignale entsprechen Flugsicherungsanweisungen </a:t>
            </a:r>
            <a:r>
              <a:rPr lang="de-DE" b="1" dirty="0"/>
              <a:t>→ </a:t>
            </a:r>
            <a:r>
              <a:rPr lang="de-DE" sz="2400" b="1" dirty="0">
                <a:solidFill>
                  <a:srgbClr val="FF0000"/>
                </a:solidFill>
              </a:rPr>
              <a:t>nur</a:t>
            </a:r>
            <a:r>
              <a:rPr lang="de-DE" sz="2400" dirty="0"/>
              <a:t> </a:t>
            </a:r>
            <a:r>
              <a:rPr lang="de-DE" sz="2400" b="1" dirty="0"/>
              <a:t>Flugverkehrsdienste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2875B6D-B958-49C0-8F87-DE4C4D6E8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5" y="1158348"/>
            <a:ext cx="4555231" cy="462563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2ACA97E-8820-4036-A324-A88B6EC91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6" y="4899426"/>
            <a:ext cx="4511689" cy="165428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10C07B8-73B1-4B46-9CC7-F239570C3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6" y="1163107"/>
            <a:ext cx="4511689" cy="3223807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D5FD373D-9DD4-42B9-90B2-B59EF635671C}"/>
              </a:ext>
            </a:extLst>
          </p:cNvPr>
          <p:cNvSpPr/>
          <p:nvPr/>
        </p:nvSpPr>
        <p:spPr>
          <a:xfrm>
            <a:off x="5588935" y="4393481"/>
            <a:ext cx="662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Zur direkten Abwehr von Gefahren </a:t>
            </a:r>
            <a:r>
              <a:rPr lang="de-DE" b="1" dirty="0"/>
              <a:t>→</a:t>
            </a:r>
            <a:r>
              <a:rPr lang="de-DE" sz="2400" dirty="0"/>
              <a:t> </a:t>
            </a:r>
            <a:r>
              <a:rPr lang="de-DE" sz="2400" b="1" dirty="0"/>
              <a:t>Betriebsleiter</a:t>
            </a:r>
          </a:p>
        </p:txBody>
      </p:sp>
    </p:spTree>
    <p:extLst>
      <p:ext uri="{BB962C8B-B14F-4D97-AF65-F5344CB8AC3E}">
        <p14:creationId xmlns:p14="http://schemas.microsoft.com/office/powerpoint/2010/main" val="304018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Transponderschaltung bei Funkausfall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  <a:p>
            <a:r>
              <a:rPr lang="de-DE" b="1" dirty="0"/>
              <a:t>Funkausfall im kontrollierten Luftraum / bei Kontakt mit FIS</a:t>
            </a:r>
          </a:p>
          <a:p>
            <a:endParaRPr lang="de-DE" dirty="0"/>
          </a:p>
          <a:p>
            <a:r>
              <a:rPr lang="de-DE" dirty="0"/>
              <a:t>Transponder (wenn vorhanden) auf         </a:t>
            </a:r>
            <a:r>
              <a:rPr lang="de-DE" dirty="0" err="1"/>
              <a:t>Squawk</a:t>
            </a:r>
            <a:r>
              <a:rPr lang="de-DE" dirty="0"/>
              <a:t> 7600  (Seven Six, da hörst du nix) stellen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b="1" dirty="0"/>
          </a:p>
          <a:p>
            <a:r>
              <a:rPr lang="de-DE" b="1" dirty="0"/>
              <a:t>Funkausfall im unkontrollierten Luftraum</a:t>
            </a:r>
          </a:p>
          <a:p>
            <a:endParaRPr lang="de-DE" b="1" dirty="0"/>
          </a:p>
          <a:p>
            <a:endParaRPr lang="de-DE" sz="1400" b="1" dirty="0"/>
          </a:p>
          <a:p>
            <a:r>
              <a:rPr lang="de-DE" dirty="0"/>
              <a:t>Transponder nicht auf 7600 stellen sondern Verfahren nach AIP für die jeweilen Flugplätze verwenden</a:t>
            </a:r>
          </a:p>
          <a:p>
            <a:r>
              <a:rPr lang="de-DE" dirty="0"/>
              <a:t>AVIATE, NAVIGATE, COMMUNICATE</a:t>
            </a:r>
          </a:p>
          <a:p>
            <a:r>
              <a:rPr lang="de-DE" dirty="0"/>
              <a:t>Nach vorhandenen Bodensignale anfliegen</a:t>
            </a:r>
          </a:p>
          <a:p>
            <a:r>
              <a:rPr lang="de-DE" dirty="0"/>
              <a:t>Hast du Bedenken, dass dein Funk stört, ausschalten</a:t>
            </a:r>
          </a:p>
          <a:p>
            <a:r>
              <a:rPr lang="de-DE" dirty="0"/>
              <a:t>Äußerste Vorsicht in der Platzrunde und im Anflug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A7514D-DA4D-45B1-9558-621E731A5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1" y="3968931"/>
            <a:ext cx="4000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8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6237-792B-4CB1-BEA8-BE940207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Hören, verstehen, reden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D492D8-9C97-4761-93BE-7837E317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E69089-7936-4791-A13D-69E434B09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595872"/>
            <a:ext cx="9000000" cy="308788"/>
          </a:xfrm>
        </p:spPr>
        <p:txBody>
          <a:bodyPr/>
          <a:lstStyle/>
          <a:p>
            <a:r>
              <a:rPr lang="de-DE" dirty="0"/>
              <a:t>Wozu Kommunikation lernen?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7F02E86-47F7-43C0-B61D-234F4E92FD4B}"/>
              </a:ext>
            </a:extLst>
          </p:cNvPr>
          <p:cNvGrpSpPr/>
          <p:nvPr/>
        </p:nvGrpSpPr>
        <p:grpSpPr>
          <a:xfrm>
            <a:off x="1632597" y="748937"/>
            <a:ext cx="8756743" cy="5762387"/>
            <a:chOff x="0" y="138112"/>
            <a:chExt cx="8458201" cy="6257828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63DD169-2EF3-4A55-AC5C-878E1A86B78F}"/>
                </a:ext>
              </a:extLst>
            </p:cNvPr>
            <p:cNvSpPr/>
            <p:nvPr/>
          </p:nvSpPr>
          <p:spPr>
            <a:xfrm>
              <a:off x="1" y="4224338"/>
              <a:ext cx="8458200" cy="217160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2B9986E-CC15-4417-A402-3741E75E0675}"/>
                </a:ext>
              </a:extLst>
            </p:cNvPr>
            <p:cNvSpPr/>
            <p:nvPr/>
          </p:nvSpPr>
          <p:spPr>
            <a:xfrm>
              <a:off x="0" y="170383"/>
              <a:ext cx="8458200" cy="405395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18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E8090AF-3370-4E01-AD2E-850AFA8D5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21060263">
              <a:off x="6724651" y="260985"/>
              <a:ext cx="1447800" cy="987742"/>
            </a:xfrm>
            <a:prstGeom prst="rect">
              <a:avLst/>
            </a:prstGeom>
            <a:effectLst>
              <a:softEdge rad="355600"/>
            </a:effec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25ECDCD-CFDE-41F8-93AB-EB3300028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flipH="1">
              <a:off x="457199" y="176211"/>
              <a:ext cx="2041034" cy="947738"/>
            </a:xfrm>
            <a:prstGeom prst="rect">
              <a:avLst/>
            </a:prstGeom>
            <a:effectLst>
              <a:softEdge rad="304800"/>
            </a:effectLst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6E85D5C-137A-4587-BE91-F88CF967F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rot="21295223">
              <a:off x="7258040" y="2427994"/>
              <a:ext cx="1114437" cy="767642"/>
            </a:xfrm>
            <a:prstGeom prst="rect">
              <a:avLst/>
            </a:prstGeom>
            <a:effectLst>
              <a:softEdge rad="139700"/>
            </a:effectLst>
          </p:spPr>
        </p:pic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6A58E739-C4BA-436F-8B9A-F25253E99D94}"/>
                </a:ext>
              </a:extLst>
            </p:cNvPr>
            <p:cNvGrpSpPr>
              <a:grpSpLocks/>
            </p:cNvGrpSpPr>
            <p:nvPr/>
          </p:nvGrpSpPr>
          <p:grpSpPr bwMode="auto">
            <a:xfrm rot="21212078">
              <a:off x="3421965" y="2230140"/>
              <a:ext cx="1682957" cy="485003"/>
              <a:chOff x="3416197" y="2222092"/>
              <a:chExt cx="708" cy="257"/>
            </a:xfrm>
          </p:grpSpPr>
          <p:sp>
            <p:nvSpPr>
              <p:cNvPr id="137" name="Freeform 18">
                <a:extLst>
                  <a:ext uri="{FF2B5EF4-FFF2-40B4-BE49-F238E27FC236}">
                    <a16:creationId xmlns:a16="http://schemas.microsoft.com/office/drawing/2014/main" id="{8CD64752-7D0E-4AA3-B029-E793FA5C5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589" y="2222110"/>
                <a:ext cx="316" cy="130"/>
              </a:xfrm>
              <a:custGeom>
                <a:avLst/>
                <a:gdLst/>
                <a:ahLst/>
                <a:cxnLst>
                  <a:cxn ang="0">
                    <a:pos x="5" y="106"/>
                  </a:cxn>
                  <a:cxn ang="0">
                    <a:pos x="12" y="107"/>
                  </a:cxn>
                  <a:cxn ang="0">
                    <a:pos x="184" y="42"/>
                  </a:cxn>
                  <a:cxn ang="0">
                    <a:pos x="298" y="1"/>
                  </a:cxn>
                  <a:cxn ang="0">
                    <a:pos x="310" y="1"/>
                  </a:cxn>
                  <a:cxn ang="0">
                    <a:pos x="316" y="1"/>
                  </a:cxn>
                  <a:cxn ang="0">
                    <a:pos x="316" y="5"/>
                  </a:cxn>
                  <a:cxn ang="0">
                    <a:pos x="201" y="60"/>
                  </a:cxn>
                  <a:cxn ang="0">
                    <a:pos x="32" y="130"/>
                  </a:cxn>
                  <a:cxn ang="0">
                    <a:pos x="12" y="127"/>
                  </a:cxn>
                  <a:cxn ang="0">
                    <a:pos x="2" y="121"/>
                  </a:cxn>
                  <a:cxn ang="0">
                    <a:pos x="0" y="113"/>
                  </a:cxn>
                  <a:cxn ang="0">
                    <a:pos x="5" y="106"/>
                  </a:cxn>
                </a:cxnLst>
                <a:rect l="0" t="0" r="r" b="b"/>
                <a:pathLst>
                  <a:path w="316" h="130">
                    <a:moveTo>
                      <a:pt x="5" y="106"/>
                    </a:moveTo>
                    <a:lnTo>
                      <a:pt x="12" y="107"/>
                    </a:lnTo>
                    <a:cubicBezTo>
                      <a:pt x="42" y="96"/>
                      <a:pt x="136" y="60"/>
                      <a:pt x="184" y="42"/>
                    </a:cubicBezTo>
                    <a:lnTo>
                      <a:pt x="298" y="1"/>
                    </a:lnTo>
                    <a:lnTo>
                      <a:pt x="310" y="1"/>
                    </a:lnTo>
                    <a:cubicBezTo>
                      <a:pt x="313" y="1"/>
                      <a:pt x="315" y="0"/>
                      <a:pt x="316" y="1"/>
                    </a:cubicBezTo>
                    <a:lnTo>
                      <a:pt x="316" y="5"/>
                    </a:lnTo>
                    <a:cubicBezTo>
                      <a:pt x="297" y="15"/>
                      <a:pt x="248" y="39"/>
                      <a:pt x="201" y="60"/>
                    </a:cubicBezTo>
                    <a:cubicBezTo>
                      <a:pt x="154" y="81"/>
                      <a:pt x="64" y="119"/>
                      <a:pt x="32" y="130"/>
                    </a:cubicBezTo>
                    <a:lnTo>
                      <a:pt x="12" y="127"/>
                    </a:lnTo>
                    <a:cubicBezTo>
                      <a:pt x="7" y="126"/>
                      <a:pt x="5" y="124"/>
                      <a:pt x="2" y="121"/>
                    </a:cubicBezTo>
                    <a:cubicBezTo>
                      <a:pt x="0" y="119"/>
                      <a:pt x="0" y="115"/>
                      <a:pt x="0" y="113"/>
                    </a:cubicBezTo>
                    <a:cubicBezTo>
                      <a:pt x="0" y="110"/>
                      <a:pt x="5" y="108"/>
                      <a:pt x="5" y="1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1593903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" name="Freeform 19">
                <a:extLst>
                  <a:ext uri="{FF2B5EF4-FFF2-40B4-BE49-F238E27FC236}">
                    <a16:creationId xmlns:a16="http://schemas.microsoft.com/office/drawing/2014/main" id="{F919544F-C40E-4BFA-9370-F82689D38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402" y="2222102"/>
                <a:ext cx="391" cy="201"/>
              </a:xfrm>
              <a:custGeom>
                <a:avLst/>
                <a:gdLst/>
                <a:ahLst/>
                <a:cxnLst>
                  <a:cxn ang="0">
                    <a:pos x="34" y="72"/>
                  </a:cxn>
                  <a:cxn ang="0">
                    <a:pos x="168" y="105"/>
                  </a:cxn>
                  <a:cxn ang="0">
                    <a:pos x="285" y="122"/>
                  </a:cxn>
                  <a:cxn ang="0">
                    <a:pos x="363" y="162"/>
                  </a:cxn>
                  <a:cxn ang="0">
                    <a:pos x="383" y="195"/>
                  </a:cxn>
                  <a:cxn ang="0">
                    <a:pos x="316" y="198"/>
                  </a:cxn>
                  <a:cxn ang="0">
                    <a:pos x="249" y="175"/>
                  </a:cxn>
                  <a:cxn ang="0">
                    <a:pos x="187" y="140"/>
                  </a:cxn>
                  <a:cxn ang="0">
                    <a:pos x="129" y="118"/>
                  </a:cxn>
                  <a:cxn ang="0">
                    <a:pos x="20" y="76"/>
                  </a:cxn>
                  <a:cxn ang="0">
                    <a:pos x="7" y="78"/>
                  </a:cxn>
                  <a:cxn ang="0">
                    <a:pos x="0" y="72"/>
                  </a:cxn>
                  <a:cxn ang="0">
                    <a:pos x="10" y="0"/>
                  </a:cxn>
                  <a:cxn ang="0">
                    <a:pos x="27" y="6"/>
                  </a:cxn>
                  <a:cxn ang="0">
                    <a:pos x="36" y="65"/>
                  </a:cxn>
                  <a:cxn ang="0">
                    <a:pos x="48" y="76"/>
                  </a:cxn>
                  <a:cxn ang="0">
                    <a:pos x="34" y="72"/>
                  </a:cxn>
                </a:cxnLst>
                <a:rect l="0" t="0" r="r" b="b"/>
                <a:pathLst>
                  <a:path w="391" h="201">
                    <a:moveTo>
                      <a:pt x="34" y="72"/>
                    </a:moveTo>
                    <a:cubicBezTo>
                      <a:pt x="54" y="77"/>
                      <a:pt x="126" y="97"/>
                      <a:pt x="168" y="105"/>
                    </a:cubicBezTo>
                    <a:cubicBezTo>
                      <a:pt x="210" y="113"/>
                      <a:pt x="253" y="112"/>
                      <a:pt x="285" y="122"/>
                    </a:cubicBezTo>
                    <a:cubicBezTo>
                      <a:pt x="317" y="131"/>
                      <a:pt x="347" y="150"/>
                      <a:pt x="363" y="162"/>
                    </a:cubicBezTo>
                    <a:cubicBezTo>
                      <a:pt x="379" y="174"/>
                      <a:pt x="391" y="189"/>
                      <a:pt x="383" y="195"/>
                    </a:cubicBezTo>
                    <a:cubicBezTo>
                      <a:pt x="375" y="201"/>
                      <a:pt x="338" y="201"/>
                      <a:pt x="316" y="198"/>
                    </a:cubicBezTo>
                    <a:cubicBezTo>
                      <a:pt x="294" y="195"/>
                      <a:pt x="270" y="185"/>
                      <a:pt x="249" y="175"/>
                    </a:cubicBezTo>
                    <a:cubicBezTo>
                      <a:pt x="228" y="165"/>
                      <a:pt x="207" y="149"/>
                      <a:pt x="187" y="140"/>
                    </a:cubicBezTo>
                    <a:cubicBezTo>
                      <a:pt x="167" y="131"/>
                      <a:pt x="157" y="129"/>
                      <a:pt x="129" y="118"/>
                    </a:cubicBezTo>
                    <a:cubicBezTo>
                      <a:pt x="101" y="107"/>
                      <a:pt x="40" y="83"/>
                      <a:pt x="20" y="76"/>
                    </a:cubicBezTo>
                    <a:lnTo>
                      <a:pt x="7" y="78"/>
                    </a:lnTo>
                    <a:lnTo>
                      <a:pt x="0" y="72"/>
                    </a:lnTo>
                    <a:cubicBezTo>
                      <a:pt x="0" y="59"/>
                      <a:pt x="6" y="11"/>
                      <a:pt x="10" y="0"/>
                    </a:cubicBezTo>
                    <a:lnTo>
                      <a:pt x="27" y="6"/>
                    </a:lnTo>
                    <a:cubicBezTo>
                      <a:pt x="31" y="16"/>
                      <a:pt x="33" y="53"/>
                      <a:pt x="36" y="65"/>
                    </a:cubicBezTo>
                    <a:cubicBezTo>
                      <a:pt x="39" y="77"/>
                      <a:pt x="48" y="75"/>
                      <a:pt x="48" y="76"/>
                    </a:cubicBezTo>
                    <a:lnTo>
                      <a:pt x="34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90980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9206097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" name="Freeform 20">
                <a:extLst>
                  <a:ext uri="{FF2B5EF4-FFF2-40B4-BE49-F238E27FC236}">
                    <a16:creationId xmlns:a16="http://schemas.microsoft.com/office/drawing/2014/main" id="{164D28DC-EA87-4059-8327-5E032285D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658" y="2222220"/>
                <a:ext cx="110" cy="5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9" y="2"/>
                  </a:cxn>
                  <a:cxn ang="0">
                    <a:pos x="2" y="10"/>
                  </a:cxn>
                  <a:cxn ang="0">
                    <a:pos x="3" y="26"/>
                  </a:cxn>
                  <a:cxn ang="0">
                    <a:pos x="22" y="40"/>
                  </a:cxn>
                  <a:cxn ang="0">
                    <a:pos x="57" y="53"/>
                  </a:cxn>
                  <a:cxn ang="0">
                    <a:pos x="96" y="58"/>
                  </a:cxn>
                  <a:cxn ang="0">
                    <a:pos x="99" y="53"/>
                  </a:cxn>
                  <a:cxn ang="0">
                    <a:pos x="104" y="48"/>
                  </a:cxn>
                  <a:cxn ang="0">
                    <a:pos x="110" y="47"/>
                  </a:cxn>
                  <a:cxn ang="0">
                    <a:pos x="81" y="27"/>
                  </a:cxn>
                  <a:cxn ang="0">
                    <a:pos x="61" y="16"/>
                  </a:cxn>
                  <a:cxn ang="0">
                    <a:pos x="43" y="9"/>
                  </a:cxn>
                  <a:cxn ang="0">
                    <a:pos x="24" y="3"/>
                  </a:cxn>
                  <a:cxn ang="0">
                    <a:pos x="13" y="1"/>
                  </a:cxn>
                </a:cxnLst>
                <a:rect l="0" t="0" r="r" b="b"/>
                <a:pathLst>
                  <a:path w="110" h="58">
                    <a:moveTo>
                      <a:pt x="15" y="2"/>
                    </a:moveTo>
                    <a:cubicBezTo>
                      <a:pt x="13" y="1"/>
                      <a:pt x="11" y="1"/>
                      <a:pt x="9" y="2"/>
                    </a:cubicBezTo>
                    <a:cubicBezTo>
                      <a:pt x="7" y="3"/>
                      <a:pt x="3" y="6"/>
                      <a:pt x="2" y="10"/>
                    </a:cubicBezTo>
                    <a:cubicBezTo>
                      <a:pt x="1" y="14"/>
                      <a:pt x="0" y="21"/>
                      <a:pt x="3" y="26"/>
                    </a:cubicBezTo>
                    <a:cubicBezTo>
                      <a:pt x="6" y="31"/>
                      <a:pt x="13" y="35"/>
                      <a:pt x="22" y="40"/>
                    </a:cubicBezTo>
                    <a:cubicBezTo>
                      <a:pt x="31" y="45"/>
                      <a:pt x="45" y="50"/>
                      <a:pt x="57" y="53"/>
                    </a:cubicBezTo>
                    <a:cubicBezTo>
                      <a:pt x="69" y="56"/>
                      <a:pt x="89" y="58"/>
                      <a:pt x="96" y="58"/>
                    </a:cubicBezTo>
                    <a:lnTo>
                      <a:pt x="99" y="53"/>
                    </a:lnTo>
                    <a:cubicBezTo>
                      <a:pt x="100" y="51"/>
                      <a:pt x="102" y="49"/>
                      <a:pt x="104" y="48"/>
                    </a:cubicBezTo>
                    <a:lnTo>
                      <a:pt x="110" y="47"/>
                    </a:lnTo>
                    <a:cubicBezTo>
                      <a:pt x="106" y="43"/>
                      <a:pt x="89" y="31"/>
                      <a:pt x="81" y="27"/>
                    </a:cubicBezTo>
                    <a:cubicBezTo>
                      <a:pt x="73" y="22"/>
                      <a:pt x="67" y="19"/>
                      <a:pt x="61" y="16"/>
                    </a:cubicBezTo>
                    <a:cubicBezTo>
                      <a:pt x="55" y="13"/>
                      <a:pt x="49" y="10"/>
                      <a:pt x="43" y="9"/>
                    </a:cubicBezTo>
                    <a:cubicBezTo>
                      <a:pt x="37" y="7"/>
                      <a:pt x="29" y="4"/>
                      <a:pt x="24" y="3"/>
                    </a:cubicBezTo>
                    <a:cubicBezTo>
                      <a:pt x="19" y="2"/>
                      <a:pt x="14" y="0"/>
                      <a:pt x="13" y="1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50000">
                    <a:srgbClr val="FFFFFF">
                      <a:gamma/>
                      <a:shade val="81961"/>
                      <a:invGamma/>
                    </a:srgbClr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" name="Freeform 21">
                <a:extLst>
                  <a:ext uri="{FF2B5EF4-FFF2-40B4-BE49-F238E27FC236}">
                    <a16:creationId xmlns:a16="http://schemas.microsoft.com/office/drawing/2014/main" id="{C6F7471C-2867-4DB1-87BE-FF7E52048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197" y="2222222"/>
                <a:ext cx="441" cy="127"/>
              </a:xfrm>
              <a:custGeom>
                <a:avLst/>
                <a:gdLst/>
                <a:ahLst/>
                <a:cxnLst>
                  <a:cxn ang="0">
                    <a:pos x="271" y="2"/>
                  </a:cxn>
                  <a:cxn ang="0">
                    <a:pos x="274" y="5"/>
                  </a:cxn>
                  <a:cxn ang="0">
                    <a:pos x="128" y="60"/>
                  </a:cxn>
                  <a:cxn ang="0">
                    <a:pos x="0" y="114"/>
                  </a:cxn>
                  <a:cxn ang="0">
                    <a:pos x="7" y="117"/>
                  </a:cxn>
                  <a:cxn ang="0">
                    <a:pos x="13" y="119"/>
                  </a:cxn>
                  <a:cxn ang="0">
                    <a:pos x="20" y="119"/>
                  </a:cxn>
                  <a:cxn ang="0">
                    <a:pos x="155" y="75"/>
                  </a:cxn>
                  <a:cxn ang="0">
                    <a:pos x="331" y="12"/>
                  </a:cxn>
                  <a:cxn ang="0">
                    <a:pos x="324" y="5"/>
                  </a:cxn>
                  <a:cxn ang="0">
                    <a:pos x="309" y="1"/>
                  </a:cxn>
                  <a:cxn ang="0">
                    <a:pos x="288" y="0"/>
                  </a:cxn>
                  <a:cxn ang="0">
                    <a:pos x="271" y="2"/>
                  </a:cxn>
                </a:cxnLst>
                <a:rect l="0" t="0" r="r" b="b"/>
                <a:pathLst>
                  <a:path w="331" h="119">
                    <a:moveTo>
                      <a:pt x="271" y="2"/>
                    </a:moveTo>
                    <a:lnTo>
                      <a:pt x="274" y="5"/>
                    </a:lnTo>
                    <a:cubicBezTo>
                      <a:pt x="250" y="15"/>
                      <a:pt x="174" y="42"/>
                      <a:pt x="128" y="60"/>
                    </a:cubicBezTo>
                    <a:lnTo>
                      <a:pt x="0" y="114"/>
                    </a:lnTo>
                    <a:lnTo>
                      <a:pt x="7" y="117"/>
                    </a:lnTo>
                    <a:cubicBezTo>
                      <a:pt x="9" y="118"/>
                      <a:pt x="11" y="119"/>
                      <a:pt x="13" y="119"/>
                    </a:cubicBezTo>
                    <a:lnTo>
                      <a:pt x="20" y="119"/>
                    </a:lnTo>
                    <a:cubicBezTo>
                      <a:pt x="43" y="112"/>
                      <a:pt x="103" y="93"/>
                      <a:pt x="155" y="75"/>
                    </a:cubicBezTo>
                    <a:cubicBezTo>
                      <a:pt x="207" y="57"/>
                      <a:pt x="303" y="24"/>
                      <a:pt x="331" y="12"/>
                    </a:cubicBezTo>
                    <a:lnTo>
                      <a:pt x="324" y="5"/>
                    </a:lnTo>
                    <a:cubicBezTo>
                      <a:pt x="321" y="3"/>
                      <a:pt x="315" y="2"/>
                      <a:pt x="309" y="1"/>
                    </a:cubicBezTo>
                    <a:cubicBezTo>
                      <a:pt x="303" y="0"/>
                      <a:pt x="294" y="0"/>
                      <a:pt x="288" y="0"/>
                    </a:cubicBezTo>
                    <a:cubicBezTo>
                      <a:pt x="282" y="0"/>
                      <a:pt x="275" y="2"/>
                      <a:pt x="27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" name="Freeform 22">
                <a:extLst>
                  <a:ext uri="{FF2B5EF4-FFF2-40B4-BE49-F238E27FC236}">
                    <a16:creationId xmlns:a16="http://schemas.microsoft.com/office/drawing/2014/main" id="{F25DCCD2-8436-4C1A-A20D-6C5F63BF2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358" y="2222092"/>
                <a:ext cx="111" cy="31"/>
              </a:xfrm>
              <a:custGeom>
                <a:avLst/>
                <a:gdLst/>
                <a:ahLst/>
                <a:cxnLst>
                  <a:cxn ang="0">
                    <a:pos x="56" y="11"/>
                  </a:cxn>
                  <a:cxn ang="0">
                    <a:pos x="0" y="27"/>
                  </a:cxn>
                  <a:cxn ang="0">
                    <a:pos x="15" y="31"/>
                  </a:cxn>
                  <a:cxn ang="0">
                    <a:pos x="80" y="16"/>
                  </a:cxn>
                  <a:cxn ang="0">
                    <a:pos x="111" y="2"/>
                  </a:cxn>
                  <a:cxn ang="0">
                    <a:pos x="100" y="0"/>
                  </a:cxn>
                  <a:cxn ang="0">
                    <a:pos x="56" y="11"/>
                  </a:cxn>
                </a:cxnLst>
                <a:rect l="0" t="0" r="r" b="b"/>
                <a:pathLst>
                  <a:path w="111" h="31">
                    <a:moveTo>
                      <a:pt x="56" y="11"/>
                    </a:moveTo>
                    <a:lnTo>
                      <a:pt x="0" y="27"/>
                    </a:lnTo>
                    <a:lnTo>
                      <a:pt x="15" y="31"/>
                    </a:lnTo>
                    <a:cubicBezTo>
                      <a:pt x="28" y="29"/>
                      <a:pt x="64" y="21"/>
                      <a:pt x="80" y="16"/>
                    </a:cubicBezTo>
                    <a:cubicBezTo>
                      <a:pt x="96" y="11"/>
                      <a:pt x="108" y="5"/>
                      <a:pt x="111" y="2"/>
                    </a:cubicBezTo>
                    <a:lnTo>
                      <a:pt x="100" y="0"/>
                    </a:lnTo>
                    <a:cubicBezTo>
                      <a:pt x="91" y="1"/>
                      <a:pt x="56" y="11"/>
                      <a:pt x="5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" name="Oval 23">
                <a:extLst>
                  <a:ext uri="{FF2B5EF4-FFF2-40B4-BE49-F238E27FC236}">
                    <a16:creationId xmlns:a16="http://schemas.microsoft.com/office/drawing/2014/main" id="{8C5CC4B4-20E0-4E2D-B070-9424038E9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3416782" y="2222291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43C6541-D1DE-44FE-9F4E-B73E13276F7B}"/>
                </a:ext>
              </a:extLst>
            </p:cNvPr>
            <p:cNvSpPr/>
            <p:nvPr/>
          </p:nvSpPr>
          <p:spPr>
            <a:xfrm>
              <a:off x="1495425" y="4237349"/>
              <a:ext cx="5657850" cy="1225239"/>
            </a:xfrm>
            <a:custGeom>
              <a:avLst/>
              <a:gdLst>
                <a:gd name="connsiteX0" fmla="*/ 0 w 5257800"/>
                <a:gd name="connsiteY0" fmla="*/ 276225 h 923925"/>
                <a:gd name="connsiteX1" fmla="*/ 2647950 w 5257800"/>
                <a:gd name="connsiteY1" fmla="*/ 0 h 923925"/>
                <a:gd name="connsiteX2" fmla="*/ 4505325 w 5257800"/>
                <a:gd name="connsiteY2" fmla="*/ 171450 h 923925"/>
                <a:gd name="connsiteX3" fmla="*/ 5124450 w 5257800"/>
                <a:gd name="connsiteY3" fmla="*/ 333375 h 923925"/>
                <a:gd name="connsiteX4" fmla="*/ 5257800 w 5257800"/>
                <a:gd name="connsiteY4" fmla="*/ 800100 h 923925"/>
                <a:gd name="connsiteX5" fmla="*/ 5219700 w 5257800"/>
                <a:gd name="connsiteY5" fmla="*/ 923925 h 923925"/>
                <a:gd name="connsiteX6" fmla="*/ 4705350 w 5257800"/>
                <a:gd name="connsiteY6" fmla="*/ 819150 h 923925"/>
                <a:gd name="connsiteX7" fmla="*/ 4714875 w 5257800"/>
                <a:gd name="connsiteY7" fmla="*/ 752475 h 923925"/>
                <a:gd name="connsiteX8" fmla="*/ 4829175 w 5257800"/>
                <a:gd name="connsiteY8" fmla="*/ 342900 h 923925"/>
                <a:gd name="connsiteX9" fmla="*/ 4467225 w 5257800"/>
                <a:gd name="connsiteY9" fmla="*/ 228600 h 923925"/>
                <a:gd name="connsiteX10" fmla="*/ 3705225 w 5257800"/>
                <a:gd name="connsiteY10" fmla="*/ 142875 h 923925"/>
                <a:gd name="connsiteX11" fmla="*/ 3324225 w 5257800"/>
                <a:gd name="connsiteY11" fmla="*/ 276225 h 923925"/>
                <a:gd name="connsiteX12" fmla="*/ 2800350 w 5257800"/>
                <a:gd name="connsiteY12" fmla="*/ 171450 h 923925"/>
                <a:gd name="connsiteX13" fmla="*/ 2847975 w 5257800"/>
                <a:gd name="connsiteY13" fmla="*/ 47625 h 923925"/>
                <a:gd name="connsiteX14" fmla="*/ 2705100 w 5257800"/>
                <a:gd name="connsiteY14" fmla="*/ 47625 h 923925"/>
                <a:gd name="connsiteX15" fmla="*/ 1590675 w 5257800"/>
                <a:gd name="connsiteY15" fmla="*/ 152400 h 923925"/>
                <a:gd name="connsiteX0" fmla="*/ 0 w 3829050"/>
                <a:gd name="connsiteY0" fmla="*/ 104775 h 923925"/>
                <a:gd name="connsiteX1" fmla="*/ 1219200 w 3829050"/>
                <a:gd name="connsiteY1" fmla="*/ 0 h 923925"/>
                <a:gd name="connsiteX2" fmla="*/ 3076575 w 3829050"/>
                <a:gd name="connsiteY2" fmla="*/ 171450 h 923925"/>
                <a:gd name="connsiteX3" fmla="*/ 3695700 w 3829050"/>
                <a:gd name="connsiteY3" fmla="*/ 333375 h 923925"/>
                <a:gd name="connsiteX4" fmla="*/ 3829050 w 3829050"/>
                <a:gd name="connsiteY4" fmla="*/ 800100 h 923925"/>
                <a:gd name="connsiteX5" fmla="*/ 3790950 w 3829050"/>
                <a:gd name="connsiteY5" fmla="*/ 923925 h 923925"/>
                <a:gd name="connsiteX6" fmla="*/ 3276600 w 3829050"/>
                <a:gd name="connsiteY6" fmla="*/ 819150 h 923925"/>
                <a:gd name="connsiteX7" fmla="*/ 3286125 w 3829050"/>
                <a:gd name="connsiteY7" fmla="*/ 752475 h 923925"/>
                <a:gd name="connsiteX8" fmla="*/ 3400425 w 3829050"/>
                <a:gd name="connsiteY8" fmla="*/ 342900 h 923925"/>
                <a:gd name="connsiteX9" fmla="*/ 3038475 w 3829050"/>
                <a:gd name="connsiteY9" fmla="*/ 228600 h 923925"/>
                <a:gd name="connsiteX10" fmla="*/ 2276475 w 3829050"/>
                <a:gd name="connsiteY10" fmla="*/ 142875 h 923925"/>
                <a:gd name="connsiteX11" fmla="*/ 1895475 w 3829050"/>
                <a:gd name="connsiteY11" fmla="*/ 276225 h 923925"/>
                <a:gd name="connsiteX12" fmla="*/ 1371600 w 3829050"/>
                <a:gd name="connsiteY12" fmla="*/ 171450 h 923925"/>
                <a:gd name="connsiteX13" fmla="*/ 1419225 w 3829050"/>
                <a:gd name="connsiteY13" fmla="*/ 47625 h 923925"/>
                <a:gd name="connsiteX14" fmla="*/ 1276350 w 3829050"/>
                <a:gd name="connsiteY14" fmla="*/ 47625 h 923925"/>
                <a:gd name="connsiteX15" fmla="*/ 161925 w 3829050"/>
                <a:gd name="connsiteY15" fmla="*/ 152400 h 923925"/>
                <a:gd name="connsiteX0" fmla="*/ 0 w 3829050"/>
                <a:gd name="connsiteY0" fmla="*/ 104775 h 923925"/>
                <a:gd name="connsiteX1" fmla="*/ 1219200 w 3829050"/>
                <a:gd name="connsiteY1" fmla="*/ 0 h 923925"/>
                <a:gd name="connsiteX2" fmla="*/ 3076575 w 3829050"/>
                <a:gd name="connsiteY2" fmla="*/ 171450 h 923925"/>
                <a:gd name="connsiteX3" fmla="*/ 3695700 w 3829050"/>
                <a:gd name="connsiteY3" fmla="*/ 333375 h 923925"/>
                <a:gd name="connsiteX4" fmla="*/ 3829050 w 3829050"/>
                <a:gd name="connsiteY4" fmla="*/ 800100 h 923925"/>
                <a:gd name="connsiteX5" fmla="*/ 3790950 w 3829050"/>
                <a:gd name="connsiteY5" fmla="*/ 923925 h 923925"/>
                <a:gd name="connsiteX6" fmla="*/ 3276600 w 3829050"/>
                <a:gd name="connsiteY6" fmla="*/ 819150 h 923925"/>
                <a:gd name="connsiteX7" fmla="*/ 3286125 w 3829050"/>
                <a:gd name="connsiteY7" fmla="*/ 752475 h 923925"/>
                <a:gd name="connsiteX8" fmla="*/ 3400425 w 3829050"/>
                <a:gd name="connsiteY8" fmla="*/ 342900 h 923925"/>
                <a:gd name="connsiteX9" fmla="*/ 3038475 w 3829050"/>
                <a:gd name="connsiteY9" fmla="*/ 228600 h 923925"/>
                <a:gd name="connsiteX10" fmla="*/ 2276475 w 3829050"/>
                <a:gd name="connsiteY10" fmla="*/ 142875 h 923925"/>
                <a:gd name="connsiteX11" fmla="*/ 1895475 w 3829050"/>
                <a:gd name="connsiteY11" fmla="*/ 276225 h 923925"/>
                <a:gd name="connsiteX12" fmla="*/ 1371600 w 3829050"/>
                <a:gd name="connsiteY12" fmla="*/ 171450 h 923925"/>
                <a:gd name="connsiteX13" fmla="*/ 1419225 w 3829050"/>
                <a:gd name="connsiteY13" fmla="*/ 47625 h 923925"/>
                <a:gd name="connsiteX14" fmla="*/ 1276350 w 3829050"/>
                <a:gd name="connsiteY14" fmla="*/ 47625 h 923925"/>
                <a:gd name="connsiteX15" fmla="*/ 257175 w 3829050"/>
                <a:gd name="connsiteY15" fmla="*/ 200025 h 923925"/>
                <a:gd name="connsiteX0" fmla="*/ 0 w 3829050"/>
                <a:gd name="connsiteY0" fmla="*/ 104775 h 923925"/>
                <a:gd name="connsiteX1" fmla="*/ 1219200 w 3829050"/>
                <a:gd name="connsiteY1" fmla="*/ 0 h 923925"/>
                <a:gd name="connsiteX2" fmla="*/ 3076575 w 3829050"/>
                <a:gd name="connsiteY2" fmla="*/ 171450 h 923925"/>
                <a:gd name="connsiteX3" fmla="*/ 3695700 w 3829050"/>
                <a:gd name="connsiteY3" fmla="*/ 333375 h 923925"/>
                <a:gd name="connsiteX4" fmla="*/ 3829050 w 3829050"/>
                <a:gd name="connsiteY4" fmla="*/ 800100 h 923925"/>
                <a:gd name="connsiteX5" fmla="*/ 3790950 w 3829050"/>
                <a:gd name="connsiteY5" fmla="*/ 923925 h 923925"/>
                <a:gd name="connsiteX6" fmla="*/ 3276600 w 3829050"/>
                <a:gd name="connsiteY6" fmla="*/ 819150 h 923925"/>
                <a:gd name="connsiteX7" fmla="*/ 3286125 w 3829050"/>
                <a:gd name="connsiteY7" fmla="*/ 752475 h 923925"/>
                <a:gd name="connsiteX8" fmla="*/ 3400425 w 3829050"/>
                <a:gd name="connsiteY8" fmla="*/ 342900 h 923925"/>
                <a:gd name="connsiteX9" fmla="*/ 3038475 w 3829050"/>
                <a:gd name="connsiteY9" fmla="*/ 228600 h 923925"/>
                <a:gd name="connsiteX10" fmla="*/ 2276475 w 3829050"/>
                <a:gd name="connsiteY10" fmla="*/ 142875 h 923925"/>
                <a:gd name="connsiteX11" fmla="*/ 1895475 w 3829050"/>
                <a:gd name="connsiteY11" fmla="*/ 276225 h 923925"/>
                <a:gd name="connsiteX12" fmla="*/ 1371600 w 3829050"/>
                <a:gd name="connsiteY12" fmla="*/ 171450 h 923925"/>
                <a:gd name="connsiteX13" fmla="*/ 1419225 w 3829050"/>
                <a:gd name="connsiteY13" fmla="*/ 47625 h 923925"/>
                <a:gd name="connsiteX14" fmla="*/ 1276350 w 3829050"/>
                <a:gd name="connsiteY14" fmla="*/ 47625 h 923925"/>
                <a:gd name="connsiteX15" fmla="*/ 16249 w 3829050"/>
                <a:gd name="connsiteY15" fmla="*/ 110703 h 923925"/>
                <a:gd name="connsiteX0" fmla="*/ 0 w 3829050"/>
                <a:gd name="connsiteY0" fmla="*/ 104775 h 923925"/>
                <a:gd name="connsiteX1" fmla="*/ 1219200 w 3829050"/>
                <a:gd name="connsiteY1" fmla="*/ 0 h 923925"/>
                <a:gd name="connsiteX2" fmla="*/ 3076575 w 3829050"/>
                <a:gd name="connsiteY2" fmla="*/ 171450 h 923925"/>
                <a:gd name="connsiteX3" fmla="*/ 3695700 w 3829050"/>
                <a:gd name="connsiteY3" fmla="*/ 333375 h 923925"/>
                <a:gd name="connsiteX4" fmla="*/ 3829050 w 3829050"/>
                <a:gd name="connsiteY4" fmla="*/ 800100 h 923925"/>
                <a:gd name="connsiteX5" fmla="*/ 3790950 w 3829050"/>
                <a:gd name="connsiteY5" fmla="*/ 923925 h 923925"/>
                <a:gd name="connsiteX6" fmla="*/ 3276600 w 3829050"/>
                <a:gd name="connsiteY6" fmla="*/ 819150 h 923925"/>
                <a:gd name="connsiteX7" fmla="*/ 3286125 w 3829050"/>
                <a:gd name="connsiteY7" fmla="*/ 752475 h 923925"/>
                <a:gd name="connsiteX8" fmla="*/ 3400425 w 3829050"/>
                <a:gd name="connsiteY8" fmla="*/ 342900 h 923925"/>
                <a:gd name="connsiteX9" fmla="*/ 3038475 w 3829050"/>
                <a:gd name="connsiteY9" fmla="*/ 228600 h 923925"/>
                <a:gd name="connsiteX10" fmla="*/ 2276475 w 3829050"/>
                <a:gd name="connsiteY10" fmla="*/ 142875 h 923925"/>
                <a:gd name="connsiteX11" fmla="*/ 1895475 w 3829050"/>
                <a:gd name="connsiteY11" fmla="*/ 276225 h 923925"/>
                <a:gd name="connsiteX12" fmla="*/ 1371600 w 3829050"/>
                <a:gd name="connsiteY12" fmla="*/ 171450 h 923925"/>
                <a:gd name="connsiteX13" fmla="*/ 1419225 w 3829050"/>
                <a:gd name="connsiteY13" fmla="*/ 47625 h 923925"/>
                <a:gd name="connsiteX14" fmla="*/ 1276350 w 3829050"/>
                <a:gd name="connsiteY14" fmla="*/ 47625 h 923925"/>
                <a:gd name="connsiteX15" fmla="*/ 127187 w 3829050"/>
                <a:gd name="connsiteY15" fmla="*/ 142357 h 923925"/>
                <a:gd name="connsiteX16" fmla="*/ 16249 w 3829050"/>
                <a:gd name="connsiteY16" fmla="*/ 110703 h 923925"/>
                <a:gd name="connsiteX0" fmla="*/ 140633 w 3969683"/>
                <a:gd name="connsiteY0" fmla="*/ 104775 h 923925"/>
                <a:gd name="connsiteX1" fmla="*/ 1359833 w 3969683"/>
                <a:gd name="connsiteY1" fmla="*/ 0 h 923925"/>
                <a:gd name="connsiteX2" fmla="*/ 3217208 w 3969683"/>
                <a:gd name="connsiteY2" fmla="*/ 171450 h 923925"/>
                <a:gd name="connsiteX3" fmla="*/ 3836333 w 3969683"/>
                <a:gd name="connsiteY3" fmla="*/ 333375 h 923925"/>
                <a:gd name="connsiteX4" fmla="*/ 3969683 w 3969683"/>
                <a:gd name="connsiteY4" fmla="*/ 800100 h 923925"/>
                <a:gd name="connsiteX5" fmla="*/ 3931583 w 3969683"/>
                <a:gd name="connsiteY5" fmla="*/ 923925 h 923925"/>
                <a:gd name="connsiteX6" fmla="*/ 3417233 w 3969683"/>
                <a:gd name="connsiteY6" fmla="*/ 819150 h 923925"/>
                <a:gd name="connsiteX7" fmla="*/ 3426758 w 3969683"/>
                <a:gd name="connsiteY7" fmla="*/ 752475 h 923925"/>
                <a:gd name="connsiteX8" fmla="*/ 3541058 w 3969683"/>
                <a:gd name="connsiteY8" fmla="*/ 342900 h 923925"/>
                <a:gd name="connsiteX9" fmla="*/ 3179108 w 3969683"/>
                <a:gd name="connsiteY9" fmla="*/ 228600 h 923925"/>
                <a:gd name="connsiteX10" fmla="*/ 2417108 w 3969683"/>
                <a:gd name="connsiteY10" fmla="*/ 142875 h 923925"/>
                <a:gd name="connsiteX11" fmla="*/ 2036108 w 3969683"/>
                <a:gd name="connsiteY11" fmla="*/ 276225 h 923925"/>
                <a:gd name="connsiteX12" fmla="*/ 1512233 w 3969683"/>
                <a:gd name="connsiteY12" fmla="*/ 171450 h 923925"/>
                <a:gd name="connsiteX13" fmla="*/ 1559858 w 3969683"/>
                <a:gd name="connsiteY13" fmla="*/ 47625 h 923925"/>
                <a:gd name="connsiteX14" fmla="*/ 1416983 w 3969683"/>
                <a:gd name="connsiteY14" fmla="*/ 47625 h 923925"/>
                <a:gd name="connsiteX15" fmla="*/ 267820 w 3969683"/>
                <a:gd name="connsiteY15" fmla="*/ 142357 h 923925"/>
                <a:gd name="connsiteX16" fmla="*/ 0 w 3969683"/>
                <a:gd name="connsiteY16" fmla="*/ 88372 h 923925"/>
                <a:gd name="connsiteX0" fmla="*/ 140633 w 3969683"/>
                <a:gd name="connsiteY0" fmla="*/ 104775 h 923925"/>
                <a:gd name="connsiteX1" fmla="*/ 1359833 w 3969683"/>
                <a:gd name="connsiteY1" fmla="*/ 0 h 923925"/>
                <a:gd name="connsiteX2" fmla="*/ 2660277 w 3969683"/>
                <a:gd name="connsiteY2" fmla="*/ 97696 h 923925"/>
                <a:gd name="connsiteX3" fmla="*/ 3217208 w 3969683"/>
                <a:gd name="connsiteY3" fmla="*/ 171450 h 923925"/>
                <a:gd name="connsiteX4" fmla="*/ 3836333 w 3969683"/>
                <a:gd name="connsiteY4" fmla="*/ 333375 h 923925"/>
                <a:gd name="connsiteX5" fmla="*/ 3969683 w 3969683"/>
                <a:gd name="connsiteY5" fmla="*/ 800100 h 923925"/>
                <a:gd name="connsiteX6" fmla="*/ 3931583 w 3969683"/>
                <a:gd name="connsiteY6" fmla="*/ 923925 h 923925"/>
                <a:gd name="connsiteX7" fmla="*/ 3417233 w 3969683"/>
                <a:gd name="connsiteY7" fmla="*/ 819150 h 923925"/>
                <a:gd name="connsiteX8" fmla="*/ 3426758 w 3969683"/>
                <a:gd name="connsiteY8" fmla="*/ 752475 h 923925"/>
                <a:gd name="connsiteX9" fmla="*/ 3541058 w 3969683"/>
                <a:gd name="connsiteY9" fmla="*/ 342900 h 923925"/>
                <a:gd name="connsiteX10" fmla="*/ 3179108 w 3969683"/>
                <a:gd name="connsiteY10" fmla="*/ 228600 h 923925"/>
                <a:gd name="connsiteX11" fmla="*/ 2417108 w 3969683"/>
                <a:gd name="connsiteY11" fmla="*/ 142875 h 923925"/>
                <a:gd name="connsiteX12" fmla="*/ 2036108 w 3969683"/>
                <a:gd name="connsiteY12" fmla="*/ 276225 h 923925"/>
                <a:gd name="connsiteX13" fmla="*/ 1512233 w 3969683"/>
                <a:gd name="connsiteY13" fmla="*/ 171450 h 923925"/>
                <a:gd name="connsiteX14" fmla="*/ 1559858 w 3969683"/>
                <a:gd name="connsiteY14" fmla="*/ 47625 h 923925"/>
                <a:gd name="connsiteX15" fmla="*/ 1416983 w 3969683"/>
                <a:gd name="connsiteY15" fmla="*/ 47625 h 923925"/>
                <a:gd name="connsiteX16" fmla="*/ 267820 w 3969683"/>
                <a:gd name="connsiteY16" fmla="*/ 142357 h 923925"/>
                <a:gd name="connsiteX17" fmla="*/ 0 w 3969683"/>
                <a:gd name="connsiteY17" fmla="*/ 88372 h 923925"/>
                <a:gd name="connsiteX0" fmla="*/ 140633 w 3969683"/>
                <a:gd name="connsiteY0" fmla="*/ 139264 h 958414"/>
                <a:gd name="connsiteX1" fmla="*/ 1359833 w 3969683"/>
                <a:gd name="connsiteY1" fmla="*/ 34489 h 958414"/>
                <a:gd name="connsiteX2" fmla="*/ 2514600 w 3969683"/>
                <a:gd name="connsiteY2" fmla="*/ 3785 h 958414"/>
                <a:gd name="connsiteX3" fmla="*/ 2660277 w 3969683"/>
                <a:gd name="connsiteY3" fmla="*/ 132185 h 958414"/>
                <a:gd name="connsiteX4" fmla="*/ 3217208 w 3969683"/>
                <a:gd name="connsiteY4" fmla="*/ 205939 h 958414"/>
                <a:gd name="connsiteX5" fmla="*/ 3836333 w 3969683"/>
                <a:gd name="connsiteY5" fmla="*/ 367864 h 958414"/>
                <a:gd name="connsiteX6" fmla="*/ 3969683 w 3969683"/>
                <a:gd name="connsiteY6" fmla="*/ 834589 h 958414"/>
                <a:gd name="connsiteX7" fmla="*/ 3931583 w 3969683"/>
                <a:gd name="connsiteY7" fmla="*/ 958414 h 958414"/>
                <a:gd name="connsiteX8" fmla="*/ 3417233 w 3969683"/>
                <a:gd name="connsiteY8" fmla="*/ 853639 h 958414"/>
                <a:gd name="connsiteX9" fmla="*/ 3426758 w 3969683"/>
                <a:gd name="connsiteY9" fmla="*/ 786964 h 958414"/>
                <a:gd name="connsiteX10" fmla="*/ 3541058 w 3969683"/>
                <a:gd name="connsiteY10" fmla="*/ 377389 h 958414"/>
                <a:gd name="connsiteX11" fmla="*/ 3179108 w 3969683"/>
                <a:gd name="connsiteY11" fmla="*/ 263089 h 958414"/>
                <a:gd name="connsiteX12" fmla="*/ 2417108 w 3969683"/>
                <a:gd name="connsiteY12" fmla="*/ 177364 h 958414"/>
                <a:gd name="connsiteX13" fmla="*/ 2036108 w 3969683"/>
                <a:gd name="connsiteY13" fmla="*/ 310714 h 958414"/>
                <a:gd name="connsiteX14" fmla="*/ 1512233 w 3969683"/>
                <a:gd name="connsiteY14" fmla="*/ 205939 h 958414"/>
                <a:gd name="connsiteX15" fmla="*/ 1559858 w 3969683"/>
                <a:gd name="connsiteY15" fmla="*/ 82114 h 958414"/>
                <a:gd name="connsiteX16" fmla="*/ 1416983 w 3969683"/>
                <a:gd name="connsiteY16" fmla="*/ 82114 h 958414"/>
                <a:gd name="connsiteX17" fmla="*/ 267820 w 3969683"/>
                <a:gd name="connsiteY17" fmla="*/ 176846 h 958414"/>
                <a:gd name="connsiteX18" fmla="*/ 0 w 3969683"/>
                <a:gd name="connsiteY18" fmla="*/ 122861 h 958414"/>
                <a:gd name="connsiteX0" fmla="*/ 1512233 w 5341283"/>
                <a:gd name="connsiteY0" fmla="*/ 139264 h 958414"/>
                <a:gd name="connsiteX1" fmla="*/ 2731433 w 5341283"/>
                <a:gd name="connsiteY1" fmla="*/ 34489 h 958414"/>
                <a:gd name="connsiteX2" fmla="*/ 3886200 w 5341283"/>
                <a:gd name="connsiteY2" fmla="*/ 3785 h 958414"/>
                <a:gd name="connsiteX3" fmla="*/ 4031877 w 5341283"/>
                <a:gd name="connsiteY3" fmla="*/ 132185 h 958414"/>
                <a:gd name="connsiteX4" fmla="*/ 4588808 w 5341283"/>
                <a:gd name="connsiteY4" fmla="*/ 205939 h 958414"/>
                <a:gd name="connsiteX5" fmla="*/ 5207933 w 5341283"/>
                <a:gd name="connsiteY5" fmla="*/ 367864 h 958414"/>
                <a:gd name="connsiteX6" fmla="*/ 5341283 w 5341283"/>
                <a:gd name="connsiteY6" fmla="*/ 834589 h 958414"/>
                <a:gd name="connsiteX7" fmla="*/ 5303183 w 5341283"/>
                <a:gd name="connsiteY7" fmla="*/ 958414 h 958414"/>
                <a:gd name="connsiteX8" fmla="*/ 4788833 w 5341283"/>
                <a:gd name="connsiteY8" fmla="*/ 853639 h 958414"/>
                <a:gd name="connsiteX9" fmla="*/ 4798358 w 5341283"/>
                <a:gd name="connsiteY9" fmla="*/ 786964 h 958414"/>
                <a:gd name="connsiteX10" fmla="*/ 4912658 w 5341283"/>
                <a:gd name="connsiteY10" fmla="*/ 377389 h 958414"/>
                <a:gd name="connsiteX11" fmla="*/ 4550708 w 5341283"/>
                <a:gd name="connsiteY11" fmla="*/ 263089 h 958414"/>
                <a:gd name="connsiteX12" fmla="*/ 3788708 w 5341283"/>
                <a:gd name="connsiteY12" fmla="*/ 177364 h 958414"/>
                <a:gd name="connsiteX13" fmla="*/ 3407708 w 5341283"/>
                <a:gd name="connsiteY13" fmla="*/ 310714 h 958414"/>
                <a:gd name="connsiteX14" fmla="*/ 2883833 w 5341283"/>
                <a:gd name="connsiteY14" fmla="*/ 205939 h 958414"/>
                <a:gd name="connsiteX15" fmla="*/ 2931458 w 5341283"/>
                <a:gd name="connsiteY15" fmla="*/ 82114 h 958414"/>
                <a:gd name="connsiteX16" fmla="*/ 2788583 w 5341283"/>
                <a:gd name="connsiteY16" fmla="*/ 82114 h 958414"/>
                <a:gd name="connsiteX17" fmla="*/ 1639420 w 5341283"/>
                <a:gd name="connsiteY17" fmla="*/ 176846 h 958414"/>
                <a:gd name="connsiteX18" fmla="*/ 0 w 5341283"/>
                <a:gd name="connsiteY18" fmla="*/ 227622 h 958414"/>
                <a:gd name="connsiteX0" fmla="*/ 0 w 5448300"/>
                <a:gd name="connsiteY0" fmla="*/ 224978 h 958414"/>
                <a:gd name="connsiteX1" fmla="*/ 2838450 w 5448300"/>
                <a:gd name="connsiteY1" fmla="*/ 34489 h 958414"/>
                <a:gd name="connsiteX2" fmla="*/ 3993217 w 5448300"/>
                <a:gd name="connsiteY2" fmla="*/ 3785 h 958414"/>
                <a:gd name="connsiteX3" fmla="*/ 4138894 w 5448300"/>
                <a:gd name="connsiteY3" fmla="*/ 132185 h 958414"/>
                <a:gd name="connsiteX4" fmla="*/ 4695825 w 5448300"/>
                <a:gd name="connsiteY4" fmla="*/ 205939 h 958414"/>
                <a:gd name="connsiteX5" fmla="*/ 5314950 w 5448300"/>
                <a:gd name="connsiteY5" fmla="*/ 367864 h 958414"/>
                <a:gd name="connsiteX6" fmla="*/ 5448300 w 5448300"/>
                <a:gd name="connsiteY6" fmla="*/ 834589 h 958414"/>
                <a:gd name="connsiteX7" fmla="*/ 5410200 w 5448300"/>
                <a:gd name="connsiteY7" fmla="*/ 958414 h 958414"/>
                <a:gd name="connsiteX8" fmla="*/ 4895850 w 5448300"/>
                <a:gd name="connsiteY8" fmla="*/ 853639 h 958414"/>
                <a:gd name="connsiteX9" fmla="*/ 4905375 w 5448300"/>
                <a:gd name="connsiteY9" fmla="*/ 786964 h 958414"/>
                <a:gd name="connsiteX10" fmla="*/ 5019675 w 5448300"/>
                <a:gd name="connsiteY10" fmla="*/ 377389 h 958414"/>
                <a:gd name="connsiteX11" fmla="*/ 4657725 w 5448300"/>
                <a:gd name="connsiteY11" fmla="*/ 263089 h 958414"/>
                <a:gd name="connsiteX12" fmla="*/ 3895725 w 5448300"/>
                <a:gd name="connsiteY12" fmla="*/ 177364 h 958414"/>
                <a:gd name="connsiteX13" fmla="*/ 3514725 w 5448300"/>
                <a:gd name="connsiteY13" fmla="*/ 310714 h 958414"/>
                <a:gd name="connsiteX14" fmla="*/ 2990850 w 5448300"/>
                <a:gd name="connsiteY14" fmla="*/ 205939 h 958414"/>
                <a:gd name="connsiteX15" fmla="*/ 3038475 w 5448300"/>
                <a:gd name="connsiteY15" fmla="*/ 82114 h 958414"/>
                <a:gd name="connsiteX16" fmla="*/ 2895600 w 5448300"/>
                <a:gd name="connsiteY16" fmla="*/ 82114 h 958414"/>
                <a:gd name="connsiteX17" fmla="*/ 1746437 w 5448300"/>
                <a:gd name="connsiteY17" fmla="*/ 176846 h 958414"/>
                <a:gd name="connsiteX18" fmla="*/ 107017 w 5448300"/>
                <a:gd name="connsiteY18" fmla="*/ 227622 h 958414"/>
                <a:gd name="connsiteX0" fmla="*/ 0 w 5448300"/>
                <a:gd name="connsiteY0" fmla="*/ 224978 h 958414"/>
                <a:gd name="connsiteX1" fmla="*/ 2838450 w 5448300"/>
                <a:gd name="connsiteY1" fmla="*/ 34489 h 958414"/>
                <a:gd name="connsiteX2" fmla="*/ 3993217 w 5448300"/>
                <a:gd name="connsiteY2" fmla="*/ 3785 h 958414"/>
                <a:gd name="connsiteX3" fmla="*/ 4138894 w 5448300"/>
                <a:gd name="connsiteY3" fmla="*/ 132185 h 958414"/>
                <a:gd name="connsiteX4" fmla="*/ 4695825 w 5448300"/>
                <a:gd name="connsiteY4" fmla="*/ 205939 h 958414"/>
                <a:gd name="connsiteX5" fmla="*/ 5314950 w 5448300"/>
                <a:gd name="connsiteY5" fmla="*/ 367864 h 958414"/>
                <a:gd name="connsiteX6" fmla="*/ 5448300 w 5448300"/>
                <a:gd name="connsiteY6" fmla="*/ 834589 h 958414"/>
                <a:gd name="connsiteX7" fmla="*/ 5410200 w 5448300"/>
                <a:gd name="connsiteY7" fmla="*/ 958414 h 958414"/>
                <a:gd name="connsiteX8" fmla="*/ 4895850 w 5448300"/>
                <a:gd name="connsiteY8" fmla="*/ 853639 h 958414"/>
                <a:gd name="connsiteX9" fmla="*/ 4905375 w 5448300"/>
                <a:gd name="connsiteY9" fmla="*/ 786964 h 958414"/>
                <a:gd name="connsiteX10" fmla="*/ 5019675 w 5448300"/>
                <a:gd name="connsiteY10" fmla="*/ 377389 h 958414"/>
                <a:gd name="connsiteX11" fmla="*/ 4657725 w 5448300"/>
                <a:gd name="connsiteY11" fmla="*/ 263089 h 958414"/>
                <a:gd name="connsiteX12" fmla="*/ 3895725 w 5448300"/>
                <a:gd name="connsiteY12" fmla="*/ 177364 h 958414"/>
                <a:gd name="connsiteX13" fmla="*/ 3514725 w 5448300"/>
                <a:gd name="connsiteY13" fmla="*/ 310714 h 958414"/>
                <a:gd name="connsiteX14" fmla="*/ 2990850 w 5448300"/>
                <a:gd name="connsiteY14" fmla="*/ 205939 h 958414"/>
                <a:gd name="connsiteX15" fmla="*/ 3038475 w 5448300"/>
                <a:gd name="connsiteY15" fmla="*/ 82114 h 958414"/>
                <a:gd name="connsiteX16" fmla="*/ 2895600 w 5448300"/>
                <a:gd name="connsiteY16" fmla="*/ 82114 h 958414"/>
                <a:gd name="connsiteX17" fmla="*/ 1746437 w 5448300"/>
                <a:gd name="connsiteY17" fmla="*/ 176846 h 958414"/>
                <a:gd name="connsiteX18" fmla="*/ 221317 w 5448300"/>
                <a:gd name="connsiteY18" fmla="*/ 246670 h 958414"/>
                <a:gd name="connsiteX0" fmla="*/ 0 w 5448300"/>
                <a:gd name="connsiteY0" fmla="*/ 224978 h 958414"/>
                <a:gd name="connsiteX1" fmla="*/ 2838450 w 5448300"/>
                <a:gd name="connsiteY1" fmla="*/ 34489 h 958414"/>
                <a:gd name="connsiteX2" fmla="*/ 3993217 w 5448300"/>
                <a:gd name="connsiteY2" fmla="*/ 3785 h 958414"/>
                <a:gd name="connsiteX3" fmla="*/ 4138894 w 5448300"/>
                <a:gd name="connsiteY3" fmla="*/ 132185 h 958414"/>
                <a:gd name="connsiteX4" fmla="*/ 4695825 w 5448300"/>
                <a:gd name="connsiteY4" fmla="*/ 205939 h 958414"/>
                <a:gd name="connsiteX5" fmla="*/ 5314950 w 5448300"/>
                <a:gd name="connsiteY5" fmla="*/ 367864 h 958414"/>
                <a:gd name="connsiteX6" fmla="*/ 5448300 w 5448300"/>
                <a:gd name="connsiteY6" fmla="*/ 834589 h 958414"/>
                <a:gd name="connsiteX7" fmla="*/ 5410200 w 5448300"/>
                <a:gd name="connsiteY7" fmla="*/ 958414 h 958414"/>
                <a:gd name="connsiteX8" fmla="*/ 4895850 w 5448300"/>
                <a:gd name="connsiteY8" fmla="*/ 853639 h 958414"/>
                <a:gd name="connsiteX9" fmla="*/ 4905375 w 5448300"/>
                <a:gd name="connsiteY9" fmla="*/ 786964 h 958414"/>
                <a:gd name="connsiteX10" fmla="*/ 5019675 w 5448300"/>
                <a:gd name="connsiteY10" fmla="*/ 377389 h 958414"/>
                <a:gd name="connsiteX11" fmla="*/ 4657725 w 5448300"/>
                <a:gd name="connsiteY11" fmla="*/ 263089 h 958414"/>
                <a:gd name="connsiteX12" fmla="*/ 3895725 w 5448300"/>
                <a:gd name="connsiteY12" fmla="*/ 177364 h 958414"/>
                <a:gd name="connsiteX13" fmla="*/ 3514725 w 5448300"/>
                <a:gd name="connsiteY13" fmla="*/ 310714 h 958414"/>
                <a:gd name="connsiteX14" fmla="*/ 2990850 w 5448300"/>
                <a:gd name="connsiteY14" fmla="*/ 205939 h 958414"/>
                <a:gd name="connsiteX15" fmla="*/ 3038475 w 5448300"/>
                <a:gd name="connsiteY15" fmla="*/ 82114 h 958414"/>
                <a:gd name="connsiteX16" fmla="*/ 2438400 w 5448300"/>
                <a:gd name="connsiteY16" fmla="*/ 196399 h 958414"/>
                <a:gd name="connsiteX17" fmla="*/ 1746437 w 5448300"/>
                <a:gd name="connsiteY17" fmla="*/ 176846 h 958414"/>
                <a:gd name="connsiteX18" fmla="*/ 221317 w 5448300"/>
                <a:gd name="connsiteY18" fmla="*/ 246670 h 958414"/>
                <a:gd name="connsiteX0" fmla="*/ 0 w 5448300"/>
                <a:gd name="connsiteY0" fmla="*/ 224978 h 958414"/>
                <a:gd name="connsiteX1" fmla="*/ 2838450 w 5448300"/>
                <a:gd name="connsiteY1" fmla="*/ 34489 h 958414"/>
                <a:gd name="connsiteX2" fmla="*/ 3993217 w 5448300"/>
                <a:gd name="connsiteY2" fmla="*/ 3785 h 958414"/>
                <a:gd name="connsiteX3" fmla="*/ 4138894 w 5448300"/>
                <a:gd name="connsiteY3" fmla="*/ 132185 h 958414"/>
                <a:gd name="connsiteX4" fmla="*/ 4695825 w 5448300"/>
                <a:gd name="connsiteY4" fmla="*/ 205939 h 958414"/>
                <a:gd name="connsiteX5" fmla="*/ 5314950 w 5448300"/>
                <a:gd name="connsiteY5" fmla="*/ 367864 h 958414"/>
                <a:gd name="connsiteX6" fmla="*/ 5448300 w 5448300"/>
                <a:gd name="connsiteY6" fmla="*/ 834589 h 958414"/>
                <a:gd name="connsiteX7" fmla="*/ 5410200 w 5448300"/>
                <a:gd name="connsiteY7" fmla="*/ 958414 h 958414"/>
                <a:gd name="connsiteX8" fmla="*/ 4895850 w 5448300"/>
                <a:gd name="connsiteY8" fmla="*/ 853639 h 958414"/>
                <a:gd name="connsiteX9" fmla="*/ 4905375 w 5448300"/>
                <a:gd name="connsiteY9" fmla="*/ 786964 h 958414"/>
                <a:gd name="connsiteX10" fmla="*/ 5019675 w 5448300"/>
                <a:gd name="connsiteY10" fmla="*/ 377389 h 958414"/>
                <a:gd name="connsiteX11" fmla="*/ 4657725 w 5448300"/>
                <a:gd name="connsiteY11" fmla="*/ 263089 h 958414"/>
                <a:gd name="connsiteX12" fmla="*/ 3895725 w 5448300"/>
                <a:gd name="connsiteY12" fmla="*/ 177364 h 958414"/>
                <a:gd name="connsiteX13" fmla="*/ 3514725 w 5448300"/>
                <a:gd name="connsiteY13" fmla="*/ 310714 h 958414"/>
                <a:gd name="connsiteX14" fmla="*/ 2990850 w 5448300"/>
                <a:gd name="connsiteY14" fmla="*/ 205939 h 958414"/>
                <a:gd name="connsiteX15" fmla="*/ 2438400 w 5448300"/>
                <a:gd name="connsiteY15" fmla="*/ 196399 h 958414"/>
                <a:gd name="connsiteX16" fmla="*/ 1746437 w 5448300"/>
                <a:gd name="connsiteY16" fmla="*/ 176846 h 958414"/>
                <a:gd name="connsiteX17" fmla="*/ 221317 w 5448300"/>
                <a:gd name="connsiteY17" fmla="*/ 246670 h 958414"/>
                <a:gd name="connsiteX0" fmla="*/ 0 w 5448300"/>
                <a:gd name="connsiteY0" fmla="*/ 224978 h 958414"/>
                <a:gd name="connsiteX1" fmla="*/ 2838450 w 5448300"/>
                <a:gd name="connsiteY1" fmla="*/ 34489 h 958414"/>
                <a:gd name="connsiteX2" fmla="*/ 3993217 w 5448300"/>
                <a:gd name="connsiteY2" fmla="*/ 3785 h 958414"/>
                <a:gd name="connsiteX3" fmla="*/ 4138894 w 5448300"/>
                <a:gd name="connsiteY3" fmla="*/ 132185 h 958414"/>
                <a:gd name="connsiteX4" fmla="*/ 4695825 w 5448300"/>
                <a:gd name="connsiteY4" fmla="*/ 205939 h 958414"/>
                <a:gd name="connsiteX5" fmla="*/ 5314950 w 5448300"/>
                <a:gd name="connsiteY5" fmla="*/ 367864 h 958414"/>
                <a:gd name="connsiteX6" fmla="*/ 5448300 w 5448300"/>
                <a:gd name="connsiteY6" fmla="*/ 834589 h 958414"/>
                <a:gd name="connsiteX7" fmla="*/ 5410200 w 5448300"/>
                <a:gd name="connsiteY7" fmla="*/ 958414 h 958414"/>
                <a:gd name="connsiteX8" fmla="*/ 4895850 w 5448300"/>
                <a:gd name="connsiteY8" fmla="*/ 853639 h 958414"/>
                <a:gd name="connsiteX9" fmla="*/ 4905375 w 5448300"/>
                <a:gd name="connsiteY9" fmla="*/ 786964 h 958414"/>
                <a:gd name="connsiteX10" fmla="*/ 5019675 w 5448300"/>
                <a:gd name="connsiteY10" fmla="*/ 377389 h 958414"/>
                <a:gd name="connsiteX11" fmla="*/ 4657725 w 5448300"/>
                <a:gd name="connsiteY11" fmla="*/ 263089 h 958414"/>
                <a:gd name="connsiteX12" fmla="*/ 4105275 w 5448300"/>
                <a:gd name="connsiteY12" fmla="*/ 196411 h 958414"/>
                <a:gd name="connsiteX13" fmla="*/ 3514725 w 5448300"/>
                <a:gd name="connsiteY13" fmla="*/ 310714 h 958414"/>
                <a:gd name="connsiteX14" fmla="*/ 2990850 w 5448300"/>
                <a:gd name="connsiteY14" fmla="*/ 205939 h 958414"/>
                <a:gd name="connsiteX15" fmla="*/ 2438400 w 5448300"/>
                <a:gd name="connsiteY15" fmla="*/ 196399 h 958414"/>
                <a:gd name="connsiteX16" fmla="*/ 1746437 w 5448300"/>
                <a:gd name="connsiteY16" fmla="*/ 176846 h 958414"/>
                <a:gd name="connsiteX17" fmla="*/ 221317 w 5448300"/>
                <a:gd name="connsiteY17" fmla="*/ 246670 h 958414"/>
                <a:gd name="connsiteX0" fmla="*/ 0 w 5448300"/>
                <a:gd name="connsiteY0" fmla="*/ 224978 h 986971"/>
                <a:gd name="connsiteX1" fmla="*/ 2838450 w 5448300"/>
                <a:gd name="connsiteY1" fmla="*/ 34489 h 986971"/>
                <a:gd name="connsiteX2" fmla="*/ 3993217 w 5448300"/>
                <a:gd name="connsiteY2" fmla="*/ 3785 h 986971"/>
                <a:gd name="connsiteX3" fmla="*/ 4138894 w 5448300"/>
                <a:gd name="connsiteY3" fmla="*/ 132185 h 986971"/>
                <a:gd name="connsiteX4" fmla="*/ 4695825 w 5448300"/>
                <a:gd name="connsiteY4" fmla="*/ 205939 h 986971"/>
                <a:gd name="connsiteX5" fmla="*/ 5314950 w 5448300"/>
                <a:gd name="connsiteY5" fmla="*/ 367864 h 986971"/>
                <a:gd name="connsiteX6" fmla="*/ 5448300 w 5448300"/>
                <a:gd name="connsiteY6" fmla="*/ 834589 h 986971"/>
                <a:gd name="connsiteX7" fmla="*/ 5410200 w 5448300"/>
                <a:gd name="connsiteY7" fmla="*/ 958414 h 986971"/>
                <a:gd name="connsiteX8" fmla="*/ 4895850 w 5448300"/>
                <a:gd name="connsiteY8" fmla="*/ 986971 h 986971"/>
                <a:gd name="connsiteX9" fmla="*/ 4905375 w 5448300"/>
                <a:gd name="connsiteY9" fmla="*/ 786964 h 986971"/>
                <a:gd name="connsiteX10" fmla="*/ 5019675 w 5448300"/>
                <a:gd name="connsiteY10" fmla="*/ 377389 h 986971"/>
                <a:gd name="connsiteX11" fmla="*/ 4657725 w 5448300"/>
                <a:gd name="connsiteY11" fmla="*/ 263089 h 986971"/>
                <a:gd name="connsiteX12" fmla="*/ 4105275 w 5448300"/>
                <a:gd name="connsiteY12" fmla="*/ 196411 h 986971"/>
                <a:gd name="connsiteX13" fmla="*/ 3514725 w 5448300"/>
                <a:gd name="connsiteY13" fmla="*/ 310714 h 986971"/>
                <a:gd name="connsiteX14" fmla="*/ 2990850 w 5448300"/>
                <a:gd name="connsiteY14" fmla="*/ 205939 h 986971"/>
                <a:gd name="connsiteX15" fmla="*/ 2438400 w 5448300"/>
                <a:gd name="connsiteY15" fmla="*/ 196399 h 986971"/>
                <a:gd name="connsiteX16" fmla="*/ 1746437 w 5448300"/>
                <a:gd name="connsiteY16" fmla="*/ 176846 h 986971"/>
                <a:gd name="connsiteX17" fmla="*/ 221317 w 5448300"/>
                <a:gd name="connsiteY17" fmla="*/ 246670 h 986971"/>
                <a:gd name="connsiteX0" fmla="*/ 0 w 5657850"/>
                <a:gd name="connsiteY0" fmla="*/ 224978 h 1186984"/>
                <a:gd name="connsiteX1" fmla="*/ 2838450 w 5657850"/>
                <a:gd name="connsiteY1" fmla="*/ 34489 h 1186984"/>
                <a:gd name="connsiteX2" fmla="*/ 3993217 w 5657850"/>
                <a:gd name="connsiteY2" fmla="*/ 3785 h 1186984"/>
                <a:gd name="connsiteX3" fmla="*/ 4138894 w 5657850"/>
                <a:gd name="connsiteY3" fmla="*/ 132185 h 1186984"/>
                <a:gd name="connsiteX4" fmla="*/ 4695825 w 5657850"/>
                <a:gd name="connsiteY4" fmla="*/ 205939 h 1186984"/>
                <a:gd name="connsiteX5" fmla="*/ 5314950 w 5657850"/>
                <a:gd name="connsiteY5" fmla="*/ 367864 h 1186984"/>
                <a:gd name="connsiteX6" fmla="*/ 5448300 w 5657850"/>
                <a:gd name="connsiteY6" fmla="*/ 834589 h 1186984"/>
                <a:gd name="connsiteX7" fmla="*/ 5657850 w 5657850"/>
                <a:gd name="connsiteY7" fmla="*/ 1186984 h 1186984"/>
                <a:gd name="connsiteX8" fmla="*/ 4895850 w 5657850"/>
                <a:gd name="connsiteY8" fmla="*/ 986971 h 1186984"/>
                <a:gd name="connsiteX9" fmla="*/ 4905375 w 5657850"/>
                <a:gd name="connsiteY9" fmla="*/ 786964 h 1186984"/>
                <a:gd name="connsiteX10" fmla="*/ 5019675 w 5657850"/>
                <a:gd name="connsiteY10" fmla="*/ 377389 h 1186984"/>
                <a:gd name="connsiteX11" fmla="*/ 4657725 w 5657850"/>
                <a:gd name="connsiteY11" fmla="*/ 263089 h 1186984"/>
                <a:gd name="connsiteX12" fmla="*/ 4105275 w 5657850"/>
                <a:gd name="connsiteY12" fmla="*/ 196411 h 1186984"/>
                <a:gd name="connsiteX13" fmla="*/ 3514725 w 5657850"/>
                <a:gd name="connsiteY13" fmla="*/ 310714 h 1186984"/>
                <a:gd name="connsiteX14" fmla="*/ 2990850 w 5657850"/>
                <a:gd name="connsiteY14" fmla="*/ 205939 h 1186984"/>
                <a:gd name="connsiteX15" fmla="*/ 2438400 w 5657850"/>
                <a:gd name="connsiteY15" fmla="*/ 196399 h 1186984"/>
                <a:gd name="connsiteX16" fmla="*/ 1746437 w 5657850"/>
                <a:gd name="connsiteY16" fmla="*/ 176846 h 1186984"/>
                <a:gd name="connsiteX17" fmla="*/ 221317 w 5657850"/>
                <a:gd name="connsiteY17" fmla="*/ 246670 h 1186984"/>
                <a:gd name="connsiteX0" fmla="*/ 0 w 5657850"/>
                <a:gd name="connsiteY0" fmla="*/ 224978 h 1186984"/>
                <a:gd name="connsiteX1" fmla="*/ 2838450 w 5657850"/>
                <a:gd name="connsiteY1" fmla="*/ 34489 h 1186984"/>
                <a:gd name="connsiteX2" fmla="*/ 3993217 w 5657850"/>
                <a:gd name="connsiteY2" fmla="*/ 3785 h 1186984"/>
                <a:gd name="connsiteX3" fmla="*/ 4138894 w 5657850"/>
                <a:gd name="connsiteY3" fmla="*/ 132185 h 1186984"/>
                <a:gd name="connsiteX4" fmla="*/ 4695825 w 5657850"/>
                <a:gd name="connsiteY4" fmla="*/ 205939 h 1186984"/>
                <a:gd name="connsiteX5" fmla="*/ 5314950 w 5657850"/>
                <a:gd name="connsiteY5" fmla="*/ 367864 h 1186984"/>
                <a:gd name="connsiteX6" fmla="*/ 5629275 w 5657850"/>
                <a:gd name="connsiteY6" fmla="*/ 825065 h 1186984"/>
                <a:gd name="connsiteX7" fmla="*/ 5657850 w 5657850"/>
                <a:gd name="connsiteY7" fmla="*/ 1186984 h 1186984"/>
                <a:gd name="connsiteX8" fmla="*/ 4895850 w 5657850"/>
                <a:gd name="connsiteY8" fmla="*/ 986971 h 1186984"/>
                <a:gd name="connsiteX9" fmla="*/ 4905375 w 5657850"/>
                <a:gd name="connsiteY9" fmla="*/ 786964 h 1186984"/>
                <a:gd name="connsiteX10" fmla="*/ 5019675 w 5657850"/>
                <a:gd name="connsiteY10" fmla="*/ 377389 h 1186984"/>
                <a:gd name="connsiteX11" fmla="*/ 4657725 w 5657850"/>
                <a:gd name="connsiteY11" fmla="*/ 263089 h 1186984"/>
                <a:gd name="connsiteX12" fmla="*/ 4105275 w 5657850"/>
                <a:gd name="connsiteY12" fmla="*/ 196411 h 1186984"/>
                <a:gd name="connsiteX13" fmla="*/ 3514725 w 5657850"/>
                <a:gd name="connsiteY13" fmla="*/ 310714 h 1186984"/>
                <a:gd name="connsiteX14" fmla="*/ 2990850 w 5657850"/>
                <a:gd name="connsiteY14" fmla="*/ 205939 h 1186984"/>
                <a:gd name="connsiteX15" fmla="*/ 2438400 w 5657850"/>
                <a:gd name="connsiteY15" fmla="*/ 196399 h 1186984"/>
                <a:gd name="connsiteX16" fmla="*/ 1746437 w 5657850"/>
                <a:gd name="connsiteY16" fmla="*/ 176846 h 1186984"/>
                <a:gd name="connsiteX17" fmla="*/ 221317 w 5657850"/>
                <a:gd name="connsiteY17" fmla="*/ 246670 h 118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57850" h="1186984">
                  <a:moveTo>
                    <a:pt x="0" y="224978"/>
                  </a:moveTo>
                  <a:lnTo>
                    <a:pt x="2838450" y="34489"/>
                  </a:lnTo>
                  <a:cubicBezTo>
                    <a:pt x="3206096" y="28657"/>
                    <a:pt x="3776477" y="-12498"/>
                    <a:pt x="3993217" y="3785"/>
                  </a:cubicBezTo>
                  <a:cubicBezTo>
                    <a:pt x="4209957" y="20068"/>
                    <a:pt x="3993778" y="115241"/>
                    <a:pt x="4138894" y="132185"/>
                  </a:cubicBezTo>
                  <a:lnTo>
                    <a:pt x="4695825" y="205939"/>
                  </a:lnTo>
                  <a:lnTo>
                    <a:pt x="5314950" y="367864"/>
                  </a:lnTo>
                  <a:lnTo>
                    <a:pt x="5629275" y="825065"/>
                  </a:lnTo>
                  <a:lnTo>
                    <a:pt x="5657850" y="1186984"/>
                  </a:lnTo>
                  <a:lnTo>
                    <a:pt x="4895850" y="986971"/>
                  </a:lnTo>
                  <a:lnTo>
                    <a:pt x="4905375" y="786964"/>
                  </a:lnTo>
                  <a:lnTo>
                    <a:pt x="5019675" y="377389"/>
                  </a:lnTo>
                  <a:lnTo>
                    <a:pt x="4657725" y="263089"/>
                  </a:lnTo>
                  <a:lnTo>
                    <a:pt x="4105275" y="196411"/>
                  </a:lnTo>
                  <a:lnTo>
                    <a:pt x="3514725" y="310714"/>
                  </a:lnTo>
                  <a:lnTo>
                    <a:pt x="2990850" y="205939"/>
                  </a:lnTo>
                  <a:lnTo>
                    <a:pt x="2438400" y="196399"/>
                  </a:lnTo>
                  <a:cubicBezTo>
                    <a:pt x="2118846" y="213089"/>
                    <a:pt x="2065991" y="160156"/>
                    <a:pt x="1746437" y="176846"/>
                  </a:cubicBezTo>
                  <a:lnTo>
                    <a:pt x="221317" y="24667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endParaRPr lang="de-DE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55127A9-909F-4307-AD0F-06189E553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4991661" y="3570720"/>
              <a:ext cx="571500" cy="769341"/>
            </a:xfrm>
            <a:prstGeom prst="rect">
              <a:avLst/>
            </a:prstGeom>
            <a:effectLst>
              <a:softEdge rad="152400"/>
            </a:effectLst>
          </p:spPr>
        </p:pic>
        <p:sp>
          <p:nvSpPr>
            <p:cNvPr id="15" name="Sprechblase: oval 14">
              <a:extLst>
                <a:ext uri="{FF2B5EF4-FFF2-40B4-BE49-F238E27FC236}">
                  <a16:creationId xmlns:a16="http://schemas.microsoft.com/office/drawing/2014/main" id="{B723A9F2-ED62-46C1-A6AC-BBA1D1C65164}"/>
                </a:ext>
              </a:extLst>
            </p:cNvPr>
            <p:cNvSpPr/>
            <p:nvPr/>
          </p:nvSpPr>
          <p:spPr>
            <a:xfrm>
              <a:off x="5562601" y="3019425"/>
              <a:ext cx="1152526" cy="556977"/>
            </a:xfrm>
            <a:prstGeom prst="wedgeEllipseCallout">
              <a:avLst>
                <a:gd name="adj1" fmla="val -70245"/>
                <a:gd name="adj2" fmla="val 8210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sz="800" dirty="0">
                  <a:solidFill>
                    <a:sysClr val="windowText" lastClr="000000"/>
                  </a:solidFill>
                </a:rPr>
                <a:t>rollen sie zur Piste 25 über Alpha</a:t>
              </a:r>
            </a:p>
          </p:txBody>
        </p:sp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9C6E5D88-31AF-4875-B44E-B51A4BE03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6" y="1962151"/>
              <a:ext cx="2314576" cy="938212"/>
            </a:xfrm>
            <a:custGeom>
              <a:avLst/>
              <a:gdLst/>
              <a:ahLst/>
              <a:cxnLst>
                <a:cxn ang="0">
                  <a:pos x="605" y="58"/>
                </a:cxn>
                <a:cxn ang="0">
                  <a:pos x="329" y="43"/>
                </a:cxn>
                <a:cxn ang="0">
                  <a:pos x="84" y="21"/>
                </a:cxn>
                <a:cxn ang="0">
                  <a:pos x="32" y="0"/>
                </a:cxn>
                <a:cxn ang="0">
                  <a:pos x="276" y="24"/>
                </a:cxn>
                <a:cxn ang="0">
                  <a:pos x="486" y="38"/>
                </a:cxn>
                <a:cxn ang="0">
                  <a:pos x="601" y="43"/>
                </a:cxn>
                <a:cxn ang="0">
                  <a:pos x="651" y="42"/>
                </a:cxn>
                <a:cxn ang="0">
                  <a:pos x="651" y="60"/>
                </a:cxn>
                <a:cxn ang="0">
                  <a:pos x="605" y="58"/>
                </a:cxn>
              </a:cxnLst>
              <a:rect l="0" t="0" r="r" b="b"/>
              <a:pathLst>
                <a:path w="660" h="62">
                  <a:moveTo>
                    <a:pt x="605" y="58"/>
                  </a:moveTo>
                  <a:cubicBezTo>
                    <a:pt x="551" y="55"/>
                    <a:pt x="416" y="49"/>
                    <a:pt x="329" y="43"/>
                  </a:cubicBezTo>
                  <a:cubicBezTo>
                    <a:pt x="241" y="37"/>
                    <a:pt x="133" y="28"/>
                    <a:pt x="84" y="21"/>
                  </a:cubicBezTo>
                  <a:cubicBezTo>
                    <a:pt x="35" y="14"/>
                    <a:pt x="0" y="0"/>
                    <a:pt x="32" y="0"/>
                  </a:cubicBezTo>
                  <a:cubicBezTo>
                    <a:pt x="64" y="0"/>
                    <a:pt x="200" y="18"/>
                    <a:pt x="276" y="24"/>
                  </a:cubicBezTo>
                  <a:cubicBezTo>
                    <a:pt x="352" y="30"/>
                    <a:pt x="432" y="35"/>
                    <a:pt x="486" y="38"/>
                  </a:cubicBezTo>
                  <a:cubicBezTo>
                    <a:pt x="540" y="41"/>
                    <a:pt x="574" y="42"/>
                    <a:pt x="601" y="43"/>
                  </a:cubicBezTo>
                  <a:cubicBezTo>
                    <a:pt x="628" y="44"/>
                    <a:pt x="643" y="39"/>
                    <a:pt x="651" y="42"/>
                  </a:cubicBezTo>
                  <a:cubicBezTo>
                    <a:pt x="659" y="45"/>
                    <a:pt x="660" y="57"/>
                    <a:pt x="651" y="60"/>
                  </a:cubicBezTo>
                  <a:cubicBezTo>
                    <a:pt x="642" y="62"/>
                    <a:pt x="659" y="61"/>
                    <a:pt x="605" y="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  <a:ln w="57150" cap="flat" cmpd="sng">
              <a:noFill/>
              <a:prstDash val="sysDot"/>
              <a:round/>
              <a:headEnd/>
              <a:tailEnd/>
            </a:ln>
            <a:effectLst>
              <a:softEdge rad="38100"/>
            </a:effec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40">
              <a:extLst>
                <a:ext uri="{FF2B5EF4-FFF2-40B4-BE49-F238E27FC236}">
                  <a16:creationId xmlns:a16="http://schemas.microsoft.com/office/drawing/2014/main" id="{86675268-44E8-4B5A-842F-1BAAB9219292}"/>
                </a:ext>
              </a:extLst>
            </p:cNvPr>
            <p:cNvGrpSpPr>
              <a:grpSpLocks/>
            </p:cNvGrpSpPr>
            <p:nvPr/>
          </p:nvGrpSpPr>
          <p:grpSpPr bwMode="auto">
            <a:xfrm rot="220515">
              <a:off x="1600062" y="2316892"/>
              <a:ext cx="1104602" cy="559409"/>
              <a:chOff x="1590827" y="2308715"/>
              <a:chExt cx="490" cy="305"/>
            </a:xfrm>
          </p:grpSpPr>
          <p:grpSp>
            <p:nvGrpSpPr>
              <p:cNvPr id="115" name="Group 41">
                <a:extLst>
                  <a:ext uri="{FF2B5EF4-FFF2-40B4-BE49-F238E27FC236}">
                    <a16:creationId xmlns:a16="http://schemas.microsoft.com/office/drawing/2014/main" id="{1B45C61B-D6FE-46E2-9B9C-B74E25FFF8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1079" y="2308874"/>
                <a:ext cx="104" cy="104"/>
                <a:chOff x="1591079" y="2308874"/>
                <a:chExt cx="104" cy="104"/>
              </a:xfrm>
            </p:grpSpPr>
            <p:sp>
              <p:nvSpPr>
                <p:cNvPr id="132" name="AutoShape 42">
                  <a:extLst>
                    <a:ext uri="{FF2B5EF4-FFF2-40B4-BE49-F238E27FC236}">
                      <a16:creationId xmlns:a16="http://schemas.microsoft.com/office/drawing/2014/main" id="{1E5ECD6D-C52B-416E-9CB7-ADF4517CF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821908">
                  <a:off x="1591093" y="2308902"/>
                  <a:ext cx="67" cy="42"/>
                </a:xfrm>
                <a:prstGeom prst="triangle">
                  <a:avLst>
                    <a:gd name="adj" fmla="val 84458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3" name="AutoShape 43">
                  <a:extLst>
                    <a:ext uri="{FF2B5EF4-FFF2-40B4-BE49-F238E27FC236}">
                      <a16:creationId xmlns:a16="http://schemas.microsoft.com/office/drawing/2014/main" id="{80111557-3E61-4F7B-AEF7-98D06D647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821908">
                  <a:off x="1591079" y="2308874"/>
                  <a:ext cx="67" cy="69"/>
                </a:xfrm>
                <a:prstGeom prst="triangle">
                  <a:avLst>
                    <a:gd name="adj" fmla="val 36398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4" name="AutoShape 44">
                  <a:extLst>
                    <a:ext uri="{FF2B5EF4-FFF2-40B4-BE49-F238E27FC236}">
                      <a16:creationId xmlns:a16="http://schemas.microsoft.com/office/drawing/2014/main" id="{4BC41132-80F6-45B0-85FD-984031A88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793838">
                  <a:off x="1591092" y="2308896"/>
                  <a:ext cx="84" cy="4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5" name="AutoShape 45">
                  <a:extLst>
                    <a:ext uri="{FF2B5EF4-FFF2-40B4-BE49-F238E27FC236}">
                      <a16:creationId xmlns:a16="http://schemas.microsoft.com/office/drawing/2014/main" id="{C6299E43-37AB-4DF2-97DA-C9B3860DD7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45274">
                  <a:off x="1591084" y="2308927"/>
                  <a:ext cx="41" cy="51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6" name="AutoShape 46">
                  <a:extLst>
                    <a:ext uri="{FF2B5EF4-FFF2-40B4-BE49-F238E27FC236}">
                      <a16:creationId xmlns:a16="http://schemas.microsoft.com/office/drawing/2014/main" id="{CEDE4551-58EE-4130-840A-FDA6F9282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45274">
                  <a:off x="1591142" y="2308894"/>
                  <a:ext cx="41" cy="51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6" name="Freeform 47">
                <a:extLst>
                  <a:ext uri="{FF2B5EF4-FFF2-40B4-BE49-F238E27FC236}">
                    <a16:creationId xmlns:a16="http://schemas.microsoft.com/office/drawing/2014/main" id="{46F9C54C-E024-4F30-B327-936311F8A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878" y="2308790"/>
                <a:ext cx="436" cy="230"/>
              </a:xfrm>
              <a:custGeom>
                <a:avLst/>
                <a:gdLst/>
                <a:ahLst/>
                <a:cxnLst>
                  <a:cxn ang="0">
                    <a:pos x="529" y="17"/>
                  </a:cxn>
                  <a:cxn ang="0">
                    <a:pos x="101" y="230"/>
                  </a:cxn>
                  <a:cxn ang="0">
                    <a:pos x="56" y="244"/>
                  </a:cxn>
                  <a:cxn ang="0">
                    <a:pos x="20" y="238"/>
                  </a:cxn>
                  <a:cxn ang="0">
                    <a:pos x="0" y="218"/>
                  </a:cxn>
                  <a:cxn ang="0">
                    <a:pos x="22" y="193"/>
                  </a:cxn>
                  <a:cxn ang="0">
                    <a:pos x="438" y="6"/>
                  </a:cxn>
                  <a:cxn ang="0">
                    <a:pos x="480" y="0"/>
                  </a:cxn>
                  <a:cxn ang="0">
                    <a:pos x="527" y="7"/>
                  </a:cxn>
                  <a:cxn ang="0">
                    <a:pos x="529" y="17"/>
                  </a:cxn>
                </a:cxnLst>
                <a:rect l="0" t="0" r="r" b="b"/>
                <a:pathLst>
                  <a:path w="529" h="245">
                    <a:moveTo>
                      <a:pt x="529" y="17"/>
                    </a:moveTo>
                    <a:cubicBezTo>
                      <a:pt x="458" y="54"/>
                      <a:pt x="180" y="192"/>
                      <a:pt x="101" y="230"/>
                    </a:cubicBezTo>
                    <a:lnTo>
                      <a:pt x="56" y="244"/>
                    </a:lnTo>
                    <a:cubicBezTo>
                      <a:pt x="43" y="245"/>
                      <a:pt x="29" y="242"/>
                      <a:pt x="20" y="238"/>
                    </a:cubicBezTo>
                    <a:cubicBezTo>
                      <a:pt x="11" y="234"/>
                      <a:pt x="0" y="225"/>
                      <a:pt x="0" y="218"/>
                    </a:cubicBezTo>
                    <a:lnTo>
                      <a:pt x="22" y="193"/>
                    </a:lnTo>
                    <a:cubicBezTo>
                      <a:pt x="95" y="158"/>
                      <a:pt x="362" y="38"/>
                      <a:pt x="438" y="6"/>
                    </a:cubicBezTo>
                    <a:lnTo>
                      <a:pt x="480" y="0"/>
                    </a:lnTo>
                    <a:cubicBezTo>
                      <a:pt x="495" y="0"/>
                      <a:pt x="519" y="4"/>
                      <a:pt x="527" y="7"/>
                    </a:cubicBezTo>
                    <a:lnTo>
                      <a:pt x="529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CC00"/>
                  </a:gs>
                </a:gsLst>
                <a:lin ang="2700000" scaled="1"/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" name="Freeform 48">
                <a:extLst>
                  <a:ext uri="{FF2B5EF4-FFF2-40B4-BE49-F238E27FC236}">
                    <a16:creationId xmlns:a16="http://schemas.microsoft.com/office/drawing/2014/main" id="{4554BB77-7970-4981-9346-5A2317847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152" y="2308791"/>
                <a:ext cx="37" cy="91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0" y="0"/>
                  </a:cxn>
                  <a:cxn ang="0">
                    <a:pos x="34" y="91"/>
                  </a:cxn>
                  <a:cxn ang="0">
                    <a:pos x="37" y="9"/>
                  </a:cxn>
                </a:cxnLst>
                <a:rect l="0" t="0" r="r" b="b"/>
                <a:pathLst>
                  <a:path w="37" h="91">
                    <a:moveTo>
                      <a:pt x="0" y="79"/>
                    </a:moveTo>
                    <a:lnTo>
                      <a:pt x="0" y="0"/>
                    </a:lnTo>
                    <a:lnTo>
                      <a:pt x="34" y="91"/>
                    </a:lnTo>
                    <a:lnTo>
                      <a:pt x="37" y="9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" name="Freeform 49">
                <a:extLst>
                  <a:ext uri="{FF2B5EF4-FFF2-40B4-BE49-F238E27FC236}">
                    <a16:creationId xmlns:a16="http://schemas.microsoft.com/office/drawing/2014/main" id="{FD9323C0-7950-4CF7-9659-6F61BE790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112" y="2308842"/>
                <a:ext cx="55" cy="2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2" y="9"/>
                  </a:cxn>
                  <a:cxn ang="0">
                    <a:pos x="55" y="9"/>
                  </a:cxn>
                  <a:cxn ang="0">
                    <a:pos x="38" y="23"/>
                  </a:cxn>
                  <a:cxn ang="0">
                    <a:pos x="0" y="16"/>
                  </a:cxn>
                  <a:cxn ang="0">
                    <a:pos x="10" y="0"/>
                  </a:cxn>
                </a:cxnLst>
                <a:rect l="0" t="0" r="r" b="b"/>
                <a:pathLst>
                  <a:path w="55" h="23">
                    <a:moveTo>
                      <a:pt x="10" y="0"/>
                    </a:moveTo>
                    <a:lnTo>
                      <a:pt x="42" y="9"/>
                    </a:lnTo>
                    <a:lnTo>
                      <a:pt x="55" y="9"/>
                    </a:lnTo>
                    <a:lnTo>
                      <a:pt x="38" y="23"/>
                    </a:lnTo>
                    <a:lnTo>
                      <a:pt x="0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69696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" name="Freeform 50">
                <a:extLst>
                  <a:ext uri="{FF2B5EF4-FFF2-40B4-BE49-F238E27FC236}">
                    <a16:creationId xmlns:a16="http://schemas.microsoft.com/office/drawing/2014/main" id="{EBBC8C22-4899-484D-9590-A386F9343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921" y="2308900"/>
                <a:ext cx="37" cy="91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0" y="0"/>
                  </a:cxn>
                  <a:cxn ang="0">
                    <a:pos x="34" y="91"/>
                  </a:cxn>
                  <a:cxn ang="0">
                    <a:pos x="37" y="9"/>
                  </a:cxn>
                </a:cxnLst>
                <a:rect l="0" t="0" r="r" b="b"/>
                <a:pathLst>
                  <a:path w="37" h="91">
                    <a:moveTo>
                      <a:pt x="0" y="79"/>
                    </a:moveTo>
                    <a:lnTo>
                      <a:pt x="0" y="0"/>
                    </a:lnTo>
                    <a:lnTo>
                      <a:pt x="34" y="91"/>
                    </a:lnTo>
                    <a:lnTo>
                      <a:pt x="37" y="9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" name="Freeform 51">
                <a:extLst>
                  <a:ext uri="{FF2B5EF4-FFF2-40B4-BE49-F238E27FC236}">
                    <a16:creationId xmlns:a16="http://schemas.microsoft.com/office/drawing/2014/main" id="{B0BA8073-613C-48E9-BB88-11D66BDDD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47" y="2308737"/>
                <a:ext cx="32" cy="81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0" y="0"/>
                  </a:cxn>
                  <a:cxn ang="0">
                    <a:pos x="34" y="91"/>
                  </a:cxn>
                  <a:cxn ang="0">
                    <a:pos x="37" y="9"/>
                  </a:cxn>
                </a:cxnLst>
                <a:rect l="0" t="0" r="r" b="b"/>
                <a:pathLst>
                  <a:path w="37" h="91">
                    <a:moveTo>
                      <a:pt x="0" y="79"/>
                    </a:moveTo>
                    <a:lnTo>
                      <a:pt x="0" y="0"/>
                    </a:lnTo>
                    <a:lnTo>
                      <a:pt x="34" y="91"/>
                    </a:lnTo>
                    <a:lnTo>
                      <a:pt x="37" y="9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" name="Freeform 52">
                <a:extLst>
                  <a:ext uri="{FF2B5EF4-FFF2-40B4-BE49-F238E27FC236}">
                    <a16:creationId xmlns:a16="http://schemas.microsoft.com/office/drawing/2014/main" id="{69EE3AB3-AA1A-4B79-B33B-954963E6C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850" y="2308715"/>
                <a:ext cx="355" cy="211"/>
              </a:xfrm>
              <a:custGeom>
                <a:avLst/>
                <a:gdLst/>
                <a:ahLst/>
                <a:cxnLst>
                  <a:cxn ang="0">
                    <a:pos x="22" y="92"/>
                  </a:cxn>
                  <a:cxn ang="0">
                    <a:pos x="135" y="95"/>
                  </a:cxn>
                  <a:cxn ang="0">
                    <a:pos x="228" y="107"/>
                  </a:cxn>
                  <a:cxn ang="0">
                    <a:pos x="220" y="111"/>
                  </a:cxn>
                  <a:cxn ang="0">
                    <a:pos x="220" y="122"/>
                  </a:cxn>
                  <a:cxn ang="0">
                    <a:pos x="239" y="132"/>
                  </a:cxn>
                  <a:cxn ang="0">
                    <a:pos x="249" y="121"/>
                  </a:cxn>
                  <a:cxn ang="0">
                    <a:pos x="262" y="116"/>
                  </a:cxn>
                  <a:cxn ang="0">
                    <a:pos x="287" y="123"/>
                  </a:cxn>
                  <a:cxn ang="0">
                    <a:pos x="278" y="123"/>
                  </a:cxn>
                  <a:cxn ang="0">
                    <a:pos x="270" y="139"/>
                  </a:cxn>
                  <a:cxn ang="0">
                    <a:pos x="292" y="146"/>
                  </a:cxn>
                  <a:cxn ang="0">
                    <a:pos x="311" y="138"/>
                  </a:cxn>
                  <a:cxn ang="0">
                    <a:pos x="321" y="136"/>
                  </a:cxn>
                  <a:cxn ang="0">
                    <a:pos x="351" y="144"/>
                  </a:cxn>
                  <a:cxn ang="0">
                    <a:pos x="344" y="149"/>
                  </a:cxn>
                  <a:cxn ang="0">
                    <a:pos x="334" y="163"/>
                  </a:cxn>
                  <a:cxn ang="0">
                    <a:pos x="331" y="184"/>
                  </a:cxn>
                  <a:cxn ang="0">
                    <a:pos x="336" y="197"/>
                  </a:cxn>
                  <a:cxn ang="0">
                    <a:pos x="349" y="202"/>
                  </a:cxn>
                  <a:cxn ang="0">
                    <a:pos x="321" y="210"/>
                  </a:cxn>
                  <a:cxn ang="0">
                    <a:pos x="279" y="208"/>
                  </a:cxn>
                  <a:cxn ang="0">
                    <a:pos x="261" y="196"/>
                  </a:cxn>
                  <a:cxn ang="0">
                    <a:pos x="231" y="191"/>
                  </a:cxn>
                  <a:cxn ang="0">
                    <a:pos x="187" y="185"/>
                  </a:cxn>
                  <a:cxn ang="0">
                    <a:pos x="115" y="155"/>
                  </a:cxn>
                  <a:cxn ang="0">
                    <a:pos x="46" y="129"/>
                  </a:cxn>
                  <a:cxn ang="0">
                    <a:pos x="7" y="101"/>
                  </a:cxn>
                  <a:cxn ang="0">
                    <a:pos x="2" y="91"/>
                  </a:cxn>
                  <a:cxn ang="0">
                    <a:pos x="8" y="32"/>
                  </a:cxn>
                  <a:cxn ang="0">
                    <a:pos x="26" y="4"/>
                  </a:cxn>
                  <a:cxn ang="0">
                    <a:pos x="45" y="8"/>
                  </a:cxn>
                  <a:cxn ang="0">
                    <a:pos x="54" y="48"/>
                  </a:cxn>
                  <a:cxn ang="0">
                    <a:pos x="58" y="83"/>
                  </a:cxn>
                  <a:cxn ang="0">
                    <a:pos x="66" y="91"/>
                  </a:cxn>
                  <a:cxn ang="0">
                    <a:pos x="22" y="92"/>
                  </a:cxn>
                </a:cxnLst>
                <a:rect l="0" t="0" r="r" b="b"/>
                <a:pathLst>
                  <a:path w="355" h="211">
                    <a:moveTo>
                      <a:pt x="22" y="92"/>
                    </a:moveTo>
                    <a:cubicBezTo>
                      <a:pt x="33" y="93"/>
                      <a:pt x="101" y="92"/>
                      <a:pt x="135" y="95"/>
                    </a:cubicBezTo>
                    <a:cubicBezTo>
                      <a:pt x="169" y="98"/>
                      <a:pt x="214" y="104"/>
                      <a:pt x="228" y="107"/>
                    </a:cubicBezTo>
                    <a:cubicBezTo>
                      <a:pt x="242" y="110"/>
                      <a:pt x="221" y="109"/>
                      <a:pt x="220" y="111"/>
                    </a:cubicBezTo>
                    <a:cubicBezTo>
                      <a:pt x="219" y="113"/>
                      <a:pt x="217" y="118"/>
                      <a:pt x="220" y="122"/>
                    </a:cubicBezTo>
                    <a:cubicBezTo>
                      <a:pt x="223" y="126"/>
                      <a:pt x="234" y="132"/>
                      <a:pt x="239" y="132"/>
                    </a:cubicBezTo>
                    <a:cubicBezTo>
                      <a:pt x="244" y="132"/>
                      <a:pt x="245" y="124"/>
                      <a:pt x="249" y="121"/>
                    </a:cubicBezTo>
                    <a:cubicBezTo>
                      <a:pt x="253" y="118"/>
                      <a:pt x="256" y="116"/>
                      <a:pt x="262" y="116"/>
                    </a:cubicBezTo>
                    <a:cubicBezTo>
                      <a:pt x="268" y="116"/>
                      <a:pt x="284" y="122"/>
                      <a:pt x="287" y="123"/>
                    </a:cubicBezTo>
                    <a:cubicBezTo>
                      <a:pt x="290" y="124"/>
                      <a:pt x="281" y="120"/>
                      <a:pt x="278" y="123"/>
                    </a:cubicBezTo>
                    <a:cubicBezTo>
                      <a:pt x="275" y="126"/>
                      <a:pt x="268" y="135"/>
                      <a:pt x="270" y="139"/>
                    </a:cubicBezTo>
                    <a:cubicBezTo>
                      <a:pt x="272" y="143"/>
                      <a:pt x="285" y="146"/>
                      <a:pt x="292" y="146"/>
                    </a:cubicBezTo>
                    <a:cubicBezTo>
                      <a:pt x="299" y="146"/>
                      <a:pt x="306" y="140"/>
                      <a:pt x="311" y="138"/>
                    </a:cubicBezTo>
                    <a:cubicBezTo>
                      <a:pt x="316" y="136"/>
                      <a:pt x="314" y="135"/>
                      <a:pt x="321" y="136"/>
                    </a:cubicBezTo>
                    <a:cubicBezTo>
                      <a:pt x="328" y="137"/>
                      <a:pt x="347" y="142"/>
                      <a:pt x="351" y="144"/>
                    </a:cubicBezTo>
                    <a:cubicBezTo>
                      <a:pt x="355" y="146"/>
                      <a:pt x="347" y="146"/>
                      <a:pt x="344" y="149"/>
                    </a:cubicBezTo>
                    <a:cubicBezTo>
                      <a:pt x="341" y="152"/>
                      <a:pt x="336" y="157"/>
                      <a:pt x="334" y="163"/>
                    </a:cubicBezTo>
                    <a:cubicBezTo>
                      <a:pt x="332" y="169"/>
                      <a:pt x="331" y="178"/>
                      <a:pt x="331" y="184"/>
                    </a:cubicBezTo>
                    <a:cubicBezTo>
                      <a:pt x="331" y="190"/>
                      <a:pt x="333" y="194"/>
                      <a:pt x="336" y="197"/>
                    </a:cubicBezTo>
                    <a:cubicBezTo>
                      <a:pt x="339" y="200"/>
                      <a:pt x="351" y="200"/>
                      <a:pt x="349" y="202"/>
                    </a:cubicBezTo>
                    <a:cubicBezTo>
                      <a:pt x="347" y="204"/>
                      <a:pt x="333" y="209"/>
                      <a:pt x="321" y="210"/>
                    </a:cubicBezTo>
                    <a:cubicBezTo>
                      <a:pt x="309" y="211"/>
                      <a:pt x="289" y="210"/>
                      <a:pt x="279" y="208"/>
                    </a:cubicBezTo>
                    <a:cubicBezTo>
                      <a:pt x="269" y="206"/>
                      <a:pt x="269" y="199"/>
                      <a:pt x="261" y="196"/>
                    </a:cubicBezTo>
                    <a:cubicBezTo>
                      <a:pt x="253" y="193"/>
                      <a:pt x="243" y="193"/>
                      <a:pt x="231" y="191"/>
                    </a:cubicBezTo>
                    <a:cubicBezTo>
                      <a:pt x="219" y="189"/>
                      <a:pt x="206" y="191"/>
                      <a:pt x="187" y="185"/>
                    </a:cubicBezTo>
                    <a:cubicBezTo>
                      <a:pt x="168" y="179"/>
                      <a:pt x="138" y="164"/>
                      <a:pt x="115" y="155"/>
                    </a:cubicBezTo>
                    <a:cubicBezTo>
                      <a:pt x="92" y="146"/>
                      <a:pt x="64" y="138"/>
                      <a:pt x="46" y="129"/>
                    </a:cubicBezTo>
                    <a:cubicBezTo>
                      <a:pt x="28" y="120"/>
                      <a:pt x="14" y="107"/>
                      <a:pt x="7" y="101"/>
                    </a:cubicBezTo>
                    <a:cubicBezTo>
                      <a:pt x="0" y="95"/>
                      <a:pt x="2" y="102"/>
                      <a:pt x="2" y="91"/>
                    </a:cubicBezTo>
                    <a:cubicBezTo>
                      <a:pt x="2" y="80"/>
                      <a:pt x="4" y="46"/>
                      <a:pt x="8" y="32"/>
                    </a:cubicBezTo>
                    <a:cubicBezTo>
                      <a:pt x="12" y="18"/>
                      <a:pt x="20" y="8"/>
                      <a:pt x="26" y="4"/>
                    </a:cubicBezTo>
                    <a:cubicBezTo>
                      <a:pt x="32" y="0"/>
                      <a:pt x="40" y="1"/>
                      <a:pt x="45" y="8"/>
                    </a:cubicBezTo>
                    <a:cubicBezTo>
                      <a:pt x="50" y="15"/>
                      <a:pt x="52" y="36"/>
                      <a:pt x="54" y="48"/>
                    </a:cubicBezTo>
                    <a:cubicBezTo>
                      <a:pt x="56" y="60"/>
                      <a:pt x="56" y="76"/>
                      <a:pt x="58" y="83"/>
                    </a:cubicBezTo>
                    <a:cubicBezTo>
                      <a:pt x="60" y="90"/>
                      <a:pt x="72" y="90"/>
                      <a:pt x="66" y="91"/>
                    </a:cubicBezTo>
                    <a:cubicBezTo>
                      <a:pt x="60" y="92"/>
                      <a:pt x="11" y="91"/>
                      <a:pt x="22" y="9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" name="AutoShape 53" descr="Kleine Schachfelder">
                <a:extLst>
                  <a:ext uri="{FF2B5EF4-FFF2-40B4-BE49-F238E27FC236}">
                    <a16:creationId xmlns:a16="http://schemas.microsoft.com/office/drawing/2014/main" id="{3C3754E7-436F-4326-806C-FFFC03000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127484">
                <a:off x="1591156" y="2308863"/>
                <a:ext cx="83" cy="63"/>
              </a:xfrm>
              <a:prstGeom prst="can">
                <a:avLst>
                  <a:gd name="adj" fmla="val 50000"/>
                </a:avLst>
              </a:prstGeom>
              <a:pattFill prst="smCheck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" name="AutoShape 54">
                <a:extLst>
                  <a:ext uri="{FF2B5EF4-FFF2-40B4-BE49-F238E27FC236}">
                    <a16:creationId xmlns:a16="http://schemas.microsoft.com/office/drawing/2014/main" id="{041B4C51-A959-444F-BF57-0F87A3393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66230">
                <a:off x="1591188" y="2308824"/>
                <a:ext cx="60" cy="150"/>
              </a:xfrm>
              <a:custGeom>
                <a:avLst/>
                <a:gdLst>
                  <a:gd name="G0" fmla="+- 8001 0 0"/>
                  <a:gd name="G1" fmla="+- 21600 0 8001"/>
                  <a:gd name="G2" fmla="+- 21600 0 800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8001" y="10800"/>
                    </a:moveTo>
                    <a:cubicBezTo>
                      <a:pt x="8001" y="12346"/>
                      <a:pt x="9254" y="13599"/>
                      <a:pt x="10800" y="13599"/>
                    </a:cubicBezTo>
                    <a:cubicBezTo>
                      <a:pt x="12346" y="13599"/>
                      <a:pt x="13599" y="12346"/>
                      <a:pt x="13599" y="10800"/>
                    </a:cubicBezTo>
                    <a:cubicBezTo>
                      <a:pt x="13599" y="9254"/>
                      <a:pt x="12346" y="8001"/>
                      <a:pt x="10800" y="8001"/>
                    </a:cubicBezTo>
                    <a:cubicBezTo>
                      <a:pt x="9254" y="8001"/>
                      <a:pt x="8001" y="9254"/>
                      <a:pt x="8001" y="10800"/>
                    </a:cubicBezTo>
                    <a:close/>
                  </a:path>
                </a:pathLst>
              </a:custGeom>
              <a:solidFill>
                <a:srgbClr val="C0C0C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" name="Freeform 55">
                <a:extLst>
                  <a:ext uri="{FF2B5EF4-FFF2-40B4-BE49-F238E27FC236}">
                    <a16:creationId xmlns:a16="http://schemas.microsoft.com/office/drawing/2014/main" id="{305F6ACC-3D9E-4255-A451-5FD8B352C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827" y="2308774"/>
                <a:ext cx="163" cy="67"/>
              </a:xfrm>
              <a:custGeom>
                <a:avLst/>
                <a:gdLst/>
                <a:ahLst/>
                <a:cxnLst>
                  <a:cxn ang="0">
                    <a:pos x="175" y="12"/>
                  </a:cxn>
                  <a:cxn ang="0">
                    <a:pos x="40" y="72"/>
                  </a:cxn>
                  <a:cxn ang="0">
                    <a:pos x="18" y="74"/>
                  </a:cxn>
                  <a:cxn ang="0">
                    <a:pos x="7" y="72"/>
                  </a:cxn>
                  <a:cxn ang="0">
                    <a:pos x="0" y="65"/>
                  </a:cxn>
                  <a:cxn ang="0">
                    <a:pos x="7" y="58"/>
                  </a:cxn>
                  <a:cxn ang="0">
                    <a:pos x="145" y="2"/>
                  </a:cxn>
                  <a:cxn ang="0">
                    <a:pos x="159" y="0"/>
                  </a:cxn>
                  <a:cxn ang="0">
                    <a:pos x="174" y="3"/>
                  </a:cxn>
                  <a:cxn ang="0">
                    <a:pos x="175" y="12"/>
                  </a:cxn>
                </a:cxnLst>
                <a:rect l="0" t="0" r="r" b="b"/>
                <a:pathLst>
                  <a:path w="175" h="74">
                    <a:moveTo>
                      <a:pt x="175" y="12"/>
                    </a:moveTo>
                    <a:cubicBezTo>
                      <a:pt x="153" y="24"/>
                      <a:pt x="66" y="62"/>
                      <a:pt x="40" y="72"/>
                    </a:cubicBezTo>
                    <a:lnTo>
                      <a:pt x="18" y="74"/>
                    </a:lnTo>
                    <a:cubicBezTo>
                      <a:pt x="13" y="74"/>
                      <a:pt x="10" y="73"/>
                      <a:pt x="7" y="72"/>
                    </a:cubicBezTo>
                    <a:cubicBezTo>
                      <a:pt x="4" y="70"/>
                      <a:pt x="0" y="67"/>
                      <a:pt x="0" y="65"/>
                    </a:cubicBezTo>
                    <a:lnTo>
                      <a:pt x="7" y="58"/>
                    </a:lnTo>
                    <a:cubicBezTo>
                      <a:pt x="31" y="47"/>
                      <a:pt x="120" y="12"/>
                      <a:pt x="145" y="2"/>
                    </a:cubicBezTo>
                    <a:lnTo>
                      <a:pt x="159" y="0"/>
                    </a:lnTo>
                    <a:cubicBezTo>
                      <a:pt x="164" y="0"/>
                      <a:pt x="171" y="1"/>
                      <a:pt x="174" y="3"/>
                    </a:cubicBezTo>
                    <a:lnTo>
                      <a:pt x="175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CC00"/>
                  </a:gs>
                </a:gsLst>
                <a:lin ang="2700000" scaled="1"/>
              </a:gradFill>
              <a:ln w="952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" name="Oval 56">
                <a:extLst>
                  <a:ext uri="{FF2B5EF4-FFF2-40B4-BE49-F238E27FC236}">
                    <a16:creationId xmlns:a16="http://schemas.microsoft.com/office/drawing/2014/main" id="{03CF265D-AB91-4B8B-A868-D460569FF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1696">
                <a:off x="1591097" y="2308943"/>
                <a:ext cx="14" cy="2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" name="Line 57">
                <a:extLst>
                  <a:ext uri="{FF2B5EF4-FFF2-40B4-BE49-F238E27FC236}">
                    <a16:creationId xmlns:a16="http://schemas.microsoft.com/office/drawing/2014/main" id="{3D0E2253-2EC1-4CB5-9F06-9E3816D12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0885" y="2308847"/>
                <a:ext cx="18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" name="Oval 58">
                <a:extLst>
                  <a:ext uri="{FF2B5EF4-FFF2-40B4-BE49-F238E27FC236}">
                    <a16:creationId xmlns:a16="http://schemas.microsoft.com/office/drawing/2014/main" id="{1988674F-99D2-4F9F-99AA-C4F78D11D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02466">
                <a:off x="1590874" y="2308840"/>
                <a:ext cx="12" cy="16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" name="Freeform 59">
                <a:extLst>
                  <a:ext uri="{FF2B5EF4-FFF2-40B4-BE49-F238E27FC236}">
                    <a16:creationId xmlns:a16="http://schemas.microsoft.com/office/drawing/2014/main" id="{BF35E4F1-1AD5-4747-A898-454CCC626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051" y="2308835"/>
                <a:ext cx="37" cy="91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0" y="0"/>
                  </a:cxn>
                  <a:cxn ang="0">
                    <a:pos x="34" y="91"/>
                  </a:cxn>
                  <a:cxn ang="0">
                    <a:pos x="37" y="9"/>
                  </a:cxn>
                </a:cxnLst>
                <a:rect l="0" t="0" r="r" b="b"/>
                <a:pathLst>
                  <a:path w="37" h="91">
                    <a:moveTo>
                      <a:pt x="0" y="79"/>
                    </a:moveTo>
                    <a:lnTo>
                      <a:pt x="0" y="0"/>
                    </a:lnTo>
                    <a:lnTo>
                      <a:pt x="34" y="91"/>
                    </a:lnTo>
                    <a:lnTo>
                      <a:pt x="37" y="9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" name="AutoShape 60">
                <a:extLst>
                  <a:ext uri="{FF2B5EF4-FFF2-40B4-BE49-F238E27FC236}">
                    <a16:creationId xmlns:a16="http://schemas.microsoft.com/office/drawing/2014/main" id="{58ABC4BB-CC05-4DE9-907F-13B0908D6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23306">
                <a:off x="1591216" y="2308888"/>
                <a:ext cx="16" cy="21"/>
              </a:xfrm>
              <a:prstGeom prst="can">
                <a:avLst>
                  <a:gd name="adj" fmla="val 32813"/>
                </a:avLst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" name="Freeform 61">
                <a:extLst>
                  <a:ext uri="{FF2B5EF4-FFF2-40B4-BE49-F238E27FC236}">
                    <a16:creationId xmlns:a16="http://schemas.microsoft.com/office/drawing/2014/main" id="{9E65F359-CFF8-4DF1-9623-3D9B9B1326BD}"/>
                  </a:ext>
                </a:extLst>
              </p:cNvPr>
              <p:cNvSpPr>
                <a:spLocks/>
              </p:cNvSpPr>
              <p:nvPr/>
            </p:nvSpPr>
            <p:spPr bwMode="auto">
              <a:xfrm rot="42853">
                <a:off x="1590885" y="2308724"/>
                <a:ext cx="432" cy="216"/>
              </a:xfrm>
              <a:custGeom>
                <a:avLst/>
                <a:gdLst/>
                <a:ahLst/>
                <a:cxnLst>
                  <a:cxn ang="0">
                    <a:pos x="529" y="17"/>
                  </a:cxn>
                  <a:cxn ang="0">
                    <a:pos x="101" y="230"/>
                  </a:cxn>
                  <a:cxn ang="0">
                    <a:pos x="56" y="244"/>
                  </a:cxn>
                  <a:cxn ang="0">
                    <a:pos x="20" y="238"/>
                  </a:cxn>
                  <a:cxn ang="0">
                    <a:pos x="0" y="218"/>
                  </a:cxn>
                  <a:cxn ang="0">
                    <a:pos x="22" y="193"/>
                  </a:cxn>
                  <a:cxn ang="0">
                    <a:pos x="438" y="6"/>
                  </a:cxn>
                  <a:cxn ang="0">
                    <a:pos x="480" y="0"/>
                  </a:cxn>
                  <a:cxn ang="0">
                    <a:pos x="527" y="7"/>
                  </a:cxn>
                  <a:cxn ang="0">
                    <a:pos x="529" y="17"/>
                  </a:cxn>
                </a:cxnLst>
                <a:rect l="0" t="0" r="r" b="b"/>
                <a:pathLst>
                  <a:path w="529" h="245">
                    <a:moveTo>
                      <a:pt x="529" y="17"/>
                    </a:moveTo>
                    <a:cubicBezTo>
                      <a:pt x="458" y="54"/>
                      <a:pt x="180" y="192"/>
                      <a:pt x="101" y="230"/>
                    </a:cubicBezTo>
                    <a:lnTo>
                      <a:pt x="56" y="244"/>
                    </a:lnTo>
                    <a:cubicBezTo>
                      <a:pt x="43" y="245"/>
                      <a:pt x="29" y="242"/>
                      <a:pt x="20" y="238"/>
                    </a:cubicBezTo>
                    <a:cubicBezTo>
                      <a:pt x="11" y="234"/>
                      <a:pt x="0" y="225"/>
                      <a:pt x="0" y="218"/>
                    </a:cubicBezTo>
                    <a:lnTo>
                      <a:pt x="22" y="193"/>
                    </a:lnTo>
                    <a:cubicBezTo>
                      <a:pt x="95" y="158"/>
                      <a:pt x="362" y="38"/>
                      <a:pt x="438" y="6"/>
                    </a:cubicBezTo>
                    <a:lnTo>
                      <a:pt x="480" y="0"/>
                    </a:lnTo>
                    <a:cubicBezTo>
                      <a:pt x="495" y="0"/>
                      <a:pt x="519" y="4"/>
                      <a:pt x="527" y="7"/>
                    </a:cubicBezTo>
                    <a:lnTo>
                      <a:pt x="529" y="1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CC00"/>
                  </a:gs>
                </a:gsLst>
                <a:lin ang="2700000" scaled="1"/>
              </a:gradFill>
              <a:ln w="952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" name="Freeform 62">
                <a:extLst>
                  <a:ext uri="{FF2B5EF4-FFF2-40B4-BE49-F238E27FC236}">
                    <a16:creationId xmlns:a16="http://schemas.microsoft.com/office/drawing/2014/main" id="{F99F6F35-70D9-4B30-8212-A5EA1A6E8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873" y="2308716"/>
                <a:ext cx="54" cy="102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8" y="0"/>
                  </a:cxn>
                  <a:cxn ang="0">
                    <a:pos x="19" y="5"/>
                  </a:cxn>
                  <a:cxn ang="0">
                    <a:pos x="26" y="17"/>
                  </a:cxn>
                  <a:cxn ang="0">
                    <a:pos x="30" y="42"/>
                  </a:cxn>
                  <a:cxn ang="0">
                    <a:pos x="33" y="60"/>
                  </a:cxn>
                  <a:cxn ang="0">
                    <a:pos x="36" y="75"/>
                  </a:cxn>
                  <a:cxn ang="0">
                    <a:pos x="47" y="90"/>
                  </a:cxn>
                  <a:cxn ang="0">
                    <a:pos x="29" y="88"/>
                  </a:cxn>
                  <a:cxn ang="0">
                    <a:pos x="16" y="87"/>
                  </a:cxn>
                  <a:cxn ang="0">
                    <a:pos x="4" y="92"/>
                  </a:cxn>
                  <a:cxn ang="0">
                    <a:pos x="4" y="88"/>
                  </a:cxn>
                  <a:cxn ang="0">
                    <a:pos x="1" y="5"/>
                  </a:cxn>
                </a:cxnLst>
                <a:rect l="0" t="0" r="r" b="b"/>
                <a:pathLst>
                  <a:path w="48" h="102">
                    <a:moveTo>
                      <a:pt x="1" y="5"/>
                    </a:moveTo>
                    <a:lnTo>
                      <a:pt x="8" y="0"/>
                    </a:lnTo>
                    <a:cubicBezTo>
                      <a:pt x="11" y="0"/>
                      <a:pt x="16" y="2"/>
                      <a:pt x="19" y="5"/>
                    </a:cubicBezTo>
                    <a:cubicBezTo>
                      <a:pt x="22" y="8"/>
                      <a:pt x="24" y="11"/>
                      <a:pt x="26" y="17"/>
                    </a:cubicBezTo>
                    <a:cubicBezTo>
                      <a:pt x="28" y="23"/>
                      <a:pt x="29" y="35"/>
                      <a:pt x="30" y="42"/>
                    </a:cubicBezTo>
                    <a:cubicBezTo>
                      <a:pt x="31" y="49"/>
                      <a:pt x="32" y="55"/>
                      <a:pt x="33" y="60"/>
                    </a:cubicBezTo>
                    <a:cubicBezTo>
                      <a:pt x="34" y="65"/>
                      <a:pt x="34" y="70"/>
                      <a:pt x="36" y="75"/>
                    </a:cubicBezTo>
                    <a:cubicBezTo>
                      <a:pt x="38" y="80"/>
                      <a:pt x="48" y="88"/>
                      <a:pt x="47" y="90"/>
                    </a:cubicBezTo>
                    <a:cubicBezTo>
                      <a:pt x="46" y="92"/>
                      <a:pt x="34" y="88"/>
                      <a:pt x="29" y="88"/>
                    </a:cubicBezTo>
                    <a:cubicBezTo>
                      <a:pt x="24" y="88"/>
                      <a:pt x="20" y="86"/>
                      <a:pt x="16" y="87"/>
                    </a:cubicBezTo>
                    <a:cubicBezTo>
                      <a:pt x="12" y="88"/>
                      <a:pt x="6" y="92"/>
                      <a:pt x="4" y="92"/>
                    </a:cubicBezTo>
                    <a:cubicBezTo>
                      <a:pt x="2" y="92"/>
                      <a:pt x="4" y="102"/>
                      <a:pt x="4" y="88"/>
                    </a:cubicBezTo>
                    <a:cubicBezTo>
                      <a:pt x="4" y="74"/>
                      <a:pt x="0" y="20"/>
                      <a:pt x="1" y="5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" name="Sprechblase: oval 17">
              <a:extLst>
                <a:ext uri="{FF2B5EF4-FFF2-40B4-BE49-F238E27FC236}">
                  <a16:creationId xmlns:a16="http://schemas.microsoft.com/office/drawing/2014/main" id="{EEF2A540-8A36-46D1-906D-0D4AA488A801}"/>
                </a:ext>
              </a:extLst>
            </p:cNvPr>
            <p:cNvSpPr/>
            <p:nvPr/>
          </p:nvSpPr>
          <p:spPr>
            <a:xfrm>
              <a:off x="690159" y="1137929"/>
              <a:ext cx="1606876" cy="776889"/>
            </a:xfrm>
            <a:prstGeom prst="wedgeEllipseCallout">
              <a:avLst>
                <a:gd name="adj1" fmla="val 55585"/>
                <a:gd name="adj2" fmla="val 14763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sz="800" dirty="0">
                  <a:solidFill>
                    <a:sysClr val="windowText" lastClr="000000"/>
                  </a:solidFill>
                </a:rPr>
                <a:t>D Echo </a:t>
              </a:r>
              <a:r>
                <a:rPr lang="de-DE" sz="800" dirty="0" err="1">
                  <a:solidFill>
                    <a:sysClr val="windowText" lastClr="000000"/>
                  </a:solidFill>
                </a:rPr>
                <a:t>Delte</a:t>
              </a:r>
              <a:r>
                <a:rPr lang="de-DE" sz="800" dirty="0">
                  <a:solidFill>
                    <a:sysClr val="windowText" lastClr="000000"/>
                  </a:solidFill>
                </a:rPr>
                <a:t> Kilo </a:t>
              </a:r>
              <a:r>
                <a:rPr lang="de-DE" sz="800" dirty="0" err="1">
                  <a:solidFill>
                    <a:sysClr val="windowText" lastClr="000000"/>
                  </a:solidFill>
                </a:rPr>
                <a:t>Kilo</a:t>
              </a:r>
              <a:r>
                <a:rPr lang="de-DE" sz="800" dirty="0">
                  <a:solidFill>
                    <a:sysClr val="windowText" lastClr="000000"/>
                  </a:solidFill>
                </a:rPr>
                <a:t>  </a:t>
              </a:r>
              <a:r>
                <a:rPr lang="de-DE" sz="800" dirty="0" err="1">
                  <a:solidFill>
                    <a:sysClr val="windowText" lastClr="000000"/>
                  </a:solidFill>
                </a:rPr>
                <a:t>pan</a:t>
              </a:r>
              <a:r>
                <a:rPr lang="de-DE" sz="800" baseline="0" dirty="0">
                  <a:solidFill>
                    <a:sysClr val="windowText" lastClr="000000"/>
                  </a:solidFill>
                </a:rPr>
                <a:t> </a:t>
              </a:r>
              <a:r>
                <a:rPr lang="de-DE" sz="800" baseline="0" dirty="0" err="1">
                  <a:solidFill>
                    <a:sysClr val="windowText" lastClr="000000"/>
                  </a:solidFill>
                </a:rPr>
                <a:t>pan</a:t>
              </a:r>
              <a:r>
                <a:rPr lang="de-DE" sz="800" baseline="0" dirty="0">
                  <a:solidFill>
                    <a:sysClr val="windowText" lastClr="000000"/>
                  </a:solidFill>
                </a:rPr>
                <a:t> </a:t>
              </a:r>
              <a:r>
                <a:rPr lang="de-DE" sz="800" baseline="0" dirty="0" err="1">
                  <a:solidFill>
                    <a:sysClr val="windowText" lastClr="000000"/>
                  </a:solidFill>
                </a:rPr>
                <a:t>pan</a:t>
              </a:r>
              <a:r>
                <a:rPr lang="de-DE" sz="800" baseline="0" dirty="0">
                  <a:solidFill>
                    <a:sysClr val="windowText" lastClr="000000"/>
                  </a:solidFill>
                </a:rPr>
                <a:t> </a:t>
              </a:r>
              <a:r>
                <a:rPr lang="de-DE" sz="800" baseline="0" dirty="0" err="1">
                  <a:solidFill>
                    <a:sysClr val="windowText" lastClr="000000"/>
                  </a:solidFill>
                </a:rPr>
                <a:t>pan</a:t>
              </a:r>
              <a:r>
                <a:rPr lang="de-DE" sz="800" baseline="0" dirty="0">
                  <a:solidFill>
                    <a:sysClr val="windowText" lastClr="000000"/>
                  </a:solidFill>
                </a:rPr>
                <a:t> </a:t>
              </a:r>
              <a:r>
                <a:rPr lang="de-DE" sz="800" baseline="0" dirty="0" err="1">
                  <a:solidFill>
                    <a:sysClr val="windowText" lastClr="000000"/>
                  </a:solidFill>
                </a:rPr>
                <a:t>pan</a:t>
              </a:r>
              <a:r>
                <a:rPr lang="de-DE" sz="800" baseline="0" dirty="0">
                  <a:solidFill>
                    <a:sysClr val="windowText" lastClr="000000"/>
                  </a:solidFill>
                </a:rPr>
                <a:t> </a:t>
              </a:r>
              <a:r>
                <a:rPr lang="de-DE" sz="800" baseline="0" dirty="0" err="1">
                  <a:solidFill>
                    <a:sysClr val="windowText" lastClr="000000"/>
                  </a:solidFill>
                </a:rPr>
                <a:t>pan</a:t>
              </a:r>
              <a:r>
                <a:rPr lang="de-DE" sz="800" baseline="0" dirty="0">
                  <a:solidFill>
                    <a:sysClr val="windowText" lastClr="000000"/>
                  </a:solidFill>
                </a:rPr>
                <a:t> engine </a:t>
              </a:r>
              <a:r>
                <a:rPr lang="de-DE" sz="800" baseline="0" dirty="0" err="1">
                  <a:solidFill>
                    <a:sysClr val="windowText" lastClr="000000"/>
                  </a:solidFill>
                </a:rPr>
                <a:t>failure</a:t>
              </a:r>
              <a:endParaRPr lang="de-DE" sz="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Sprechblase: oval 18">
              <a:extLst>
                <a:ext uri="{FF2B5EF4-FFF2-40B4-BE49-F238E27FC236}">
                  <a16:creationId xmlns:a16="http://schemas.microsoft.com/office/drawing/2014/main" id="{F7A59345-C246-4E66-805F-4A8CED603E80}"/>
                </a:ext>
              </a:extLst>
            </p:cNvPr>
            <p:cNvSpPr/>
            <p:nvPr/>
          </p:nvSpPr>
          <p:spPr>
            <a:xfrm>
              <a:off x="6143625" y="1733550"/>
              <a:ext cx="1571626" cy="609600"/>
            </a:xfrm>
            <a:prstGeom prst="wedgeEllipseCallout">
              <a:avLst>
                <a:gd name="adj1" fmla="val 47991"/>
                <a:gd name="adj2" fmla="val 11537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sz="800" dirty="0">
                  <a:solidFill>
                    <a:sysClr val="windowText" lastClr="000000"/>
                  </a:solidFill>
                </a:rPr>
                <a:t>...kreuze Ihren Flugplatz in Flughöhe 800 ft</a:t>
              </a:r>
            </a:p>
          </p:txBody>
        </p:sp>
        <p:sp>
          <p:nvSpPr>
            <p:cNvPr id="20" name="Sprechblase: oval 19">
              <a:extLst>
                <a:ext uri="{FF2B5EF4-FFF2-40B4-BE49-F238E27FC236}">
                  <a16:creationId xmlns:a16="http://schemas.microsoft.com/office/drawing/2014/main" id="{1390B4D8-973F-41C7-9DA3-84A76CDD7153}"/>
                </a:ext>
              </a:extLst>
            </p:cNvPr>
            <p:cNvSpPr/>
            <p:nvPr/>
          </p:nvSpPr>
          <p:spPr>
            <a:xfrm>
              <a:off x="5229226" y="138112"/>
              <a:ext cx="1409700" cy="500063"/>
            </a:xfrm>
            <a:prstGeom prst="wedgeEllipseCallout">
              <a:avLst>
                <a:gd name="adj1" fmla="val 83737"/>
                <a:gd name="adj2" fmla="val 7818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sz="800" dirty="0">
                  <a:solidFill>
                    <a:sysClr val="windowText" lastClr="000000"/>
                  </a:solidFill>
                </a:rPr>
                <a:t>LH 734</a:t>
              </a:r>
              <a:r>
                <a:rPr lang="de-DE" sz="800" baseline="0" dirty="0">
                  <a:solidFill>
                    <a:sysClr val="windowText" lastClr="000000"/>
                  </a:solidFill>
                </a:rPr>
                <a:t> </a:t>
              </a:r>
              <a:r>
                <a:rPr lang="de-DE" sz="800" dirty="0" err="1">
                  <a:solidFill>
                    <a:sysClr val="windowText" lastClr="000000"/>
                  </a:solidFill>
                </a:rPr>
                <a:t>descending</a:t>
              </a:r>
              <a:r>
                <a:rPr lang="de-DE" sz="800" dirty="0">
                  <a:solidFill>
                    <a:sysClr val="windowText" lastClr="000000"/>
                  </a:solidFill>
                </a:rPr>
                <a:t>  FL65</a:t>
              </a:r>
            </a:p>
          </p:txBody>
        </p:sp>
        <p:sp>
          <p:nvSpPr>
            <p:cNvPr id="21" name="Sprechblase: oval 20">
              <a:extLst>
                <a:ext uri="{FF2B5EF4-FFF2-40B4-BE49-F238E27FC236}">
                  <a16:creationId xmlns:a16="http://schemas.microsoft.com/office/drawing/2014/main" id="{879BAFF4-0747-472B-BE34-0A05B326961B}"/>
                </a:ext>
              </a:extLst>
            </p:cNvPr>
            <p:cNvSpPr/>
            <p:nvPr/>
          </p:nvSpPr>
          <p:spPr>
            <a:xfrm>
              <a:off x="2371727" y="166687"/>
              <a:ext cx="1562100" cy="733425"/>
            </a:xfrm>
            <a:prstGeom prst="wedgeEllipseCallout">
              <a:avLst>
                <a:gd name="adj1" fmla="val -94655"/>
                <a:gd name="adj2" fmla="val 1102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sz="800">
                  <a:solidFill>
                    <a:sysClr val="windowText" lastClr="000000"/>
                  </a:solidFill>
                </a:rPr>
                <a:t>wingman  make tree sixty right then return to bla bla</a:t>
              </a:r>
            </a:p>
          </p:txBody>
        </p:sp>
        <p:sp>
          <p:nvSpPr>
            <p:cNvPr id="22" name="Denkblase: wolkenförmig 21">
              <a:extLst>
                <a:ext uri="{FF2B5EF4-FFF2-40B4-BE49-F238E27FC236}">
                  <a16:creationId xmlns:a16="http://schemas.microsoft.com/office/drawing/2014/main" id="{1EF16933-1A3F-4995-A2EB-D65D82C7E5BC}"/>
                </a:ext>
              </a:extLst>
            </p:cNvPr>
            <p:cNvSpPr/>
            <p:nvPr/>
          </p:nvSpPr>
          <p:spPr>
            <a:xfrm>
              <a:off x="4495802" y="1271587"/>
              <a:ext cx="895350" cy="700088"/>
            </a:xfrm>
            <a:prstGeom prst="cloudCallout">
              <a:avLst>
                <a:gd name="adj1" fmla="val -35432"/>
                <a:gd name="adj2" fmla="val 11743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sz="2400" b="1">
                  <a:solidFill>
                    <a:srgbClr val="FF0000"/>
                  </a:solidFill>
                </a:rPr>
                <a:t> ??</a:t>
              </a:r>
            </a:p>
          </p:txBody>
        </p:sp>
        <p:sp>
          <p:nvSpPr>
            <p:cNvPr id="23" name="Sprechblase: oval 22">
              <a:extLst>
                <a:ext uri="{FF2B5EF4-FFF2-40B4-BE49-F238E27FC236}">
                  <a16:creationId xmlns:a16="http://schemas.microsoft.com/office/drawing/2014/main" id="{B77EAA6A-6836-44DA-9206-A94A6CF5B487}"/>
                </a:ext>
              </a:extLst>
            </p:cNvPr>
            <p:cNvSpPr/>
            <p:nvPr/>
          </p:nvSpPr>
          <p:spPr>
            <a:xfrm>
              <a:off x="6276975" y="938212"/>
              <a:ext cx="1590675" cy="747713"/>
            </a:xfrm>
            <a:prstGeom prst="wedgeEllipseCallout">
              <a:avLst>
                <a:gd name="adj1" fmla="val 89126"/>
                <a:gd name="adj2" fmla="val 8210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sz="800">
                  <a:solidFill>
                    <a:sysClr val="windowText" lastClr="000000"/>
                  </a:solidFill>
                </a:rPr>
                <a:t>LH 734</a:t>
              </a:r>
              <a:r>
                <a:rPr lang="de-DE" sz="800" baseline="0">
                  <a:solidFill>
                    <a:sysClr val="windowText" lastClr="000000"/>
                  </a:solidFill>
                </a:rPr>
                <a:t> </a:t>
              </a:r>
              <a:r>
                <a:rPr lang="de-DE" sz="800">
                  <a:solidFill>
                    <a:sysClr val="windowText" lastClr="000000"/>
                  </a:solidFill>
                </a:rPr>
                <a:t>traffic ahead twelve o'clock 10 miles high speed</a:t>
              </a:r>
            </a:p>
          </p:txBody>
        </p:sp>
        <p:grpSp>
          <p:nvGrpSpPr>
            <p:cNvPr id="24" name="Group 117">
              <a:extLst>
                <a:ext uri="{FF2B5EF4-FFF2-40B4-BE49-F238E27FC236}">
                  <a16:creationId xmlns:a16="http://schemas.microsoft.com/office/drawing/2014/main" id="{3E0A5F26-1661-496F-BE15-84168CB189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928728" y="3442043"/>
              <a:ext cx="990624" cy="433392"/>
              <a:chOff x="3009899" y="3419474"/>
              <a:chExt cx="816" cy="606"/>
            </a:xfrm>
          </p:grpSpPr>
          <p:sp>
            <p:nvSpPr>
              <p:cNvPr id="86" name="Oval 118">
                <a:extLst>
                  <a:ext uri="{FF2B5EF4-FFF2-40B4-BE49-F238E27FC236}">
                    <a16:creationId xmlns:a16="http://schemas.microsoft.com/office/drawing/2014/main" id="{9A224CEB-6667-4148-AB19-A5C60F2C3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876">
                <a:off x="3010020" y="3419638"/>
                <a:ext cx="10" cy="14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18900000" algn="ctr" rotWithShape="0">
                  <a:srgbClr val="333333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Freeform 119">
                <a:extLst>
                  <a:ext uri="{FF2B5EF4-FFF2-40B4-BE49-F238E27FC236}">
                    <a16:creationId xmlns:a16="http://schemas.microsoft.com/office/drawing/2014/main" id="{025CC847-3714-4638-BBAD-1D9617BEB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011" y="3419634"/>
                <a:ext cx="24" cy="17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7" y="5"/>
                  </a:cxn>
                  <a:cxn ang="0">
                    <a:pos x="17" y="10"/>
                  </a:cxn>
                  <a:cxn ang="0">
                    <a:pos x="13" y="12"/>
                  </a:cxn>
                  <a:cxn ang="0">
                    <a:pos x="1" y="7"/>
                  </a:cxn>
                  <a:cxn ang="0">
                    <a:pos x="5" y="1"/>
                  </a:cxn>
                  <a:cxn ang="0">
                    <a:pos x="14" y="1"/>
                  </a:cxn>
                </a:cxnLst>
                <a:rect l="0" t="0" r="r" b="b"/>
                <a:pathLst>
                  <a:path w="18" h="12">
                    <a:moveTo>
                      <a:pt x="14" y="1"/>
                    </a:moveTo>
                    <a:cubicBezTo>
                      <a:pt x="16" y="2"/>
                      <a:pt x="17" y="4"/>
                      <a:pt x="17" y="5"/>
                    </a:cubicBezTo>
                    <a:cubicBezTo>
                      <a:pt x="17" y="6"/>
                      <a:pt x="18" y="9"/>
                      <a:pt x="17" y="10"/>
                    </a:cubicBezTo>
                    <a:cubicBezTo>
                      <a:pt x="16" y="11"/>
                      <a:pt x="16" y="12"/>
                      <a:pt x="13" y="12"/>
                    </a:cubicBezTo>
                    <a:cubicBezTo>
                      <a:pt x="10" y="12"/>
                      <a:pt x="2" y="9"/>
                      <a:pt x="1" y="7"/>
                    </a:cubicBezTo>
                    <a:cubicBezTo>
                      <a:pt x="0" y="5"/>
                      <a:pt x="3" y="2"/>
                      <a:pt x="5" y="1"/>
                    </a:cubicBezTo>
                    <a:cubicBezTo>
                      <a:pt x="7" y="0"/>
                      <a:pt x="12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Oval 120">
                <a:extLst>
                  <a:ext uri="{FF2B5EF4-FFF2-40B4-BE49-F238E27FC236}">
                    <a16:creationId xmlns:a16="http://schemas.microsoft.com/office/drawing/2014/main" id="{24A2F7E4-AE4F-4B59-8B3D-8F24B2FEC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876">
                <a:off x="3010400" y="3419798"/>
                <a:ext cx="23" cy="26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40161" dir="20493903" algn="ctr" rotWithShape="0">
                  <a:srgbClr val="333333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Oval 121">
                <a:extLst>
                  <a:ext uri="{FF2B5EF4-FFF2-40B4-BE49-F238E27FC236}">
                    <a16:creationId xmlns:a16="http://schemas.microsoft.com/office/drawing/2014/main" id="{46A51C14-EAE3-4E90-8294-38E79C201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7876">
                <a:off x="3010319" y="3419857"/>
                <a:ext cx="23" cy="26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40161" dir="20493903" algn="ctr" rotWithShape="0">
                  <a:srgbClr val="333333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" name="Freeform 122">
                <a:extLst>
                  <a:ext uri="{FF2B5EF4-FFF2-40B4-BE49-F238E27FC236}">
                    <a16:creationId xmlns:a16="http://schemas.microsoft.com/office/drawing/2014/main" id="{3FF3FFE7-CC68-46B5-BB29-C128E01BB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305" y="3419799"/>
                <a:ext cx="70" cy="81"/>
              </a:xfrm>
              <a:custGeom>
                <a:avLst/>
                <a:gdLst/>
                <a:ahLst/>
                <a:cxnLst>
                  <a:cxn ang="0">
                    <a:pos x="59" y="13"/>
                  </a:cxn>
                  <a:cxn ang="0">
                    <a:pos x="46" y="44"/>
                  </a:cxn>
                  <a:cxn ang="0">
                    <a:pos x="44" y="57"/>
                  </a:cxn>
                  <a:cxn ang="0">
                    <a:pos x="48" y="71"/>
                  </a:cxn>
                  <a:cxn ang="0">
                    <a:pos x="36" y="77"/>
                  </a:cxn>
                  <a:cxn ang="0">
                    <a:pos x="20" y="71"/>
                  </a:cxn>
                  <a:cxn ang="0">
                    <a:pos x="9" y="66"/>
                  </a:cxn>
                  <a:cxn ang="0">
                    <a:pos x="1" y="61"/>
                  </a:cxn>
                  <a:cxn ang="0">
                    <a:pos x="5" y="53"/>
                  </a:cxn>
                  <a:cxn ang="0">
                    <a:pos x="19" y="49"/>
                  </a:cxn>
                  <a:cxn ang="0">
                    <a:pos x="33" y="46"/>
                  </a:cxn>
                  <a:cxn ang="0">
                    <a:pos x="43" y="7"/>
                  </a:cxn>
                  <a:cxn ang="0">
                    <a:pos x="67" y="3"/>
                  </a:cxn>
                  <a:cxn ang="0">
                    <a:pos x="59" y="13"/>
                  </a:cxn>
                </a:cxnLst>
                <a:rect l="0" t="0" r="r" b="b"/>
                <a:pathLst>
                  <a:path w="70" h="77">
                    <a:moveTo>
                      <a:pt x="59" y="13"/>
                    </a:moveTo>
                    <a:cubicBezTo>
                      <a:pt x="56" y="20"/>
                      <a:pt x="48" y="37"/>
                      <a:pt x="46" y="44"/>
                    </a:cubicBezTo>
                    <a:cubicBezTo>
                      <a:pt x="44" y="51"/>
                      <a:pt x="44" y="53"/>
                      <a:pt x="44" y="57"/>
                    </a:cubicBezTo>
                    <a:cubicBezTo>
                      <a:pt x="44" y="61"/>
                      <a:pt x="49" y="68"/>
                      <a:pt x="48" y="71"/>
                    </a:cubicBezTo>
                    <a:cubicBezTo>
                      <a:pt x="47" y="74"/>
                      <a:pt x="41" y="77"/>
                      <a:pt x="36" y="77"/>
                    </a:cubicBezTo>
                    <a:cubicBezTo>
                      <a:pt x="31" y="77"/>
                      <a:pt x="24" y="73"/>
                      <a:pt x="20" y="71"/>
                    </a:cubicBezTo>
                    <a:cubicBezTo>
                      <a:pt x="16" y="69"/>
                      <a:pt x="12" y="68"/>
                      <a:pt x="9" y="66"/>
                    </a:cubicBezTo>
                    <a:cubicBezTo>
                      <a:pt x="6" y="64"/>
                      <a:pt x="2" y="63"/>
                      <a:pt x="1" y="61"/>
                    </a:cubicBezTo>
                    <a:cubicBezTo>
                      <a:pt x="0" y="59"/>
                      <a:pt x="2" y="55"/>
                      <a:pt x="5" y="53"/>
                    </a:cubicBezTo>
                    <a:cubicBezTo>
                      <a:pt x="8" y="51"/>
                      <a:pt x="14" y="50"/>
                      <a:pt x="19" y="49"/>
                    </a:cubicBezTo>
                    <a:cubicBezTo>
                      <a:pt x="24" y="48"/>
                      <a:pt x="29" y="53"/>
                      <a:pt x="33" y="46"/>
                    </a:cubicBezTo>
                    <a:cubicBezTo>
                      <a:pt x="37" y="39"/>
                      <a:pt x="37" y="14"/>
                      <a:pt x="43" y="7"/>
                    </a:cubicBezTo>
                    <a:cubicBezTo>
                      <a:pt x="49" y="0"/>
                      <a:pt x="64" y="2"/>
                      <a:pt x="67" y="3"/>
                    </a:cubicBezTo>
                    <a:cubicBezTo>
                      <a:pt x="70" y="4"/>
                      <a:pt x="63" y="5"/>
                      <a:pt x="59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Freeform 123">
                <a:extLst>
                  <a:ext uri="{FF2B5EF4-FFF2-40B4-BE49-F238E27FC236}">
                    <a16:creationId xmlns:a16="http://schemas.microsoft.com/office/drawing/2014/main" id="{B1933EA8-D136-483D-88D4-C91E31173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350" y="3419480"/>
                <a:ext cx="365" cy="272"/>
              </a:xfrm>
              <a:custGeom>
                <a:avLst/>
                <a:gdLst/>
                <a:ahLst/>
                <a:cxnLst>
                  <a:cxn ang="0">
                    <a:pos x="81" y="258"/>
                  </a:cxn>
                  <a:cxn ang="0">
                    <a:pos x="365" y="13"/>
                  </a:cxn>
                  <a:cxn ang="0">
                    <a:pos x="361" y="6"/>
                  </a:cxn>
                  <a:cxn ang="0">
                    <a:pos x="340" y="0"/>
                  </a:cxn>
                  <a:cxn ang="0">
                    <a:pos x="328" y="0"/>
                  </a:cxn>
                  <a:cxn ang="0">
                    <a:pos x="113" y="143"/>
                  </a:cxn>
                  <a:cxn ang="0">
                    <a:pos x="0" y="212"/>
                  </a:cxn>
                  <a:cxn ang="0">
                    <a:pos x="81" y="258"/>
                  </a:cxn>
                </a:cxnLst>
                <a:rect l="0" t="0" r="r" b="b"/>
                <a:pathLst>
                  <a:path w="365" h="258">
                    <a:moveTo>
                      <a:pt x="81" y="258"/>
                    </a:moveTo>
                    <a:lnTo>
                      <a:pt x="365" y="13"/>
                    </a:lnTo>
                    <a:lnTo>
                      <a:pt x="361" y="6"/>
                    </a:lnTo>
                    <a:cubicBezTo>
                      <a:pt x="357" y="4"/>
                      <a:pt x="345" y="1"/>
                      <a:pt x="340" y="0"/>
                    </a:cubicBezTo>
                    <a:lnTo>
                      <a:pt x="328" y="0"/>
                    </a:lnTo>
                    <a:cubicBezTo>
                      <a:pt x="290" y="24"/>
                      <a:pt x="168" y="108"/>
                      <a:pt x="113" y="143"/>
                    </a:cubicBezTo>
                    <a:lnTo>
                      <a:pt x="0" y="212"/>
                    </a:lnTo>
                    <a:lnTo>
                      <a:pt x="81" y="2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Freeform 124">
                <a:extLst>
                  <a:ext uri="{FF2B5EF4-FFF2-40B4-BE49-F238E27FC236}">
                    <a16:creationId xmlns:a16="http://schemas.microsoft.com/office/drawing/2014/main" id="{D1F7661C-3603-4CB5-887C-02475DD48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85" y="3419521"/>
                <a:ext cx="567" cy="309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64" y="92"/>
                  </a:cxn>
                  <a:cxn ang="0">
                    <a:pos x="75" y="110"/>
                  </a:cxn>
                  <a:cxn ang="0">
                    <a:pos x="97" y="120"/>
                  </a:cxn>
                  <a:cxn ang="0">
                    <a:pos x="198" y="146"/>
                  </a:cxn>
                  <a:cxn ang="0">
                    <a:pos x="284" y="161"/>
                  </a:cxn>
                  <a:cxn ang="0">
                    <a:pos x="376" y="156"/>
                  </a:cxn>
                  <a:cxn ang="0">
                    <a:pos x="432" y="176"/>
                  </a:cxn>
                  <a:cxn ang="0">
                    <a:pos x="476" y="218"/>
                  </a:cxn>
                  <a:cxn ang="0">
                    <a:pos x="532" y="246"/>
                  </a:cxn>
                  <a:cxn ang="0">
                    <a:pos x="564" y="270"/>
                  </a:cxn>
                  <a:cxn ang="0">
                    <a:pos x="552" y="301"/>
                  </a:cxn>
                  <a:cxn ang="0">
                    <a:pos x="520" y="309"/>
                  </a:cxn>
                  <a:cxn ang="0">
                    <a:pos x="435" y="302"/>
                  </a:cxn>
                  <a:cxn ang="0">
                    <a:pos x="372" y="284"/>
                  </a:cxn>
                  <a:cxn ang="0">
                    <a:pos x="303" y="256"/>
                  </a:cxn>
                  <a:cxn ang="0">
                    <a:pos x="251" y="217"/>
                  </a:cxn>
                  <a:cxn ang="0">
                    <a:pos x="190" y="184"/>
                  </a:cxn>
                  <a:cxn ang="0">
                    <a:pos x="55" y="122"/>
                  </a:cxn>
                  <a:cxn ang="0">
                    <a:pos x="26" y="111"/>
                  </a:cxn>
                  <a:cxn ang="0">
                    <a:pos x="6" y="99"/>
                  </a:cxn>
                  <a:cxn ang="0">
                    <a:pos x="0" y="0"/>
                  </a:cxn>
                  <a:cxn ang="0">
                    <a:pos x="26" y="5"/>
                  </a:cxn>
                </a:cxnLst>
                <a:rect l="0" t="0" r="r" b="b"/>
                <a:pathLst>
                  <a:path w="567" h="309">
                    <a:moveTo>
                      <a:pt x="26" y="5"/>
                    </a:moveTo>
                    <a:cubicBezTo>
                      <a:pt x="37" y="20"/>
                      <a:pt x="56" y="74"/>
                      <a:pt x="64" y="92"/>
                    </a:cubicBezTo>
                    <a:cubicBezTo>
                      <a:pt x="72" y="110"/>
                      <a:pt x="70" y="105"/>
                      <a:pt x="75" y="110"/>
                    </a:cubicBezTo>
                    <a:cubicBezTo>
                      <a:pt x="80" y="115"/>
                      <a:pt x="77" y="114"/>
                      <a:pt x="97" y="120"/>
                    </a:cubicBezTo>
                    <a:cubicBezTo>
                      <a:pt x="117" y="126"/>
                      <a:pt x="167" y="139"/>
                      <a:pt x="198" y="146"/>
                    </a:cubicBezTo>
                    <a:cubicBezTo>
                      <a:pt x="229" y="153"/>
                      <a:pt x="254" y="159"/>
                      <a:pt x="284" y="161"/>
                    </a:cubicBezTo>
                    <a:cubicBezTo>
                      <a:pt x="314" y="163"/>
                      <a:pt x="351" y="154"/>
                      <a:pt x="376" y="156"/>
                    </a:cubicBezTo>
                    <a:cubicBezTo>
                      <a:pt x="401" y="158"/>
                      <a:pt x="415" y="166"/>
                      <a:pt x="432" y="176"/>
                    </a:cubicBezTo>
                    <a:cubicBezTo>
                      <a:pt x="449" y="187"/>
                      <a:pt x="459" y="207"/>
                      <a:pt x="476" y="218"/>
                    </a:cubicBezTo>
                    <a:cubicBezTo>
                      <a:pt x="493" y="230"/>
                      <a:pt x="517" y="237"/>
                      <a:pt x="532" y="246"/>
                    </a:cubicBezTo>
                    <a:cubicBezTo>
                      <a:pt x="547" y="254"/>
                      <a:pt x="561" y="260"/>
                      <a:pt x="564" y="270"/>
                    </a:cubicBezTo>
                    <a:cubicBezTo>
                      <a:pt x="567" y="279"/>
                      <a:pt x="559" y="294"/>
                      <a:pt x="552" y="301"/>
                    </a:cubicBezTo>
                    <a:cubicBezTo>
                      <a:pt x="545" y="307"/>
                      <a:pt x="539" y="309"/>
                      <a:pt x="520" y="309"/>
                    </a:cubicBezTo>
                    <a:cubicBezTo>
                      <a:pt x="501" y="309"/>
                      <a:pt x="459" y="306"/>
                      <a:pt x="435" y="302"/>
                    </a:cubicBezTo>
                    <a:cubicBezTo>
                      <a:pt x="410" y="297"/>
                      <a:pt x="393" y="291"/>
                      <a:pt x="372" y="284"/>
                    </a:cubicBezTo>
                    <a:cubicBezTo>
                      <a:pt x="350" y="276"/>
                      <a:pt x="323" y="268"/>
                      <a:pt x="303" y="256"/>
                    </a:cubicBezTo>
                    <a:cubicBezTo>
                      <a:pt x="283" y="245"/>
                      <a:pt x="270" y="229"/>
                      <a:pt x="251" y="217"/>
                    </a:cubicBezTo>
                    <a:cubicBezTo>
                      <a:pt x="231" y="206"/>
                      <a:pt x="222" y="199"/>
                      <a:pt x="190" y="184"/>
                    </a:cubicBezTo>
                    <a:cubicBezTo>
                      <a:pt x="157" y="168"/>
                      <a:pt x="82" y="134"/>
                      <a:pt x="55" y="122"/>
                    </a:cubicBezTo>
                    <a:cubicBezTo>
                      <a:pt x="28" y="111"/>
                      <a:pt x="34" y="115"/>
                      <a:pt x="26" y="111"/>
                    </a:cubicBezTo>
                    <a:lnTo>
                      <a:pt x="6" y="99"/>
                    </a:lnTo>
                    <a:lnTo>
                      <a:pt x="0" y="0"/>
                    </a:lnTo>
                    <a:lnTo>
                      <a:pt x="26" y="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69696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" name="Freeform 125">
                <a:extLst>
                  <a:ext uri="{FF2B5EF4-FFF2-40B4-BE49-F238E27FC236}">
                    <a16:creationId xmlns:a16="http://schemas.microsoft.com/office/drawing/2014/main" id="{80B9476B-349F-4D50-B805-024041B27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37" y="3419757"/>
                <a:ext cx="433" cy="322"/>
              </a:xfrm>
              <a:custGeom>
                <a:avLst/>
                <a:gdLst/>
                <a:ahLst/>
                <a:cxnLst>
                  <a:cxn ang="0">
                    <a:pos x="433" y="47"/>
                  </a:cxn>
                  <a:cxn ang="0">
                    <a:pos x="45" y="322"/>
                  </a:cxn>
                  <a:cxn ang="0">
                    <a:pos x="40" y="315"/>
                  </a:cxn>
                  <a:cxn ang="0">
                    <a:pos x="22" y="303"/>
                  </a:cxn>
                  <a:cxn ang="0">
                    <a:pos x="0" y="294"/>
                  </a:cxn>
                  <a:cxn ang="0">
                    <a:pos x="208" y="114"/>
                  </a:cxn>
                  <a:cxn ang="0">
                    <a:pos x="336" y="0"/>
                  </a:cxn>
                  <a:cxn ang="0">
                    <a:pos x="361" y="4"/>
                  </a:cxn>
                  <a:cxn ang="0">
                    <a:pos x="389" y="12"/>
                  </a:cxn>
                  <a:cxn ang="0">
                    <a:pos x="410" y="21"/>
                  </a:cxn>
                  <a:cxn ang="0">
                    <a:pos x="427" y="35"/>
                  </a:cxn>
                  <a:cxn ang="0">
                    <a:pos x="433" y="47"/>
                  </a:cxn>
                </a:cxnLst>
                <a:rect l="0" t="0" r="r" b="b"/>
                <a:pathLst>
                  <a:path w="433" h="322">
                    <a:moveTo>
                      <a:pt x="433" y="47"/>
                    </a:moveTo>
                    <a:cubicBezTo>
                      <a:pt x="369" y="96"/>
                      <a:pt x="110" y="278"/>
                      <a:pt x="45" y="322"/>
                    </a:cubicBezTo>
                    <a:lnTo>
                      <a:pt x="40" y="315"/>
                    </a:lnTo>
                    <a:cubicBezTo>
                      <a:pt x="36" y="311"/>
                      <a:pt x="29" y="306"/>
                      <a:pt x="22" y="303"/>
                    </a:cubicBezTo>
                    <a:lnTo>
                      <a:pt x="0" y="294"/>
                    </a:lnTo>
                    <a:cubicBezTo>
                      <a:pt x="31" y="262"/>
                      <a:pt x="152" y="163"/>
                      <a:pt x="208" y="114"/>
                    </a:cubicBezTo>
                    <a:cubicBezTo>
                      <a:pt x="264" y="64"/>
                      <a:pt x="311" y="18"/>
                      <a:pt x="336" y="0"/>
                    </a:cubicBezTo>
                    <a:lnTo>
                      <a:pt x="361" y="4"/>
                    </a:lnTo>
                    <a:cubicBezTo>
                      <a:pt x="370" y="6"/>
                      <a:pt x="381" y="9"/>
                      <a:pt x="389" y="12"/>
                    </a:cubicBezTo>
                    <a:cubicBezTo>
                      <a:pt x="397" y="15"/>
                      <a:pt x="404" y="17"/>
                      <a:pt x="410" y="21"/>
                    </a:cubicBezTo>
                    <a:cubicBezTo>
                      <a:pt x="416" y="25"/>
                      <a:pt x="423" y="31"/>
                      <a:pt x="427" y="35"/>
                    </a:cubicBezTo>
                    <a:lnTo>
                      <a:pt x="433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1593903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Freeform 126">
                <a:extLst>
                  <a:ext uri="{FF2B5EF4-FFF2-40B4-BE49-F238E27FC236}">
                    <a16:creationId xmlns:a16="http://schemas.microsoft.com/office/drawing/2014/main" id="{AED99EC4-7EA1-4782-A46B-6C4E52C66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322" y="3419677"/>
                <a:ext cx="133" cy="92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23" y="3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1" y="36"/>
                  </a:cxn>
                  <a:cxn ang="0">
                    <a:pos x="10" y="65"/>
                  </a:cxn>
                  <a:cxn ang="0">
                    <a:pos x="61" y="88"/>
                  </a:cxn>
                  <a:cxn ang="0">
                    <a:pos x="86" y="90"/>
                  </a:cxn>
                  <a:cxn ang="0">
                    <a:pos x="98" y="80"/>
                  </a:cxn>
                  <a:cxn ang="0">
                    <a:pos x="122" y="64"/>
                  </a:cxn>
                  <a:cxn ang="0">
                    <a:pos x="133" y="59"/>
                  </a:cxn>
                  <a:cxn ang="0">
                    <a:pos x="122" y="43"/>
                  </a:cxn>
                  <a:cxn ang="0">
                    <a:pos x="101" y="23"/>
                  </a:cxn>
                  <a:cxn ang="0">
                    <a:pos x="75" y="7"/>
                  </a:cxn>
                  <a:cxn ang="0">
                    <a:pos x="52" y="1"/>
                  </a:cxn>
                  <a:cxn ang="0">
                    <a:pos x="33" y="1"/>
                  </a:cxn>
                </a:cxnLst>
                <a:rect l="0" t="0" r="r" b="b"/>
                <a:pathLst>
                  <a:path w="133" h="92">
                    <a:moveTo>
                      <a:pt x="33" y="1"/>
                    </a:moveTo>
                    <a:cubicBezTo>
                      <a:pt x="30" y="1"/>
                      <a:pt x="26" y="2"/>
                      <a:pt x="23" y="3"/>
                    </a:cubicBezTo>
                    <a:cubicBezTo>
                      <a:pt x="20" y="4"/>
                      <a:pt x="15" y="6"/>
                      <a:pt x="12" y="8"/>
                    </a:cubicBezTo>
                    <a:cubicBezTo>
                      <a:pt x="9" y="10"/>
                      <a:pt x="5" y="13"/>
                      <a:pt x="3" y="18"/>
                    </a:cubicBezTo>
                    <a:cubicBezTo>
                      <a:pt x="1" y="23"/>
                      <a:pt x="0" y="28"/>
                      <a:pt x="1" y="36"/>
                    </a:cubicBezTo>
                    <a:cubicBezTo>
                      <a:pt x="2" y="44"/>
                      <a:pt x="0" y="56"/>
                      <a:pt x="10" y="65"/>
                    </a:cubicBezTo>
                    <a:cubicBezTo>
                      <a:pt x="20" y="74"/>
                      <a:pt x="48" y="84"/>
                      <a:pt x="61" y="88"/>
                    </a:cubicBezTo>
                    <a:cubicBezTo>
                      <a:pt x="74" y="92"/>
                      <a:pt x="80" y="91"/>
                      <a:pt x="86" y="90"/>
                    </a:cubicBezTo>
                    <a:cubicBezTo>
                      <a:pt x="92" y="89"/>
                      <a:pt x="92" y="84"/>
                      <a:pt x="98" y="80"/>
                    </a:cubicBezTo>
                    <a:cubicBezTo>
                      <a:pt x="104" y="76"/>
                      <a:pt x="116" y="67"/>
                      <a:pt x="122" y="64"/>
                    </a:cubicBezTo>
                    <a:cubicBezTo>
                      <a:pt x="128" y="61"/>
                      <a:pt x="133" y="62"/>
                      <a:pt x="133" y="59"/>
                    </a:cubicBezTo>
                    <a:cubicBezTo>
                      <a:pt x="133" y="56"/>
                      <a:pt x="127" y="50"/>
                      <a:pt x="122" y="43"/>
                    </a:cubicBezTo>
                    <a:cubicBezTo>
                      <a:pt x="117" y="37"/>
                      <a:pt x="109" y="30"/>
                      <a:pt x="101" y="23"/>
                    </a:cubicBezTo>
                    <a:cubicBezTo>
                      <a:pt x="93" y="17"/>
                      <a:pt x="83" y="11"/>
                      <a:pt x="75" y="7"/>
                    </a:cubicBezTo>
                    <a:cubicBezTo>
                      <a:pt x="67" y="4"/>
                      <a:pt x="59" y="2"/>
                      <a:pt x="52" y="1"/>
                    </a:cubicBezTo>
                    <a:cubicBezTo>
                      <a:pt x="45" y="0"/>
                      <a:pt x="37" y="1"/>
                      <a:pt x="33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39216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" name="Freeform 127">
                <a:extLst>
                  <a:ext uri="{FF2B5EF4-FFF2-40B4-BE49-F238E27FC236}">
                    <a16:creationId xmlns:a16="http://schemas.microsoft.com/office/drawing/2014/main" id="{2927B2B6-0C73-44AB-AA14-FC6737B97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476" y="3419769"/>
                <a:ext cx="71" cy="37"/>
              </a:xfrm>
              <a:custGeom>
                <a:avLst/>
                <a:gdLst/>
                <a:ahLst/>
                <a:cxnLst>
                  <a:cxn ang="0">
                    <a:pos x="51" y="31"/>
                  </a:cxn>
                  <a:cxn ang="0">
                    <a:pos x="42" y="23"/>
                  </a:cxn>
                  <a:cxn ang="0">
                    <a:pos x="6" y="7"/>
                  </a:cxn>
                  <a:cxn ang="0">
                    <a:pos x="5" y="1"/>
                  </a:cxn>
                  <a:cxn ang="0">
                    <a:pos x="14" y="2"/>
                  </a:cxn>
                  <a:cxn ang="0">
                    <a:pos x="48" y="11"/>
                  </a:cxn>
                  <a:cxn ang="0">
                    <a:pos x="61" y="14"/>
                  </a:cxn>
                  <a:cxn ang="0">
                    <a:pos x="66" y="18"/>
                  </a:cxn>
                  <a:cxn ang="0">
                    <a:pos x="60" y="31"/>
                  </a:cxn>
                  <a:cxn ang="0">
                    <a:pos x="56" y="34"/>
                  </a:cxn>
                  <a:cxn ang="0">
                    <a:pos x="51" y="31"/>
                  </a:cxn>
                </a:cxnLst>
                <a:rect l="0" t="0" r="r" b="b"/>
                <a:pathLst>
                  <a:path w="66" h="34">
                    <a:moveTo>
                      <a:pt x="51" y="31"/>
                    </a:moveTo>
                    <a:cubicBezTo>
                      <a:pt x="49" y="29"/>
                      <a:pt x="49" y="27"/>
                      <a:pt x="42" y="23"/>
                    </a:cubicBezTo>
                    <a:cubicBezTo>
                      <a:pt x="35" y="19"/>
                      <a:pt x="12" y="11"/>
                      <a:pt x="6" y="7"/>
                    </a:cubicBezTo>
                    <a:cubicBezTo>
                      <a:pt x="0" y="3"/>
                      <a:pt x="4" y="2"/>
                      <a:pt x="5" y="1"/>
                    </a:cubicBezTo>
                    <a:cubicBezTo>
                      <a:pt x="6" y="0"/>
                      <a:pt x="7" y="0"/>
                      <a:pt x="14" y="2"/>
                    </a:cubicBezTo>
                    <a:cubicBezTo>
                      <a:pt x="21" y="4"/>
                      <a:pt x="40" y="9"/>
                      <a:pt x="48" y="11"/>
                    </a:cubicBezTo>
                    <a:cubicBezTo>
                      <a:pt x="56" y="13"/>
                      <a:pt x="58" y="13"/>
                      <a:pt x="61" y="14"/>
                    </a:cubicBezTo>
                    <a:cubicBezTo>
                      <a:pt x="64" y="15"/>
                      <a:pt x="66" y="15"/>
                      <a:pt x="66" y="18"/>
                    </a:cubicBezTo>
                    <a:cubicBezTo>
                      <a:pt x="66" y="21"/>
                      <a:pt x="62" y="29"/>
                      <a:pt x="60" y="31"/>
                    </a:cubicBezTo>
                    <a:cubicBezTo>
                      <a:pt x="58" y="33"/>
                      <a:pt x="57" y="34"/>
                      <a:pt x="56" y="34"/>
                    </a:cubicBezTo>
                    <a:cubicBezTo>
                      <a:pt x="55" y="34"/>
                      <a:pt x="53" y="33"/>
                      <a:pt x="5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Freeform 128">
                <a:extLst>
                  <a:ext uri="{FF2B5EF4-FFF2-40B4-BE49-F238E27FC236}">
                    <a16:creationId xmlns:a16="http://schemas.microsoft.com/office/drawing/2014/main" id="{AB0C2411-1428-4751-A086-3A1BBDF75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38" y="3420052"/>
                <a:ext cx="44" cy="28"/>
              </a:xfrm>
              <a:custGeom>
                <a:avLst/>
                <a:gdLst/>
                <a:ahLst/>
                <a:cxnLst>
                  <a:cxn ang="0">
                    <a:pos x="44" y="26"/>
                  </a:cxn>
                  <a:cxn ang="0">
                    <a:pos x="39" y="26"/>
                  </a:cxn>
                  <a:cxn ang="0">
                    <a:pos x="26" y="18"/>
                  </a:cxn>
                  <a:cxn ang="0">
                    <a:pos x="0" y="0"/>
                  </a:cxn>
                </a:cxnLst>
                <a:rect l="0" t="0" r="r" b="b"/>
                <a:pathLst>
                  <a:path w="44" h="27">
                    <a:moveTo>
                      <a:pt x="44" y="26"/>
                    </a:moveTo>
                    <a:cubicBezTo>
                      <a:pt x="43" y="26"/>
                      <a:pt x="42" y="27"/>
                      <a:pt x="39" y="26"/>
                    </a:cubicBezTo>
                    <a:cubicBezTo>
                      <a:pt x="36" y="25"/>
                      <a:pt x="32" y="22"/>
                      <a:pt x="26" y="18"/>
                    </a:cubicBezTo>
                    <a:cubicBezTo>
                      <a:pt x="20" y="14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Oval 129">
                <a:extLst>
                  <a:ext uri="{FF2B5EF4-FFF2-40B4-BE49-F238E27FC236}">
                    <a16:creationId xmlns:a16="http://schemas.microsoft.com/office/drawing/2014/main" id="{636052C3-B2E3-4CBA-BE63-029EECEDB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5426461">
                <a:off x="3010492" y="3419833"/>
                <a:ext cx="81" cy="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5400" algn="ctr" rotWithShape="0">
                  <a:srgbClr val="333333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Oval 130">
                <a:extLst>
                  <a:ext uri="{FF2B5EF4-FFF2-40B4-BE49-F238E27FC236}">
                    <a16:creationId xmlns:a16="http://schemas.microsoft.com/office/drawing/2014/main" id="{4CF782F8-9EF4-4200-B0E6-ECB8E1157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5426461">
                <a:off x="3010526" y="3419759"/>
                <a:ext cx="81" cy="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13500000" algn="ctr" rotWithShape="0">
                  <a:srgbClr val="333333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Freeform 131">
                <a:extLst>
                  <a:ext uri="{FF2B5EF4-FFF2-40B4-BE49-F238E27FC236}">
                    <a16:creationId xmlns:a16="http://schemas.microsoft.com/office/drawing/2014/main" id="{E1DF040D-49E1-4AE7-9DF1-65490488B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309" y="3419679"/>
                <a:ext cx="206" cy="125"/>
              </a:xfrm>
              <a:custGeom>
                <a:avLst/>
                <a:gdLst/>
                <a:ahLst/>
                <a:cxnLst>
                  <a:cxn ang="0">
                    <a:pos x="206" y="125"/>
                  </a:cxn>
                  <a:cxn ang="0">
                    <a:pos x="131" y="113"/>
                  </a:cxn>
                  <a:cxn ang="0">
                    <a:pos x="18" y="70"/>
                  </a:cxn>
                  <a:cxn ang="0">
                    <a:pos x="10" y="62"/>
                  </a:cxn>
                  <a:cxn ang="0">
                    <a:pos x="5" y="50"/>
                  </a:cxn>
                  <a:cxn ang="0">
                    <a:pos x="0" y="27"/>
                  </a:cxn>
                  <a:cxn ang="0">
                    <a:pos x="4" y="13"/>
                  </a:cxn>
                  <a:cxn ang="0">
                    <a:pos x="14" y="4"/>
                  </a:cxn>
                  <a:cxn ang="0">
                    <a:pos x="24" y="0"/>
                  </a:cxn>
                </a:cxnLst>
                <a:rect l="0" t="0" r="r" b="b"/>
                <a:pathLst>
                  <a:path w="206" h="125">
                    <a:moveTo>
                      <a:pt x="206" y="125"/>
                    </a:moveTo>
                    <a:cubicBezTo>
                      <a:pt x="194" y="123"/>
                      <a:pt x="162" y="122"/>
                      <a:pt x="131" y="113"/>
                    </a:cubicBezTo>
                    <a:cubicBezTo>
                      <a:pt x="100" y="104"/>
                      <a:pt x="38" y="78"/>
                      <a:pt x="18" y="70"/>
                    </a:cubicBezTo>
                    <a:lnTo>
                      <a:pt x="10" y="62"/>
                    </a:lnTo>
                    <a:cubicBezTo>
                      <a:pt x="8" y="59"/>
                      <a:pt x="7" y="56"/>
                      <a:pt x="5" y="50"/>
                    </a:cubicBezTo>
                    <a:cubicBezTo>
                      <a:pt x="3" y="44"/>
                      <a:pt x="0" y="33"/>
                      <a:pt x="0" y="27"/>
                    </a:cubicBezTo>
                    <a:cubicBezTo>
                      <a:pt x="0" y="21"/>
                      <a:pt x="2" y="17"/>
                      <a:pt x="4" y="13"/>
                    </a:cubicBezTo>
                    <a:cubicBezTo>
                      <a:pt x="6" y="9"/>
                      <a:pt x="11" y="6"/>
                      <a:pt x="14" y="4"/>
                    </a:cubicBezTo>
                    <a:cubicBezTo>
                      <a:pt x="17" y="2"/>
                      <a:pt x="22" y="1"/>
                      <a:pt x="2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0" name="Freeform 132">
                <a:extLst>
                  <a:ext uri="{FF2B5EF4-FFF2-40B4-BE49-F238E27FC236}">
                    <a16:creationId xmlns:a16="http://schemas.microsoft.com/office/drawing/2014/main" id="{704AF23A-6EAD-4337-A998-770F45543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94" y="3419558"/>
                <a:ext cx="516" cy="257"/>
              </a:xfrm>
              <a:custGeom>
                <a:avLst/>
                <a:gdLst/>
                <a:ahLst/>
                <a:cxnLst>
                  <a:cxn ang="0">
                    <a:pos x="516" y="257"/>
                  </a:cxn>
                  <a:cxn ang="0">
                    <a:pos x="425" y="241"/>
                  </a:cxn>
                  <a:cxn ang="0">
                    <a:pos x="289" y="185"/>
                  </a:cxn>
                  <a:cxn ang="0">
                    <a:pos x="217" y="146"/>
                  </a:cxn>
                  <a:cxn ang="0">
                    <a:pos x="54" y="83"/>
                  </a:cxn>
                  <a:cxn ang="0">
                    <a:pos x="18" y="43"/>
                  </a:cxn>
                  <a:cxn ang="0">
                    <a:pos x="0" y="0"/>
                  </a:cxn>
                </a:cxnLst>
                <a:rect l="0" t="0" r="r" b="b"/>
                <a:pathLst>
                  <a:path w="516" h="257">
                    <a:moveTo>
                      <a:pt x="516" y="257"/>
                    </a:moveTo>
                    <a:cubicBezTo>
                      <a:pt x="501" y="254"/>
                      <a:pt x="463" y="253"/>
                      <a:pt x="425" y="241"/>
                    </a:cubicBezTo>
                    <a:cubicBezTo>
                      <a:pt x="387" y="229"/>
                      <a:pt x="324" y="201"/>
                      <a:pt x="289" y="185"/>
                    </a:cubicBezTo>
                    <a:cubicBezTo>
                      <a:pt x="254" y="169"/>
                      <a:pt x="256" y="163"/>
                      <a:pt x="217" y="146"/>
                    </a:cubicBezTo>
                    <a:cubicBezTo>
                      <a:pt x="178" y="129"/>
                      <a:pt x="87" y="100"/>
                      <a:pt x="54" y="83"/>
                    </a:cubicBezTo>
                    <a:cubicBezTo>
                      <a:pt x="21" y="66"/>
                      <a:pt x="27" y="57"/>
                      <a:pt x="18" y="43"/>
                    </a:cubicBezTo>
                    <a:cubicBezTo>
                      <a:pt x="9" y="29"/>
                      <a:pt x="4" y="9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Line 133">
                <a:extLst>
                  <a:ext uri="{FF2B5EF4-FFF2-40B4-BE49-F238E27FC236}">
                    <a16:creationId xmlns:a16="http://schemas.microsoft.com/office/drawing/2014/main" id="{A11DDB9C-E941-40E7-9075-6922E8948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0000" y="3419548"/>
                <a:ext cx="5" cy="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" name="Freeform 134">
                <a:extLst>
                  <a:ext uri="{FF2B5EF4-FFF2-40B4-BE49-F238E27FC236}">
                    <a16:creationId xmlns:a16="http://schemas.microsoft.com/office/drawing/2014/main" id="{DF254EA3-2EC2-429F-885C-7C4389809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45" y="3419920"/>
                <a:ext cx="163" cy="127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3" y="121"/>
                  </a:cxn>
                  <a:cxn ang="0">
                    <a:pos x="163" y="5"/>
                  </a:cxn>
                  <a:cxn ang="0">
                    <a:pos x="144" y="0"/>
                  </a:cxn>
                </a:cxnLst>
                <a:rect l="0" t="0" r="r" b="b"/>
                <a:pathLst>
                  <a:path w="163" h="121">
                    <a:moveTo>
                      <a:pt x="0" y="117"/>
                    </a:moveTo>
                    <a:lnTo>
                      <a:pt x="13" y="121"/>
                    </a:lnTo>
                    <a:lnTo>
                      <a:pt x="163" y="5"/>
                    </a:lnTo>
                    <a:lnTo>
                      <a:pt x="14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" name="Freeform 135">
                <a:extLst>
                  <a:ext uri="{FF2B5EF4-FFF2-40B4-BE49-F238E27FC236}">
                    <a16:creationId xmlns:a16="http://schemas.microsoft.com/office/drawing/2014/main" id="{7B24AE0D-EF89-480A-B2CC-F8D86CA5E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550" y="3419485"/>
                <a:ext cx="132" cy="88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32" y="0"/>
                  </a:cxn>
                  <a:cxn ang="0">
                    <a:pos x="15" y="84"/>
                  </a:cxn>
                  <a:cxn ang="0">
                    <a:pos x="0" y="82"/>
                  </a:cxn>
                </a:cxnLst>
                <a:rect l="0" t="0" r="r" b="b"/>
                <a:pathLst>
                  <a:path w="132" h="84">
                    <a:moveTo>
                      <a:pt x="123" y="0"/>
                    </a:moveTo>
                    <a:lnTo>
                      <a:pt x="132" y="0"/>
                    </a:lnTo>
                    <a:lnTo>
                      <a:pt x="15" y="84"/>
                    </a:lnTo>
                    <a:lnTo>
                      <a:pt x="0" y="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" name="Oval 136">
                <a:extLst>
                  <a:ext uri="{FF2B5EF4-FFF2-40B4-BE49-F238E27FC236}">
                    <a16:creationId xmlns:a16="http://schemas.microsoft.com/office/drawing/2014/main" id="{975AFE08-E911-47A3-B788-AB78E33ED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95246">
                <a:off x="3009899" y="3419572"/>
                <a:ext cx="29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" name="Oval 137">
                <a:extLst>
                  <a:ext uri="{FF2B5EF4-FFF2-40B4-BE49-F238E27FC236}">
                    <a16:creationId xmlns:a16="http://schemas.microsoft.com/office/drawing/2014/main" id="{B9DFED23-8353-48C7-82BA-6A6D5531E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64">
                <a:off x="3009933" y="3420060"/>
                <a:ext cx="53" cy="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" name="Freeform 138">
                <a:extLst>
                  <a:ext uri="{FF2B5EF4-FFF2-40B4-BE49-F238E27FC236}">
                    <a16:creationId xmlns:a16="http://schemas.microsoft.com/office/drawing/2014/main" id="{D6673AF4-BBE0-4093-B0BB-842E6F45A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0" y="3419474"/>
                <a:ext cx="188" cy="105"/>
              </a:xfrm>
              <a:custGeom>
                <a:avLst/>
                <a:gdLst/>
                <a:ahLst/>
                <a:cxnLst>
                  <a:cxn ang="0">
                    <a:pos x="120" y="63"/>
                  </a:cxn>
                  <a:cxn ang="0">
                    <a:pos x="188" y="6"/>
                  </a:cxn>
                  <a:cxn ang="0">
                    <a:pos x="177" y="1"/>
                  </a:cxn>
                  <a:cxn ang="0">
                    <a:pos x="158" y="0"/>
                  </a:cxn>
                  <a:cxn ang="0">
                    <a:pos x="75" y="41"/>
                  </a:cxn>
                  <a:cxn ang="0">
                    <a:pos x="0" y="88"/>
                  </a:cxn>
                  <a:cxn ang="0">
                    <a:pos x="11" y="91"/>
                  </a:cxn>
                  <a:cxn ang="0">
                    <a:pos x="23" y="97"/>
                  </a:cxn>
                  <a:cxn ang="0">
                    <a:pos x="27" y="100"/>
                  </a:cxn>
                  <a:cxn ang="0">
                    <a:pos x="120" y="63"/>
                  </a:cxn>
                </a:cxnLst>
                <a:rect l="0" t="0" r="r" b="b"/>
                <a:pathLst>
                  <a:path w="188" h="100">
                    <a:moveTo>
                      <a:pt x="120" y="63"/>
                    </a:moveTo>
                    <a:lnTo>
                      <a:pt x="188" y="6"/>
                    </a:lnTo>
                    <a:lnTo>
                      <a:pt x="177" y="1"/>
                    </a:lnTo>
                    <a:lnTo>
                      <a:pt x="158" y="0"/>
                    </a:lnTo>
                    <a:lnTo>
                      <a:pt x="75" y="41"/>
                    </a:lnTo>
                    <a:lnTo>
                      <a:pt x="0" y="88"/>
                    </a:lnTo>
                    <a:lnTo>
                      <a:pt x="11" y="91"/>
                    </a:lnTo>
                    <a:lnTo>
                      <a:pt x="23" y="97"/>
                    </a:lnTo>
                    <a:lnTo>
                      <a:pt x="27" y="100"/>
                    </a:lnTo>
                    <a:lnTo>
                      <a:pt x="12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" name="Freeform 139">
                <a:extLst>
                  <a:ext uri="{FF2B5EF4-FFF2-40B4-BE49-F238E27FC236}">
                    <a16:creationId xmlns:a16="http://schemas.microsoft.com/office/drawing/2014/main" id="{5FA7359F-A759-4A77-BBA7-085C84F93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10" y="3419474"/>
                <a:ext cx="158" cy="96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158" y="0"/>
                  </a:cxn>
                </a:cxnLst>
                <a:rect l="0" t="0" r="r" b="b"/>
                <a:pathLst>
                  <a:path w="158" h="91">
                    <a:moveTo>
                      <a:pt x="0" y="91"/>
                    </a:moveTo>
                    <a:lnTo>
                      <a:pt x="15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" name="AutoShape 140">
                <a:extLst>
                  <a:ext uri="{FF2B5EF4-FFF2-40B4-BE49-F238E27FC236}">
                    <a16:creationId xmlns:a16="http://schemas.microsoft.com/office/drawing/2014/main" id="{C136D9E1-0AF9-4E4C-AD2E-D9DC1E4C6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17875">
                <a:off x="3010497" y="3419725"/>
                <a:ext cx="102" cy="157"/>
              </a:xfrm>
              <a:custGeom>
                <a:avLst/>
                <a:gdLst>
                  <a:gd name="G0" fmla="+- 8253 0 0"/>
                  <a:gd name="G1" fmla="+- 21600 0 8253"/>
                  <a:gd name="G2" fmla="+- 21600 0 825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8253" y="10800"/>
                    </a:moveTo>
                    <a:cubicBezTo>
                      <a:pt x="8253" y="12207"/>
                      <a:pt x="9393" y="13347"/>
                      <a:pt x="10800" y="13347"/>
                    </a:cubicBezTo>
                    <a:cubicBezTo>
                      <a:pt x="12207" y="13347"/>
                      <a:pt x="13347" y="12207"/>
                      <a:pt x="13347" y="10800"/>
                    </a:cubicBezTo>
                    <a:cubicBezTo>
                      <a:pt x="13347" y="9393"/>
                      <a:pt x="12207" y="8253"/>
                      <a:pt x="10800" y="8253"/>
                    </a:cubicBezTo>
                    <a:cubicBezTo>
                      <a:pt x="9393" y="8253"/>
                      <a:pt x="8253" y="9393"/>
                      <a:pt x="8253" y="10800"/>
                    </a:cubicBezTo>
                    <a:close/>
                  </a:path>
                </a:pathLst>
              </a:custGeom>
              <a:solidFill>
                <a:srgbClr val="EAEAEA">
                  <a:alpha val="50000"/>
                </a:srgbClr>
              </a:solidFill>
              <a:ln w="117475">
                <a:solidFill>
                  <a:srgbClr val="C0C0C0">
                    <a:alpha val="50000"/>
                  </a:srgbClr>
                </a:solidFill>
                <a:round/>
                <a:headEnd/>
                <a:tailEnd/>
              </a:ln>
              <a:effectLst>
                <a:prstShdw prst="shdw13" dist="64758" dir="11478596">
                  <a:srgbClr val="EAEAEA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" name="Freeform 141">
                <a:extLst>
                  <a:ext uri="{FF2B5EF4-FFF2-40B4-BE49-F238E27FC236}">
                    <a16:creationId xmlns:a16="http://schemas.microsoft.com/office/drawing/2014/main" id="{56C61FC8-328E-4838-9111-26B1BADA0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539" y="3419787"/>
                <a:ext cx="32" cy="2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24" y="9"/>
                  </a:cxn>
                  <a:cxn ang="0">
                    <a:pos x="32" y="20"/>
                  </a:cxn>
                  <a:cxn ang="0">
                    <a:pos x="21" y="27"/>
                  </a:cxn>
                  <a:cxn ang="0">
                    <a:pos x="14" y="28"/>
                  </a:cxn>
                  <a:cxn ang="0">
                    <a:pos x="12" y="24"/>
                  </a:cxn>
                  <a:cxn ang="0">
                    <a:pos x="6" y="24"/>
                  </a:cxn>
                  <a:cxn ang="0">
                    <a:pos x="2" y="25"/>
                  </a:cxn>
                  <a:cxn ang="0">
                    <a:pos x="0" y="19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8" y="1"/>
                  </a:cxn>
                </a:cxnLst>
                <a:rect l="0" t="0" r="r" b="b"/>
                <a:pathLst>
                  <a:path w="32" h="28">
                    <a:moveTo>
                      <a:pt x="8" y="1"/>
                    </a:moveTo>
                    <a:cubicBezTo>
                      <a:pt x="11" y="2"/>
                      <a:pt x="20" y="6"/>
                      <a:pt x="24" y="9"/>
                    </a:cubicBezTo>
                    <a:cubicBezTo>
                      <a:pt x="28" y="12"/>
                      <a:pt x="32" y="17"/>
                      <a:pt x="32" y="20"/>
                    </a:cubicBezTo>
                    <a:cubicBezTo>
                      <a:pt x="32" y="23"/>
                      <a:pt x="24" y="26"/>
                      <a:pt x="21" y="27"/>
                    </a:cubicBezTo>
                    <a:cubicBezTo>
                      <a:pt x="18" y="28"/>
                      <a:pt x="15" y="28"/>
                      <a:pt x="14" y="28"/>
                    </a:cubicBezTo>
                    <a:cubicBezTo>
                      <a:pt x="13" y="28"/>
                      <a:pt x="13" y="25"/>
                      <a:pt x="12" y="24"/>
                    </a:cubicBezTo>
                    <a:cubicBezTo>
                      <a:pt x="11" y="23"/>
                      <a:pt x="8" y="24"/>
                      <a:pt x="6" y="24"/>
                    </a:cubicBezTo>
                    <a:cubicBezTo>
                      <a:pt x="4" y="24"/>
                      <a:pt x="3" y="26"/>
                      <a:pt x="2" y="25"/>
                    </a:cubicBezTo>
                    <a:cubicBezTo>
                      <a:pt x="1" y="24"/>
                      <a:pt x="0" y="22"/>
                      <a:pt x="0" y="19"/>
                    </a:cubicBezTo>
                    <a:cubicBezTo>
                      <a:pt x="0" y="16"/>
                      <a:pt x="1" y="10"/>
                      <a:pt x="2" y="8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5" y="3"/>
                      <a:pt x="5" y="0"/>
                      <a:pt x="8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5400" dir="108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" name="Freeform 142">
                <a:extLst>
                  <a:ext uri="{FF2B5EF4-FFF2-40B4-BE49-F238E27FC236}">
                    <a16:creationId xmlns:a16="http://schemas.microsoft.com/office/drawing/2014/main" id="{E3050836-07E5-430C-8DE6-7281E45F4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001" y="3419558"/>
                <a:ext cx="516" cy="251"/>
              </a:xfrm>
              <a:custGeom>
                <a:avLst/>
                <a:gdLst/>
                <a:ahLst/>
                <a:cxnLst>
                  <a:cxn ang="0">
                    <a:pos x="516" y="251"/>
                  </a:cxn>
                  <a:cxn ang="0">
                    <a:pos x="427" y="237"/>
                  </a:cxn>
                  <a:cxn ang="0">
                    <a:pos x="289" y="181"/>
                  </a:cxn>
                  <a:cxn ang="0">
                    <a:pos x="219" y="143"/>
                  </a:cxn>
                  <a:cxn ang="0">
                    <a:pos x="55" y="83"/>
                  </a:cxn>
                  <a:cxn ang="0">
                    <a:pos x="19" y="48"/>
                  </a:cxn>
                  <a:cxn ang="0">
                    <a:pos x="11" y="29"/>
                  </a:cxn>
                  <a:cxn ang="0">
                    <a:pos x="0" y="0"/>
                  </a:cxn>
                </a:cxnLst>
                <a:rect l="0" t="0" r="r" b="b"/>
                <a:pathLst>
                  <a:path w="516" h="251">
                    <a:moveTo>
                      <a:pt x="516" y="251"/>
                    </a:moveTo>
                    <a:cubicBezTo>
                      <a:pt x="501" y="249"/>
                      <a:pt x="465" y="249"/>
                      <a:pt x="427" y="237"/>
                    </a:cubicBezTo>
                    <a:cubicBezTo>
                      <a:pt x="389" y="225"/>
                      <a:pt x="324" y="197"/>
                      <a:pt x="289" y="181"/>
                    </a:cubicBezTo>
                    <a:cubicBezTo>
                      <a:pt x="254" y="165"/>
                      <a:pt x="258" y="159"/>
                      <a:pt x="219" y="143"/>
                    </a:cubicBezTo>
                    <a:cubicBezTo>
                      <a:pt x="180" y="127"/>
                      <a:pt x="88" y="99"/>
                      <a:pt x="55" y="83"/>
                    </a:cubicBezTo>
                    <a:cubicBezTo>
                      <a:pt x="22" y="67"/>
                      <a:pt x="26" y="57"/>
                      <a:pt x="19" y="48"/>
                    </a:cubicBezTo>
                    <a:lnTo>
                      <a:pt x="11" y="29"/>
                    </a:lnTo>
                    <a:cubicBezTo>
                      <a:pt x="8" y="21"/>
                      <a:pt x="2" y="6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" name="Freeform 143">
                <a:extLst>
                  <a:ext uri="{FF2B5EF4-FFF2-40B4-BE49-F238E27FC236}">
                    <a16:creationId xmlns:a16="http://schemas.microsoft.com/office/drawing/2014/main" id="{8AEC12FF-3318-4050-A005-6814CEB94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006" y="3419560"/>
                <a:ext cx="290" cy="176"/>
              </a:xfrm>
              <a:custGeom>
                <a:avLst/>
                <a:gdLst/>
                <a:ahLst/>
                <a:cxnLst>
                  <a:cxn ang="0">
                    <a:pos x="290" y="176"/>
                  </a:cxn>
                  <a:cxn ang="0">
                    <a:pos x="264" y="163"/>
                  </a:cxn>
                  <a:cxn ang="0">
                    <a:pos x="232" y="144"/>
                  </a:cxn>
                  <a:cxn ang="0">
                    <a:pos x="179" y="123"/>
                  </a:cxn>
                  <a:cxn ang="0">
                    <a:pos x="115" y="101"/>
                  </a:cxn>
                  <a:cxn ang="0">
                    <a:pos x="52" y="77"/>
                  </a:cxn>
                  <a:cxn ang="0">
                    <a:pos x="24" y="52"/>
                  </a:cxn>
                  <a:cxn ang="0">
                    <a:pos x="0" y="0"/>
                  </a:cxn>
                </a:cxnLst>
                <a:rect l="0" t="0" r="r" b="b"/>
                <a:pathLst>
                  <a:path w="290" h="176">
                    <a:moveTo>
                      <a:pt x="290" y="176"/>
                    </a:moveTo>
                    <a:cubicBezTo>
                      <a:pt x="286" y="174"/>
                      <a:pt x="274" y="168"/>
                      <a:pt x="264" y="163"/>
                    </a:cubicBezTo>
                    <a:cubicBezTo>
                      <a:pt x="254" y="158"/>
                      <a:pt x="246" y="151"/>
                      <a:pt x="232" y="144"/>
                    </a:cubicBezTo>
                    <a:cubicBezTo>
                      <a:pt x="218" y="137"/>
                      <a:pt x="198" y="130"/>
                      <a:pt x="179" y="123"/>
                    </a:cubicBezTo>
                    <a:cubicBezTo>
                      <a:pt x="160" y="116"/>
                      <a:pt x="136" y="109"/>
                      <a:pt x="115" y="101"/>
                    </a:cubicBezTo>
                    <a:cubicBezTo>
                      <a:pt x="94" y="93"/>
                      <a:pt x="67" y="85"/>
                      <a:pt x="52" y="77"/>
                    </a:cubicBezTo>
                    <a:cubicBezTo>
                      <a:pt x="37" y="69"/>
                      <a:pt x="33" y="65"/>
                      <a:pt x="24" y="52"/>
                    </a:cubicBezTo>
                    <a:cubicBezTo>
                      <a:pt x="15" y="39"/>
                      <a:pt x="5" y="11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" name="Freeform 144">
                <a:extLst>
                  <a:ext uri="{FF2B5EF4-FFF2-40B4-BE49-F238E27FC236}">
                    <a16:creationId xmlns:a16="http://schemas.microsoft.com/office/drawing/2014/main" id="{FEA12469-44EF-4224-A21D-D347F3C97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299" y="3419681"/>
                <a:ext cx="34" cy="77"/>
              </a:xfrm>
              <a:custGeom>
                <a:avLst/>
                <a:gdLst/>
                <a:ahLst/>
                <a:cxnLst>
                  <a:cxn ang="0">
                    <a:pos x="34" y="77"/>
                  </a:cxn>
                  <a:cxn ang="0">
                    <a:pos x="11" y="62"/>
                  </a:cxn>
                  <a:cxn ang="0">
                    <a:pos x="1" y="24"/>
                  </a:cxn>
                  <a:cxn ang="0">
                    <a:pos x="6" y="7"/>
                  </a:cxn>
                  <a:cxn ang="0">
                    <a:pos x="18" y="0"/>
                  </a:cxn>
                </a:cxnLst>
                <a:rect l="0" t="0" r="r" b="b"/>
                <a:pathLst>
                  <a:path w="34" h="77">
                    <a:moveTo>
                      <a:pt x="34" y="77"/>
                    </a:moveTo>
                    <a:cubicBezTo>
                      <a:pt x="30" y="75"/>
                      <a:pt x="16" y="71"/>
                      <a:pt x="11" y="62"/>
                    </a:cubicBezTo>
                    <a:cubicBezTo>
                      <a:pt x="6" y="53"/>
                      <a:pt x="2" y="33"/>
                      <a:pt x="1" y="24"/>
                    </a:cubicBezTo>
                    <a:cubicBezTo>
                      <a:pt x="0" y="15"/>
                      <a:pt x="3" y="11"/>
                      <a:pt x="6" y="7"/>
                    </a:cubicBezTo>
                    <a:cubicBezTo>
                      <a:pt x="9" y="3"/>
                      <a:pt x="16" y="1"/>
                      <a:pt x="18" y="0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Freeform 145">
                <a:extLst>
                  <a:ext uri="{FF2B5EF4-FFF2-40B4-BE49-F238E27FC236}">
                    <a16:creationId xmlns:a16="http://schemas.microsoft.com/office/drawing/2014/main" id="{C33900B8-8BA7-40E3-9222-B1E9A0BD0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291" y="3419682"/>
                <a:ext cx="13" cy="55"/>
              </a:xfrm>
              <a:custGeom>
                <a:avLst/>
                <a:gdLst/>
                <a:ahLst/>
                <a:cxnLst>
                  <a:cxn ang="0">
                    <a:pos x="9" y="55"/>
                  </a:cxn>
                  <a:cxn ang="0">
                    <a:pos x="1" y="24"/>
                  </a:cxn>
                  <a:cxn ang="0">
                    <a:pos x="1" y="14"/>
                  </a:cxn>
                  <a:cxn ang="0">
                    <a:pos x="4" y="6"/>
                  </a:cxn>
                  <a:cxn ang="0">
                    <a:pos x="13" y="0"/>
                  </a:cxn>
                </a:cxnLst>
                <a:rect l="0" t="0" r="r" b="b"/>
                <a:pathLst>
                  <a:path w="13" h="55">
                    <a:moveTo>
                      <a:pt x="9" y="55"/>
                    </a:moveTo>
                    <a:cubicBezTo>
                      <a:pt x="8" y="50"/>
                      <a:pt x="2" y="31"/>
                      <a:pt x="1" y="24"/>
                    </a:cubicBezTo>
                    <a:cubicBezTo>
                      <a:pt x="0" y="17"/>
                      <a:pt x="0" y="17"/>
                      <a:pt x="1" y="14"/>
                    </a:cubicBezTo>
                    <a:cubicBezTo>
                      <a:pt x="2" y="11"/>
                      <a:pt x="2" y="8"/>
                      <a:pt x="4" y="6"/>
                    </a:cubicBezTo>
                    <a:cubicBezTo>
                      <a:pt x="6" y="4"/>
                      <a:pt x="11" y="1"/>
                      <a:pt x="13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" name="WordArt 146">
                <a:extLst>
                  <a:ext uri="{FF2B5EF4-FFF2-40B4-BE49-F238E27FC236}">
                    <a16:creationId xmlns:a16="http://schemas.microsoft.com/office/drawing/2014/main" id="{F0D85621-0E31-4E06-B17E-F4AAF1BD8F8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20030">
                <a:off x="3010108" y="3419655"/>
                <a:ext cx="89" cy="44"/>
              </a:xfrm>
              <a:prstGeom prst="rect">
                <a:avLst/>
              </a:prstGeom>
            </p:spPr>
            <p:txBody>
              <a:bodyPr wrap="none" numCol="1" fromWordArt="1">
                <a:prstTxWarp prst="textSlantDown">
                  <a:avLst>
                    <a:gd name="adj" fmla="val 28569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de-DE" sz="2000" kern="10" spc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D - KJUL</a:t>
                </a:r>
              </a:p>
            </p:txBody>
          </p:sp>
        </p:grpSp>
        <p:sp>
          <p:nvSpPr>
            <p:cNvPr id="25" name="Sprechblase: oval 24">
              <a:extLst>
                <a:ext uri="{FF2B5EF4-FFF2-40B4-BE49-F238E27FC236}">
                  <a16:creationId xmlns:a16="http://schemas.microsoft.com/office/drawing/2014/main" id="{99DE8CC8-07AF-4377-BF1B-276C3214A63B}"/>
                </a:ext>
              </a:extLst>
            </p:cNvPr>
            <p:cNvSpPr/>
            <p:nvPr/>
          </p:nvSpPr>
          <p:spPr>
            <a:xfrm>
              <a:off x="814535" y="3028951"/>
              <a:ext cx="1976292" cy="500062"/>
            </a:xfrm>
            <a:prstGeom prst="wedgeEllipseCallout">
              <a:avLst>
                <a:gd name="adj1" fmla="val 85246"/>
                <a:gd name="adj2" fmla="val 6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sz="800" dirty="0" err="1">
                  <a:solidFill>
                    <a:sysClr val="windowText" lastClr="000000"/>
                  </a:solidFill>
                </a:rPr>
                <a:t>delta</a:t>
              </a:r>
              <a:r>
                <a:rPr lang="de-DE" sz="800" dirty="0">
                  <a:solidFill>
                    <a:sysClr val="windowText" lastClr="000000"/>
                  </a:solidFill>
                </a:rPr>
                <a:t> </a:t>
              </a:r>
              <a:r>
                <a:rPr lang="de-DE" sz="800" dirty="0" err="1">
                  <a:solidFill>
                    <a:sysClr val="windowText" lastClr="000000"/>
                  </a:solidFill>
                </a:rPr>
                <a:t>kilo</a:t>
              </a:r>
              <a:r>
                <a:rPr lang="de-DE" sz="800" dirty="0">
                  <a:solidFill>
                    <a:sysClr val="windowText" lastClr="000000"/>
                  </a:solidFill>
                </a:rPr>
                <a:t> </a:t>
              </a:r>
              <a:r>
                <a:rPr lang="de-DE" sz="800" dirty="0" err="1">
                  <a:solidFill>
                    <a:sysClr val="windowText" lastClr="000000"/>
                  </a:solidFill>
                </a:rPr>
                <a:t>juliett</a:t>
              </a:r>
              <a:r>
                <a:rPr lang="de-DE" sz="800" dirty="0">
                  <a:solidFill>
                    <a:sysClr val="windowText" lastClr="000000"/>
                  </a:solidFill>
                </a:rPr>
                <a:t> uniform </a:t>
              </a:r>
              <a:r>
                <a:rPr lang="de-DE" sz="800" dirty="0" err="1">
                  <a:solidFill>
                    <a:sysClr val="windowText" lastClr="000000"/>
                  </a:solidFill>
                </a:rPr>
                <a:t>lima</a:t>
              </a:r>
              <a:r>
                <a:rPr lang="de-DE" sz="800" dirty="0">
                  <a:solidFill>
                    <a:sysClr val="windowText" lastClr="000000"/>
                  </a:solidFill>
                </a:rPr>
                <a:t> Queranflug Piste 07</a:t>
              </a: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1207208-565B-4961-B4E9-42866FDB18FD}"/>
                </a:ext>
              </a:extLst>
            </p:cNvPr>
            <p:cNvSpPr/>
            <p:nvPr/>
          </p:nvSpPr>
          <p:spPr>
            <a:xfrm>
              <a:off x="475272" y="4860527"/>
              <a:ext cx="5255603" cy="883049"/>
            </a:xfrm>
            <a:custGeom>
              <a:avLst/>
              <a:gdLst>
                <a:gd name="connsiteX0" fmla="*/ 123825 w 4676775"/>
                <a:gd name="connsiteY0" fmla="*/ 0 h 1009650"/>
                <a:gd name="connsiteX1" fmla="*/ 4676775 w 4676775"/>
                <a:gd name="connsiteY1" fmla="*/ 819150 h 1009650"/>
                <a:gd name="connsiteX2" fmla="*/ 4029075 w 4676775"/>
                <a:gd name="connsiteY2" fmla="*/ 1009650 h 1009650"/>
                <a:gd name="connsiteX3" fmla="*/ 0 w 4676775"/>
                <a:gd name="connsiteY3" fmla="*/ 47625 h 1009650"/>
                <a:gd name="connsiteX4" fmla="*/ 123825 w 4676775"/>
                <a:gd name="connsiteY4" fmla="*/ 0 h 1009650"/>
                <a:gd name="connsiteX0" fmla="*/ 123825 w 4676775"/>
                <a:gd name="connsiteY0" fmla="*/ 0 h 1009650"/>
                <a:gd name="connsiteX1" fmla="*/ 4676775 w 4676775"/>
                <a:gd name="connsiteY1" fmla="*/ 819150 h 1009650"/>
                <a:gd name="connsiteX2" fmla="*/ 4029075 w 4676775"/>
                <a:gd name="connsiteY2" fmla="*/ 1009650 h 1009650"/>
                <a:gd name="connsiteX3" fmla="*/ 0 w 4676775"/>
                <a:gd name="connsiteY3" fmla="*/ 27013 h 1009650"/>
                <a:gd name="connsiteX4" fmla="*/ 123825 w 4676775"/>
                <a:gd name="connsiteY4" fmla="*/ 0 h 1009650"/>
                <a:gd name="connsiteX0" fmla="*/ 132686 w 4685636"/>
                <a:gd name="connsiteY0" fmla="*/ 367566 h 1377216"/>
                <a:gd name="connsiteX1" fmla="*/ 4685636 w 4685636"/>
                <a:gd name="connsiteY1" fmla="*/ 1186716 h 1377216"/>
                <a:gd name="connsiteX2" fmla="*/ 4037936 w 4685636"/>
                <a:gd name="connsiteY2" fmla="*/ 1377216 h 1377216"/>
                <a:gd name="connsiteX3" fmla="*/ 0 w 4685636"/>
                <a:gd name="connsiteY3" fmla="*/ 0 h 1377216"/>
                <a:gd name="connsiteX4" fmla="*/ 132686 w 4685636"/>
                <a:gd name="connsiteY4" fmla="*/ 367566 h 1377216"/>
                <a:gd name="connsiteX0" fmla="*/ 94289 w 4647239"/>
                <a:gd name="connsiteY0" fmla="*/ 0 h 1009650"/>
                <a:gd name="connsiteX1" fmla="*/ 4647239 w 4647239"/>
                <a:gd name="connsiteY1" fmla="*/ 819150 h 1009650"/>
                <a:gd name="connsiteX2" fmla="*/ 3999539 w 4647239"/>
                <a:gd name="connsiteY2" fmla="*/ 1009650 h 1009650"/>
                <a:gd name="connsiteX3" fmla="*/ 0 w 4647239"/>
                <a:gd name="connsiteY3" fmla="*/ 6401 h 1009650"/>
                <a:gd name="connsiteX4" fmla="*/ 94289 w 4647239"/>
                <a:gd name="connsiteY4" fmla="*/ 0 h 1009650"/>
                <a:gd name="connsiteX0" fmla="*/ 94289 w 4708119"/>
                <a:gd name="connsiteY0" fmla="*/ 0 h 1009650"/>
                <a:gd name="connsiteX1" fmla="*/ 4708119 w 4708119"/>
                <a:gd name="connsiteY1" fmla="*/ 864584 h 1009650"/>
                <a:gd name="connsiteX2" fmla="*/ 3999539 w 4708119"/>
                <a:gd name="connsiteY2" fmla="*/ 1009650 h 1009650"/>
                <a:gd name="connsiteX3" fmla="*/ 0 w 4708119"/>
                <a:gd name="connsiteY3" fmla="*/ 6401 h 1009650"/>
                <a:gd name="connsiteX4" fmla="*/ 94289 w 4708119"/>
                <a:gd name="connsiteY4" fmla="*/ 0 h 1009650"/>
                <a:gd name="connsiteX0" fmla="*/ 1269277 w 4708119"/>
                <a:gd name="connsiteY0" fmla="*/ 0 h 1151001"/>
                <a:gd name="connsiteX1" fmla="*/ 4708119 w 4708119"/>
                <a:gd name="connsiteY1" fmla="*/ 1005935 h 1151001"/>
                <a:gd name="connsiteX2" fmla="*/ 3999539 w 4708119"/>
                <a:gd name="connsiteY2" fmla="*/ 1151001 h 1151001"/>
                <a:gd name="connsiteX3" fmla="*/ 0 w 4708119"/>
                <a:gd name="connsiteY3" fmla="*/ 147752 h 1151001"/>
                <a:gd name="connsiteX4" fmla="*/ 1269277 w 4708119"/>
                <a:gd name="connsiteY4" fmla="*/ 0 h 1151001"/>
                <a:gd name="connsiteX0" fmla="*/ 130817 w 3569659"/>
                <a:gd name="connsiteY0" fmla="*/ 0 h 1151001"/>
                <a:gd name="connsiteX1" fmla="*/ 3569659 w 3569659"/>
                <a:gd name="connsiteY1" fmla="*/ 1005935 h 1151001"/>
                <a:gd name="connsiteX2" fmla="*/ 2861079 w 3569659"/>
                <a:gd name="connsiteY2" fmla="*/ 1151001 h 1151001"/>
                <a:gd name="connsiteX3" fmla="*/ 0 w 3569659"/>
                <a:gd name="connsiteY3" fmla="*/ 6401 h 1151001"/>
                <a:gd name="connsiteX4" fmla="*/ 130817 w 3569659"/>
                <a:gd name="connsiteY4" fmla="*/ 0 h 1151001"/>
                <a:gd name="connsiteX0" fmla="*/ 667324 w 4106166"/>
                <a:gd name="connsiteY0" fmla="*/ 0 h 1151001"/>
                <a:gd name="connsiteX1" fmla="*/ 4106166 w 4106166"/>
                <a:gd name="connsiteY1" fmla="*/ 1005935 h 1151001"/>
                <a:gd name="connsiteX2" fmla="*/ 3397586 w 4106166"/>
                <a:gd name="connsiteY2" fmla="*/ 1151001 h 1151001"/>
                <a:gd name="connsiteX3" fmla="*/ 0 w 4106166"/>
                <a:gd name="connsiteY3" fmla="*/ 429635 h 1151001"/>
                <a:gd name="connsiteX4" fmla="*/ 667324 w 4106166"/>
                <a:gd name="connsiteY4" fmla="*/ 0 h 1151001"/>
                <a:gd name="connsiteX0" fmla="*/ 1198124 w 4636966"/>
                <a:gd name="connsiteY0" fmla="*/ 0 h 1151001"/>
                <a:gd name="connsiteX1" fmla="*/ 4636966 w 4636966"/>
                <a:gd name="connsiteY1" fmla="*/ 1005935 h 1151001"/>
                <a:gd name="connsiteX2" fmla="*/ 3928386 w 4636966"/>
                <a:gd name="connsiteY2" fmla="*/ 1151001 h 1151001"/>
                <a:gd name="connsiteX3" fmla="*/ 0 w 4636966"/>
                <a:gd name="connsiteY3" fmla="*/ 191262 h 1151001"/>
                <a:gd name="connsiteX4" fmla="*/ 1198124 w 4636966"/>
                <a:gd name="connsiteY4" fmla="*/ 0 h 1151001"/>
                <a:gd name="connsiteX0" fmla="*/ 165063 w 4636966"/>
                <a:gd name="connsiteY0" fmla="*/ 0 h 980735"/>
                <a:gd name="connsiteX1" fmla="*/ 4636966 w 4636966"/>
                <a:gd name="connsiteY1" fmla="*/ 835669 h 980735"/>
                <a:gd name="connsiteX2" fmla="*/ 3928386 w 4636966"/>
                <a:gd name="connsiteY2" fmla="*/ 980735 h 980735"/>
                <a:gd name="connsiteX3" fmla="*/ 0 w 4636966"/>
                <a:gd name="connsiteY3" fmla="*/ 20996 h 980735"/>
                <a:gd name="connsiteX4" fmla="*/ 165063 w 4636966"/>
                <a:gd name="connsiteY4" fmla="*/ 0 h 980735"/>
                <a:gd name="connsiteX0" fmla="*/ 566872 w 5038775"/>
                <a:gd name="connsiteY0" fmla="*/ 0 h 980735"/>
                <a:gd name="connsiteX1" fmla="*/ 5038775 w 5038775"/>
                <a:gd name="connsiteY1" fmla="*/ 835669 h 980735"/>
                <a:gd name="connsiteX2" fmla="*/ 4330195 w 5038775"/>
                <a:gd name="connsiteY2" fmla="*/ 980735 h 980735"/>
                <a:gd name="connsiteX3" fmla="*/ 0 w 5038775"/>
                <a:gd name="connsiteY3" fmla="*/ 299309 h 980735"/>
                <a:gd name="connsiteX4" fmla="*/ 566872 w 5038775"/>
                <a:gd name="connsiteY4" fmla="*/ 0 h 980735"/>
                <a:gd name="connsiteX0" fmla="*/ 146799 w 5038775"/>
                <a:gd name="connsiteY0" fmla="*/ 0 h 697363"/>
                <a:gd name="connsiteX1" fmla="*/ 5038775 w 5038775"/>
                <a:gd name="connsiteY1" fmla="*/ 552297 h 697363"/>
                <a:gd name="connsiteX2" fmla="*/ 4330195 w 5038775"/>
                <a:gd name="connsiteY2" fmla="*/ 697363 h 697363"/>
                <a:gd name="connsiteX3" fmla="*/ 0 w 5038775"/>
                <a:gd name="connsiteY3" fmla="*/ 15937 h 697363"/>
                <a:gd name="connsiteX4" fmla="*/ 146799 w 5038775"/>
                <a:gd name="connsiteY4" fmla="*/ 0 h 69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8775" h="697363">
                  <a:moveTo>
                    <a:pt x="146799" y="0"/>
                  </a:moveTo>
                  <a:lnTo>
                    <a:pt x="5038775" y="552297"/>
                  </a:lnTo>
                  <a:lnTo>
                    <a:pt x="4330195" y="697363"/>
                  </a:lnTo>
                  <a:lnTo>
                    <a:pt x="0" y="15937"/>
                  </a:lnTo>
                  <a:lnTo>
                    <a:pt x="146799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grpSp>
          <p:nvGrpSpPr>
            <p:cNvPr id="27" name="Group 11">
              <a:extLst>
                <a:ext uri="{FF2B5EF4-FFF2-40B4-BE49-F238E27FC236}">
                  <a16:creationId xmlns:a16="http://schemas.microsoft.com/office/drawing/2014/main" id="{21BBC11F-FDB6-4CEE-829D-38E57C98B3C2}"/>
                </a:ext>
              </a:extLst>
            </p:cNvPr>
            <p:cNvGrpSpPr>
              <a:grpSpLocks/>
            </p:cNvGrpSpPr>
            <p:nvPr/>
          </p:nvGrpSpPr>
          <p:grpSpPr bwMode="auto">
            <a:xfrm rot="21237275">
              <a:off x="194359" y="4737926"/>
              <a:ext cx="698935" cy="210283"/>
              <a:chOff x="194086" y="4737955"/>
              <a:chExt cx="708" cy="257"/>
            </a:xfrm>
          </p:grpSpPr>
          <p:sp>
            <p:nvSpPr>
              <p:cNvPr id="80" name="Freeform 7">
                <a:extLst>
                  <a:ext uri="{FF2B5EF4-FFF2-40B4-BE49-F238E27FC236}">
                    <a16:creationId xmlns:a16="http://schemas.microsoft.com/office/drawing/2014/main" id="{9510053B-CBE8-4CC2-9017-5079B623A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78" y="4737973"/>
                <a:ext cx="316" cy="130"/>
              </a:xfrm>
              <a:custGeom>
                <a:avLst/>
                <a:gdLst/>
                <a:ahLst/>
                <a:cxnLst>
                  <a:cxn ang="0">
                    <a:pos x="5" y="106"/>
                  </a:cxn>
                  <a:cxn ang="0">
                    <a:pos x="12" y="107"/>
                  </a:cxn>
                  <a:cxn ang="0">
                    <a:pos x="184" y="42"/>
                  </a:cxn>
                  <a:cxn ang="0">
                    <a:pos x="298" y="1"/>
                  </a:cxn>
                  <a:cxn ang="0">
                    <a:pos x="310" y="1"/>
                  </a:cxn>
                  <a:cxn ang="0">
                    <a:pos x="316" y="1"/>
                  </a:cxn>
                  <a:cxn ang="0">
                    <a:pos x="316" y="5"/>
                  </a:cxn>
                  <a:cxn ang="0">
                    <a:pos x="201" y="60"/>
                  </a:cxn>
                  <a:cxn ang="0">
                    <a:pos x="32" y="130"/>
                  </a:cxn>
                  <a:cxn ang="0">
                    <a:pos x="12" y="127"/>
                  </a:cxn>
                  <a:cxn ang="0">
                    <a:pos x="2" y="121"/>
                  </a:cxn>
                  <a:cxn ang="0">
                    <a:pos x="0" y="113"/>
                  </a:cxn>
                  <a:cxn ang="0">
                    <a:pos x="5" y="106"/>
                  </a:cxn>
                </a:cxnLst>
                <a:rect l="0" t="0" r="r" b="b"/>
                <a:pathLst>
                  <a:path w="316" h="130">
                    <a:moveTo>
                      <a:pt x="5" y="106"/>
                    </a:moveTo>
                    <a:lnTo>
                      <a:pt x="12" y="107"/>
                    </a:lnTo>
                    <a:cubicBezTo>
                      <a:pt x="42" y="96"/>
                      <a:pt x="136" y="60"/>
                      <a:pt x="184" y="42"/>
                    </a:cubicBezTo>
                    <a:lnTo>
                      <a:pt x="298" y="1"/>
                    </a:lnTo>
                    <a:lnTo>
                      <a:pt x="310" y="1"/>
                    </a:lnTo>
                    <a:cubicBezTo>
                      <a:pt x="313" y="1"/>
                      <a:pt x="315" y="0"/>
                      <a:pt x="316" y="1"/>
                    </a:cubicBezTo>
                    <a:lnTo>
                      <a:pt x="316" y="5"/>
                    </a:lnTo>
                    <a:cubicBezTo>
                      <a:pt x="297" y="15"/>
                      <a:pt x="248" y="39"/>
                      <a:pt x="201" y="60"/>
                    </a:cubicBezTo>
                    <a:cubicBezTo>
                      <a:pt x="154" y="81"/>
                      <a:pt x="64" y="119"/>
                      <a:pt x="32" y="130"/>
                    </a:cubicBezTo>
                    <a:lnTo>
                      <a:pt x="12" y="127"/>
                    </a:lnTo>
                    <a:cubicBezTo>
                      <a:pt x="7" y="126"/>
                      <a:pt x="5" y="124"/>
                      <a:pt x="2" y="121"/>
                    </a:cubicBezTo>
                    <a:cubicBezTo>
                      <a:pt x="0" y="119"/>
                      <a:pt x="0" y="115"/>
                      <a:pt x="0" y="113"/>
                    </a:cubicBezTo>
                    <a:cubicBezTo>
                      <a:pt x="0" y="110"/>
                      <a:pt x="5" y="108"/>
                      <a:pt x="5" y="1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1593903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Freeform 1">
                <a:extLst>
                  <a:ext uri="{FF2B5EF4-FFF2-40B4-BE49-F238E27FC236}">
                    <a16:creationId xmlns:a16="http://schemas.microsoft.com/office/drawing/2014/main" id="{90D4AC3D-85DE-4FA2-8F00-03737A51F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91" y="4737965"/>
                <a:ext cx="391" cy="201"/>
              </a:xfrm>
              <a:custGeom>
                <a:avLst/>
                <a:gdLst/>
                <a:ahLst/>
                <a:cxnLst>
                  <a:cxn ang="0">
                    <a:pos x="34" y="72"/>
                  </a:cxn>
                  <a:cxn ang="0">
                    <a:pos x="168" y="105"/>
                  </a:cxn>
                  <a:cxn ang="0">
                    <a:pos x="285" y="122"/>
                  </a:cxn>
                  <a:cxn ang="0">
                    <a:pos x="363" y="162"/>
                  </a:cxn>
                  <a:cxn ang="0">
                    <a:pos x="383" y="195"/>
                  </a:cxn>
                  <a:cxn ang="0">
                    <a:pos x="316" y="198"/>
                  </a:cxn>
                  <a:cxn ang="0">
                    <a:pos x="249" y="175"/>
                  </a:cxn>
                  <a:cxn ang="0">
                    <a:pos x="187" y="140"/>
                  </a:cxn>
                  <a:cxn ang="0">
                    <a:pos x="129" y="118"/>
                  </a:cxn>
                  <a:cxn ang="0">
                    <a:pos x="20" y="76"/>
                  </a:cxn>
                  <a:cxn ang="0">
                    <a:pos x="7" y="78"/>
                  </a:cxn>
                  <a:cxn ang="0">
                    <a:pos x="0" y="72"/>
                  </a:cxn>
                  <a:cxn ang="0">
                    <a:pos x="10" y="0"/>
                  </a:cxn>
                  <a:cxn ang="0">
                    <a:pos x="27" y="6"/>
                  </a:cxn>
                  <a:cxn ang="0">
                    <a:pos x="36" y="65"/>
                  </a:cxn>
                  <a:cxn ang="0">
                    <a:pos x="48" y="76"/>
                  </a:cxn>
                  <a:cxn ang="0">
                    <a:pos x="34" y="72"/>
                  </a:cxn>
                </a:cxnLst>
                <a:rect l="0" t="0" r="r" b="b"/>
                <a:pathLst>
                  <a:path w="391" h="201">
                    <a:moveTo>
                      <a:pt x="34" y="72"/>
                    </a:moveTo>
                    <a:cubicBezTo>
                      <a:pt x="54" y="77"/>
                      <a:pt x="126" y="97"/>
                      <a:pt x="168" y="105"/>
                    </a:cubicBezTo>
                    <a:cubicBezTo>
                      <a:pt x="210" y="113"/>
                      <a:pt x="253" y="112"/>
                      <a:pt x="285" y="122"/>
                    </a:cubicBezTo>
                    <a:cubicBezTo>
                      <a:pt x="317" y="131"/>
                      <a:pt x="347" y="150"/>
                      <a:pt x="363" y="162"/>
                    </a:cubicBezTo>
                    <a:cubicBezTo>
                      <a:pt x="379" y="174"/>
                      <a:pt x="391" y="189"/>
                      <a:pt x="383" y="195"/>
                    </a:cubicBezTo>
                    <a:cubicBezTo>
                      <a:pt x="375" y="201"/>
                      <a:pt x="338" y="201"/>
                      <a:pt x="316" y="198"/>
                    </a:cubicBezTo>
                    <a:cubicBezTo>
                      <a:pt x="294" y="195"/>
                      <a:pt x="270" y="185"/>
                      <a:pt x="249" y="175"/>
                    </a:cubicBezTo>
                    <a:cubicBezTo>
                      <a:pt x="228" y="165"/>
                      <a:pt x="207" y="149"/>
                      <a:pt x="187" y="140"/>
                    </a:cubicBezTo>
                    <a:cubicBezTo>
                      <a:pt x="167" y="131"/>
                      <a:pt x="157" y="129"/>
                      <a:pt x="129" y="118"/>
                    </a:cubicBezTo>
                    <a:cubicBezTo>
                      <a:pt x="101" y="107"/>
                      <a:pt x="40" y="83"/>
                      <a:pt x="20" y="76"/>
                    </a:cubicBezTo>
                    <a:lnTo>
                      <a:pt x="7" y="78"/>
                    </a:lnTo>
                    <a:lnTo>
                      <a:pt x="0" y="72"/>
                    </a:lnTo>
                    <a:cubicBezTo>
                      <a:pt x="0" y="59"/>
                      <a:pt x="6" y="11"/>
                      <a:pt x="10" y="0"/>
                    </a:cubicBezTo>
                    <a:lnTo>
                      <a:pt x="27" y="6"/>
                    </a:lnTo>
                    <a:cubicBezTo>
                      <a:pt x="31" y="16"/>
                      <a:pt x="33" y="53"/>
                      <a:pt x="36" y="65"/>
                    </a:cubicBezTo>
                    <a:cubicBezTo>
                      <a:pt x="39" y="77"/>
                      <a:pt x="48" y="75"/>
                      <a:pt x="48" y="76"/>
                    </a:cubicBezTo>
                    <a:lnTo>
                      <a:pt x="34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90980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9206097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Freeform 3">
                <a:extLst>
                  <a:ext uri="{FF2B5EF4-FFF2-40B4-BE49-F238E27FC236}">
                    <a16:creationId xmlns:a16="http://schemas.microsoft.com/office/drawing/2014/main" id="{AD2FF5FB-AB2B-48B6-B02F-F45317D51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47" y="4738083"/>
                <a:ext cx="110" cy="5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9" y="2"/>
                  </a:cxn>
                  <a:cxn ang="0">
                    <a:pos x="2" y="10"/>
                  </a:cxn>
                  <a:cxn ang="0">
                    <a:pos x="3" y="26"/>
                  </a:cxn>
                  <a:cxn ang="0">
                    <a:pos x="22" y="40"/>
                  </a:cxn>
                  <a:cxn ang="0">
                    <a:pos x="57" y="53"/>
                  </a:cxn>
                  <a:cxn ang="0">
                    <a:pos x="96" y="58"/>
                  </a:cxn>
                  <a:cxn ang="0">
                    <a:pos x="99" y="53"/>
                  </a:cxn>
                  <a:cxn ang="0">
                    <a:pos x="104" y="48"/>
                  </a:cxn>
                  <a:cxn ang="0">
                    <a:pos x="110" y="47"/>
                  </a:cxn>
                  <a:cxn ang="0">
                    <a:pos x="81" y="27"/>
                  </a:cxn>
                  <a:cxn ang="0">
                    <a:pos x="61" y="16"/>
                  </a:cxn>
                  <a:cxn ang="0">
                    <a:pos x="43" y="9"/>
                  </a:cxn>
                  <a:cxn ang="0">
                    <a:pos x="24" y="3"/>
                  </a:cxn>
                  <a:cxn ang="0">
                    <a:pos x="13" y="1"/>
                  </a:cxn>
                </a:cxnLst>
                <a:rect l="0" t="0" r="r" b="b"/>
                <a:pathLst>
                  <a:path w="110" h="58">
                    <a:moveTo>
                      <a:pt x="15" y="2"/>
                    </a:moveTo>
                    <a:cubicBezTo>
                      <a:pt x="13" y="1"/>
                      <a:pt x="11" y="1"/>
                      <a:pt x="9" y="2"/>
                    </a:cubicBezTo>
                    <a:cubicBezTo>
                      <a:pt x="7" y="3"/>
                      <a:pt x="3" y="6"/>
                      <a:pt x="2" y="10"/>
                    </a:cubicBezTo>
                    <a:cubicBezTo>
                      <a:pt x="1" y="14"/>
                      <a:pt x="0" y="21"/>
                      <a:pt x="3" y="26"/>
                    </a:cubicBezTo>
                    <a:cubicBezTo>
                      <a:pt x="6" y="31"/>
                      <a:pt x="13" y="35"/>
                      <a:pt x="22" y="40"/>
                    </a:cubicBezTo>
                    <a:cubicBezTo>
                      <a:pt x="31" y="45"/>
                      <a:pt x="45" y="50"/>
                      <a:pt x="57" y="53"/>
                    </a:cubicBezTo>
                    <a:cubicBezTo>
                      <a:pt x="69" y="56"/>
                      <a:pt x="89" y="58"/>
                      <a:pt x="96" y="58"/>
                    </a:cubicBezTo>
                    <a:lnTo>
                      <a:pt x="99" y="53"/>
                    </a:lnTo>
                    <a:cubicBezTo>
                      <a:pt x="100" y="51"/>
                      <a:pt x="102" y="49"/>
                      <a:pt x="104" y="48"/>
                    </a:cubicBezTo>
                    <a:lnTo>
                      <a:pt x="110" y="47"/>
                    </a:lnTo>
                    <a:cubicBezTo>
                      <a:pt x="106" y="43"/>
                      <a:pt x="89" y="31"/>
                      <a:pt x="81" y="27"/>
                    </a:cubicBezTo>
                    <a:cubicBezTo>
                      <a:pt x="73" y="22"/>
                      <a:pt x="67" y="19"/>
                      <a:pt x="61" y="16"/>
                    </a:cubicBezTo>
                    <a:cubicBezTo>
                      <a:pt x="55" y="13"/>
                      <a:pt x="49" y="10"/>
                      <a:pt x="43" y="9"/>
                    </a:cubicBezTo>
                    <a:cubicBezTo>
                      <a:pt x="37" y="7"/>
                      <a:pt x="29" y="4"/>
                      <a:pt x="24" y="3"/>
                    </a:cubicBezTo>
                    <a:cubicBezTo>
                      <a:pt x="19" y="2"/>
                      <a:pt x="14" y="0"/>
                      <a:pt x="13" y="1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50000">
                    <a:srgbClr val="FFFFFF">
                      <a:gamma/>
                      <a:shade val="81961"/>
                      <a:invGamma/>
                    </a:srgbClr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" name="Freeform 5">
                <a:extLst>
                  <a:ext uri="{FF2B5EF4-FFF2-40B4-BE49-F238E27FC236}">
                    <a16:creationId xmlns:a16="http://schemas.microsoft.com/office/drawing/2014/main" id="{14714CE1-9122-49D7-BF0F-340099985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86" y="4738085"/>
                <a:ext cx="441" cy="127"/>
              </a:xfrm>
              <a:custGeom>
                <a:avLst/>
                <a:gdLst/>
                <a:ahLst/>
                <a:cxnLst>
                  <a:cxn ang="0">
                    <a:pos x="271" y="2"/>
                  </a:cxn>
                  <a:cxn ang="0">
                    <a:pos x="274" y="5"/>
                  </a:cxn>
                  <a:cxn ang="0">
                    <a:pos x="128" y="60"/>
                  </a:cxn>
                  <a:cxn ang="0">
                    <a:pos x="0" y="114"/>
                  </a:cxn>
                  <a:cxn ang="0">
                    <a:pos x="7" y="117"/>
                  </a:cxn>
                  <a:cxn ang="0">
                    <a:pos x="13" y="119"/>
                  </a:cxn>
                  <a:cxn ang="0">
                    <a:pos x="20" y="119"/>
                  </a:cxn>
                  <a:cxn ang="0">
                    <a:pos x="155" y="75"/>
                  </a:cxn>
                  <a:cxn ang="0">
                    <a:pos x="331" y="12"/>
                  </a:cxn>
                  <a:cxn ang="0">
                    <a:pos x="324" y="5"/>
                  </a:cxn>
                  <a:cxn ang="0">
                    <a:pos x="309" y="1"/>
                  </a:cxn>
                  <a:cxn ang="0">
                    <a:pos x="288" y="0"/>
                  </a:cxn>
                  <a:cxn ang="0">
                    <a:pos x="271" y="2"/>
                  </a:cxn>
                </a:cxnLst>
                <a:rect l="0" t="0" r="r" b="b"/>
                <a:pathLst>
                  <a:path w="331" h="119">
                    <a:moveTo>
                      <a:pt x="271" y="2"/>
                    </a:moveTo>
                    <a:lnTo>
                      <a:pt x="274" y="5"/>
                    </a:lnTo>
                    <a:cubicBezTo>
                      <a:pt x="250" y="15"/>
                      <a:pt x="174" y="42"/>
                      <a:pt x="128" y="60"/>
                    </a:cubicBezTo>
                    <a:lnTo>
                      <a:pt x="0" y="114"/>
                    </a:lnTo>
                    <a:lnTo>
                      <a:pt x="7" y="117"/>
                    </a:lnTo>
                    <a:cubicBezTo>
                      <a:pt x="9" y="118"/>
                      <a:pt x="11" y="119"/>
                      <a:pt x="13" y="119"/>
                    </a:cubicBezTo>
                    <a:lnTo>
                      <a:pt x="20" y="119"/>
                    </a:lnTo>
                    <a:cubicBezTo>
                      <a:pt x="43" y="112"/>
                      <a:pt x="103" y="93"/>
                      <a:pt x="155" y="75"/>
                    </a:cubicBezTo>
                    <a:cubicBezTo>
                      <a:pt x="207" y="57"/>
                      <a:pt x="303" y="24"/>
                      <a:pt x="331" y="12"/>
                    </a:cubicBezTo>
                    <a:lnTo>
                      <a:pt x="324" y="5"/>
                    </a:lnTo>
                    <a:cubicBezTo>
                      <a:pt x="321" y="3"/>
                      <a:pt x="315" y="2"/>
                      <a:pt x="309" y="1"/>
                    </a:cubicBezTo>
                    <a:cubicBezTo>
                      <a:pt x="303" y="0"/>
                      <a:pt x="294" y="0"/>
                      <a:pt x="288" y="0"/>
                    </a:cubicBezTo>
                    <a:cubicBezTo>
                      <a:pt x="282" y="0"/>
                      <a:pt x="275" y="2"/>
                      <a:pt x="27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Freeform 8">
                <a:extLst>
                  <a:ext uri="{FF2B5EF4-FFF2-40B4-BE49-F238E27FC236}">
                    <a16:creationId xmlns:a16="http://schemas.microsoft.com/office/drawing/2014/main" id="{9F16B50D-9302-4E30-9529-977B21A3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47" y="4737955"/>
                <a:ext cx="111" cy="31"/>
              </a:xfrm>
              <a:custGeom>
                <a:avLst/>
                <a:gdLst/>
                <a:ahLst/>
                <a:cxnLst>
                  <a:cxn ang="0">
                    <a:pos x="56" y="11"/>
                  </a:cxn>
                  <a:cxn ang="0">
                    <a:pos x="0" y="27"/>
                  </a:cxn>
                  <a:cxn ang="0">
                    <a:pos x="15" y="31"/>
                  </a:cxn>
                  <a:cxn ang="0">
                    <a:pos x="80" y="16"/>
                  </a:cxn>
                  <a:cxn ang="0">
                    <a:pos x="111" y="2"/>
                  </a:cxn>
                  <a:cxn ang="0">
                    <a:pos x="100" y="0"/>
                  </a:cxn>
                  <a:cxn ang="0">
                    <a:pos x="56" y="11"/>
                  </a:cxn>
                </a:cxnLst>
                <a:rect l="0" t="0" r="r" b="b"/>
                <a:pathLst>
                  <a:path w="111" h="31">
                    <a:moveTo>
                      <a:pt x="56" y="11"/>
                    </a:moveTo>
                    <a:lnTo>
                      <a:pt x="0" y="27"/>
                    </a:lnTo>
                    <a:lnTo>
                      <a:pt x="15" y="31"/>
                    </a:lnTo>
                    <a:cubicBezTo>
                      <a:pt x="28" y="29"/>
                      <a:pt x="64" y="21"/>
                      <a:pt x="80" y="16"/>
                    </a:cubicBezTo>
                    <a:cubicBezTo>
                      <a:pt x="96" y="11"/>
                      <a:pt x="108" y="5"/>
                      <a:pt x="111" y="2"/>
                    </a:cubicBezTo>
                    <a:lnTo>
                      <a:pt x="100" y="0"/>
                    </a:lnTo>
                    <a:cubicBezTo>
                      <a:pt x="91" y="1"/>
                      <a:pt x="56" y="11"/>
                      <a:pt x="5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Oval 10">
                <a:extLst>
                  <a:ext uri="{FF2B5EF4-FFF2-40B4-BE49-F238E27FC236}">
                    <a16:creationId xmlns:a16="http://schemas.microsoft.com/office/drawing/2014/main" id="{D97BF64E-70B9-4CB4-9643-F248A914D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194671" y="4738154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" name="Sprechblase: oval 27">
              <a:extLst>
                <a:ext uri="{FF2B5EF4-FFF2-40B4-BE49-F238E27FC236}">
                  <a16:creationId xmlns:a16="http://schemas.microsoft.com/office/drawing/2014/main" id="{6F40895B-6244-40DF-93B2-5018995C0658}"/>
                </a:ext>
              </a:extLst>
            </p:cNvPr>
            <p:cNvSpPr/>
            <p:nvPr/>
          </p:nvSpPr>
          <p:spPr>
            <a:xfrm>
              <a:off x="1171130" y="5376702"/>
              <a:ext cx="1085850" cy="566737"/>
            </a:xfrm>
            <a:prstGeom prst="wedgeEllipseCallout">
              <a:avLst>
                <a:gd name="adj1" fmla="val -105765"/>
                <a:gd name="adj2" fmla="val -145631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sz="800" dirty="0" err="1">
                  <a:solidFill>
                    <a:sysClr val="windowText" lastClr="000000"/>
                  </a:solidFill>
                </a:rPr>
                <a:t>delta</a:t>
              </a:r>
              <a:r>
                <a:rPr lang="de-DE" sz="800" dirty="0">
                  <a:solidFill>
                    <a:sysClr val="windowText" lastClr="000000"/>
                  </a:solidFill>
                </a:rPr>
                <a:t> 6144 abflugbereit</a:t>
              </a:r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3DAA49E4-5299-4988-A7C7-14BC97A3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 rot="301555">
              <a:off x="5505451" y="4068738"/>
              <a:ext cx="827703" cy="541488"/>
            </a:xfrm>
            <a:prstGeom prst="rect">
              <a:avLst/>
            </a:prstGeom>
            <a:effectLst>
              <a:softEdge rad="139700"/>
            </a:effectLst>
          </p:spPr>
        </p:pic>
        <p:sp>
          <p:nvSpPr>
            <p:cNvPr id="30" name="Sprechblase: oval 29">
              <a:extLst>
                <a:ext uri="{FF2B5EF4-FFF2-40B4-BE49-F238E27FC236}">
                  <a16:creationId xmlns:a16="http://schemas.microsoft.com/office/drawing/2014/main" id="{C6E75CF9-B84D-4D3B-B093-11EC4065804C}"/>
                </a:ext>
              </a:extLst>
            </p:cNvPr>
            <p:cNvSpPr/>
            <p:nvPr/>
          </p:nvSpPr>
          <p:spPr>
            <a:xfrm>
              <a:off x="6457951" y="3438524"/>
              <a:ext cx="1257300" cy="757237"/>
            </a:xfrm>
            <a:prstGeom prst="wedgeEllipseCallout">
              <a:avLst>
                <a:gd name="adj1" fmla="val -85371"/>
                <a:gd name="adj2" fmla="val 6388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sz="800">
                  <a:solidFill>
                    <a:sysClr val="windowText" lastClr="000000"/>
                  </a:solidFill>
                </a:rPr>
                <a:t>delta echo oscar vfr nach EDRC erbitte Rollinfo</a:t>
              </a: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3D02B3E-461F-418B-9723-671E4A7D2EF2}"/>
                </a:ext>
              </a:extLst>
            </p:cNvPr>
            <p:cNvSpPr/>
            <p:nvPr/>
          </p:nvSpPr>
          <p:spPr>
            <a:xfrm>
              <a:off x="972558" y="4419601"/>
              <a:ext cx="6989019" cy="1015713"/>
            </a:xfrm>
            <a:custGeom>
              <a:avLst/>
              <a:gdLst>
                <a:gd name="connsiteX0" fmla="*/ 123825 w 4676775"/>
                <a:gd name="connsiteY0" fmla="*/ 0 h 1009650"/>
                <a:gd name="connsiteX1" fmla="*/ 4676775 w 4676775"/>
                <a:gd name="connsiteY1" fmla="*/ 819150 h 1009650"/>
                <a:gd name="connsiteX2" fmla="*/ 4029075 w 4676775"/>
                <a:gd name="connsiteY2" fmla="*/ 1009650 h 1009650"/>
                <a:gd name="connsiteX3" fmla="*/ 0 w 4676775"/>
                <a:gd name="connsiteY3" fmla="*/ 47625 h 1009650"/>
                <a:gd name="connsiteX4" fmla="*/ 123825 w 4676775"/>
                <a:gd name="connsiteY4" fmla="*/ 0 h 1009650"/>
                <a:gd name="connsiteX0" fmla="*/ 123825 w 4676775"/>
                <a:gd name="connsiteY0" fmla="*/ 0 h 1009650"/>
                <a:gd name="connsiteX1" fmla="*/ 4676775 w 4676775"/>
                <a:gd name="connsiteY1" fmla="*/ 819150 h 1009650"/>
                <a:gd name="connsiteX2" fmla="*/ 4029075 w 4676775"/>
                <a:gd name="connsiteY2" fmla="*/ 1009650 h 1009650"/>
                <a:gd name="connsiteX3" fmla="*/ 0 w 4676775"/>
                <a:gd name="connsiteY3" fmla="*/ 27013 h 1009650"/>
                <a:gd name="connsiteX4" fmla="*/ 123825 w 4676775"/>
                <a:gd name="connsiteY4" fmla="*/ 0 h 1009650"/>
                <a:gd name="connsiteX0" fmla="*/ 132686 w 4685636"/>
                <a:gd name="connsiteY0" fmla="*/ 367566 h 1377216"/>
                <a:gd name="connsiteX1" fmla="*/ 4685636 w 4685636"/>
                <a:gd name="connsiteY1" fmla="*/ 1186716 h 1377216"/>
                <a:gd name="connsiteX2" fmla="*/ 4037936 w 4685636"/>
                <a:gd name="connsiteY2" fmla="*/ 1377216 h 1377216"/>
                <a:gd name="connsiteX3" fmla="*/ 0 w 4685636"/>
                <a:gd name="connsiteY3" fmla="*/ 0 h 1377216"/>
                <a:gd name="connsiteX4" fmla="*/ 132686 w 4685636"/>
                <a:gd name="connsiteY4" fmla="*/ 367566 h 1377216"/>
                <a:gd name="connsiteX0" fmla="*/ 94289 w 4647239"/>
                <a:gd name="connsiteY0" fmla="*/ 0 h 1009650"/>
                <a:gd name="connsiteX1" fmla="*/ 4647239 w 4647239"/>
                <a:gd name="connsiteY1" fmla="*/ 819150 h 1009650"/>
                <a:gd name="connsiteX2" fmla="*/ 3999539 w 4647239"/>
                <a:gd name="connsiteY2" fmla="*/ 1009650 h 1009650"/>
                <a:gd name="connsiteX3" fmla="*/ 0 w 4647239"/>
                <a:gd name="connsiteY3" fmla="*/ 6401 h 1009650"/>
                <a:gd name="connsiteX4" fmla="*/ 94289 w 4647239"/>
                <a:gd name="connsiteY4" fmla="*/ 0 h 1009650"/>
                <a:gd name="connsiteX0" fmla="*/ 94289 w 5432594"/>
                <a:gd name="connsiteY0" fmla="*/ 0 h 1009650"/>
                <a:gd name="connsiteX1" fmla="*/ 5432594 w 5432594"/>
                <a:gd name="connsiteY1" fmla="*/ 957881 h 1009650"/>
                <a:gd name="connsiteX2" fmla="*/ 3999539 w 5432594"/>
                <a:gd name="connsiteY2" fmla="*/ 1009650 h 1009650"/>
                <a:gd name="connsiteX3" fmla="*/ 0 w 5432594"/>
                <a:gd name="connsiteY3" fmla="*/ 6401 h 1009650"/>
                <a:gd name="connsiteX4" fmla="*/ 94289 w 5432594"/>
                <a:gd name="connsiteY4" fmla="*/ 0 h 1009650"/>
                <a:gd name="connsiteX0" fmla="*/ 94289 w 5432594"/>
                <a:gd name="connsiteY0" fmla="*/ 0 h 1102137"/>
                <a:gd name="connsiteX1" fmla="*/ 5432594 w 5432594"/>
                <a:gd name="connsiteY1" fmla="*/ 957881 h 1102137"/>
                <a:gd name="connsiteX2" fmla="*/ 4419612 w 5432594"/>
                <a:gd name="connsiteY2" fmla="*/ 1102137 h 1102137"/>
                <a:gd name="connsiteX3" fmla="*/ 0 w 5432594"/>
                <a:gd name="connsiteY3" fmla="*/ 6401 h 1102137"/>
                <a:gd name="connsiteX4" fmla="*/ 94289 w 5432594"/>
                <a:gd name="connsiteY4" fmla="*/ 0 h 1102137"/>
                <a:gd name="connsiteX0" fmla="*/ 1372774 w 6711079"/>
                <a:gd name="connsiteY0" fmla="*/ 0 h 1102137"/>
                <a:gd name="connsiteX1" fmla="*/ 6711079 w 6711079"/>
                <a:gd name="connsiteY1" fmla="*/ 957881 h 1102137"/>
                <a:gd name="connsiteX2" fmla="*/ 5698097 w 6711079"/>
                <a:gd name="connsiteY2" fmla="*/ 1102137 h 1102137"/>
                <a:gd name="connsiteX3" fmla="*/ 0 w 6711079"/>
                <a:gd name="connsiteY3" fmla="*/ 168254 h 1102137"/>
                <a:gd name="connsiteX4" fmla="*/ 1372774 w 6711079"/>
                <a:gd name="connsiteY4" fmla="*/ 0 h 1102137"/>
                <a:gd name="connsiteX0" fmla="*/ 213006 w 6711079"/>
                <a:gd name="connsiteY0" fmla="*/ 0 h 963406"/>
                <a:gd name="connsiteX1" fmla="*/ 6711079 w 6711079"/>
                <a:gd name="connsiteY1" fmla="*/ 819150 h 963406"/>
                <a:gd name="connsiteX2" fmla="*/ 5698097 w 6711079"/>
                <a:gd name="connsiteY2" fmla="*/ 963406 h 963406"/>
                <a:gd name="connsiteX3" fmla="*/ 0 w 6711079"/>
                <a:gd name="connsiteY3" fmla="*/ 29523 h 963406"/>
                <a:gd name="connsiteX4" fmla="*/ 213006 w 6711079"/>
                <a:gd name="connsiteY4" fmla="*/ 0 h 963406"/>
                <a:gd name="connsiteX0" fmla="*/ 213006 w 6700678"/>
                <a:gd name="connsiteY0" fmla="*/ 0 h 963406"/>
                <a:gd name="connsiteX1" fmla="*/ 6700678 w 6700678"/>
                <a:gd name="connsiteY1" fmla="*/ 590603 h 963406"/>
                <a:gd name="connsiteX2" fmla="*/ 5698097 w 6700678"/>
                <a:gd name="connsiteY2" fmla="*/ 963406 h 963406"/>
                <a:gd name="connsiteX3" fmla="*/ 0 w 6700678"/>
                <a:gd name="connsiteY3" fmla="*/ 29523 h 963406"/>
                <a:gd name="connsiteX4" fmla="*/ 213006 w 6700678"/>
                <a:gd name="connsiteY4" fmla="*/ 0 h 963406"/>
                <a:gd name="connsiteX0" fmla="*/ 213006 w 6700678"/>
                <a:gd name="connsiteY0" fmla="*/ 0 h 796391"/>
                <a:gd name="connsiteX1" fmla="*/ 6700678 w 6700678"/>
                <a:gd name="connsiteY1" fmla="*/ 590603 h 796391"/>
                <a:gd name="connsiteX2" fmla="*/ 5916537 w 6700678"/>
                <a:gd name="connsiteY2" fmla="*/ 796391 h 796391"/>
                <a:gd name="connsiteX3" fmla="*/ 0 w 6700678"/>
                <a:gd name="connsiteY3" fmla="*/ 29523 h 796391"/>
                <a:gd name="connsiteX4" fmla="*/ 213006 w 6700678"/>
                <a:gd name="connsiteY4" fmla="*/ 0 h 79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0678" h="796391">
                  <a:moveTo>
                    <a:pt x="213006" y="0"/>
                  </a:moveTo>
                  <a:lnTo>
                    <a:pt x="6700678" y="590603"/>
                  </a:lnTo>
                  <a:lnTo>
                    <a:pt x="5916537" y="796391"/>
                  </a:lnTo>
                  <a:lnTo>
                    <a:pt x="0" y="29523"/>
                  </a:lnTo>
                  <a:lnTo>
                    <a:pt x="21300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grpSp>
          <p:nvGrpSpPr>
            <p:cNvPr id="34" name="Group 69">
              <a:extLst>
                <a:ext uri="{FF2B5EF4-FFF2-40B4-BE49-F238E27FC236}">
                  <a16:creationId xmlns:a16="http://schemas.microsoft.com/office/drawing/2014/main" id="{1D49E12C-A0A5-4948-A8A6-7093F52FF83B}"/>
                </a:ext>
              </a:extLst>
            </p:cNvPr>
            <p:cNvGrpSpPr>
              <a:grpSpLocks/>
            </p:cNvGrpSpPr>
            <p:nvPr/>
          </p:nvGrpSpPr>
          <p:grpSpPr bwMode="auto">
            <a:xfrm rot="539640">
              <a:off x="5005096" y="5309070"/>
              <a:ext cx="887816" cy="543120"/>
              <a:chOff x="4998032" y="5287363"/>
              <a:chExt cx="482" cy="260"/>
            </a:xfrm>
          </p:grpSpPr>
          <p:sp>
            <p:nvSpPr>
              <p:cNvPr id="35" name="Rectangle 70">
                <a:extLst>
                  <a:ext uri="{FF2B5EF4-FFF2-40B4-BE49-F238E27FC236}">
                    <a16:creationId xmlns:a16="http://schemas.microsoft.com/office/drawing/2014/main" id="{A20927CF-41DF-4389-8019-3DCE77310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052" y="5287550"/>
                <a:ext cx="359" cy="2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Freeform 71">
                <a:extLst>
                  <a:ext uri="{FF2B5EF4-FFF2-40B4-BE49-F238E27FC236}">
                    <a16:creationId xmlns:a16="http://schemas.microsoft.com/office/drawing/2014/main" id="{B259A296-C590-489F-8D9D-D77406947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192" y="5287556"/>
                <a:ext cx="226" cy="1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2" y="9"/>
                  </a:cxn>
                  <a:cxn ang="0">
                    <a:pos x="226" y="0"/>
                  </a:cxn>
                  <a:cxn ang="0">
                    <a:pos x="21" y="0"/>
                  </a:cxn>
                  <a:cxn ang="0">
                    <a:pos x="0" y="9"/>
                  </a:cxn>
                </a:cxnLst>
                <a:rect l="0" t="0" r="r" b="b"/>
                <a:pathLst>
                  <a:path w="226" h="9">
                    <a:moveTo>
                      <a:pt x="0" y="9"/>
                    </a:moveTo>
                    <a:lnTo>
                      <a:pt x="212" y="9"/>
                    </a:lnTo>
                    <a:lnTo>
                      <a:pt x="226" y="0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5000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Oval 72">
                <a:extLst>
                  <a:ext uri="{FF2B5EF4-FFF2-40B4-BE49-F238E27FC236}">
                    <a16:creationId xmlns:a16="http://schemas.microsoft.com/office/drawing/2014/main" id="{99F02AFC-9E52-40CA-B0EF-572A3F020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438" y="5287560"/>
                <a:ext cx="35" cy="28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81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Rectangle 73">
                <a:extLst>
                  <a:ext uri="{FF2B5EF4-FFF2-40B4-BE49-F238E27FC236}">
                    <a16:creationId xmlns:a16="http://schemas.microsoft.com/office/drawing/2014/main" id="{077F2A55-CCE3-48E0-9FFC-EE4DF3D49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280" y="5287512"/>
                <a:ext cx="53" cy="3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FFFFFF">
                      <a:gamma/>
                      <a:shade val="21176"/>
                      <a:invGamma/>
                    </a:srgbClr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AutoShape 74">
                <a:extLst>
                  <a:ext uri="{FF2B5EF4-FFF2-40B4-BE49-F238E27FC236}">
                    <a16:creationId xmlns:a16="http://schemas.microsoft.com/office/drawing/2014/main" id="{8094E088-C7CA-4220-8AF2-56ED1FAF6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424" y="5287490"/>
                <a:ext cx="87" cy="91"/>
              </a:xfrm>
              <a:custGeom>
                <a:avLst/>
                <a:gdLst>
                  <a:gd name="G0" fmla="+- 7843 0 0"/>
                  <a:gd name="G1" fmla="+- 11512318 0 0"/>
                  <a:gd name="G2" fmla="+- 0 0 11512318"/>
                  <a:gd name="T0" fmla="*/ 0 256 1"/>
                  <a:gd name="T1" fmla="*/ 180 256 1"/>
                  <a:gd name="G3" fmla="+- 11512318 T0 T1"/>
                  <a:gd name="T2" fmla="*/ 0 256 1"/>
                  <a:gd name="T3" fmla="*/ 90 256 1"/>
                  <a:gd name="G4" fmla="+- 11512318 T2 T3"/>
                  <a:gd name="G5" fmla="*/ G4 2 1"/>
                  <a:gd name="T4" fmla="*/ 90 256 1"/>
                  <a:gd name="T5" fmla="*/ 0 256 1"/>
                  <a:gd name="G6" fmla="+- 11512318 T4 T5"/>
                  <a:gd name="G7" fmla="*/ G6 2 1"/>
                  <a:gd name="G8" fmla="abs 1151231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843"/>
                  <a:gd name="G18" fmla="*/ 7843 1 2"/>
                  <a:gd name="G19" fmla="+- G18 5400 0"/>
                  <a:gd name="G20" fmla="cos G19 11512318"/>
                  <a:gd name="G21" fmla="sin G19 11512318"/>
                  <a:gd name="G22" fmla="+- G20 10800 0"/>
                  <a:gd name="G23" fmla="+- G21 10800 0"/>
                  <a:gd name="G24" fmla="+- 10800 0 G20"/>
                  <a:gd name="G25" fmla="+- 7843 10800 0"/>
                  <a:gd name="G26" fmla="?: G9 G17 G25"/>
                  <a:gd name="G27" fmla="?: G9 0 21600"/>
                  <a:gd name="G28" fmla="cos 10800 11512318"/>
                  <a:gd name="G29" fmla="sin 10800 11512318"/>
                  <a:gd name="G30" fmla="sin 7843 1151231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512318 G34 0"/>
                  <a:gd name="G36" fmla="?: G6 G35 G31"/>
                  <a:gd name="G37" fmla="+- 21600 0 G36"/>
                  <a:gd name="G38" fmla="?: G4 0 G33"/>
                  <a:gd name="G39" fmla="?: 1151231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504 w 21600"/>
                  <a:gd name="T15" fmla="*/ 11504 h 21600"/>
                  <a:gd name="T16" fmla="*/ 10800 w 21600"/>
                  <a:gd name="T17" fmla="*/ 2957 h 21600"/>
                  <a:gd name="T18" fmla="*/ 20096 w 21600"/>
                  <a:gd name="T19" fmla="*/ 11504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979" y="11392"/>
                    </a:moveTo>
                    <a:cubicBezTo>
                      <a:pt x="2964" y="11195"/>
                      <a:pt x="2957" y="10997"/>
                      <a:pt x="2957" y="10800"/>
                    </a:cubicBezTo>
                    <a:cubicBezTo>
                      <a:pt x="2957" y="6468"/>
                      <a:pt x="6468" y="2957"/>
                      <a:pt x="10800" y="2957"/>
                    </a:cubicBezTo>
                    <a:cubicBezTo>
                      <a:pt x="15131" y="2957"/>
                      <a:pt x="18643" y="6468"/>
                      <a:pt x="18643" y="10800"/>
                    </a:cubicBezTo>
                    <a:cubicBezTo>
                      <a:pt x="18643" y="10997"/>
                      <a:pt x="18635" y="11195"/>
                      <a:pt x="18620" y="11392"/>
                    </a:cubicBezTo>
                    <a:lnTo>
                      <a:pt x="21569" y="11616"/>
                    </a:lnTo>
                    <a:cubicBezTo>
                      <a:pt x="21589" y="11344"/>
                      <a:pt x="21600" y="11072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072"/>
                      <a:pt x="10" y="11344"/>
                      <a:pt x="30" y="11616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Oval 75">
                <a:extLst>
                  <a:ext uri="{FF2B5EF4-FFF2-40B4-BE49-F238E27FC236}">
                    <a16:creationId xmlns:a16="http://schemas.microsoft.com/office/drawing/2014/main" id="{7BFC9399-B859-44FC-BE6D-BADF3EE76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81053">
                <a:off x="4998487" y="5287528"/>
                <a:ext cx="27" cy="42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C0C0C0"/>
                  </a:gs>
                  <a:gs pos="100000">
                    <a:srgbClr val="000000"/>
                  </a:gs>
                </a:gsLst>
                <a:lin ang="27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AutoShape 76">
                <a:extLst>
                  <a:ext uri="{FF2B5EF4-FFF2-40B4-BE49-F238E27FC236}">
                    <a16:creationId xmlns:a16="http://schemas.microsoft.com/office/drawing/2014/main" id="{E5F85636-C5C2-4CC2-9D46-AC2B5B7F3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310" y="5287468"/>
                <a:ext cx="112" cy="95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Freeform 77">
                <a:extLst>
                  <a:ext uri="{FF2B5EF4-FFF2-40B4-BE49-F238E27FC236}">
                    <a16:creationId xmlns:a16="http://schemas.microsoft.com/office/drawing/2014/main" id="{578FC526-E0EA-49E6-9CF9-DD1030879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335" y="5287418"/>
                <a:ext cx="83" cy="50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86" y="63"/>
                  </a:cxn>
                  <a:cxn ang="0">
                    <a:pos x="0" y="63"/>
                  </a:cxn>
                </a:cxnLst>
                <a:rect l="0" t="0" r="r" b="b"/>
                <a:pathLst>
                  <a:path w="86" h="63">
                    <a:moveTo>
                      <a:pt x="0" y="63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86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Freeform 78">
                <a:extLst>
                  <a:ext uri="{FF2B5EF4-FFF2-40B4-BE49-F238E27FC236}">
                    <a16:creationId xmlns:a16="http://schemas.microsoft.com/office/drawing/2014/main" id="{5C890019-8AEF-4FFF-8FD2-0E473CA6A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312" y="5287443"/>
                <a:ext cx="79" cy="50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86" y="63"/>
                  </a:cxn>
                  <a:cxn ang="0">
                    <a:pos x="0" y="63"/>
                  </a:cxn>
                </a:cxnLst>
                <a:rect l="0" t="0" r="r" b="b"/>
                <a:pathLst>
                  <a:path w="86" h="63">
                    <a:moveTo>
                      <a:pt x="0" y="63"/>
                    </a:moveTo>
                    <a:lnTo>
                      <a:pt x="0" y="0"/>
                    </a:lnTo>
                    <a:lnTo>
                      <a:pt x="70" y="0"/>
                    </a:lnTo>
                    <a:lnTo>
                      <a:pt x="86" y="63"/>
                    </a:lnTo>
                    <a:lnTo>
                      <a:pt x="0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AutoShape 79">
                <a:extLst>
                  <a:ext uri="{FF2B5EF4-FFF2-40B4-BE49-F238E27FC236}">
                    <a16:creationId xmlns:a16="http://schemas.microsoft.com/office/drawing/2014/main" id="{F8F97F35-BEAF-4CE7-8874-A53EB1709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98429" y="5287468"/>
                <a:ext cx="62" cy="85"/>
              </a:xfrm>
              <a:prstGeom prst="parallelogram">
                <a:avLst>
                  <a:gd name="adj" fmla="val 1290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AutoShape 80">
                <a:extLst>
                  <a:ext uri="{FF2B5EF4-FFF2-40B4-BE49-F238E27FC236}">
                    <a16:creationId xmlns:a16="http://schemas.microsoft.com/office/drawing/2014/main" id="{02953379-BAA6-4DA9-807E-23F6F462C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V="1">
                <a:off x="4998417" y="5287485"/>
                <a:ext cx="63" cy="94"/>
              </a:xfrm>
              <a:prstGeom prst="parallelogram">
                <a:avLst>
                  <a:gd name="adj" fmla="val 11940"/>
                </a:avLst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Freeform 81">
                <a:extLst>
                  <a:ext uri="{FF2B5EF4-FFF2-40B4-BE49-F238E27FC236}">
                    <a16:creationId xmlns:a16="http://schemas.microsoft.com/office/drawing/2014/main" id="{4A59E128-561C-43AE-87F2-8127E49A6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496" y="5287488"/>
                <a:ext cx="7" cy="6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54"/>
                  </a:cxn>
                  <a:cxn ang="0">
                    <a:pos x="7" y="61"/>
                  </a:cxn>
                  <a:cxn ang="0">
                    <a:pos x="0" y="65"/>
                  </a:cxn>
                  <a:cxn ang="0">
                    <a:pos x="0" y="13"/>
                  </a:cxn>
                  <a:cxn ang="0">
                    <a:pos x="4" y="7"/>
                  </a:cxn>
                  <a:cxn ang="0">
                    <a:pos x="6" y="0"/>
                  </a:cxn>
                </a:cxnLst>
                <a:rect l="0" t="0" r="r" b="b"/>
                <a:pathLst>
                  <a:path w="7" h="65">
                    <a:moveTo>
                      <a:pt x="6" y="0"/>
                    </a:moveTo>
                    <a:lnTo>
                      <a:pt x="6" y="54"/>
                    </a:lnTo>
                    <a:lnTo>
                      <a:pt x="7" y="61"/>
                    </a:lnTo>
                    <a:lnTo>
                      <a:pt x="0" y="65"/>
                    </a:lnTo>
                    <a:lnTo>
                      <a:pt x="0" y="13"/>
                    </a:lnTo>
                    <a:lnTo>
                      <a:pt x="4" y="7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Freeform 82">
                <a:extLst>
                  <a:ext uri="{FF2B5EF4-FFF2-40B4-BE49-F238E27FC236}">
                    <a16:creationId xmlns:a16="http://schemas.microsoft.com/office/drawing/2014/main" id="{5E8B2FC7-0752-4F41-A8D7-055E2AD3E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402" y="5287476"/>
                <a:ext cx="100" cy="3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8" y="9"/>
                  </a:cxn>
                  <a:cxn ang="0">
                    <a:pos x="16" y="0"/>
                  </a:cxn>
                  <a:cxn ang="0">
                    <a:pos x="100" y="7"/>
                  </a:cxn>
                  <a:cxn ang="0">
                    <a:pos x="98" y="13"/>
                  </a:cxn>
                  <a:cxn ang="0">
                    <a:pos x="94" y="20"/>
                  </a:cxn>
                  <a:cxn ang="0">
                    <a:pos x="0" y="28"/>
                  </a:cxn>
                </a:cxnLst>
                <a:rect l="0" t="0" r="r" b="b"/>
                <a:pathLst>
                  <a:path w="100" h="28">
                    <a:moveTo>
                      <a:pt x="0" y="28"/>
                    </a:moveTo>
                    <a:lnTo>
                      <a:pt x="8" y="9"/>
                    </a:lnTo>
                    <a:lnTo>
                      <a:pt x="16" y="0"/>
                    </a:lnTo>
                    <a:lnTo>
                      <a:pt x="100" y="7"/>
                    </a:lnTo>
                    <a:lnTo>
                      <a:pt x="98" y="13"/>
                    </a:lnTo>
                    <a:lnTo>
                      <a:pt x="94" y="2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Freeform 83">
                <a:extLst>
                  <a:ext uri="{FF2B5EF4-FFF2-40B4-BE49-F238E27FC236}">
                    <a16:creationId xmlns:a16="http://schemas.microsoft.com/office/drawing/2014/main" id="{E102A89C-10B9-413A-82A4-E839B36DA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312" y="5287418"/>
                <a:ext cx="89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2" y="0"/>
                  </a:cxn>
                  <a:cxn ang="0">
                    <a:pos x="89" y="0"/>
                  </a:cxn>
                  <a:cxn ang="0">
                    <a:pos x="81" y="13"/>
                  </a:cxn>
                  <a:cxn ang="0">
                    <a:pos x="63" y="25"/>
                  </a:cxn>
                  <a:cxn ang="0">
                    <a:pos x="0" y="25"/>
                  </a:cxn>
                </a:cxnLst>
                <a:rect l="0" t="0" r="r" b="b"/>
                <a:pathLst>
                  <a:path w="89" h="25">
                    <a:moveTo>
                      <a:pt x="0" y="25"/>
                    </a:moveTo>
                    <a:lnTo>
                      <a:pt x="22" y="0"/>
                    </a:lnTo>
                    <a:lnTo>
                      <a:pt x="89" y="0"/>
                    </a:lnTo>
                    <a:lnTo>
                      <a:pt x="81" y="13"/>
                    </a:lnTo>
                    <a:lnTo>
                      <a:pt x="63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Freeform 84">
                <a:extLst>
                  <a:ext uri="{FF2B5EF4-FFF2-40B4-BE49-F238E27FC236}">
                    <a16:creationId xmlns:a16="http://schemas.microsoft.com/office/drawing/2014/main" id="{3B239DD9-F40C-4C8F-B770-339AA91F0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375" y="5287419"/>
                <a:ext cx="43" cy="69"/>
              </a:xfrm>
              <a:custGeom>
                <a:avLst/>
                <a:gdLst/>
                <a:ahLst/>
                <a:cxnLst>
                  <a:cxn ang="0">
                    <a:pos x="16" y="76"/>
                  </a:cxn>
                  <a:cxn ang="0">
                    <a:pos x="36" y="62"/>
                  </a:cxn>
                  <a:cxn ang="0">
                    <a:pos x="43" y="51"/>
                  </a:cxn>
                  <a:cxn ang="0">
                    <a:pos x="26" y="0"/>
                  </a:cxn>
                  <a:cxn ang="0">
                    <a:pos x="18" y="13"/>
                  </a:cxn>
                  <a:cxn ang="0">
                    <a:pos x="0" y="26"/>
                  </a:cxn>
                  <a:cxn ang="0">
                    <a:pos x="16" y="76"/>
                  </a:cxn>
                </a:cxnLst>
                <a:rect l="0" t="0" r="r" b="b"/>
                <a:pathLst>
                  <a:path w="43" h="76">
                    <a:moveTo>
                      <a:pt x="16" y="76"/>
                    </a:moveTo>
                    <a:lnTo>
                      <a:pt x="36" y="62"/>
                    </a:lnTo>
                    <a:lnTo>
                      <a:pt x="43" y="51"/>
                    </a:lnTo>
                    <a:lnTo>
                      <a:pt x="26" y="0"/>
                    </a:lnTo>
                    <a:lnTo>
                      <a:pt x="18" y="13"/>
                    </a:lnTo>
                    <a:lnTo>
                      <a:pt x="0" y="26"/>
                    </a:lnTo>
                    <a:lnTo>
                      <a:pt x="16" y="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AutoShape 85">
                <a:extLst>
                  <a:ext uri="{FF2B5EF4-FFF2-40B4-BE49-F238E27FC236}">
                    <a16:creationId xmlns:a16="http://schemas.microsoft.com/office/drawing/2014/main" id="{DACF508B-9C4E-4FB4-978D-BF6794244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423" y="5287546"/>
                <a:ext cx="57" cy="6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AutoShape 86">
                <a:extLst>
                  <a:ext uri="{FF2B5EF4-FFF2-40B4-BE49-F238E27FC236}">
                    <a16:creationId xmlns:a16="http://schemas.microsoft.com/office/drawing/2014/main" id="{0FCD4961-B431-43F5-9877-E4D6BD883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125" y="5287539"/>
                <a:ext cx="57" cy="6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" name="AutoShape 87">
                <a:extLst>
                  <a:ext uri="{FF2B5EF4-FFF2-40B4-BE49-F238E27FC236}">
                    <a16:creationId xmlns:a16="http://schemas.microsoft.com/office/drawing/2014/main" id="{A5250F7D-76A9-4B00-8083-08F52355D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104" y="5287535"/>
                <a:ext cx="78" cy="72"/>
              </a:xfrm>
              <a:custGeom>
                <a:avLst/>
                <a:gdLst>
                  <a:gd name="G0" fmla="+- 9062 0 0"/>
                  <a:gd name="G1" fmla="+- 11747173 0 0"/>
                  <a:gd name="G2" fmla="+- 0 0 11747173"/>
                  <a:gd name="T0" fmla="*/ 0 256 1"/>
                  <a:gd name="T1" fmla="*/ 180 256 1"/>
                  <a:gd name="G3" fmla="+- 11747173 T0 T1"/>
                  <a:gd name="T2" fmla="*/ 0 256 1"/>
                  <a:gd name="T3" fmla="*/ 90 256 1"/>
                  <a:gd name="G4" fmla="+- 11747173 T2 T3"/>
                  <a:gd name="G5" fmla="*/ G4 2 1"/>
                  <a:gd name="T4" fmla="*/ 90 256 1"/>
                  <a:gd name="T5" fmla="*/ 0 256 1"/>
                  <a:gd name="G6" fmla="+- 11747173 T4 T5"/>
                  <a:gd name="G7" fmla="*/ G6 2 1"/>
                  <a:gd name="G8" fmla="abs 11747173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062"/>
                  <a:gd name="G18" fmla="*/ 9062 1 2"/>
                  <a:gd name="G19" fmla="+- G18 5400 0"/>
                  <a:gd name="G20" fmla="cos G19 11747173"/>
                  <a:gd name="G21" fmla="sin G19 11747173"/>
                  <a:gd name="G22" fmla="+- G20 10800 0"/>
                  <a:gd name="G23" fmla="+- G21 10800 0"/>
                  <a:gd name="G24" fmla="+- 10800 0 G20"/>
                  <a:gd name="G25" fmla="+- 9062 10800 0"/>
                  <a:gd name="G26" fmla="?: G9 G17 G25"/>
                  <a:gd name="G27" fmla="?: G9 0 21600"/>
                  <a:gd name="G28" fmla="cos 10800 11747173"/>
                  <a:gd name="G29" fmla="sin 10800 11747173"/>
                  <a:gd name="G30" fmla="sin 9062 11747173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47173 G34 0"/>
                  <a:gd name="G36" fmla="?: G6 G35 G31"/>
                  <a:gd name="G37" fmla="+- 21600 0 G36"/>
                  <a:gd name="G38" fmla="?: G4 0 G33"/>
                  <a:gd name="G39" fmla="?: 11747173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869 w 21600"/>
                  <a:gd name="T15" fmla="*/ 10930 h 21600"/>
                  <a:gd name="T16" fmla="*/ 10800 w 21600"/>
                  <a:gd name="T17" fmla="*/ 1738 h 21600"/>
                  <a:gd name="T18" fmla="*/ 20731 w 21600"/>
                  <a:gd name="T19" fmla="*/ 1093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738" y="10918"/>
                    </a:moveTo>
                    <a:cubicBezTo>
                      <a:pt x="1738" y="10879"/>
                      <a:pt x="1738" y="10839"/>
                      <a:pt x="1738" y="10800"/>
                    </a:cubicBezTo>
                    <a:cubicBezTo>
                      <a:pt x="1738" y="5795"/>
                      <a:pt x="5795" y="1738"/>
                      <a:pt x="10800" y="1738"/>
                    </a:cubicBezTo>
                    <a:cubicBezTo>
                      <a:pt x="15804" y="1738"/>
                      <a:pt x="19862" y="5795"/>
                      <a:pt x="19862" y="10800"/>
                    </a:cubicBezTo>
                    <a:cubicBezTo>
                      <a:pt x="19862" y="10839"/>
                      <a:pt x="19861" y="10879"/>
                      <a:pt x="19861" y="10918"/>
                    </a:cubicBezTo>
                    <a:lnTo>
                      <a:pt x="21599" y="10941"/>
                    </a:lnTo>
                    <a:cubicBezTo>
                      <a:pt x="21599" y="10894"/>
                      <a:pt x="21600" y="1084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47"/>
                      <a:pt x="0" y="10894"/>
                      <a:pt x="0" y="1094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AutoShape 88">
                <a:extLst>
                  <a:ext uri="{FF2B5EF4-FFF2-40B4-BE49-F238E27FC236}">
                    <a16:creationId xmlns:a16="http://schemas.microsoft.com/office/drawing/2014/main" id="{63A35C79-6714-43AA-95A9-73A97C133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032" y="5287431"/>
                <a:ext cx="278" cy="118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2857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Freeform 89" descr="Großes Gitternetz">
                <a:extLst>
                  <a:ext uri="{FF2B5EF4-FFF2-40B4-BE49-F238E27FC236}">
                    <a16:creationId xmlns:a16="http://schemas.microsoft.com/office/drawing/2014/main" id="{D0FA86D8-8B6A-4659-8D8F-4381F8ADC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169" y="5287364"/>
                <a:ext cx="134" cy="73"/>
              </a:xfrm>
              <a:custGeom>
                <a:avLst/>
                <a:gdLst/>
                <a:ahLst/>
                <a:cxnLst>
                  <a:cxn ang="0">
                    <a:pos x="134" y="72"/>
                  </a:cxn>
                  <a:cxn ang="0">
                    <a:pos x="134" y="0"/>
                  </a:cxn>
                  <a:cxn ang="0">
                    <a:pos x="54" y="0"/>
                  </a:cxn>
                  <a:cxn ang="0">
                    <a:pos x="0" y="73"/>
                  </a:cxn>
                  <a:cxn ang="0">
                    <a:pos x="134" y="72"/>
                  </a:cxn>
                </a:cxnLst>
                <a:rect l="0" t="0" r="r" b="b"/>
                <a:pathLst>
                  <a:path w="134" h="73">
                    <a:moveTo>
                      <a:pt x="134" y="72"/>
                    </a:moveTo>
                    <a:lnTo>
                      <a:pt x="134" y="0"/>
                    </a:lnTo>
                    <a:lnTo>
                      <a:pt x="54" y="0"/>
                    </a:lnTo>
                    <a:lnTo>
                      <a:pt x="0" y="73"/>
                    </a:lnTo>
                    <a:lnTo>
                      <a:pt x="134" y="72"/>
                    </a:lnTo>
                    <a:close/>
                  </a:path>
                </a:pathLst>
              </a:custGeom>
              <a:pattFill prst="lgGrid">
                <a:fgClr>
                  <a:srgbClr val="000000"/>
                </a:fgClr>
                <a:bgClr>
                  <a:srgbClr val="FFFFFF"/>
                </a:bgClr>
              </a:patt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Freeform 90" descr="Großes Gitternetz">
                <a:extLst>
                  <a:ext uri="{FF2B5EF4-FFF2-40B4-BE49-F238E27FC236}">
                    <a16:creationId xmlns:a16="http://schemas.microsoft.com/office/drawing/2014/main" id="{48CEFBDB-C814-4B4B-87DB-63CA0D8B6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153" y="5287380"/>
                <a:ext cx="134" cy="73"/>
              </a:xfrm>
              <a:custGeom>
                <a:avLst/>
                <a:gdLst/>
                <a:ahLst/>
                <a:cxnLst>
                  <a:cxn ang="0">
                    <a:pos x="134" y="72"/>
                  </a:cxn>
                  <a:cxn ang="0">
                    <a:pos x="134" y="0"/>
                  </a:cxn>
                  <a:cxn ang="0">
                    <a:pos x="54" y="0"/>
                  </a:cxn>
                  <a:cxn ang="0">
                    <a:pos x="0" y="73"/>
                  </a:cxn>
                  <a:cxn ang="0">
                    <a:pos x="134" y="72"/>
                  </a:cxn>
                </a:cxnLst>
                <a:rect l="0" t="0" r="r" b="b"/>
                <a:pathLst>
                  <a:path w="134" h="73">
                    <a:moveTo>
                      <a:pt x="134" y="72"/>
                    </a:moveTo>
                    <a:lnTo>
                      <a:pt x="134" y="0"/>
                    </a:lnTo>
                    <a:lnTo>
                      <a:pt x="54" y="0"/>
                    </a:lnTo>
                    <a:lnTo>
                      <a:pt x="0" y="73"/>
                    </a:lnTo>
                    <a:lnTo>
                      <a:pt x="134" y="72"/>
                    </a:lnTo>
                    <a:close/>
                  </a:path>
                </a:pathLst>
              </a:custGeom>
              <a:pattFill prst="lgGrid">
                <a:fgClr>
                  <a:srgbClr val="000000"/>
                </a:fgClr>
                <a:bgClr>
                  <a:srgbClr val="FFFFFF"/>
                </a:bgClr>
              </a:patt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Oval 91">
                <a:extLst>
                  <a:ext uri="{FF2B5EF4-FFF2-40B4-BE49-F238E27FC236}">
                    <a16:creationId xmlns:a16="http://schemas.microsoft.com/office/drawing/2014/main" id="{D732FFE7-6CA8-449F-8C86-8674C4442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034" y="5287467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Freeform 92" descr="Diagonal weit nach oben">
                <a:extLst>
                  <a:ext uri="{FF2B5EF4-FFF2-40B4-BE49-F238E27FC236}">
                    <a16:creationId xmlns:a16="http://schemas.microsoft.com/office/drawing/2014/main" id="{E875A02B-6B00-4879-979B-8FAFB6939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207" y="5287363"/>
                <a:ext cx="97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0"/>
                  </a:cxn>
                  <a:cxn ang="0">
                    <a:pos x="97" y="0"/>
                  </a:cxn>
                  <a:cxn ang="0">
                    <a:pos x="83" y="17"/>
                  </a:cxn>
                  <a:cxn ang="0">
                    <a:pos x="0" y="17"/>
                  </a:cxn>
                </a:cxnLst>
                <a:rect l="0" t="0" r="r" b="b"/>
                <a:pathLst>
                  <a:path w="97" h="17">
                    <a:moveTo>
                      <a:pt x="0" y="17"/>
                    </a:moveTo>
                    <a:lnTo>
                      <a:pt x="17" y="0"/>
                    </a:lnTo>
                    <a:lnTo>
                      <a:pt x="97" y="0"/>
                    </a:lnTo>
                    <a:lnTo>
                      <a:pt x="83" y="17"/>
                    </a:lnTo>
                    <a:lnTo>
                      <a:pt x="0" y="17"/>
                    </a:lnTo>
                    <a:close/>
                  </a:path>
                </a:pathLst>
              </a:cu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Oval 93">
                <a:extLst>
                  <a:ext uri="{FF2B5EF4-FFF2-40B4-BE49-F238E27FC236}">
                    <a16:creationId xmlns:a16="http://schemas.microsoft.com/office/drawing/2014/main" id="{33183DEB-E502-4C90-B34E-CF03878AA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132" y="5287559"/>
                <a:ext cx="29" cy="26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AutoShape 94">
                <a:extLst>
                  <a:ext uri="{FF2B5EF4-FFF2-40B4-BE49-F238E27FC236}">
                    <a16:creationId xmlns:a16="http://schemas.microsoft.com/office/drawing/2014/main" id="{99F9B7AD-956D-4132-9F37-A9AD3B021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113" y="5287545"/>
                <a:ext cx="57" cy="6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Line 95">
                <a:extLst>
                  <a:ext uri="{FF2B5EF4-FFF2-40B4-BE49-F238E27FC236}">
                    <a16:creationId xmlns:a16="http://schemas.microsoft.com/office/drawing/2014/main" id="{A065E927-4768-420E-A267-9ACD844DD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8198" y="5287472"/>
                <a:ext cx="3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AutoShape 96">
                <a:extLst>
                  <a:ext uri="{FF2B5EF4-FFF2-40B4-BE49-F238E27FC236}">
                    <a16:creationId xmlns:a16="http://schemas.microsoft.com/office/drawing/2014/main" id="{5B1F462C-66FF-4C38-A804-E839F5E8F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98199" y="5287484"/>
                <a:ext cx="28" cy="36"/>
              </a:xfrm>
              <a:prstGeom prst="can">
                <a:avLst>
                  <a:gd name="adj" fmla="val 32143"/>
                </a:avLst>
              </a:prstGeom>
              <a:solidFill>
                <a:srgbClr val="96969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AutoShape 97">
                <a:extLst>
                  <a:ext uri="{FF2B5EF4-FFF2-40B4-BE49-F238E27FC236}">
                    <a16:creationId xmlns:a16="http://schemas.microsoft.com/office/drawing/2014/main" id="{781D8704-E1D7-4BED-AD7C-6C2C20CEE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197" y="5287470"/>
                <a:ext cx="78" cy="82"/>
              </a:xfrm>
              <a:custGeom>
                <a:avLst/>
                <a:gdLst>
                  <a:gd name="G0" fmla="+- 3877 0 0"/>
                  <a:gd name="G1" fmla="+- 21600 0 3877"/>
                  <a:gd name="G2" fmla="+- 21600 0 387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77" y="10800"/>
                    </a:moveTo>
                    <a:cubicBezTo>
                      <a:pt x="3877" y="14623"/>
                      <a:pt x="6977" y="17723"/>
                      <a:pt x="10800" y="17723"/>
                    </a:cubicBezTo>
                    <a:cubicBezTo>
                      <a:pt x="14623" y="17723"/>
                      <a:pt x="17723" y="14623"/>
                      <a:pt x="17723" y="10800"/>
                    </a:cubicBezTo>
                    <a:cubicBezTo>
                      <a:pt x="17723" y="6977"/>
                      <a:pt x="14623" y="3877"/>
                      <a:pt x="10800" y="3877"/>
                    </a:cubicBezTo>
                    <a:cubicBezTo>
                      <a:pt x="6977" y="3877"/>
                      <a:pt x="3877" y="6977"/>
                      <a:pt x="3877" y="10800"/>
                    </a:cubicBezTo>
                    <a:close/>
                  </a:path>
                </a:pathLst>
              </a:custGeom>
              <a:solidFill>
                <a:srgbClr val="80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99330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Oval 98" descr="Kugeln">
                <a:extLst>
                  <a:ext uri="{FF2B5EF4-FFF2-40B4-BE49-F238E27FC236}">
                    <a16:creationId xmlns:a16="http://schemas.microsoft.com/office/drawing/2014/main" id="{42274E3C-1216-4235-80D6-D3C6036CD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215" y="5287483"/>
                <a:ext cx="50" cy="47"/>
              </a:xfrm>
              <a:prstGeom prst="ellipse">
                <a:avLst/>
              </a:prstGeom>
              <a:pattFill prst="sphere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4" name="Group 99">
                <a:extLst>
                  <a:ext uri="{FF2B5EF4-FFF2-40B4-BE49-F238E27FC236}">
                    <a16:creationId xmlns:a16="http://schemas.microsoft.com/office/drawing/2014/main" id="{219BBA37-E8AC-4B65-9334-4EE5BDB5D2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8064" y="5287464"/>
                <a:ext cx="139" cy="56"/>
                <a:chOff x="4998064" y="5287464"/>
                <a:chExt cx="139" cy="56"/>
              </a:xfrm>
            </p:grpSpPr>
            <p:sp>
              <p:nvSpPr>
                <p:cNvPr id="76" name="Freeform 100">
                  <a:extLst>
                    <a:ext uri="{FF2B5EF4-FFF2-40B4-BE49-F238E27FC236}">
                      <a16:creationId xmlns:a16="http://schemas.microsoft.com/office/drawing/2014/main" id="{29A84017-F17D-41FC-AC79-26BCB61B6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065" y="5287465"/>
                  <a:ext cx="120" cy="11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3" y="1"/>
                    </a:cxn>
                    <a:cxn ang="0">
                      <a:pos x="104" y="0"/>
                    </a:cxn>
                    <a:cxn ang="0">
                      <a:pos x="93" y="7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4" h="8">
                      <a:moveTo>
                        <a:pt x="0" y="8"/>
                      </a:moveTo>
                      <a:lnTo>
                        <a:pt x="23" y="1"/>
                      </a:lnTo>
                      <a:lnTo>
                        <a:pt x="104" y="0"/>
                      </a:lnTo>
                      <a:lnTo>
                        <a:pt x="93" y="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77" name="Group 101">
                  <a:extLst>
                    <a:ext uri="{FF2B5EF4-FFF2-40B4-BE49-F238E27FC236}">
                      <a16:creationId xmlns:a16="http://schemas.microsoft.com/office/drawing/2014/main" id="{06D1E862-C220-44D6-92AB-0EFE6F51E7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98064" y="5287464"/>
                  <a:ext cx="139" cy="56"/>
                  <a:chOff x="4998064" y="5287464"/>
                  <a:chExt cx="139" cy="61"/>
                </a:xfrm>
              </p:grpSpPr>
              <p:sp>
                <p:nvSpPr>
                  <p:cNvPr id="78" name="Freeform 102">
                    <a:extLst>
                      <a:ext uri="{FF2B5EF4-FFF2-40B4-BE49-F238E27FC236}">
                        <a16:creationId xmlns:a16="http://schemas.microsoft.com/office/drawing/2014/main" id="{7FA9D688-912A-4522-B282-4FDA7FDA4D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8064" y="5287474"/>
                    <a:ext cx="110" cy="51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5" y="60"/>
                      </a:cxn>
                      <a:cxn ang="0">
                        <a:pos x="140" y="60"/>
                      </a:cxn>
                      <a:cxn ang="0">
                        <a:pos x="12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40" h="60">
                        <a:moveTo>
                          <a:pt x="0" y="1"/>
                        </a:moveTo>
                        <a:lnTo>
                          <a:pt x="15" y="60"/>
                        </a:lnTo>
                        <a:lnTo>
                          <a:pt x="140" y="60"/>
                        </a:lnTo>
                        <a:lnTo>
                          <a:pt x="12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9" name="Freeform 103">
                    <a:extLst>
                      <a:ext uri="{FF2B5EF4-FFF2-40B4-BE49-F238E27FC236}">
                        <a16:creationId xmlns:a16="http://schemas.microsoft.com/office/drawing/2014/main" id="{53D8B11A-2CCC-4C1B-8F19-50569FE508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8158" y="5287464"/>
                    <a:ext cx="45" cy="61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3" y="2"/>
                      </a:cxn>
                      <a:cxn ang="0">
                        <a:pos x="20" y="15"/>
                      </a:cxn>
                      <a:cxn ang="0">
                        <a:pos x="29" y="10"/>
                      </a:cxn>
                      <a:cxn ang="0">
                        <a:pos x="28" y="0"/>
                      </a:cxn>
                      <a:cxn ang="0">
                        <a:pos x="42" y="3"/>
                      </a:cxn>
                      <a:cxn ang="0">
                        <a:pos x="45" y="2"/>
                      </a:cxn>
                      <a:cxn ang="0">
                        <a:pos x="36" y="47"/>
                      </a:cxn>
                      <a:cxn ang="0">
                        <a:pos x="15" y="61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45" h="61">
                        <a:moveTo>
                          <a:pt x="0" y="10"/>
                        </a:moveTo>
                        <a:lnTo>
                          <a:pt x="13" y="2"/>
                        </a:lnTo>
                        <a:lnTo>
                          <a:pt x="20" y="15"/>
                        </a:lnTo>
                        <a:lnTo>
                          <a:pt x="29" y="10"/>
                        </a:lnTo>
                        <a:lnTo>
                          <a:pt x="28" y="0"/>
                        </a:lnTo>
                        <a:lnTo>
                          <a:pt x="42" y="3"/>
                        </a:lnTo>
                        <a:lnTo>
                          <a:pt x="45" y="2"/>
                        </a:lnTo>
                        <a:lnTo>
                          <a:pt x="36" y="47"/>
                        </a:lnTo>
                        <a:lnTo>
                          <a:pt x="15" y="61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65" name="AutoShape 104">
                <a:extLst>
                  <a:ext uri="{FF2B5EF4-FFF2-40B4-BE49-F238E27FC236}">
                    <a16:creationId xmlns:a16="http://schemas.microsoft.com/office/drawing/2014/main" id="{DAB65734-F648-4743-94A4-0CD2E5025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98161" y="5287484"/>
                <a:ext cx="43" cy="26"/>
              </a:xfrm>
              <a:prstGeom prst="can">
                <a:avLst>
                  <a:gd name="adj" fmla="val 25000"/>
                </a:avLst>
              </a:prstGeom>
              <a:solidFill>
                <a:srgbClr val="96969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Rectangle 105">
                <a:extLst>
                  <a:ext uri="{FF2B5EF4-FFF2-40B4-BE49-F238E27FC236}">
                    <a16:creationId xmlns:a16="http://schemas.microsoft.com/office/drawing/2014/main" id="{97AA0E3B-89D6-4585-AC0B-C0D2D8F5C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039" y="5287464"/>
                <a:ext cx="28" cy="19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Freeform 106">
                <a:extLst>
                  <a:ext uri="{FF2B5EF4-FFF2-40B4-BE49-F238E27FC236}">
                    <a16:creationId xmlns:a16="http://schemas.microsoft.com/office/drawing/2014/main" id="{D3DD376D-8E92-48FB-A310-AF0077D83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047" y="5287479"/>
                <a:ext cx="64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64" y="64"/>
                  </a:cxn>
                  <a:cxn ang="0">
                    <a:pos x="0" y="64"/>
                  </a:cxn>
                </a:cxnLst>
                <a:rect l="0" t="0" r="r" b="b"/>
                <a:pathLst>
                  <a:path w="64" h="64">
                    <a:moveTo>
                      <a:pt x="0" y="6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64" y="64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Freeform 107">
                <a:extLst>
                  <a:ext uri="{FF2B5EF4-FFF2-40B4-BE49-F238E27FC236}">
                    <a16:creationId xmlns:a16="http://schemas.microsoft.com/office/drawing/2014/main" id="{DD41953E-1A02-4FF0-8AC5-B6CE1ED3B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054" y="5287474"/>
                <a:ext cx="64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64" y="64"/>
                  </a:cxn>
                  <a:cxn ang="0">
                    <a:pos x="0" y="64"/>
                  </a:cxn>
                </a:cxnLst>
                <a:rect l="0" t="0" r="r" b="b"/>
                <a:pathLst>
                  <a:path w="64" h="64">
                    <a:moveTo>
                      <a:pt x="0" y="6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64" y="64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Line 108">
                <a:extLst>
                  <a:ext uri="{FF2B5EF4-FFF2-40B4-BE49-F238E27FC236}">
                    <a16:creationId xmlns:a16="http://schemas.microsoft.com/office/drawing/2014/main" id="{EDD6367C-E554-439C-86FC-39DFCB84D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98047" y="5287478"/>
                <a:ext cx="25" cy="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Line 109">
                <a:extLst>
                  <a:ext uri="{FF2B5EF4-FFF2-40B4-BE49-F238E27FC236}">
                    <a16:creationId xmlns:a16="http://schemas.microsoft.com/office/drawing/2014/main" id="{C813FC3A-9980-4232-9266-50E0E0283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98053" y="5287476"/>
                <a:ext cx="25" cy="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AutoShape 110">
                <a:extLst>
                  <a:ext uri="{FF2B5EF4-FFF2-40B4-BE49-F238E27FC236}">
                    <a16:creationId xmlns:a16="http://schemas.microsoft.com/office/drawing/2014/main" id="{6AD27A3B-AB4B-41BD-8EB1-F56DE379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98122" y="5287396"/>
                <a:ext cx="6" cy="151"/>
              </a:xfrm>
              <a:prstGeom prst="can">
                <a:avLst>
                  <a:gd name="adj" fmla="val 87151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Line 111">
                <a:extLst>
                  <a:ext uri="{FF2B5EF4-FFF2-40B4-BE49-F238E27FC236}">
                    <a16:creationId xmlns:a16="http://schemas.microsoft.com/office/drawing/2014/main" id="{3AFF48A8-DB61-4129-88DA-FCBF6D4D6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8335" y="5287492"/>
                <a:ext cx="0" cy="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Line 112">
                <a:extLst>
                  <a:ext uri="{FF2B5EF4-FFF2-40B4-BE49-F238E27FC236}">
                    <a16:creationId xmlns:a16="http://schemas.microsoft.com/office/drawing/2014/main" id="{34F072DF-C0CD-41D2-A4EA-AAE3BE9ED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8336" y="5287441"/>
                <a:ext cx="0" cy="5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113">
                <a:extLst>
                  <a:ext uri="{FF2B5EF4-FFF2-40B4-BE49-F238E27FC236}">
                    <a16:creationId xmlns:a16="http://schemas.microsoft.com/office/drawing/2014/main" id="{C36A59CC-C3E8-417B-8C05-A5FEB1788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8393" y="5287433"/>
                <a:ext cx="16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AutoShape 114">
                <a:extLst>
                  <a:ext uri="{FF2B5EF4-FFF2-40B4-BE49-F238E27FC236}">
                    <a16:creationId xmlns:a16="http://schemas.microsoft.com/office/drawing/2014/main" id="{B3218920-330B-4A14-86BC-2C3720452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408" y="5287532"/>
                <a:ext cx="87" cy="91"/>
              </a:xfrm>
              <a:custGeom>
                <a:avLst/>
                <a:gdLst>
                  <a:gd name="G0" fmla="+- 7843 0 0"/>
                  <a:gd name="G1" fmla="+- 11512318 0 0"/>
                  <a:gd name="G2" fmla="+- 0 0 11512318"/>
                  <a:gd name="T0" fmla="*/ 0 256 1"/>
                  <a:gd name="T1" fmla="*/ 180 256 1"/>
                  <a:gd name="G3" fmla="+- 11512318 T0 T1"/>
                  <a:gd name="T2" fmla="*/ 0 256 1"/>
                  <a:gd name="T3" fmla="*/ 90 256 1"/>
                  <a:gd name="G4" fmla="+- 11512318 T2 T3"/>
                  <a:gd name="G5" fmla="*/ G4 2 1"/>
                  <a:gd name="T4" fmla="*/ 90 256 1"/>
                  <a:gd name="T5" fmla="*/ 0 256 1"/>
                  <a:gd name="G6" fmla="+- 11512318 T4 T5"/>
                  <a:gd name="G7" fmla="*/ G6 2 1"/>
                  <a:gd name="G8" fmla="abs 1151231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843"/>
                  <a:gd name="G18" fmla="*/ 7843 1 2"/>
                  <a:gd name="G19" fmla="+- G18 5400 0"/>
                  <a:gd name="G20" fmla="cos G19 11512318"/>
                  <a:gd name="G21" fmla="sin G19 11512318"/>
                  <a:gd name="G22" fmla="+- G20 10800 0"/>
                  <a:gd name="G23" fmla="+- G21 10800 0"/>
                  <a:gd name="G24" fmla="+- 10800 0 G20"/>
                  <a:gd name="G25" fmla="+- 7843 10800 0"/>
                  <a:gd name="G26" fmla="?: G9 G17 G25"/>
                  <a:gd name="G27" fmla="?: G9 0 21600"/>
                  <a:gd name="G28" fmla="cos 10800 11512318"/>
                  <a:gd name="G29" fmla="sin 10800 11512318"/>
                  <a:gd name="G30" fmla="sin 7843 1151231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512318 G34 0"/>
                  <a:gd name="G36" fmla="?: G6 G35 G31"/>
                  <a:gd name="G37" fmla="+- 21600 0 G36"/>
                  <a:gd name="G38" fmla="?: G4 0 G33"/>
                  <a:gd name="G39" fmla="?: 1151231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504 w 21600"/>
                  <a:gd name="T15" fmla="*/ 11504 h 21600"/>
                  <a:gd name="T16" fmla="*/ 10800 w 21600"/>
                  <a:gd name="T17" fmla="*/ 2957 h 21600"/>
                  <a:gd name="T18" fmla="*/ 20096 w 21600"/>
                  <a:gd name="T19" fmla="*/ 11504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979" y="11392"/>
                    </a:moveTo>
                    <a:cubicBezTo>
                      <a:pt x="2964" y="11195"/>
                      <a:pt x="2957" y="10997"/>
                      <a:pt x="2957" y="10800"/>
                    </a:cubicBezTo>
                    <a:cubicBezTo>
                      <a:pt x="2957" y="6468"/>
                      <a:pt x="6468" y="2957"/>
                      <a:pt x="10800" y="2957"/>
                    </a:cubicBezTo>
                    <a:cubicBezTo>
                      <a:pt x="15131" y="2957"/>
                      <a:pt x="18643" y="6468"/>
                      <a:pt x="18643" y="10800"/>
                    </a:cubicBezTo>
                    <a:cubicBezTo>
                      <a:pt x="18643" y="10997"/>
                      <a:pt x="18635" y="11195"/>
                      <a:pt x="18620" y="11392"/>
                    </a:cubicBezTo>
                    <a:lnTo>
                      <a:pt x="21569" y="11616"/>
                    </a:lnTo>
                    <a:cubicBezTo>
                      <a:pt x="21589" y="11344"/>
                      <a:pt x="21600" y="11072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072"/>
                      <a:pt x="10" y="11344"/>
                      <a:pt x="30" y="11616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BF677EF-DA45-4CDA-88EC-2F30F3816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4000" contras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4442831" y="5497014"/>
              <a:ext cx="821205" cy="747713"/>
            </a:xfrm>
            <a:prstGeom prst="rect">
              <a:avLst/>
            </a:prstGeom>
            <a:effectLst>
              <a:softEdge rad="177800"/>
            </a:effectLst>
          </p:spPr>
        </p:pic>
        <p:sp>
          <p:nvSpPr>
            <p:cNvPr id="32" name="Sprechblase: oval 31">
              <a:extLst>
                <a:ext uri="{FF2B5EF4-FFF2-40B4-BE49-F238E27FC236}">
                  <a16:creationId xmlns:a16="http://schemas.microsoft.com/office/drawing/2014/main" id="{E8186C9E-7685-4BC3-905B-4368D6E4325D}"/>
                </a:ext>
              </a:extLst>
            </p:cNvPr>
            <p:cNvSpPr/>
            <p:nvPr/>
          </p:nvSpPr>
          <p:spPr>
            <a:xfrm>
              <a:off x="2554454" y="5450177"/>
              <a:ext cx="1085850" cy="566738"/>
            </a:xfrm>
            <a:prstGeom prst="wedgeEllipseCallout">
              <a:avLst>
                <a:gd name="adj1" fmla="val 165234"/>
                <a:gd name="adj2" fmla="val 1053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de-DE" sz="800">
                  <a:solidFill>
                    <a:sysClr val="windowText" lastClr="000000"/>
                  </a:solidFill>
                </a:rPr>
                <a:t>Moment noch...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76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C422-73B0-4880-8217-243373E4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Kommunikation: Gliederung (SFCL)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6C87F1-7C08-4959-A7EC-85DEC81366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4.1	Begriffsbestimmungen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Definitions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4.2	Sprechfunkverkehr bei VFR-Flügen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VFR communications  </a:t>
            </a:r>
            <a:endParaRPr lang="de-DE" sz="2000" i="1" dirty="0">
              <a:solidFill>
                <a:schemeClr val="bg1">
                  <a:lumMod val="65000"/>
                </a:schemeClr>
              </a:solidFill>
            </a:endParaRPr>
          </a:p>
          <a:p>
            <a:pPr marL="1169988" lvl="1" indent="-628650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4.2.1	Sprechfunkverkehr bei VFR-Flügen an unkontrollierten Flugplätzen</a:t>
            </a:r>
          </a:p>
          <a:p>
            <a:pPr marL="143510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VFR communication at uncontrolled airfields </a:t>
            </a:r>
            <a:endParaRPr lang="de-DE" sz="1800" i="1" dirty="0">
              <a:solidFill>
                <a:schemeClr val="bg1">
                  <a:lumMod val="65000"/>
                </a:schemeClr>
              </a:solidFill>
            </a:endParaRPr>
          </a:p>
          <a:p>
            <a:pPr marL="1169988" lvl="1" indent="-628650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4.2.2	Sprechfunkverkehr bei VFR-Flügen an kontrollierten Flugplätzen</a:t>
            </a:r>
          </a:p>
          <a:p>
            <a:pPr marL="143510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VFR communication at controlled airfields </a:t>
            </a:r>
            <a:endParaRPr lang="de-DE" sz="1800" i="1" dirty="0">
              <a:solidFill>
                <a:schemeClr val="bg1">
                  <a:lumMod val="65000"/>
                </a:schemeClr>
              </a:solidFill>
            </a:endParaRPr>
          </a:p>
          <a:p>
            <a:pPr marL="1169988" lvl="1" indent="-628650">
              <a:lnSpc>
                <a:spcPct val="100000"/>
              </a:lnSpc>
              <a:buNone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4.2.3	Sprechfunkverkehr bei VFR-Flügen mit Flugverkehrskontrollstellen (auf Strecke)</a:t>
            </a:r>
          </a:p>
          <a:p>
            <a:pPr marL="143510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VFR communication with ATC (</a:t>
            </a:r>
            <a:r>
              <a:rPr lang="en-US" sz="1800" i="1" dirty="0" err="1">
                <a:solidFill>
                  <a:schemeClr val="bg1">
                    <a:lumMod val="65000"/>
                  </a:schemeClr>
                </a:solidFill>
              </a:rPr>
              <a:t>en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-route) </a:t>
            </a:r>
            <a:endParaRPr lang="de-DE" sz="1800" i="1" dirty="0">
              <a:solidFill>
                <a:schemeClr val="bg1">
                  <a:lumMod val="6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4.3	Standardbetriebsverfahren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General operating procedures </a:t>
            </a:r>
            <a:endParaRPr lang="de-DE" sz="2000" i="1" dirty="0">
              <a:solidFill>
                <a:schemeClr val="bg1">
                  <a:lumMod val="6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4.4	Wettermeldungen (VFR)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Relevant weather information terms (VFR)</a:t>
            </a:r>
            <a:endParaRPr lang="de-DE" sz="2000" i="1" dirty="0">
              <a:solidFill>
                <a:srgbClr val="044C96"/>
              </a:solidFill>
            </a:endParaRP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de-DE" sz="2000" i="1" dirty="0">
              <a:solidFill>
                <a:srgbClr val="044C96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16F40A-8AD2-4F07-8A23-28333DA8DE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dirty="0"/>
              <a:t>4.5	Verfahren bei Ausfall der Sprechfunkverbindung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rgbClr val="044C96"/>
                </a:solidFill>
              </a:rPr>
              <a:t>Action required to be taken in case of communication failure</a:t>
            </a:r>
            <a:endParaRPr lang="de-DE" sz="1800" i="1" dirty="0">
              <a:solidFill>
                <a:srgbClr val="044C96"/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4.6 	Not- und Dringlichkeitsmeldungen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Distress and urgency procedures </a:t>
            </a:r>
            <a:endParaRPr lang="de-DE" sz="1800" i="1" dirty="0">
              <a:solidFill>
                <a:schemeClr val="bg1">
                  <a:lumMod val="65000"/>
                </a:schemeClr>
              </a:solidFill>
            </a:endParaRPr>
          </a:p>
          <a:p>
            <a:pPr marL="541338" indent="-541338">
              <a:buNone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4.7	Funkwellenausbreitung im VHF-Bereich, Frequenzbereiche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General principles of VHF propagation and allocation of frequencies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de-DE" sz="1700" i="1" dirty="0">
                <a:solidFill>
                  <a:srgbClr val="044C96"/>
                </a:solidFill>
              </a:rPr>
              <a:t> </a:t>
            </a:r>
          </a:p>
          <a:p>
            <a:pPr marL="541338" indent="-541338">
              <a:buNone/>
            </a:pPr>
            <a:r>
              <a:rPr lang="de-DE" sz="2000" dirty="0"/>
              <a:t> Hinweis: </a:t>
            </a:r>
            <a:r>
              <a:rPr lang="de-DE" sz="1500" dirty="0"/>
              <a:t>Einzelne Kartenausschnitte sind mit freundlicher Genehmigung 	der DFS bzw. der R. Eisenschmidt GmbH in dieses Kapitel 	übernommen.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rgbClr val="044C96"/>
                </a:solidFill>
              </a:rPr>
              <a:t> </a:t>
            </a:r>
            <a:endParaRPr lang="de-DE" sz="1700" i="1" dirty="0">
              <a:solidFill>
                <a:srgbClr val="044C96"/>
              </a:solidFill>
            </a:endParaRPr>
          </a:p>
          <a:p>
            <a:pPr marL="541338" indent="-541338">
              <a:buNone/>
            </a:pPr>
            <a:endParaRPr lang="de-DE" sz="2000" dirty="0"/>
          </a:p>
          <a:p>
            <a:pPr marL="541338" indent="-541338">
              <a:buNone/>
            </a:pPr>
            <a:r>
              <a:rPr lang="de-DE" sz="2000" dirty="0"/>
              <a:t>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endParaRPr lang="de-DE" sz="1700" i="1" dirty="0">
              <a:solidFill>
                <a:srgbClr val="044C96"/>
              </a:solidFill>
            </a:endParaRPr>
          </a:p>
          <a:p>
            <a:pPr marL="541338" indent="-541338">
              <a:buNone/>
            </a:pPr>
            <a:endParaRPr lang="de-DE" sz="2000" dirty="0"/>
          </a:p>
          <a:p>
            <a:pPr marL="541338" indent="-541338">
              <a:buNone/>
            </a:pPr>
            <a:r>
              <a:rPr lang="de-DE" sz="2000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74E809-361D-4737-B52C-E6563C29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5A38E5A-380D-4D37-86D0-E05E53598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/>
          <a:lstStyle/>
          <a:p>
            <a:r>
              <a:rPr lang="de-DE" dirty="0"/>
              <a:t>4.0 Einleitung</a:t>
            </a:r>
          </a:p>
        </p:txBody>
      </p:sp>
    </p:spTree>
    <p:extLst>
      <p:ext uri="{BB962C8B-B14F-4D97-AF65-F5344CB8AC3E}">
        <p14:creationId xmlns:p14="http://schemas.microsoft.com/office/powerpoint/2010/main" val="424790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2C7A8-7EE1-445E-B18B-B0B44B029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737915"/>
            <a:ext cx="9956233" cy="2387600"/>
          </a:xfrm>
        </p:spPr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</a:pPr>
            <a:r>
              <a:rPr lang="de-DE"/>
              <a:t>4.4 </a:t>
            </a:r>
            <a:r>
              <a:rPr lang="de-DE" dirty="0"/>
              <a:t>Wettermeldungen VFR </a:t>
            </a:r>
            <a:br>
              <a:rPr lang="de-DE" sz="6600" dirty="0"/>
            </a:br>
            <a:endParaRPr lang="de-DE" i="1" dirty="0">
              <a:solidFill>
                <a:srgbClr val="044C96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147B01-30C8-421C-BD17-8AC69CBE5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8600902" cy="1655762"/>
          </a:xfrm>
        </p:spPr>
        <p:txBody>
          <a:bodyPr/>
          <a:lstStyle/>
          <a:p>
            <a:r>
              <a:rPr lang="en-US" dirty="0"/>
              <a:t>General operating procedures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8B720-1CFD-4B73-A56F-433DC892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841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Meteorologie und Kommunikation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e-DE" sz="1900" dirty="0"/>
              <a:t>Für eine legale Flugvorbereitung ist eine Flugwettervorhersage verpflichtend</a:t>
            </a:r>
          </a:p>
          <a:p>
            <a:r>
              <a:rPr lang="de-DE" sz="1900" dirty="0"/>
              <a:t>In Deutschland kann dies am besten über das Internet mit </a:t>
            </a:r>
            <a:r>
              <a:rPr lang="de-DE" sz="1900" i="1" dirty="0"/>
              <a:t>Flugwetter.de </a:t>
            </a:r>
            <a:r>
              <a:rPr lang="de-DE" sz="1900" dirty="0"/>
              <a:t>erfolgen. Jedoch ist die vollständige Nutzung der Vorhersagen nur mit einem Abo von </a:t>
            </a:r>
            <a:r>
              <a:rPr lang="de-DE" sz="1900" i="1" dirty="0"/>
              <a:t>pcmet</a:t>
            </a:r>
            <a:r>
              <a:rPr lang="de-DE" sz="1900" dirty="0"/>
              <a:t> möglich.</a:t>
            </a:r>
          </a:p>
          <a:p>
            <a:r>
              <a:rPr lang="de-DE" sz="1900" dirty="0"/>
              <a:t>Eingeschränkte Vorhersagen sind jedoch möglich und beinhalten eine Segelflug-Vorhersage und die VFR Vorhersage GAFOR</a:t>
            </a:r>
          </a:p>
          <a:p>
            <a:pPr marL="0" indent="0">
              <a:buNone/>
            </a:pPr>
            <a:r>
              <a:rPr lang="de-DE" sz="1400" dirty="0"/>
              <a:t>https://www.dwd.de/DE/fachnutzer/luftfahrt/teaser/luftsportberichte</a:t>
            </a:r>
            <a:r>
              <a:rPr lang="de-DE" sz="2000" dirty="0"/>
              <a:t>/</a:t>
            </a:r>
          </a:p>
          <a:p>
            <a:r>
              <a:rPr lang="de-DE" sz="1900" dirty="0"/>
              <a:t>Auch die Meldungen METAR und TAF für Flugplätze als Ist-Wetter oder Vorhersagen sind kostenfrei erhältlich.</a:t>
            </a:r>
          </a:p>
          <a:p>
            <a:pPr marL="0" indent="0">
              <a:buNone/>
            </a:pPr>
            <a:r>
              <a:rPr lang="de-DE" sz="1900" dirty="0"/>
              <a:t>Allerdings erfolgen die Meldungen in einer verschlüsselten Form. Deren Entschlüsselung muss man in den Grundzügen zum Verständnis lernen</a:t>
            </a:r>
          </a:p>
          <a:p>
            <a:pPr marL="0" indent="0">
              <a:buNone/>
            </a:pPr>
            <a:r>
              <a:rPr lang="de-DE" sz="1900" dirty="0"/>
              <a:t>Ein Abruf ist auch über mobile Endgeräte möglich, z.B. aeroweather.com. Siehe auch Kapitel Meteorologie!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Im Flug können aktuelle Wettermeldungen über Funk abgefragt werden</a:t>
            </a:r>
          </a:p>
          <a:p>
            <a:r>
              <a:rPr lang="de-DE" sz="2000" dirty="0"/>
              <a:t>Jede FIS-Stelle kann aktuelle Flugplatzwetter und Auskunft über Streckenwetter übermitteln</a:t>
            </a:r>
          </a:p>
          <a:p>
            <a:r>
              <a:rPr lang="de-DE" sz="2000" dirty="0"/>
              <a:t>Verkehrsflughäfen und viele andere größere Flugplätze übermitteln auf bestimmten Funkkanälen automatische Flugplatz-Wetterdaten, sogenannte ATIS (</a:t>
            </a:r>
            <a:r>
              <a:rPr lang="de-DE" sz="2000" dirty="0" err="1"/>
              <a:t>Automatic</a:t>
            </a:r>
            <a:r>
              <a:rPr lang="de-DE" sz="2000" dirty="0"/>
              <a:t> Terminal Information Service). Diese ATIS wird nach Bedarf aktualisiert</a:t>
            </a:r>
          </a:p>
          <a:p>
            <a:r>
              <a:rPr lang="de-DE" sz="2000" dirty="0"/>
              <a:t>Eine ATIS wird nur in Englisch ausgestrahlt und wird mit einem Buchstaben gekennzeichnet. Die erste am Tag heißt „Information Alpha“, die zweite „Information Bravo“ usw.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43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Flugplatzwetter ATIS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Beispiel für eine ATIS</a:t>
            </a:r>
          </a:p>
          <a:p>
            <a:endParaRPr lang="de-DE" dirty="0"/>
          </a:p>
          <a:p>
            <a:r>
              <a:rPr lang="de-DE" b="1" i="1" dirty="0"/>
              <a:t>EDDN X 0910Z RWY10 TL60 </a:t>
            </a:r>
            <a:r>
              <a:rPr lang="de-DE" b="1" i="1" dirty="0" err="1"/>
              <a:t>var</a:t>
            </a:r>
            <a:r>
              <a:rPr lang="de-DE" b="1" i="1" dirty="0"/>
              <a:t>/2 CAVOK 13/09 QNH1011 NOSIG</a:t>
            </a:r>
          </a:p>
          <a:p>
            <a:r>
              <a:rPr lang="de-DE" sz="1600" b="1" i="1" dirty="0"/>
              <a:t>Gesprochen: „Echo Delta </a:t>
            </a:r>
            <a:r>
              <a:rPr lang="de-DE" sz="1600" b="1" i="1" dirty="0" err="1"/>
              <a:t>Delta</a:t>
            </a:r>
            <a:r>
              <a:rPr lang="de-DE" sz="1600" b="1" i="1" dirty="0"/>
              <a:t> November  [oder Nürnberg </a:t>
            </a:r>
            <a:r>
              <a:rPr lang="de-DE" sz="1600" b="1" i="1" dirty="0" err="1"/>
              <a:t>airport</a:t>
            </a:r>
            <a:r>
              <a:rPr lang="de-DE" sz="1600" b="1" i="1" dirty="0"/>
              <a:t>], information X-</a:t>
            </a:r>
            <a:r>
              <a:rPr lang="de-DE" sz="1600" b="1" i="1" dirty="0" err="1"/>
              <a:t>ray</a:t>
            </a:r>
            <a:r>
              <a:rPr lang="de-DE" sz="1600" b="1" i="1" dirty="0"/>
              <a:t>, </a:t>
            </a:r>
            <a:r>
              <a:rPr lang="de-DE" sz="1600" b="1" i="1" dirty="0" err="1"/>
              <a:t>met</a:t>
            </a:r>
            <a:r>
              <a:rPr lang="de-DE" sz="1600" b="1" i="1" dirty="0"/>
              <a:t> </a:t>
            </a:r>
            <a:r>
              <a:rPr lang="de-DE" sz="1600" b="1" i="1" dirty="0" err="1"/>
              <a:t>report</a:t>
            </a:r>
            <a:r>
              <a:rPr lang="de-DE" sz="1600" b="1" i="1" dirty="0"/>
              <a:t> time </a:t>
            </a:r>
            <a:r>
              <a:rPr lang="de-DE" sz="1600" b="1" i="1" dirty="0" err="1"/>
              <a:t>zero</a:t>
            </a:r>
            <a:r>
              <a:rPr lang="de-DE" sz="1600" b="1" i="1" dirty="0"/>
              <a:t> </a:t>
            </a:r>
            <a:r>
              <a:rPr lang="de-DE" sz="1600" b="1" i="1" dirty="0" err="1"/>
              <a:t>niner</a:t>
            </a:r>
            <a:r>
              <a:rPr lang="de-DE" sz="1600" b="1" i="1" dirty="0"/>
              <a:t> </a:t>
            </a:r>
            <a:r>
              <a:rPr lang="de-DE" sz="1600" b="1" i="1" dirty="0" err="1"/>
              <a:t>one</a:t>
            </a:r>
            <a:r>
              <a:rPr lang="de-DE" sz="1600" b="1" i="1" dirty="0"/>
              <a:t> </a:t>
            </a:r>
            <a:r>
              <a:rPr lang="de-DE" sz="1600" b="1" i="1" dirty="0" err="1"/>
              <a:t>zero</a:t>
            </a:r>
            <a:r>
              <a:rPr lang="de-DE" sz="1600" b="1" i="1" dirty="0"/>
              <a:t> Zulu, </a:t>
            </a:r>
            <a:r>
              <a:rPr lang="de-DE" sz="1600" b="1" i="1" dirty="0" err="1"/>
              <a:t>runway</a:t>
            </a:r>
            <a:r>
              <a:rPr lang="de-DE" sz="1600" b="1" i="1" dirty="0"/>
              <a:t> </a:t>
            </a:r>
            <a:r>
              <a:rPr lang="de-DE" sz="1600" b="1" i="1" dirty="0" err="1"/>
              <a:t>one</a:t>
            </a:r>
            <a:r>
              <a:rPr lang="de-DE" sz="1600" b="1" i="1" dirty="0"/>
              <a:t> </a:t>
            </a:r>
            <a:r>
              <a:rPr lang="de-DE" sz="1600" b="1" i="1" dirty="0" err="1"/>
              <a:t>zero</a:t>
            </a:r>
            <a:r>
              <a:rPr lang="de-DE" sz="1600" b="1" i="1" dirty="0"/>
              <a:t>,  </a:t>
            </a:r>
            <a:r>
              <a:rPr lang="de-DE" sz="1600" b="1" i="1" dirty="0" err="1"/>
              <a:t>transition</a:t>
            </a:r>
            <a:r>
              <a:rPr lang="de-DE" sz="1600" b="1" i="1" dirty="0"/>
              <a:t> </a:t>
            </a:r>
            <a:r>
              <a:rPr lang="de-DE" sz="1600" b="1" i="1" dirty="0" err="1"/>
              <a:t>level</a:t>
            </a:r>
            <a:r>
              <a:rPr lang="de-DE" sz="1600" b="1" i="1" dirty="0"/>
              <a:t> </a:t>
            </a:r>
            <a:r>
              <a:rPr lang="de-DE" sz="1600" b="1" i="1" dirty="0" err="1"/>
              <a:t>six</a:t>
            </a:r>
            <a:r>
              <a:rPr lang="de-DE" sz="1600" b="1" i="1" dirty="0"/>
              <a:t> </a:t>
            </a:r>
            <a:r>
              <a:rPr lang="de-DE" sz="1600" b="1" i="1" dirty="0" err="1"/>
              <a:t>zero</a:t>
            </a:r>
            <a:r>
              <a:rPr lang="de-DE" sz="1600" b="1" i="1" dirty="0"/>
              <a:t>, wind variable </a:t>
            </a:r>
            <a:r>
              <a:rPr lang="de-DE" sz="1600" b="1" i="1" dirty="0" err="1"/>
              <a:t>two</a:t>
            </a:r>
            <a:r>
              <a:rPr lang="de-DE" sz="1600" b="1" i="1" dirty="0"/>
              <a:t> </a:t>
            </a:r>
            <a:r>
              <a:rPr lang="de-DE" sz="1600" b="1" i="1" dirty="0" err="1"/>
              <a:t>knots</a:t>
            </a:r>
            <a:r>
              <a:rPr lang="de-DE" sz="1600" b="1" i="1" dirty="0"/>
              <a:t>, CAV okay, </a:t>
            </a:r>
            <a:r>
              <a:rPr lang="de-DE" sz="1600" b="1" i="1" dirty="0" err="1"/>
              <a:t>temperature</a:t>
            </a:r>
            <a:r>
              <a:rPr lang="de-DE" sz="1600" b="1" i="1" dirty="0"/>
              <a:t> </a:t>
            </a:r>
            <a:r>
              <a:rPr lang="de-DE" sz="1600" b="1" i="1" dirty="0" err="1"/>
              <a:t>one</a:t>
            </a:r>
            <a:r>
              <a:rPr lang="de-DE" sz="1600" b="1" i="1" dirty="0"/>
              <a:t> </a:t>
            </a:r>
            <a:r>
              <a:rPr lang="de-DE" sz="1600" b="1" i="1" dirty="0" err="1"/>
              <a:t>three</a:t>
            </a:r>
            <a:r>
              <a:rPr lang="de-DE" sz="1600" b="1" i="1" dirty="0"/>
              <a:t> </a:t>
            </a:r>
            <a:r>
              <a:rPr lang="de-DE" sz="1600" b="1" i="1" dirty="0" err="1"/>
              <a:t>degrees</a:t>
            </a:r>
            <a:r>
              <a:rPr lang="de-DE" sz="1600" b="1" i="1" dirty="0"/>
              <a:t>, </a:t>
            </a:r>
            <a:r>
              <a:rPr lang="de-DE" sz="1600" b="1" i="1" dirty="0" err="1"/>
              <a:t>dew</a:t>
            </a:r>
            <a:r>
              <a:rPr lang="de-DE" sz="1600" b="1" i="1" dirty="0"/>
              <a:t> </a:t>
            </a:r>
            <a:r>
              <a:rPr lang="de-DE" sz="1600" b="1" i="1" dirty="0" err="1"/>
              <a:t>point</a:t>
            </a:r>
            <a:r>
              <a:rPr lang="de-DE" sz="1600" b="1" i="1" dirty="0"/>
              <a:t> </a:t>
            </a:r>
            <a:r>
              <a:rPr lang="de-DE" sz="1600" b="1" i="1" dirty="0" err="1"/>
              <a:t>zero</a:t>
            </a:r>
            <a:r>
              <a:rPr lang="de-DE" sz="1600" b="1" i="1" dirty="0"/>
              <a:t> </a:t>
            </a:r>
            <a:r>
              <a:rPr lang="de-DE" sz="1600" b="1" i="1" dirty="0" err="1"/>
              <a:t>niner</a:t>
            </a:r>
            <a:r>
              <a:rPr lang="de-DE" sz="1600" b="1" i="1" dirty="0"/>
              <a:t> </a:t>
            </a:r>
            <a:r>
              <a:rPr lang="de-DE" sz="1600" b="1" i="1" dirty="0" err="1"/>
              <a:t>degrees</a:t>
            </a:r>
            <a:r>
              <a:rPr lang="de-DE" sz="1600" b="1" i="1" dirty="0"/>
              <a:t>, QNH </a:t>
            </a:r>
            <a:r>
              <a:rPr lang="de-DE" sz="1600" b="1" i="1" dirty="0" err="1"/>
              <a:t>one</a:t>
            </a:r>
            <a:r>
              <a:rPr lang="de-DE" sz="1600" b="1" i="1" dirty="0"/>
              <a:t> </a:t>
            </a:r>
            <a:r>
              <a:rPr lang="de-DE" sz="1600" b="1" i="1" dirty="0" err="1"/>
              <a:t>zero</a:t>
            </a:r>
            <a:r>
              <a:rPr lang="de-DE" sz="1600" b="1" i="1" dirty="0"/>
              <a:t> </a:t>
            </a:r>
            <a:r>
              <a:rPr lang="de-DE" sz="1600" b="1" i="1" dirty="0" err="1"/>
              <a:t>one</a:t>
            </a:r>
            <a:r>
              <a:rPr lang="de-DE" sz="1600" b="1" i="1" dirty="0"/>
              <a:t> </a:t>
            </a:r>
            <a:r>
              <a:rPr lang="de-DE" sz="1600" b="1" i="1" dirty="0" err="1"/>
              <a:t>one</a:t>
            </a:r>
            <a:r>
              <a:rPr lang="de-DE" sz="1600" b="1" i="1" dirty="0"/>
              <a:t>, NOSIG, information x-</a:t>
            </a:r>
            <a:r>
              <a:rPr lang="de-DE" sz="1600" b="1" i="1" dirty="0" err="1"/>
              <a:t>ray</a:t>
            </a:r>
            <a:r>
              <a:rPr lang="de-DE" sz="1600" b="1" i="1" dirty="0"/>
              <a:t> out“</a:t>
            </a:r>
          </a:p>
          <a:p>
            <a:r>
              <a:rPr lang="de-DE" dirty="0"/>
              <a:t>Entschlüsselt bedeutet dies:</a:t>
            </a:r>
          </a:p>
          <a:p>
            <a:r>
              <a:rPr lang="de-DE" dirty="0"/>
              <a:t>Flughafen Nürnberg, Information X, 9 Uhr 10 Minuten Zulu, Piste 10, Übergangsfläche 60, Wind Variabel / Stärke 2 kt, CAVOK, Temperatur 13°C/ Taupunkt 9 °C, QNH 1011 hPa, keine signifikanten Änderungen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Nach etwas Übung kann man die Abkürzungen schnell mitschreiben und deuten</a:t>
            </a:r>
          </a:p>
          <a:p>
            <a:endParaRPr lang="de-DE" dirty="0"/>
          </a:p>
          <a:p>
            <a:r>
              <a:rPr lang="de-DE" dirty="0"/>
              <a:t>Beim Anflug auf einen Flughafen mit ATIS sollte man diese abhören und beim ersten Funkkontakt mit dem Flughafen den Nachrichtcode (z.B. mit „Information P empfangen“) mitteilen.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96711" y="1761067"/>
            <a:ext cx="4775200" cy="733777"/>
          </a:xfrm>
          <a:prstGeom prst="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59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Wettermeldungen VOLMET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Andere Methode zum Wetterempfang ist eine VOLMET-Meldung</a:t>
            </a:r>
          </a:p>
          <a:p>
            <a:endParaRPr lang="de-DE" dirty="0"/>
          </a:p>
          <a:p>
            <a:pPr lvl="1"/>
            <a:r>
              <a:rPr lang="de-DE" dirty="0"/>
              <a:t>Diese Meldungen werden von einigen Flugplätzen in Deutschland automatisch auf festgelegten Kanälen ausgestrahlt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Sie bestehen aus METAR-Meldungen von Verkehrsflughäfen eines größeren Radius, auch aus dem Ausland. </a:t>
            </a:r>
          </a:p>
          <a:p>
            <a:pPr marL="447675" lvl="1" indent="-182563">
              <a:buNone/>
              <a:tabLst>
                <a:tab pos="265113" algn="l"/>
              </a:tabLst>
            </a:pPr>
            <a:r>
              <a:rPr lang="de-DE" dirty="0"/>
              <a:t>    	 Für langsamere Flugzeuge wie 	Segelflugzeuge und Motorsegler sind diese 	VOLMET-Sendungen allenfalls als Information 	über eine mögliche Wetterentwicklung der 	nächsten Stunden interessant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79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2C7A8-7EE1-445E-B18B-B0B44B029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621" y="2482981"/>
            <a:ext cx="9956233" cy="2387600"/>
          </a:xfrm>
        </p:spPr>
        <p:txBody>
          <a:bodyPr>
            <a:normAutofit fontScale="90000"/>
          </a:bodyPr>
          <a:lstStyle/>
          <a:p>
            <a:pPr marL="541338" indent="-541338">
              <a:lnSpc>
                <a:spcPct val="100000"/>
              </a:lnSpc>
            </a:pPr>
            <a:r>
              <a:rPr lang="de-DE" dirty="0"/>
              <a:t>4.5</a:t>
            </a:r>
            <a:r>
              <a:rPr lang="de-DE" sz="6600" dirty="0"/>
              <a:t> Verfahren bei Ausfall der Sprechfunkverbindung</a:t>
            </a:r>
            <a:br>
              <a:rPr lang="de-DE" sz="6600" dirty="0"/>
            </a:br>
            <a:endParaRPr lang="de-DE" i="1" dirty="0">
              <a:solidFill>
                <a:srgbClr val="044C96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147B01-30C8-421C-BD17-8AC69CBE5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8600902" cy="1655762"/>
          </a:xfrm>
        </p:spPr>
        <p:txBody>
          <a:bodyPr/>
          <a:lstStyle/>
          <a:p>
            <a:pPr marL="806450" indent="4763">
              <a:spcBef>
                <a:spcPts val="300"/>
              </a:spcBef>
              <a:spcAft>
                <a:spcPts val="600"/>
              </a:spcAft>
            </a:pPr>
            <a:r>
              <a:rPr lang="en-US"/>
              <a:t>Action required to be taken in case of communication failure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8B720-1CFD-4B73-A56F-433DC892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01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Verlust des Funkkontaktes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Verlust des Funkkontaktes ist eher selten</a:t>
            </a:r>
          </a:p>
          <a:p>
            <a:endParaRPr lang="de-DE" sz="2800" dirty="0"/>
          </a:p>
          <a:p>
            <a:r>
              <a:rPr lang="de-DE" sz="2800" dirty="0"/>
              <a:t>Häufige Ursachen:</a:t>
            </a:r>
          </a:p>
          <a:p>
            <a:pPr lvl="1"/>
            <a:r>
              <a:rPr lang="de-DE" dirty="0"/>
              <a:t>Abdeckung des Funk-Gebietes wegen Geländebeschaffenheit gering</a:t>
            </a:r>
          </a:p>
          <a:p>
            <a:pPr lvl="1"/>
            <a:r>
              <a:rPr lang="de-DE" dirty="0"/>
              <a:t>Zu niedrige Höhe</a:t>
            </a:r>
          </a:p>
          <a:p>
            <a:pPr lvl="1"/>
            <a:r>
              <a:rPr lang="de-DE" dirty="0"/>
              <a:t>Zu große Entfernung zum Sender</a:t>
            </a:r>
          </a:p>
          <a:p>
            <a:pPr lvl="1"/>
            <a:r>
              <a:rPr lang="de-DE" dirty="0"/>
              <a:t>Fehlbedienung des Funkgerätes (Stromversorgung, Kanalwahl, Lautstärke)</a:t>
            </a:r>
          </a:p>
          <a:p>
            <a:pPr lvl="1"/>
            <a:r>
              <a:rPr lang="de-DE" dirty="0"/>
              <a:t>Schadhaftes Funkgerät oder Peripherie (Lautsprecher/Headset, Mikrofon, Sprechtaste)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/>
              <a:t>Wichtigste Regel bei Ausfall eines Funkkontaktes:</a:t>
            </a:r>
          </a:p>
          <a:p>
            <a:r>
              <a:rPr lang="de-DE" dirty="0"/>
              <a:t>„Das Flugzeug fliegt auf Grund der Aerodynamik, nicht auf Grund des Funkkontaktes“</a:t>
            </a:r>
          </a:p>
          <a:p>
            <a:endParaRPr lang="de-DE" dirty="0"/>
          </a:p>
          <a:p>
            <a:r>
              <a:rPr lang="de-DE" dirty="0"/>
              <a:t>Daher ist in der Priorität immer zuerst das Fliegen, dann das Navigieren und erst an letzter Stelle das Funken wichtig: „</a:t>
            </a:r>
            <a:r>
              <a:rPr lang="de-DE" dirty="0" err="1"/>
              <a:t>avigate</a:t>
            </a:r>
            <a:r>
              <a:rPr lang="de-DE" dirty="0"/>
              <a:t>, </a:t>
            </a:r>
            <a:r>
              <a:rPr lang="de-DE" dirty="0" err="1"/>
              <a:t>navigate</a:t>
            </a:r>
            <a:r>
              <a:rPr lang="de-DE" dirty="0"/>
              <a:t>, </a:t>
            </a:r>
            <a:r>
              <a:rPr lang="de-DE" dirty="0" err="1"/>
              <a:t>communicate</a:t>
            </a:r>
            <a:r>
              <a:rPr lang="de-DE" dirty="0"/>
              <a:t>!“.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5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Microsoft Office PowerPoint</Application>
  <PresentationFormat>Breitbild</PresentationFormat>
  <Paragraphs>168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Office</vt:lpstr>
      <vt:lpstr>PowerPoint-Präsentation</vt:lpstr>
      <vt:lpstr>Hören, verstehen, reden</vt:lpstr>
      <vt:lpstr>Kommunikation: Gliederung (SFCL)</vt:lpstr>
      <vt:lpstr>4.4 Wettermeldungen VFR  </vt:lpstr>
      <vt:lpstr>Meteorologie und Kommunikation</vt:lpstr>
      <vt:lpstr>Flugplatzwetter ATIS</vt:lpstr>
      <vt:lpstr>Wettermeldungen VOLMET</vt:lpstr>
      <vt:lpstr>4.5 Verfahren bei Ausfall der Sprechfunkverbindung </vt:lpstr>
      <vt:lpstr>Verlust des Funkkontaktes</vt:lpstr>
      <vt:lpstr>Tipps zur Überprüfung bei Funkausfall</vt:lpstr>
      <vt:lpstr>Flugplatz-Kennzeichnungen</vt:lpstr>
      <vt:lpstr>Lichtsignale bei Funkausfall</vt:lpstr>
      <vt:lpstr>Lichtsignale bei Funkausfall</vt:lpstr>
      <vt:lpstr>Transponderschaltung bei Funkausfall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Hansen</dc:creator>
  <cp:lastModifiedBy>Schorsch</cp:lastModifiedBy>
  <cp:revision>161</cp:revision>
  <dcterms:created xsi:type="dcterms:W3CDTF">2021-05-15T14:36:40Z</dcterms:created>
  <dcterms:modified xsi:type="dcterms:W3CDTF">2025-02-22T09:00:35Z</dcterms:modified>
</cp:coreProperties>
</file>