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72" r:id="rId3"/>
    <p:sldId id="275" r:id="rId4"/>
    <p:sldId id="260" r:id="rId5"/>
    <p:sldId id="276" r:id="rId6"/>
    <p:sldId id="277" r:id="rId7"/>
    <p:sldId id="278" r:id="rId8"/>
    <p:sldId id="279" r:id="rId9"/>
    <p:sldId id="274" r:id="rId10"/>
    <p:sldId id="263" r:id="rId11"/>
    <p:sldId id="273"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300" r:id="rId25"/>
    <p:sldId id="292" r:id="rId26"/>
    <p:sldId id="303" r:id="rId27"/>
    <p:sldId id="302" r:id="rId28"/>
    <p:sldId id="293" r:id="rId29"/>
    <p:sldId id="294" r:id="rId30"/>
    <p:sldId id="295" r:id="rId31"/>
    <p:sldId id="296" r:id="rId32"/>
    <p:sldId id="297" r:id="rId33"/>
    <p:sldId id="337" r:id="rId34"/>
    <p:sldId id="325" r:id="rId35"/>
    <p:sldId id="299" r:id="rId36"/>
    <p:sldId id="301"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26" r:id="rId50"/>
    <p:sldId id="316" r:id="rId51"/>
    <p:sldId id="336" r:id="rId52"/>
    <p:sldId id="257" r:id="rId53"/>
    <p:sldId id="319" r:id="rId54"/>
    <p:sldId id="320" r:id="rId55"/>
    <p:sldId id="321" r:id="rId56"/>
    <p:sldId id="322" r:id="rId57"/>
    <p:sldId id="323" r:id="rId58"/>
    <p:sldId id="324" r:id="rId59"/>
    <p:sldId id="327" r:id="rId60"/>
    <p:sldId id="328" r:id="rId61"/>
    <p:sldId id="329" r:id="rId62"/>
    <p:sldId id="330" r:id="rId63"/>
    <p:sldId id="331" r:id="rId64"/>
    <p:sldId id="332" r:id="rId65"/>
    <p:sldId id="333" r:id="rId66"/>
    <p:sldId id="334" r:id="rId67"/>
    <p:sldId id="335" r:id="rId6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DEDB"/>
    <a:srgbClr val="4CBEE2"/>
    <a:srgbClr val="4472C4"/>
    <a:srgbClr val="044C96"/>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5768" autoAdjust="0"/>
  </p:normalViewPr>
  <p:slideViewPr>
    <p:cSldViewPr snapToGrid="0">
      <p:cViewPr varScale="1">
        <p:scale>
          <a:sx n="89" d="100"/>
          <a:sy n="89" d="100"/>
        </p:scale>
        <p:origin x="163" y="101"/>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10.09.2025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dirty="0"/>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Revision 2 21.02.2025</a:t>
            </a:r>
          </a:p>
          <a:p>
            <a:r>
              <a:rPr lang="de-DE" dirty="0"/>
              <a:t>Änderungen:</a:t>
            </a:r>
          </a:p>
          <a:p>
            <a:r>
              <a:rPr lang="de-DE" dirty="0"/>
              <a:t>Komplette Überarbeitung Januar 2024</a:t>
            </a:r>
          </a:p>
          <a:p>
            <a:r>
              <a:rPr lang="de-DE" dirty="0"/>
              <a:t>Folie</a:t>
            </a:r>
            <a:r>
              <a:rPr lang="de-DE" baseline="0" dirty="0"/>
              <a:t> 33 Ausgetauscht</a:t>
            </a:r>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a:t>
            </a:fld>
            <a:endParaRPr lang="de-DE" dirty="0"/>
          </a:p>
        </p:txBody>
      </p:sp>
    </p:spTree>
    <p:extLst>
      <p:ext uri="{BB962C8B-B14F-4D97-AF65-F5344CB8AC3E}">
        <p14:creationId xmlns:p14="http://schemas.microsoft.com/office/powerpoint/2010/main" val="1722641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Grundlagen des Fliegens</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588000"/>
            <a:ext cx="9000000" cy="288000"/>
          </a:xfrm>
        </p:spPr>
        <p:txBody>
          <a:bodyPr>
            <a:noAutofit/>
          </a:bodyPr>
          <a:lstStyle>
            <a:lvl1pPr marL="0" indent="0" algn="ctr">
              <a:lnSpc>
                <a:spcPct val="100000"/>
              </a:lnSpc>
              <a:spcBef>
                <a:spcPts val="0"/>
              </a:spcBef>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588000"/>
            <a:ext cx="9000000" cy="288000"/>
          </a:xfrm>
        </p:spPr>
        <p:txBody>
          <a:bodyPr>
            <a:noAutofit/>
          </a:bodyPr>
          <a:lstStyle>
            <a:lvl1pPr marL="0" indent="0" algn="ctr">
              <a:lnSpc>
                <a:spcPct val="100000"/>
              </a:lnSpc>
              <a:spcBef>
                <a:spcPts val="0"/>
              </a:spcBef>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588000"/>
            <a:ext cx="9000000" cy="288000"/>
          </a:xfrm>
        </p:spPr>
        <p:txBody>
          <a:bodyPr>
            <a:noAutofit/>
          </a:bodyPr>
          <a:lstStyle>
            <a:lvl1pPr marL="0" indent="0" algn="ctr">
              <a:lnSpc>
                <a:spcPct val="100000"/>
              </a:lnSpc>
              <a:spcBef>
                <a:spcPts val="0"/>
              </a:spcBef>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4A8B3EF6-EBA4-4790-97DD-B283AB2C181B}" type="slidenum">
              <a:t>‹Nr.›</a:t>
            </a:fld>
            <a:endParaRPr dirty="0"/>
          </a:p>
        </p:txBody>
      </p:sp>
    </p:spTree>
    <p:extLst>
      <p:ext uri="{BB962C8B-B14F-4D97-AF65-F5344CB8AC3E}">
        <p14:creationId xmlns:p14="http://schemas.microsoft.com/office/powerpoint/2010/main" val="1708962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4" y="132512"/>
            <a:ext cx="7164934"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88000"/>
            <a:ext cx="1332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261131" y="103352"/>
            <a:ext cx="1296828"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GDF</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699342" y="103352"/>
            <a:ext cx="2492658"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Grundlagen des Fliegens</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520000" y="6588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Grundlagen des Fliegens</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dirty="0"/>
          </a:p>
        </p:txBody>
      </p:sp>
      <p:sp>
        <p:nvSpPr>
          <p:cNvPr id="2" name="Textfeld 1">
            <a:extLst>
              <a:ext uri="{FF2B5EF4-FFF2-40B4-BE49-F238E27FC236}">
                <a16:creationId xmlns:a16="http://schemas.microsoft.com/office/drawing/2014/main" id="{CA754A21-1E1E-441C-91DA-BE1673E04CF5}"/>
              </a:ext>
            </a:extLst>
          </p:cNvPr>
          <p:cNvSpPr txBox="1"/>
          <p:nvPr/>
        </p:nvSpPr>
        <p:spPr>
          <a:xfrm>
            <a:off x="4758351" y="1408325"/>
            <a:ext cx="2964466" cy="461665"/>
          </a:xfrm>
          <a:prstGeom prst="rect">
            <a:avLst/>
          </a:prstGeom>
          <a:noFill/>
        </p:spPr>
        <p:txBody>
          <a:bodyPr wrap="none" rtlCol="0">
            <a:spAutoFit/>
          </a:bodyPr>
          <a:lstStyle/>
          <a:p>
            <a:pPr algn="ctr"/>
            <a:r>
              <a:rPr lang="de-DE" sz="2400" i="1" dirty="0">
                <a:solidFill>
                  <a:srgbClr val="044C96"/>
                </a:solidFill>
              </a:rPr>
              <a:t>PRINCIPLES OF FLIGHT</a:t>
            </a:r>
          </a:p>
        </p:txBody>
      </p:sp>
      <p:sp>
        <p:nvSpPr>
          <p:cNvPr id="4" name="Textfeld 3">
            <a:extLst>
              <a:ext uri="{FF2B5EF4-FFF2-40B4-BE49-F238E27FC236}">
                <a16:creationId xmlns:a16="http://schemas.microsoft.com/office/drawing/2014/main" id="{CCAFE55A-EF9B-48E4-B5DE-28B0B6077F7A}"/>
              </a:ext>
            </a:extLst>
          </p:cNvPr>
          <p:cNvSpPr txBox="1"/>
          <p:nvPr/>
        </p:nvSpPr>
        <p:spPr>
          <a:xfrm>
            <a:off x="9110952" y="6608889"/>
            <a:ext cx="2070339"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Revision 2 – 21.02.2025</a:t>
            </a:r>
          </a:p>
        </p:txBody>
      </p:sp>
      <p:sp>
        <p:nvSpPr>
          <p:cNvPr id="3" name="Textfeld 2">
            <a:extLst>
              <a:ext uri="{FF2B5EF4-FFF2-40B4-BE49-F238E27FC236}">
                <a16:creationId xmlns:a16="http://schemas.microsoft.com/office/drawing/2014/main" id="{622C6814-5AE6-4ADA-81C4-0677C59DFCEF}"/>
              </a:ext>
            </a:extLst>
          </p:cNvPr>
          <p:cNvSpPr txBox="1"/>
          <p:nvPr/>
        </p:nvSpPr>
        <p:spPr>
          <a:xfrm>
            <a:off x="9161253" y="6409426"/>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a:bodyPr>
          <a:lstStyle/>
          <a:p>
            <a:r>
              <a:rPr lang="de-DE" dirty="0"/>
              <a:t>5.1 Aerodynamik (Strömungslehre)</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lstStyle/>
          <a:p>
            <a:r>
              <a:rPr lang="de-DE" dirty="0">
                <a:solidFill>
                  <a:srgbClr val="044C96"/>
                </a:solidFill>
              </a:rPr>
              <a:t>Aerodynamics (airflow) </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Tree>
    <p:extLst>
      <p:ext uri="{BB962C8B-B14F-4D97-AF65-F5344CB8AC3E}">
        <p14:creationId xmlns:p14="http://schemas.microsoft.com/office/powerpoint/2010/main" val="287953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ASW 28</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Afbeelding 5" descr="20160722_FAC Zomerkamp (061).JPG">
            <a:extLst>
              <a:ext uri="{FF2B5EF4-FFF2-40B4-BE49-F238E27FC236}">
                <a16:creationId xmlns:a16="http://schemas.microsoft.com/office/drawing/2014/main" id="{9269D443-0550-4817-8A48-5F9464129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182" y="774915"/>
            <a:ext cx="8776618" cy="5813085"/>
          </a:xfrm>
          <a:prstGeom prst="rect">
            <a:avLst/>
          </a:prstGeom>
        </p:spPr>
      </p:pic>
      <p:sp>
        <p:nvSpPr>
          <p:cNvPr id="7" name="Ovale toelichting 16">
            <a:extLst>
              <a:ext uri="{FF2B5EF4-FFF2-40B4-BE49-F238E27FC236}">
                <a16:creationId xmlns:a16="http://schemas.microsoft.com/office/drawing/2014/main" id="{C79299DC-1104-46FC-BEE2-C581E7B2455B}"/>
              </a:ext>
            </a:extLst>
          </p:cNvPr>
          <p:cNvSpPr/>
          <p:nvPr/>
        </p:nvSpPr>
        <p:spPr>
          <a:xfrm>
            <a:off x="6449922" y="1340090"/>
            <a:ext cx="2672680" cy="1431776"/>
          </a:xfrm>
          <a:prstGeom prst="wedgeEllipseCallout">
            <a:avLst>
              <a:gd name="adj1" fmla="val -53494"/>
              <a:gd name="adj2" fmla="val 59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Gleitzahl 45 bei 105 km/h</a:t>
            </a:r>
          </a:p>
        </p:txBody>
      </p:sp>
      <p:sp>
        <p:nvSpPr>
          <p:cNvPr id="8" name="Ovale toelichting 15">
            <a:extLst>
              <a:ext uri="{FF2B5EF4-FFF2-40B4-BE49-F238E27FC236}">
                <a16:creationId xmlns:a16="http://schemas.microsoft.com/office/drawing/2014/main" id="{D3A52451-0AF9-4995-B1A0-2B18AD403942}"/>
              </a:ext>
            </a:extLst>
          </p:cNvPr>
          <p:cNvSpPr/>
          <p:nvPr/>
        </p:nvSpPr>
        <p:spPr>
          <a:xfrm>
            <a:off x="7593939" y="4020598"/>
            <a:ext cx="2160240" cy="864096"/>
          </a:xfrm>
          <a:prstGeom prst="wedgeEllipseCallout">
            <a:avLst>
              <a:gd name="adj1" fmla="val -13533"/>
              <a:gd name="adj2" fmla="val -6651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Ja, das ist Aerodynamik</a:t>
            </a:r>
          </a:p>
        </p:txBody>
      </p:sp>
    </p:spTree>
    <p:extLst>
      <p:ext uri="{BB962C8B-B14F-4D97-AF65-F5344CB8AC3E}">
        <p14:creationId xmlns:p14="http://schemas.microsoft.com/office/powerpoint/2010/main" val="1265299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Kräfte am Flugzeug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9" name="Tekstvak 11">
            <a:extLst>
              <a:ext uri="{FF2B5EF4-FFF2-40B4-BE49-F238E27FC236}">
                <a16:creationId xmlns:a16="http://schemas.microsoft.com/office/drawing/2014/main" id="{8591EC15-B32B-436D-9042-488550CE2F81}"/>
              </a:ext>
            </a:extLst>
          </p:cNvPr>
          <p:cNvSpPr txBox="1"/>
          <p:nvPr/>
        </p:nvSpPr>
        <p:spPr>
          <a:xfrm>
            <a:off x="1839774" y="4505117"/>
            <a:ext cx="8127794" cy="1785104"/>
          </a:xfrm>
          <a:prstGeom prst="rect">
            <a:avLst/>
          </a:prstGeom>
          <a:noFill/>
        </p:spPr>
        <p:txBody>
          <a:bodyPr wrap="square" rtlCol="0">
            <a:spAutoFit/>
          </a:bodyPr>
          <a:lstStyle/>
          <a:p>
            <a:r>
              <a:rPr lang="nl-NL" sz="2200" dirty="0"/>
              <a:t>Im Prinzip wirken an einem Flugzeug nur zwei Kräfte:</a:t>
            </a:r>
          </a:p>
          <a:p>
            <a:pPr marL="457200" indent="-457200">
              <a:buFont typeface="+mj-lt"/>
              <a:buAutoNum type="arabicPeriod"/>
            </a:pPr>
            <a:r>
              <a:rPr lang="nl-NL" sz="2200" dirty="0"/>
              <a:t>Die </a:t>
            </a:r>
            <a:r>
              <a:rPr lang="nl-NL" sz="2200" dirty="0">
                <a:solidFill>
                  <a:srgbClr val="C00000"/>
                </a:solidFill>
              </a:rPr>
              <a:t>Luftkraft</a:t>
            </a:r>
            <a:r>
              <a:rPr lang="nl-NL" sz="2200" dirty="0">
                <a:solidFill>
                  <a:srgbClr val="FF0000"/>
                </a:solidFill>
              </a:rPr>
              <a:t> </a:t>
            </a:r>
            <a:r>
              <a:rPr lang="nl-NL" sz="2200" dirty="0"/>
              <a:t> ̶  sie ermöglicht es, dass wir überhaupt fliegen können.</a:t>
            </a:r>
          </a:p>
          <a:p>
            <a:pPr marL="457200" indent="-457200">
              <a:buFont typeface="+mj-lt"/>
              <a:buAutoNum type="arabicPeriod"/>
            </a:pPr>
            <a:r>
              <a:rPr lang="nl-NL" sz="2200" dirty="0"/>
              <a:t>Das </a:t>
            </a:r>
            <a:r>
              <a:rPr lang="nl-NL" sz="2200" dirty="0">
                <a:solidFill>
                  <a:srgbClr val="C00000"/>
                </a:solidFill>
              </a:rPr>
              <a:t>Gewicht</a:t>
            </a:r>
            <a:r>
              <a:rPr lang="nl-NL" sz="2200" dirty="0">
                <a:solidFill>
                  <a:srgbClr val="FF0000"/>
                </a:solidFill>
              </a:rPr>
              <a:t> </a:t>
            </a:r>
            <a:r>
              <a:rPr lang="nl-NL" sz="2200" dirty="0"/>
              <a:t> ̶  es kommt zustande durch die Erdanziehung, die auf die Flugzeugmasse einwirkt.</a:t>
            </a:r>
          </a:p>
        </p:txBody>
      </p:sp>
      <p:pic>
        <p:nvPicPr>
          <p:cNvPr id="10" name="Grafik 9" descr="Ein Bild, das Flugzeug, Transport, fliegend, Luft enthält.&#10;&#10;Automatisch generierte Beschreibung">
            <a:extLst>
              <a:ext uri="{FF2B5EF4-FFF2-40B4-BE49-F238E27FC236}">
                <a16:creationId xmlns:a16="http://schemas.microsoft.com/office/drawing/2014/main" id="{5472D82B-22F1-45C8-AD67-BD5D929FC312}"/>
              </a:ext>
            </a:extLst>
          </p:cNvPr>
          <p:cNvPicPr>
            <a:picLocks noChangeAspect="1"/>
          </p:cNvPicPr>
          <p:nvPr/>
        </p:nvPicPr>
        <p:blipFill rotWithShape="1">
          <a:blip r:embed="rId2">
            <a:extLst>
              <a:ext uri="{28A0092B-C50C-407E-A947-70E740481C1C}">
                <a14:useLocalDpi xmlns:a14="http://schemas.microsoft.com/office/drawing/2010/main" val="0"/>
              </a:ext>
            </a:extLst>
          </a:blip>
          <a:srcRect t="12199" b="17741"/>
          <a:stretch/>
        </p:blipFill>
        <p:spPr>
          <a:xfrm>
            <a:off x="1839773" y="805296"/>
            <a:ext cx="8127794" cy="3603456"/>
          </a:xfrm>
          <a:prstGeom prst="rect">
            <a:avLst/>
          </a:prstGeom>
        </p:spPr>
      </p:pic>
    </p:spTree>
    <p:extLst>
      <p:ext uri="{BB962C8B-B14F-4D97-AF65-F5344CB8AC3E}">
        <p14:creationId xmlns:p14="http://schemas.microsoft.com/office/powerpoint/2010/main" val="347681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Zerlegung der Luftkraft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0FCC386E-B472-4787-8E17-CA77EFD65ED3}"/>
              </a:ext>
            </a:extLst>
          </p:cNvPr>
          <p:cNvSpPr txBox="1"/>
          <p:nvPr/>
        </p:nvSpPr>
        <p:spPr>
          <a:xfrm>
            <a:off x="7144719" y="873896"/>
            <a:ext cx="4867769" cy="4832092"/>
          </a:xfrm>
          <a:prstGeom prst="rect">
            <a:avLst/>
          </a:prstGeom>
          <a:noFill/>
        </p:spPr>
        <p:txBody>
          <a:bodyPr wrap="square" rtlCol="0">
            <a:spAutoFit/>
          </a:bodyPr>
          <a:lstStyle/>
          <a:p>
            <a:r>
              <a:rPr lang="nl-NL" sz="2200" dirty="0"/>
              <a:t>Nach Zerlegung der Luftkraft in Komponenten wirken im Horizontalflug vier Kräfte:</a:t>
            </a:r>
          </a:p>
          <a:p>
            <a:pPr marL="457200" indent="-457200">
              <a:buFont typeface="+mj-lt"/>
              <a:buAutoNum type="arabicPeriod"/>
            </a:pPr>
            <a:r>
              <a:rPr lang="nl-NL" sz="2200" dirty="0"/>
              <a:t>Der </a:t>
            </a:r>
            <a:r>
              <a:rPr lang="nl-NL" sz="2200" dirty="0">
                <a:solidFill>
                  <a:srgbClr val="C00000"/>
                </a:solidFill>
              </a:rPr>
              <a:t>Auftrieb A</a:t>
            </a:r>
            <a:r>
              <a:rPr lang="nl-NL" sz="2200" dirty="0">
                <a:solidFill>
                  <a:srgbClr val="FF0000"/>
                </a:solidFill>
              </a:rPr>
              <a:t> </a:t>
            </a:r>
            <a:r>
              <a:rPr lang="nl-NL" sz="2200" dirty="0"/>
              <a:t> ̶  er hält das Flugzeug in der Luft.</a:t>
            </a:r>
          </a:p>
          <a:p>
            <a:pPr marL="457200" indent="-457200">
              <a:buFont typeface="+mj-lt"/>
              <a:buAutoNum type="arabicPeriod"/>
            </a:pPr>
            <a:r>
              <a:rPr lang="nl-NL" sz="2200" dirty="0"/>
              <a:t>Das </a:t>
            </a:r>
            <a:r>
              <a:rPr lang="nl-NL" sz="2200" dirty="0">
                <a:solidFill>
                  <a:srgbClr val="C00000"/>
                </a:solidFill>
              </a:rPr>
              <a:t>Gewicht G</a:t>
            </a:r>
            <a:r>
              <a:rPr lang="nl-NL" sz="2200" dirty="0">
                <a:solidFill>
                  <a:srgbClr val="FF0000"/>
                </a:solidFill>
              </a:rPr>
              <a:t> </a:t>
            </a:r>
            <a:r>
              <a:rPr lang="nl-NL" sz="2200" dirty="0"/>
              <a:t> ̶  die Wirkung der Flugzeugmasse aufgrund der Erdanziehung</a:t>
            </a:r>
          </a:p>
          <a:p>
            <a:pPr marL="457200" indent="-457200">
              <a:buFont typeface="+mj-lt"/>
              <a:buAutoNum type="arabicPeriod"/>
            </a:pPr>
            <a:r>
              <a:rPr lang="nl-NL" sz="2200" dirty="0"/>
              <a:t>Der </a:t>
            </a:r>
            <a:r>
              <a:rPr lang="nl-NL" sz="2200" dirty="0">
                <a:solidFill>
                  <a:srgbClr val="C00000"/>
                </a:solidFill>
              </a:rPr>
              <a:t>Schub S</a:t>
            </a:r>
            <a:r>
              <a:rPr lang="nl-NL" sz="2200" dirty="0">
                <a:solidFill>
                  <a:srgbClr val="FF0000"/>
                </a:solidFill>
              </a:rPr>
              <a:t> </a:t>
            </a:r>
            <a:r>
              <a:rPr lang="nl-NL" sz="2200" dirty="0"/>
              <a:t> ̶  </a:t>
            </a:r>
            <a:r>
              <a:rPr lang="de-DE" sz="2200" dirty="0"/>
              <a:t>die Kraft z.B. des Propellers oder des Schleppseils im Flugzeugschlepp.</a:t>
            </a:r>
          </a:p>
          <a:p>
            <a:pPr marL="457200" indent="-457200">
              <a:buFont typeface="+mj-lt"/>
              <a:buAutoNum type="arabicPeriod"/>
            </a:pPr>
            <a:r>
              <a:rPr lang="nl-NL" sz="2200" dirty="0"/>
              <a:t>Der </a:t>
            </a:r>
            <a:r>
              <a:rPr lang="nl-NL" sz="2200" dirty="0">
                <a:solidFill>
                  <a:srgbClr val="C00000"/>
                </a:solidFill>
              </a:rPr>
              <a:t>Widerstand W</a:t>
            </a:r>
            <a:r>
              <a:rPr lang="nl-NL" sz="2200" dirty="0">
                <a:solidFill>
                  <a:srgbClr val="FF0000"/>
                </a:solidFill>
              </a:rPr>
              <a:t> </a:t>
            </a:r>
            <a:r>
              <a:rPr lang="nl-NL" sz="2200" dirty="0"/>
              <a:t> ̶  er verhindert, dass wir ohne Antrieb horizontal fliegen können.</a:t>
            </a:r>
          </a:p>
        </p:txBody>
      </p:sp>
      <p:pic>
        <p:nvPicPr>
          <p:cNvPr id="7" name="Grafik 6">
            <a:extLst>
              <a:ext uri="{FF2B5EF4-FFF2-40B4-BE49-F238E27FC236}">
                <a16:creationId xmlns:a16="http://schemas.microsoft.com/office/drawing/2014/main" id="{D4F79C27-BCA2-4F49-B40C-A70817ECC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73896"/>
            <a:ext cx="6794725" cy="4235379"/>
          </a:xfrm>
          <a:prstGeom prst="rect">
            <a:avLst/>
          </a:prstGeom>
        </p:spPr>
      </p:pic>
    </p:spTree>
    <p:extLst>
      <p:ext uri="{BB962C8B-B14F-4D97-AF65-F5344CB8AC3E}">
        <p14:creationId xmlns:p14="http://schemas.microsoft.com/office/powerpoint/2010/main" val="355671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Achsen des Flugzeugs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Line 2">
            <a:extLst>
              <a:ext uri="{FF2B5EF4-FFF2-40B4-BE49-F238E27FC236}">
                <a16:creationId xmlns:a16="http://schemas.microsoft.com/office/drawing/2014/main" id="{797F126F-745A-492F-9713-54E1B4E81CDA}"/>
              </a:ext>
            </a:extLst>
          </p:cNvPr>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7" name="Tekstvak 11">
            <a:extLst>
              <a:ext uri="{FF2B5EF4-FFF2-40B4-BE49-F238E27FC236}">
                <a16:creationId xmlns:a16="http://schemas.microsoft.com/office/drawing/2014/main" id="{9DA0F00E-383F-4D66-8DBA-95C28EB0EF2B}"/>
              </a:ext>
            </a:extLst>
          </p:cNvPr>
          <p:cNvSpPr txBox="1"/>
          <p:nvPr/>
        </p:nvSpPr>
        <p:spPr>
          <a:xfrm>
            <a:off x="6989585" y="1217340"/>
            <a:ext cx="5140271" cy="3139321"/>
          </a:xfrm>
          <a:prstGeom prst="rect">
            <a:avLst/>
          </a:prstGeom>
          <a:noFill/>
        </p:spPr>
        <p:txBody>
          <a:bodyPr wrap="square" rtlCol="0">
            <a:spAutoFit/>
          </a:bodyPr>
          <a:lstStyle/>
          <a:p>
            <a:r>
              <a:rPr lang="de-DE" sz="2200" dirty="0"/>
              <a:t>Der </a:t>
            </a:r>
            <a:r>
              <a:rPr lang="de-DE" sz="2200" b="1" dirty="0"/>
              <a:t>Schwerpunkt</a:t>
            </a:r>
            <a:r>
              <a:rPr lang="de-DE" sz="2200" dirty="0"/>
              <a:t> ist der Ursprung von drei imaginären, senkrechten Achsen:</a:t>
            </a:r>
            <a:br>
              <a:rPr lang="de-DE" sz="2200" dirty="0"/>
            </a:br>
            <a:endParaRPr lang="de-DE" sz="2200" dirty="0"/>
          </a:p>
          <a:p>
            <a:pPr marL="514350" indent="-514350">
              <a:buClr>
                <a:schemeClr val="tx1"/>
              </a:buClr>
              <a:buFont typeface="+mj-lt"/>
              <a:buAutoNum type="arabicPeriod"/>
            </a:pPr>
            <a:r>
              <a:rPr lang="nl-NL" sz="2200" dirty="0"/>
              <a:t>die</a:t>
            </a:r>
            <a:r>
              <a:rPr lang="nl-NL" sz="2200" b="1" dirty="0"/>
              <a:t> </a:t>
            </a:r>
            <a:r>
              <a:rPr lang="de-DE" sz="2200" dirty="0"/>
              <a:t> </a:t>
            </a:r>
            <a:r>
              <a:rPr lang="de-DE" sz="2200" b="1" dirty="0">
                <a:solidFill>
                  <a:srgbClr val="0000FF"/>
                </a:solidFill>
              </a:rPr>
              <a:t>Längsachse</a:t>
            </a:r>
            <a:r>
              <a:rPr lang="nl-NL" sz="2200" b="1" dirty="0"/>
              <a:t> </a:t>
            </a:r>
            <a:r>
              <a:rPr lang="nl-NL" sz="2200" dirty="0"/>
              <a:t>in Richtung der Längsachse des Rumpfs</a:t>
            </a:r>
            <a:br>
              <a:rPr lang="nl-NL" sz="2200" dirty="0"/>
            </a:br>
            <a:endParaRPr lang="nl-NL" sz="2200" dirty="0"/>
          </a:p>
          <a:p>
            <a:pPr marL="514350" indent="-514350">
              <a:buClr>
                <a:schemeClr val="tx1"/>
              </a:buClr>
              <a:buFont typeface="+mj-lt"/>
              <a:buAutoNum type="arabicPeriod"/>
            </a:pPr>
            <a:r>
              <a:rPr lang="nl-NL" sz="2200" dirty="0"/>
              <a:t>die </a:t>
            </a:r>
            <a:r>
              <a:rPr lang="nl-NL" sz="2200" b="1" dirty="0">
                <a:solidFill>
                  <a:srgbClr val="FF0000"/>
                </a:solidFill>
              </a:rPr>
              <a:t>Querachse</a:t>
            </a:r>
            <a:r>
              <a:rPr lang="nl-NL" sz="2200" b="1" dirty="0"/>
              <a:t> </a:t>
            </a:r>
            <a:r>
              <a:rPr lang="de-DE" sz="2200" dirty="0"/>
              <a:t>in Spannweitenrichtung</a:t>
            </a:r>
            <a:br>
              <a:rPr lang="de-DE" sz="2200" dirty="0"/>
            </a:br>
            <a:r>
              <a:rPr lang="de-DE" sz="2200" dirty="0"/>
              <a:t> </a:t>
            </a:r>
            <a:endParaRPr lang="nl-NL" sz="2200" dirty="0"/>
          </a:p>
          <a:p>
            <a:pPr marL="514350" indent="-514350">
              <a:buClr>
                <a:schemeClr val="tx1"/>
              </a:buClr>
              <a:buFont typeface="+mj-lt"/>
              <a:buAutoNum type="arabicPeriod"/>
            </a:pPr>
            <a:r>
              <a:rPr lang="nl-NL" sz="2200" dirty="0"/>
              <a:t>die </a:t>
            </a:r>
            <a:r>
              <a:rPr lang="nl-NL" sz="2200" b="1" dirty="0">
                <a:solidFill>
                  <a:srgbClr val="50DEDB"/>
                </a:solidFill>
              </a:rPr>
              <a:t>Hochachse</a:t>
            </a:r>
            <a:r>
              <a:rPr lang="nl-NL" sz="2200" b="1" dirty="0"/>
              <a:t> </a:t>
            </a:r>
            <a:r>
              <a:rPr lang="de-DE" sz="2200" dirty="0"/>
              <a:t>senkrecht nach unten</a:t>
            </a:r>
            <a:endParaRPr lang="nl-NL" sz="2200" dirty="0"/>
          </a:p>
        </p:txBody>
      </p:sp>
      <p:pic>
        <p:nvPicPr>
          <p:cNvPr id="8" name="Grafik 7">
            <a:extLst>
              <a:ext uri="{FF2B5EF4-FFF2-40B4-BE49-F238E27FC236}">
                <a16:creationId xmlns:a16="http://schemas.microsoft.com/office/drawing/2014/main" id="{C3E5FE5E-A52E-4218-A4F8-A3D49DC31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12" y="1217340"/>
            <a:ext cx="6618352" cy="4423320"/>
          </a:xfrm>
          <a:prstGeom prst="rect">
            <a:avLst/>
          </a:prstGeom>
        </p:spPr>
      </p:pic>
    </p:spTree>
    <p:extLst>
      <p:ext uri="{BB962C8B-B14F-4D97-AF65-F5344CB8AC3E}">
        <p14:creationId xmlns:p14="http://schemas.microsoft.com/office/powerpoint/2010/main" val="321588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Ruderwirkung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6D388399-CF41-44D7-8F19-A1C3EC6025D3}"/>
              </a:ext>
            </a:extLst>
          </p:cNvPr>
          <p:cNvSpPr txBox="1"/>
          <p:nvPr/>
        </p:nvSpPr>
        <p:spPr>
          <a:xfrm>
            <a:off x="6019799" y="965377"/>
            <a:ext cx="5849645" cy="3939540"/>
          </a:xfrm>
          <a:prstGeom prst="rect">
            <a:avLst/>
          </a:prstGeom>
          <a:noFill/>
        </p:spPr>
        <p:txBody>
          <a:bodyPr wrap="square" rtlCol="0">
            <a:spAutoFit/>
          </a:bodyPr>
          <a:lstStyle/>
          <a:p>
            <a:pPr lvl="0" eaLnBrk="0" fontAlgn="base" hangingPunct="0">
              <a:spcBef>
                <a:spcPct val="0"/>
              </a:spcBef>
              <a:spcAft>
                <a:spcPct val="0"/>
              </a:spcAft>
            </a:pPr>
            <a:r>
              <a:rPr lang="nl-NL" altLang="nl-NL" sz="2200" b="1" dirty="0">
                <a:solidFill>
                  <a:srgbClr val="C00000"/>
                </a:solidFill>
                <a:latin typeface="Arial" panose="020B0604020202020204" pitchFamily="34" charset="0"/>
                <a:cs typeface="Arial" panose="020B0604020202020204" pitchFamily="34" charset="0"/>
              </a:rPr>
              <a:t>Schwerpunkt: </a:t>
            </a:r>
            <a:br>
              <a:rPr lang="nl-NL" altLang="nl-NL" sz="2200" b="1" dirty="0">
                <a:solidFill>
                  <a:schemeClr val="accent2">
                    <a:lumMod val="75000"/>
                  </a:schemeClr>
                </a:solidFill>
                <a:latin typeface="Arial" panose="020B0604020202020204" pitchFamily="34" charset="0"/>
                <a:cs typeface="Arial" panose="020B0604020202020204" pitchFamily="34" charset="0"/>
              </a:rPr>
            </a:br>
            <a:r>
              <a:rPr lang="nl-NL" altLang="nl-NL" sz="2200" dirty="0">
                <a:solidFill>
                  <a:srgbClr val="000000"/>
                </a:solidFill>
                <a:latin typeface="Arial" panose="020B0604020202020204" pitchFamily="34" charset="0"/>
                <a:cs typeface="Arial" panose="020B0604020202020204" pitchFamily="34" charset="0"/>
              </a:rPr>
              <a:t>Der Punkt im Flugzeug, in dem man sich die gesamte Masse konzentriert denken kann.</a:t>
            </a:r>
          </a:p>
          <a:p>
            <a:pPr eaLnBrk="0" fontAlgn="base" hangingPunct="0">
              <a:spcBef>
                <a:spcPct val="0"/>
              </a:spcBef>
              <a:spcAft>
                <a:spcPct val="0"/>
              </a:spcAft>
            </a:pPr>
            <a:endParaRPr lang="nl-NL" altLang="nl-NL" sz="2200" b="1" dirty="0">
              <a:solidFill>
                <a:schemeClr val="accent2">
                  <a:lumMod val="75000"/>
                </a:schemeClr>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nl-NL" altLang="nl-NL" sz="2200" b="1" dirty="0">
                <a:solidFill>
                  <a:srgbClr val="C00000"/>
                </a:solidFill>
                <a:latin typeface="Arial" panose="020B0604020202020204" pitchFamily="34" charset="0"/>
                <a:cs typeface="Arial" panose="020B0604020202020204" pitchFamily="34" charset="0"/>
              </a:rPr>
              <a:t>Moment: </a:t>
            </a:r>
            <a:br>
              <a:rPr lang="nl-NL" altLang="nl-NL" sz="2200" b="1" dirty="0">
                <a:solidFill>
                  <a:srgbClr val="333399"/>
                </a:solidFill>
                <a:latin typeface="Arial" panose="020B0604020202020204" pitchFamily="34" charset="0"/>
                <a:cs typeface="Arial" panose="020B0604020202020204" pitchFamily="34" charset="0"/>
              </a:rPr>
            </a:br>
            <a:r>
              <a:rPr lang="nl-NL" altLang="nl-NL" sz="2200" dirty="0">
                <a:solidFill>
                  <a:srgbClr val="000000"/>
                </a:solidFill>
                <a:latin typeface="Arial" panose="020B0604020202020204" pitchFamily="34" charset="0"/>
                <a:cs typeface="Arial" panose="020B0604020202020204" pitchFamily="34" charset="0"/>
              </a:rPr>
              <a:t>Der Ausschlag eines Ruders erzeugt eine </a:t>
            </a:r>
            <a:r>
              <a:rPr lang="nl-NL" altLang="nl-NL" sz="2200" dirty="0">
                <a:solidFill>
                  <a:srgbClr val="C00000"/>
                </a:solidFill>
                <a:latin typeface="Arial" panose="020B0604020202020204" pitchFamily="34" charset="0"/>
                <a:cs typeface="Arial" panose="020B0604020202020204" pitchFamily="34" charset="0"/>
              </a:rPr>
              <a:t>Drehung</a:t>
            </a:r>
            <a:r>
              <a:rPr lang="nl-NL" altLang="nl-NL" sz="2200" dirty="0">
                <a:solidFill>
                  <a:srgbClr val="000000"/>
                </a:solidFill>
                <a:latin typeface="Arial" panose="020B0604020202020204" pitchFamily="34" charset="0"/>
                <a:cs typeface="Arial" panose="020B0604020202020204" pitchFamily="34" charset="0"/>
              </a:rPr>
              <a:t> um die entsprechende Achse (infolge eines </a:t>
            </a:r>
            <a:r>
              <a:rPr lang="nl-NL" altLang="nl-NL" sz="2200" dirty="0">
                <a:solidFill>
                  <a:srgbClr val="C00000"/>
                </a:solidFill>
                <a:latin typeface="Arial" panose="020B0604020202020204" pitchFamily="34" charset="0"/>
                <a:cs typeface="Arial" panose="020B0604020202020204" pitchFamily="34" charset="0"/>
              </a:rPr>
              <a:t>Moments um den Schwerpunkt</a:t>
            </a:r>
            <a:r>
              <a:rPr lang="nl-NL" altLang="nl-NL" sz="2200" dirty="0">
                <a:solidFill>
                  <a:srgbClr val="000000"/>
                </a:solidFill>
                <a:latin typeface="Arial" panose="020B0604020202020204" pitchFamily="34" charset="0"/>
                <a:cs typeface="Arial" panose="020B0604020202020204" pitchFamily="34" charset="0"/>
              </a:rPr>
              <a:t>).  </a:t>
            </a:r>
            <a:endParaRPr lang="nl-NL" altLang="nl-NL" sz="2200" dirty="0"/>
          </a:p>
          <a:p>
            <a:pPr lvl="0" eaLnBrk="0" fontAlgn="base" hangingPunct="0">
              <a:spcBef>
                <a:spcPct val="0"/>
              </a:spcBef>
              <a:spcAft>
                <a:spcPct val="0"/>
              </a:spcAft>
            </a:pPr>
            <a:endParaRPr lang="nl-NL" altLang="nl-NL" sz="2600"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nl-NL" altLang="nl-NL" sz="2600" dirty="0"/>
          </a:p>
        </p:txBody>
      </p:sp>
      <p:pic>
        <p:nvPicPr>
          <p:cNvPr id="7" name="Grafik 6">
            <a:extLst>
              <a:ext uri="{FF2B5EF4-FFF2-40B4-BE49-F238E27FC236}">
                <a16:creationId xmlns:a16="http://schemas.microsoft.com/office/drawing/2014/main" id="{A076FE5C-1AFE-4D09-867D-71B6D483E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814" y="801208"/>
            <a:ext cx="4733064" cy="5714637"/>
          </a:xfrm>
          <a:prstGeom prst="rect">
            <a:avLst/>
          </a:prstGeom>
        </p:spPr>
      </p:pic>
    </p:spTree>
    <p:extLst>
      <p:ext uri="{BB962C8B-B14F-4D97-AF65-F5344CB8AC3E}">
        <p14:creationId xmlns:p14="http://schemas.microsoft.com/office/powerpoint/2010/main" val="225727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Flügelstreckung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CC111654-68AF-4021-8AA9-CC1D719E4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214" y="756234"/>
            <a:ext cx="7667171" cy="5831765"/>
          </a:xfrm>
          <a:prstGeom prst="rect">
            <a:avLst/>
          </a:prstGeom>
        </p:spPr>
      </p:pic>
    </p:spTree>
    <p:extLst>
      <p:ext uri="{BB962C8B-B14F-4D97-AF65-F5344CB8AC3E}">
        <p14:creationId xmlns:p14="http://schemas.microsoft.com/office/powerpoint/2010/main" val="132189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V-Stellung und Pfeilung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2E1876DD-5354-465F-BAB9-78B0EB50E20A}"/>
              </a:ext>
            </a:extLst>
          </p:cNvPr>
          <p:cNvSpPr txBox="1"/>
          <p:nvPr/>
        </p:nvSpPr>
        <p:spPr>
          <a:xfrm>
            <a:off x="7996173" y="4122494"/>
            <a:ext cx="3937522" cy="1107996"/>
          </a:xfrm>
          <a:prstGeom prst="rect">
            <a:avLst/>
          </a:prstGeom>
          <a:noFill/>
        </p:spPr>
        <p:txBody>
          <a:bodyPr wrap="square" rtlCol="0">
            <a:spAutoFit/>
          </a:bodyPr>
          <a:lstStyle/>
          <a:p>
            <a:pPr lvl="0">
              <a:buClr>
                <a:srgbClr val="C00000"/>
              </a:buClr>
              <a:buFont typeface="Wingdings" pitchFamily="2" charset="2"/>
              <a:buChar char="Ø"/>
            </a:pPr>
            <a:r>
              <a:rPr lang="nl-NL" sz="2200" b="1" dirty="0"/>
              <a:t> </a:t>
            </a:r>
            <a:r>
              <a:rPr lang="nl-NL" sz="2200" b="1" dirty="0">
                <a:solidFill>
                  <a:srgbClr val="C00000"/>
                </a:solidFill>
              </a:rPr>
              <a:t>positive Pfeilung: </a:t>
            </a:r>
            <a:br>
              <a:rPr lang="nl-NL" sz="2200" b="1" dirty="0"/>
            </a:br>
            <a:r>
              <a:rPr lang="nl-NL" sz="2200" dirty="0"/>
              <a:t>Die Flügelnase weicht nach hinten zurück.</a:t>
            </a:r>
          </a:p>
        </p:txBody>
      </p:sp>
      <p:sp>
        <p:nvSpPr>
          <p:cNvPr id="7" name="Tekstvak 12">
            <a:extLst>
              <a:ext uri="{FF2B5EF4-FFF2-40B4-BE49-F238E27FC236}">
                <a16:creationId xmlns:a16="http://schemas.microsoft.com/office/drawing/2014/main" id="{3C7F1A01-F060-4736-AE72-72092B6EADE0}"/>
              </a:ext>
            </a:extLst>
          </p:cNvPr>
          <p:cNvSpPr txBox="1"/>
          <p:nvPr/>
        </p:nvSpPr>
        <p:spPr>
          <a:xfrm>
            <a:off x="7996173" y="1355524"/>
            <a:ext cx="4011746" cy="1107996"/>
          </a:xfrm>
          <a:prstGeom prst="rect">
            <a:avLst/>
          </a:prstGeom>
          <a:noFill/>
        </p:spPr>
        <p:txBody>
          <a:bodyPr wrap="square" rtlCol="0">
            <a:spAutoFit/>
          </a:bodyPr>
          <a:lstStyle/>
          <a:p>
            <a:pPr lvl="0">
              <a:buClr>
                <a:srgbClr val="C00000"/>
              </a:buClr>
              <a:buFont typeface="Wingdings" pitchFamily="2" charset="2"/>
              <a:buChar char="Ø"/>
            </a:pPr>
            <a:r>
              <a:rPr lang="nl-NL" sz="2200" b="1" dirty="0"/>
              <a:t> </a:t>
            </a:r>
            <a:r>
              <a:rPr lang="nl-NL" sz="2200" b="1" dirty="0">
                <a:solidFill>
                  <a:srgbClr val="C00000"/>
                </a:solidFill>
              </a:rPr>
              <a:t>V-Stellung:</a:t>
            </a:r>
            <a:r>
              <a:rPr lang="nl-NL" sz="2200" b="1" dirty="0"/>
              <a:t> </a:t>
            </a:r>
            <a:br>
              <a:rPr lang="nl-NL" sz="2200" b="1" dirty="0"/>
            </a:br>
            <a:r>
              <a:rPr lang="nl-NL" sz="2200" dirty="0"/>
              <a:t>Die Flügelspitze liegt höher als die Flügelwurzel.</a:t>
            </a:r>
          </a:p>
        </p:txBody>
      </p:sp>
      <p:pic>
        <p:nvPicPr>
          <p:cNvPr id="8" name="Grafik 7">
            <a:extLst>
              <a:ext uri="{FF2B5EF4-FFF2-40B4-BE49-F238E27FC236}">
                <a16:creationId xmlns:a16="http://schemas.microsoft.com/office/drawing/2014/main" id="{1DDEBB34-008B-4C4A-93C1-9E989C8D52A8}"/>
              </a:ext>
            </a:extLst>
          </p:cNvPr>
          <p:cNvPicPr/>
          <p:nvPr/>
        </p:nvPicPr>
        <p:blipFill>
          <a:blip r:embed="rId2">
            <a:extLst>
              <a:ext uri="{28A0092B-C50C-407E-A947-70E740481C1C}">
                <a14:useLocalDpi xmlns:a14="http://schemas.microsoft.com/office/drawing/2010/main" val="0"/>
              </a:ext>
            </a:extLst>
          </a:blip>
          <a:stretch>
            <a:fillRect/>
          </a:stretch>
        </p:blipFill>
        <p:spPr>
          <a:xfrm>
            <a:off x="258305" y="871891"/>
            <a:ext cx="7397858" cy="5575404"/>
          </a:xfrm>
          <a:prstGeom prst="rect">
            <a:avLst/>
          </a:prstGeom>
        </p:spPr>
      </p:pic>
    </p:spTree>
    <p:extLst>
      <p:ext uri="{BB962C8B-B14F-4D97-AF65-F5344CB8AC3E}">
        <p14:creationId xmlns:p14="http://schemas.microsoft.com/office/powerpoint/2010/main" val="71164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Negative Pfeilung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9924D67D-7369-408E-BD38-86CDF8A249F3}"/>
              </a:ext>
            </a:extLst>
          </p:cNvPr>
          <p:cNvSpPr txBox="1"/>
          <p:nvPr/>
        </p:nvSpPr>
        <p:spPr>
          <a:xfrm>
            <a:off x="8043738" y="2105561"/>
            <a:ext cx="4273985" cy="1169551"/>
          </a:xfrm>
          <a:prstGeom prst="rect">
            <a:avLst/>
          </a:prstGeom>
          <a:noFill/>
        </p:spPr>
        <p:txBody>
          <a:bodyPr wrap="square" rtlCol="0">
            <a:spAutoFit/>
          </a:bodyPr>
          <a:lstStyle/>
          <a:p>
            <a:pPr lvl="0">
              <a:buClr>
                <a:srgbClr val="FF0000"/>
              </a:buClr>
            </a:pPr>
            <a:endParaRPr lang="nl-NL" sz="2600" dirty="0"/>
          </a:p>
          <a:p>
            <a:pPr lvl="0">
              <a:buClr>
                <a:srgbClr val="C00000"/>
              </a:buClr>
              <a:buFont typeface="Wingdings" pitchFamily="2" charset="2"/>
              <a:buChar char="Ø"/>
            </a:pPr>
            <a:r>
              <a:rPr lang="nl-NL" sz="2200" b="1" dirty="0"/>
              <a:t> </a:t>
            </a:r>
            <a:r>
              <a:rPr lang="nl-NL" sz="2200" b="1" dirty="0">
                <a:solidFill>
                  <a:srgbClr val="C00000"/>
                </a:solidFill>
              </a:rPr>
              <a:t>negative Pfeilung: </a:t>
            </a:r>
            <a:br>
              <a:rPr lang="nl-NL" sz="2200" b="1" dirty="0">
                <a:solidFill>
                  <a:srgbClr val="C00000"/>
                </a:solidFill>
              </a:rPr>
            </a:br>
            <a:r>
              <a:rPr lang="nl-NL" sz="2200" dirty="0"/>
              <a:t>Die Flügelnase weist nach vorne.   </a:t>
            </a:r>
          </a:p>
        </p:txBody>
      </p:sp>
      <p:pic>
        <p:nvPicPr>
          <p:cNvPr id="7" name="Grafik 6">
            <a:extLst>
              <a:ext uri="{FF2B5EF4-FFF2-40B4-BE49-F238E27FC236}">
                <a16:creationId xmlns:a16="http://schemas.microsoft.com/office/drawing/2014/main" id="{25400126-7BDE-4F9A-9325-140028153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63" y="900348"/>
            <a:ext cx="7594287" cy="5531323"/>
          </a:xfrm>
          <a:prstGeom prst="rect">
            <a:avLst/>
          </a:prstGeom>
        </p:spPr>
      </p:pic>
    </p:spTree>
    <p:extLst>
      <p:ext uri="{BB962C8B-B14F-4D97-AF65-F5344CB8AC3E}">
        <p14:creationId xmlns:p14="http://schemas.microsoft.com/office/powerpoint/2010/main" val="2906087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Profile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096DD26D-EB7B-4AD1-BF5A-341B592B067B}"/>
              </a:ext>
            </a:extLst>
          </p:cNvPr>
          <p:cNvSpPr txBox="1"/>
          <p:nvPr/>
        </p:nvSpPr>
        <p:spPr>
          <a:xfrm>
            <a:off x="8119748" y="778355"/>
            <a:ext cx="3940252" cy="2215991"/>
          </a:xfrm>
          <a:prstGeom prst="rect">
            <a:avLst/>
          </a:prstGeom>
          <a:noFill/>
        </p:spPr>
        <p:txBody>
          <a:bodyPr wrap="square" rtlCol="0">
            <a:spAutoFit/>
          </a:bodyPr>
          <a:lstStyle/>
          <a:p>
            <a:pPr lvl="0">
              <a:buClr>
                <a:srgbClr val="C00000"/>
              </a:buClr>
              <a:buFont typeface="Wingdings" pitchFamily="2" charset="2"/>
              <a:buChar char="Ø"/>
            </a:pPr>
            <a:r>
              <a:rPr lang="nl-NL" sz="2800" dirty="0"/>
              <a:t> </a:t>
            </a:r>
            <a:r>
              <a:rPr lang="nl-NL" sz="2200" dirty="0"/>
              <a:t>Es gibt unterschiedliche</a:t>
            </a:r>
            <a:br>
              <a:rPr lang="nl-NL" sz="2200" dirty="0"/>
            </a:br>
            <a:r>
              <a:rPr lang="nl-NL" sz="2200" dirty="0"/>
              <a:t>     Profilformen. </a:t>
            </a:r>
            <a:br>
              <a:rPr lang="nl-NL" sz="2200" dirty="0"/>
            </a:br>
            <a:endParaRPr lang="nl-NL" sz="2200" dirty="0"/>
          </a:p>
          <a:p>
            <a:pPr marL="354013" lvl="0" indent="-354013">
              <a:buClr>
                <a:srgbClr val="C00000"/>
              </a:buClr>
              <a:buFont typeface="Wingdings" pitchFamily="2" charset="2"/>
              <a:buChar char="Ø"/>
            </a:pPr>
            <a:r>
              <a:rPr lang="nl-NL" sz="2200" dirty="0"/>
              <a:t>Wir unterscheiden zwischen </a:t>
            </a:r>
            <a:br>
              <a:rPr lang="nl-NL" sz="2200" dirty="0"/>
            </a:br>
            <a:r>
              <a:rPr lang="nl-NL" sz="2200" b="1" dirty="0">
                <a:solidFill>
                  <a:srgbClr val="C00000"/>
                </a:solidFill>
              </a:rPr>
              <a:t>symmetrischen Profilen </a:t>
            </a:r>
            <a:br>
              <a:rPr lang="nl-NL" sz="2200" b="1" dirty="0"/>
            </a:br>
            <a:r>
              <a:rPr lang="nl-NL" sz="2200" dirty="0"/>
              <a:t>und </a:t>
            </a:r>
            <a:r>
              <a:rPr lang="nl-NL" sz="2200" b="1" dirty="0">
                <a:solidFill>
                  <a:srgbClr val="C00000"/>
                </a:solidFill>
              </a:rPr>
              <a:t>gewölbten Profilen</a:t>
            </a:r>
            <a:r>
              <a:rPr lang="nl-NL" sz="2200" dirty="0"/>
              <a:t>.</a:t>
            </a:r>
          </a:p>
        </p:txBody>
      </p:sp>
      <p:pic>
        <p:nvPicPr>
          <p:cNvPr id="7" name="Grafik 6" descr="Ein Bild, das Messer enthält.&#10;&#10;Automatisch generierte Beschreibung">
            <a:extLst>
              <a:ext uri="{FF2B5EF4-FFF2-40B4-BE49-F238E27FC236}">
                <a16:creationId xmlns:a16="http://schemas.microsoft.com/office/drawing/2014/main" id="{922D7638-24D8-4701-ACA4-193918B66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25" y="887768"/>
            <a:ext cx="7593443" cy="5125574"/>
          </a:xfrm>
          <a:prstGeom prst="rect">
            <a:avLst/>
          </a:prstGeom>
        </p:spPr>
      </p:pic>
    </p:spTree>
    <p:extLst>
      <p:ext uri="{BB962C8B-B14F-4D97-AF65-F5344CB8AC3E}">
        <p14:creationId xmlns:p14="http://schemas.microsoft.com/office/powerpoint/2010/main" val="245683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SG 38</a:t>
            </a:r>
          </a:p>
        </p:txBody>
      </p:sp>
      <p:pic>
        <p:nvPicPr>
          <p:cNvPr id="6" name="Inhaltsplatzhalter 5">
            <a:extLst>
              <a:ext uri="{FF2B5EF4-FFF2-40B4-BE49-F238E27FC236}">
                <a16:creationId xmlns:a16="http://schemas.microsoft.com/office/drawing/2014/main" id="{9C1CA761-284B-4820-B5CD-1A124BC89789}"/>
              </a:ext>
            </a:extLst>
          </p:cNvPr>
          <p:cNvPicPr>
            <a:picLocks noGrp="1" noChangeAspect="1"/>
          </p:cNvPicPr>
          <p:nvPr>
            <p:ph idx="1"/>
          </p:nvPr>
        </p:nvPicPr>
        <p:blipFill>
          <a:blip r:embed="rId2"/>
          <a:stretch>
            <a:fillRect/>
          </a:stretch>
        </p:blipFill>
        <p:spPr>
          <a:xfrm>
            <a:off x="864170" y="759417"/>
            <a:ext cx="10398551" cy="5828583"/>
          </a:xfrm>
          <a:prstGeom prst="rect">
            <a:avLst/>
          </a:prstGeom>
        </p:spPr>
      </p:pic>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  Grundlagen des Fliegens</a:t>
            </a:r>
          </a:p>
          <a:p>
            <a:endParaRPr lang="de-DE" dirty="0"/>
          </a:p>
        </p:txBody>
      </p:sp>
      <p:sp>
        <p:nvSpPr>
          <p:cNvPr id="7" name="Ovale toelichting 1">
            <a:extLst>
              <a:ext uri="{FF2B5EF4-FFF2-40B4-BE49-F238E27FC236}">
                <a16:creationId xmlns:a16="http://schemas.microsoft.com/office/drawing/2014/main" id="{DDDAA552-B69C-4858-8B08-3926E306E4A3}"/>
              </a:ext>
            </a:extLst>
          </p:cNvPr>
          <p:cNvSpPr/>
          <p:nvPr/>
        </p:nvSpPr>
        <p:spPr>
          <a:xfrm>
            <a:off x="6019800" y="1165346"/>
            <a:ext cx="2448272" cy="11521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Gleitzahl 8,3 bei 56 km/h</a:t>
            </a:r>
          </a:p>
        </p:txBody>
      </p:sp>
    </p:spTree>
    <p:extLst>
      <p:ext uri="{BB962C8B-B14F-4D97-AF65-F5344CB8AC3E}">
        <p14:creationId xmlns:p14="http://schemas.microsoft.com/office/powerpoint/2010/main" val="872950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Profilgeometrie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5AED1602-E7BA-42B0-BA3F-DC945C5AF5CF}"/>
              </a:ext>
            </a:extLst>
          </p:cNvPr>
          <p:cNvSpPr txBox="1">
            <a:spLocks noChangeArrowheads="1"/>
          </p:cNvSpPr>
          <p:nvPr/>
        </p:nvSpPr>
        <p:spPr bwMode="auto">
          <a:xfrm>
            <a:off x="820093" y="3648773"/>
            <a:ext cx="8748712"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spcAft>
                <a:spcPts val="600"/>
              </a:spcAft>
              <a:buClr>
                <a:srgbClr val="C00000"/>
              </a:buClr>
              <a:buFont typeface="Wingdings" charset="0"/>
              <a:buChar char="Ø"/>
            </a:pPr>
            <a:r>
              <a:rPr lang="nl-NL" sz="2200" dirty="0"/>
              <a:t>Die </a:t>
            </a:r>
            <a:r>
              <a:rPr lang="nl-NL" sz="2200" b="1" dirty="0">
                <a:solidFill>
                  <a:srgbClr val="A50021"/>
                </a:solidFill>
              </a:rPr>
              <a:t>Profilsehne</a:t>
            </a:r>
            <a:r>
              <a:rPr lang="nl-NL" sz="2200" dirty="0"/>
              <a:t> verbindet die Profilnase und die Hinterkante</a:t>
            </a:r>
          </a:p>
          <a:p>
            <a:pPr>
              <a:spcAft>
                <a:spcPts val="600"/>
              </a:spcAft>
              <a:buClr>
                <a:srgbClr val="C00000"/>
              </a:buClr>
              <a:buFont typeface="Wingdings" charset="0"/>
              <a:buChar char="Ø"/>
            </a:pPr>
            <a:r>
              <a:rPr lang="nl-NL" sz="2200" dirty="0"/>
              <a:t>Die </a:t>
            </a:r>
            <a:r>
              <a:rPr lang="nl-NL" sz="2200" b="1" dirty="0">
                <a:solidFill>
                  <a:srgbClr val="A50021"/>
                </a:solidFill>
              </a:rPr>
              <a:t>Skelettlinie</a:t>
            </a:r>
            <a:r>
              <a:rPr lang="nl-NL" sz="2200" dirty="0"/>
              <a:t> verläuft in der Mitte zwisch Ober- und Unterseite des Profils. </a:t>
            </a:r>
            <a:endParaRPr lang="nl-NL" sz="2200" b="1" dirty="0"/>
          </a:p>
          <a:p>
            <a:pPr>
              <a:spcAft>
                <a:spcPts val="600"/>
              </a:spcAft>
              <a:buClr>
                <a:srgbClr val="C00000"/>
              </a:buClr>
              <a:buFont typeface="Wingdings" charset="0"/>
              <a:buChar char="Ø"/>
            </a:pPr>
            <a:r>
              <a:rPr lang="nl-NL" sz="2200" dirty="0"/>
              <a:t>Der größte Abstand zwischen Skelettlinie und Profilsehne ist die </a:t>
            </a:r>
            <a:r>
              <a:rPr lang="nl-NL" sz="2200" b="1" dirty="0">
                <a:solidFill>
                  <a:srgbClr val="A50021"/>
                </a:solidFill>
              </a:rPr>
              <a:t>Profilwölbung</a:t>
            </a:r>
            <a:r>
              <a:rPr lang="nl-NL" sz="2200" dirty="0"/>
              <a:t>.</a:t>
            </a:r>
          </a:p>
          <a:p>
            <a:pPr>
              <a:spcAft>
                <a:spcPts val="600"/>
              </a:spcAft>
              <a:buClr>
                <a:srgbClr val="C00000"/>
              </a:buClr>
              <a:buFont typeface="Wingdings" charset="0"/>
              <a:buChar char="Ø"/>
            </a:pPr>
            <a:r>
              <a:rPr lang="nl-NL" sz="2200" dirty="0"/>
              <a:t>Die </a:t>
            </a:r>
            <a:r>
              <a:rPr lang="nl-NL" sz="2200" b="1" dirty="0">
                <a:solidFill>
                  <a:srgbClr val="A50021"/>
                </a:solidFill>
              </a:rPr>
              <a:t>Profildicke</a:t>
            </a:r>
            <a:r>
              <a:rPr lang="nl-NL" sz="2200" dirty="0"/>
              <a:t> ergibt sich aus Abstand zwischen Ober- und Unterseite an der dicksten Stelle.</a:t>
            </a:r>
          </a:p>
        </p:txBody>
      </p:sp>
      <p:pic>
        <p:nvPicPr>
          <p:cNvPr id="7" name="Grafik 6">
            <a:extLst>
              <a:ext uri="{FF2B5EF4-FFF2-40B4-BE49-F238E27FC236}">
                <a16:creationId xmlns:a16="http://schemas.microsoft.com/office/drawing/2014/main" id="{6D979540-825D-403A-872D-A7CD575DB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93" y="817397"/>
            <a:ext cx="10551814" cy="2585194"/>
          </a:xfrm>
          <a:prstGeom prst="rect">
            <a:avLst/>
          </a:prstGeom>
        </p:spPr>
      </p:pic>
    </p:spTree>
    <p:extLst>
      <p:ext uri="{BB962C8B-B14F-4D97-AF65-F5344CB8AC3E}">
        <p14:creationId xmlns:p14="http://schemas.microsoft.com/office/powerpoint/2010/main" val="1325747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Einstell- und Anstellwinkel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7" name="Tekstvak 12">
            <a:extLst>
              <a:ext uri="{FF2B5EF4-FFF2-40B4-BE49-F238E27FC236}">
                <a16:creationId xmlns:a16="http://schemas.microsoft.com/office/drawing/2014/main" id="{19B2E566-0789-42D5-866A-A929D77A2DB7}"/>
              </a:ext>
            </a:extLst>
          </p:cNvPr>
          <p:cNvSpPr txBox="1"/>
          <p:nvPr/>
        </p:nvSpPr>
        <p:spPr>
          <a:xfrm>
            <a:off x="7547675" y="941927"/>
            <a:ext cx="4512325" cy="4832092"/>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marL="354013" indent="-354013">
              <a:buClr>
                <a:srgbClr val="C00000"/>
              </a:buClr>
              <a:buFont typeface="Wingdings" charset="0"/>
              <a:buChar char="Ø"/>
            </a:pPr>
            <a:r>
              <a:rPr lang="nl-NL" sz="2200" b="1" dirty="0">
                <a:solidFill>
                  <a:srgbClr val="C00000"/>
                </a:solidFill>
              </a:rPr>
              <a:t>Einstellwinkel</a:t>
            </a:r>
            <a:r>
              <a:rPr lang="nl-NL" sz="2200" b="1" dirty="0">
                <a:solidFill>
                  <a:srgbClr val="953735"/>
                </a:solidFill>
              </a:rPr>
              <a:t>:</a:t>
            </a:r>
            <a:r>
              <a:rPr lang="nl-NL" sz="2200" b="1" dirty="0"/>
              <a:t> </a:t>
            </a:r>
            <a:br>
              <a:rPr lang="nl-NL" sz="2200" b="1" dirty="0"/>
            </a:br>
            <a:r>
              <a:rPr lang="nl-NL" sz="2200" dirty="0"/>
              <a:t>Winkel zwischen Profilsehne und Längsachse </a:t>
            </a:r>
            <a:br>
              <a:rPr lang="nl-NL" sz="2200" dirty="0"/>
            </a:br>
            <a:endParaRPr lang="nl-NL" sz="2200" dirty="0"/>
          </a:p>
          <a:p>
            <a:pPr marL="354013" indent="-354013">
              <a:buClr>
                <a:srgbClr val="C00000"/>
              </a:buClr>
              <a:buFont typeface="Wingdings" charset="0"/>
              <a:buChar char="Ø"/>
            </a:pPr>
            <a:r>
              <a:rPr lang="nl-NL" sz="2200" b="1" dirty="0">
                <a:solidFill>
                  <a:srgbClr val="C00000"/>
                </a:solidFill>
              </a:rPr>
              <a:t>Anstellwinkel</a:t>
            </a:r>
            <a:r>
              <a:rPr lang="nl-NL" sz="2200" b="1" dirty="0">
                <a:solidFill>
                  <a:srgbClr val="953735"/>
                </a:solidFill>
              </a:rPr>
              <a:t>:</a:t>
            </a:r>
            <a:r>
              <a:rPr lang="nl-NL" sz="2200" b="1" dirty="0"/>
              <a:t> </a:t>
            </a:r>
            <a:br>
              <a:rPr lang="nl-NL" sz="2200" b="1" dirty="0"/>
            </a:br>
            <a:r>
              <a:rPr lang="nl-NL" sz="2200" dirty="0"/>
              <a:t>Winkel zwischen Flügelsehne und Richtung der </a:t>
            </a:r>
            <a:r>
              <a:rPr lang="nl-NL" sz="2200" i="1" dirty="0"/>
              <a:t>ungestörten</a:t>
            </a:r>
            <a:r>
              <a:rPr lang="nl-NL" sz="2200" dirty="0"/>
              <a:t> Anströmung</a:t>
            </a:r>
            <a:br>
              <a:rPr lang="nl-NL" sz="2200" dirty="0"/>
            </a:br>
            <a:endParaRPr lang="nl-NL" sz="2200" dirty="0"/>
          </a:p>
          <a:p>
            <a:pPr marL="354013" indent="-354013">
              <a:buClr>
                <a:srgbClr val="C00000"/>
              </a:buClr>
              <a:buFont typeface="Wingdings" charset="0"/>
              <a:buChar char="Ø"/>
            </a:pPr>
            <a:r>
              <a:rPr lang="nl-NL" sz="2200" dirty="0"/>
              <a:t>Das Höhenleitwerk hat einen kleineren Einstellwinkel und erreicht später den kritischen Anstellwinkel: </a:t>
            </a:r>
            <a:r>
              <a:rPr lang="nl-NL" sz="2200" b="1" dirty="0">
                <a:solidFill>
                  <a:srgbClr val="C00000"/>
                </a:solidFill>
              </a:rPr>
              <a:t>Einstellwinkeldifferenz</a:t>
            </a:r>
          </a:p>
        </p:txBody>
      </p:sp>
      <p:pic>
        <p:nvPicPr>
          <p:cNvPr id="8" name="Grafik 7">
            <a:extLst>
              <a:ext uri="{FF2B5EF4-FFF2-40B4-BE49-F238E27FC236}">
                <a16:creationId xmlns:a16="http://schemas.microsoft.com/office/drawing/2014/main" id="{22D104D4-01C1-4C95-B812-75C99DAC5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3" y="941927"/>
            <a:ext cx="7152203" cy="2550952"/>
          </a:xfrm>
          <a:prstGeom prst="rect">
            <a:avLst/>
          </a:prstGeom>
        </p:spPr>
      </p:pic>
      <p:pic>
        <p:nvPicPr>
          <p:cNvPr id="9" name="Grafik 8">
            <a:extLst>
              <a:ext uri="{FF2B5EF4-FFF2-40B4-BE49-F238E27FC236}">
                <a16:creationId xmlns:a16="http://schemas.microsoft.com/office/drawing/2014/main" id="{B8112A4F-3AB3-4E8E-95F7-E2CF333C2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08" y="3819681"/>
            <a:ext cx="7104872" cy="2226193"/>
          </a:xfrm>
          <a:prstGeom prst="rect">
            <a:avLst/>
          </a:prstGeom>
        </p:spPr>
      </p:pic>
    </p:spTree>
    <p:extLst>
      <p:ext uri="{BB962C8B-B14F-4D97-AF65-F5344CB8AC3E}">
        <p14:creationId xmlns:p14="http://schemas.microsoft.com/office/powerpoint/2010/main" val="40203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Luftdruck</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64F741E4-0674-4277-BF52-D106392B1124}"/>
              </a:ext>
            </a:extLst>
          </p:cNvPr>
          <p:cNvSpPr txBox="1"/>
          <p:nvPr/>
        </p:nvSpPr>
        <p:spPr>
          <a:xfrm>
            <a:off x="173504" y="4334393"/>
            <a:ext cx="11844992" cy="2092881"/>
          </a:xfrm>
          <a:prstGeom prst="rect">
            <a:avLst/>
          </a:prstGeom>
          <a:noFill/>
        </p:spPr>
        <p:txBody>
          <a:bodyPr wrap="square" rtlCol="0">
            <a:spAutoFit/>
          </a:bodyPr>
          <a:lstStyle/>
          <a:p>
            <a:pPr marL="354013" lvl="0" indent="-354013">
              <a:spcAft>
                <a:spcPts val="1200"/>
              </a:spcAft>
              <a:buClr>
                <a:srgbClr val="C00000"/>
              </a:buClr>
              <a:buFont typeface="Wingdings" pitchFamily="2" charset="2"/>
              <a:buChar char="Ø"/>
            </a:pPr>
            <a:r>
              <a:rPr lang="de-DE" sz="2200" dirty="0"/>
              <a:t>Ruhende Luft besteht aus einer riesengroßen Anzahl von Molekülen, die sich kreuz und quer durcheinander bewegen. Jedes mit seiner eigenen Geschwindigkeit und Richtung. </a:t>
            </a:r>
            <a:endParaRPr lang="nl-NL" sz="2200" dirty="0"/>
          </a:p>
          <a:p>
            <a:pPr marL="354013" lvl="0" indent="-354013">
              <a:spcAft>
                <a:spcPts val="1200"/>
              </a:spcAft>
              <a:buClr>
                <a:srgbClr val="C00000"/>
              </a:buClr>
              <a:buFont typeface="Wingdings" pitchFamily="2" charset="2"/>
              <a:buChar char="Ø"/>
            </a:pPr>
            <a:r>
              <a:rPr lang="de-DE" sz="2200" dirty="0"/>
              <a:t>Aufgrund der Gesamtkraft dieser vielen Molekülen, die gegen die Wand stoßen, erfährt die Wand einen konstanten Druck, den </a:t>
            </a:r>
            <a:r>
              <a:rPr lang="de-DE" sz="2200" b="1" dirty="0">
                <a:solidFill>
                  <a:srgbClr val="C00000"/>
                </a:solidFill>
              </a:rPr>
              <a:t>Luftdruck</a:t>
            </a:r>
            <a:r>
              <a:rPr lang="de-DE" sz="2200" dirty="0"/>
              <a:t>.  </a:t>
            </a:r>
            <a:endParaRPr lang="nl-NL" sz="2200" dirty="0"/>
          </a:p>
          <a:p>
            <a:pPr marL="354013" lvl="0" indent="-354013">
              <a:spcAft>
                <a:spcPts val="1200"/>
              </a:spcAft>
              <a:buClr>
                <a:srgbClr val="C00000"/>
              </a:buClr>
              <a:buFont typeface="Wingdings" pitchFamily="2" charset="2"/>
              <a:buChar char="Ø"/>
            </a:pPr>
            <a:r>
              <a:rPr lang="de-DE" sz="2200" dirty="0"/>
              <a:t>Je höher der Druck ist, umso größer ist die Luftdichte</a:t>
            </a:r>
            <a:r>
              <a:rPr lang="nl-NL" sz="2200" dirty="0"/>
              <a:t>.</a:t>
            </a:r>
          </a:p>
        </p:txBody>
      </p:sp>
      <p:pic>
        <p:nvPicPr>
          <p:cNvPr id="7" name="Afbeelding 10">
            <a:extLst>
              <a:ext uri="{FF2B5EF4-FFF2-40B4-BE49-F238E27FC236}">
                <a16:creationId xmlns:a16="http://schemas.microsoft.com/office/drawing/2014/main" id="{1FD66D20-340D-4D01-8B5A-2CA2C83C0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799" y="983009"/>
            <a:ext cx="5122317" cy="3232530"/>
          </a:xfrm>
          <a:prstGeom prst="rect">
            <a:avLst/>
          </a:prstGeom>
        </p:spPr>
      </p:pic>
      <p:pic>
        <p:nvPicPr>
          <p:cNvPr id="8" name="Picture 2" descr="http://www.zweefvliegopleiding.nl/images/beginselen/luchtdruk2.gif">
            <a:extLst>
              <a:ext uri="{FF2B5EF4-FFF2-40B4-BE49-F238E27FC236}">
                <a16:creationId xmlns:a16="http://schemas.microsoft.com/office/drawing/2014/main" id="{5ED4FC15-ABF1-48E0-9F86-E1A2BCDC87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4919" y="867821"/>
            <a:ext cx="3687294" cy="32325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046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Umströmung eines Profils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Afbeelding 1">
            <a:extLst>
              <a:ext uri="{FF2B5EF4-FFF2-40B4-BE49-F238E27FC236}">
                <a16:creationId xmlns:a16="http://schemas.microsoft.com/office/drawing/2014/main" id="{D4CB633C-1125-4166-BCDC-735398AD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75" y="897631"/>
            <a:ext cx="8305729" cy="5581968"/>
          </a:xfrm>
          <a:prstGeom prst="rect">
            <a:avLst/>
          </a:prstGeom>
        </p:spPr>
      </p:pic>
      <p:sp>
        <p:nvSpPr>
          <p:cNvPr id="7" name="Tekstvak 11">
            <a:extLst>
              <a:ext uri="{FF2B5EF4-FFF2-40B4-BE49-F238E27FC236}">
                <a16:creationId xmlns:a16="http://schemas.microsoft.com/office/drawing/2014/main" id="{57F3AD8D-77D7-40C0-AA85-8500269EEF61}"/>
              </a:ext>
            </a:extLst>
          </p:cNvPr>
          <p:cNvSpPr txBox="1"/>
          <p:nvPr/>
        </p:nvSpPr>
        <p:spPr>
          <a:xfrm>
            <a:off x="8833138" y="896360"/>
            <a:ext cx="3141887" cy="769441"/>
          </a:xfrm>
          <a:prstGeom prst="rect">
            <a:avLst/>
          </a:prstGeom>
          <a:noFill/>
        </p:spPr>
        <p:txBody>
          <a:bodyPr wrap="square" rtlCol="0">
            <a:spAutoFit/>
          </a:bodyPr>
          <a:lstStyle/>
          <a:p>
            <a:pPr lvl="0">
              <a:buClr>
                <a:srgbClr val="FF0000"/>
              </a:buClr>
            </a:pPr>
            <a:r>
              <a:rPr lang="nl-NL" sz="2200" b="1" dirty="0">
                <a:solidFill>
                  <a:srgbClr val="C00000"/>
                </a:solidFill>
                <a:latin typeface="Arial" panose="020B0604020202020204" pitchFamily="34" charset="0"/>
                <a:cs typeface="Arial" panose="020B0604020202020204" pitchFamily="34" charset="0"/>
              </a:rPr>
              <a:t>Wie kommt es, dass ein Flugzeug fliegt?  </a:t>
            </a:r>
          </a:p>
        </p:txBody>
      </p:sp>
    </p:spTree>
    <p:extLst>
      <p:ext uri="{BB962C8B-B14F-4D97-AF65-F5344CB8AC3E}">
        <p14:creationId xmlns:p14="http://schemas.microsoft.com/office/powerpoint/2010/main" val="164473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Erklärung des Auftriebs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557BCC6D-6EB0-4DE6-8953-57661CDCE6A8}"/>
              </a:ext>
            </a:extLst>
          </p:cNvPr>
          <p:cNvSpPr txBox="1"/>
          <p:nvPr/>
        </p:nvSpPr>
        <p:spPr>
          <a:xfrm>
            <a:off x="-149730" y="825579"/>
            <a:ext cx="12036930" cy="5139869"/>
          </a:xfrm>
          <a:prstGeom prst="rect">
            <a:avLst/>
          </a:prstGeom>
          <a:noFill/>
        </p:spPr>
        <p:txBody>
          <a:bodyPr wrap="square" rtlCol="0">
            <a:spAutoFit/>
          </a:bodyPr>
          <a:lstStyle/>
          <a:p>
            <a:pPr marL="452438" lvl="1">
              <a:spcAft>
                <a:spcPts val="1200"/>
              </a:spcAft>
              <a:buClr>
                <a:srgbClr val="FF0000"/>
              </a:buClr>
            </a:pPr>
            <a:r>
              <a:rPr lang="nl-NL" sz="2200" dirty="0"/>
              <a:t>Zur Erklärung des Auftriebs gibt es </a:t>
            </a:r>
            <a:br>
              <a:rPr lang="nl-NL" sz="2200" dirty="0"/>
            </a:br>
            <a:r>
              <a:rPr lang="nl-NL" sz="2200" dirty="0"/>
              <a:t>zwei Möglichkeiten:</a:t>
            </a:r>
          </a:p>
          <a:p>
            <a:pPr marL="806450" lvl="1" indent="-354013">
              <a:spcAft>
                <a:spcPts val="1200"/>
              </a:spcAft>
              <a:buClr>
                <a:schemeClr val="tx1"/>
              </a:buClr>
              <a:buFont typeface="+mj-lt"/>
              <a:buAutoNum type="arabicPeriod"/>
            </a:pPr>
            <a:r>
              <a:rPr lang="de-DE" sz="2200" dirty="0"/>
              <a:t>Aktion ist Reaktion. </a:t>
            </a:r>
            <a:br>
              <a:rPr lang="de-DE" sz="2200" dirty="0"/>
            </a:br>
            <a:r>
              <a:rPr lang="de-DE" sz="2200" dirty="0"/>
              <a:t>Nach dem </a:t>
            </a:r>
            <a:r>
              <a:rPr lang="de-DE" sz="2200" b="1" dirty="0">
                <a:solidFill>
                  <a:srgbClr val="C00000"/>
                </a:solidFill>
              </a:rPr>
              <a:t>Dritten Gesetz von </a:t>
            </a:r>
            <a:br>
              <a:rPr lang="de-DE" sz="2200" b="1" dirty="0">
                <a:solidFill>
                  <a:srgbClr val="C00000"/>
                </a:solidFill>
              </a:rPr>
            </a:br>
            <a:r>
              <a:rPr lang="de-DE" sz="2200" b="1" dirty="0">
                <a:solidFill>
                  <a:srgbClr val="C00000"/>
                </a:solidFill>
              </a:rPr>
              <a:t>Newton</a:t>
            </a:r>
            <a:r>
              <a:rPr lang="de-DE" sz="2200" dirty="0"/>
              <a:t> hat jede Aktion eine gleiche, </a:t>
            </a:r>
            <a:br>
              <a:rPr lang="de-DE" sz="2200" dirty="0"/>
            </a:br>
            <a:r>
              <a:rPr lang="de-DE" sz="2200" dirty="0"/>
              <a:t>aber entgegengesetzte Reaktion. </a:t>
            </a:r>
            <a:br>
              <a:rPr lang="de-DE" sz="2200" dirty="0"/>
            </a:br>
            <a:r>
              <a:rPr lang="de-DE" sz="2200" dirty="0"/>
              <a:t>Aufgrund der Position des Flügels wird </a:t>
            </a:r>
            <a:br>
              <a:rPr lang="de-DE" sz="2200" dirty="0"/>
            </a:br>
            <a:r>
              <a:rPr lang="de-DE" sz="2200" dirty="0"/>
              <a:t>der Luftstrom nach unten abgelenkt. </a:t>
            </a:r>
            <a:br>
              <a:rPr lang="de-DE" sz="2200" dirty="0"/>
            </a:br>
            <a:r>
              <a:rPr lang="de-DE" sz="2200" dirty="0"/>
              <a:t>Dies ergibt eine Reaktionskraft nach oben.</a:t>
            </a:r>
          </a:p>
          <a:p>
            <a:pPr marL="806450" lvl="1" indent="-354013">
              <a:buClr>
                <a:schemeClr val="tx1"/>
              </a:buClr>
              <a:buFont typeface="+mj-lt"/>
              <a:buAutoNum type="arabicPeriod"/>
            </a:pPr>
            <a:r>
              <a:rPr lang="de-DE" sz="2200" dirty="0"/>
              <a:t>Nach dem </a:t>
            </a:r>
            <a:r>
              <a:rPr lang="de-DE" sz="2200" b="1" dirty="0">
                <a:solidFill>
                  <a:srgbClr val="C00000"/>
                </a:solidFill>
              </a:rPr>
              <a:t>Bernoulli'schen Gesetz </a:t>
            </a:r>
            <a:r>
              <a:rPr lang="de-DE" sz="2200" dirty="0">
                <a:solidFill>
                  <a:srgbClr val="C00000"/>
                </a:solidFill>
              </a:rPr>
              <a:t>geht eine Erhöhung der Geschwindigkeit eines Gases mit einer Verringerung des Drucks in diesem Gas einher. </a:t>
            </a:r>
            <a:br>
              <a:rPr lang="de-DE" sz="2200" dirty="0">
                <a:solidFill>
                  <a:srgbClr val="FF0000"/>
                </a:solidFill>
              </a:rPr>
            </a:br>
            <a:r>
              <a:rPr lang="de-DE" sz="2200" dirty="0"/>
              <a:t>Aufgrund des Kontinuitätsgesetzes sind die lokalen Geschwindigkeiten über der Oberseite des Profils höher als an der Unterseite.  Auf der Unterseite wird ein höherer Druck und auf der Oberseite ein niedrigerer Druck erzeugt. </a:t>
            </a:r>
            <a:endParaRPr lang="nl-NL" sz="2200" dirty="0"/>
          </a:p>
        </p:txBody>
      </p:sp>
      <p:pic>
        <p:nvPicPr>
          <p:cNvPr id="7" name="Picture 2" descr="http://www.zweefvliegopleiding.nl/images/beginselen/stroming-rond-een-profiel.jpg">
            <a:extLst>
              <a:ext uri="{FF2B5EF4-FFF2-40B4-BE49-F238E27FC236}">
                <a16:creationId xmlns:a16="http://schemas.microsoft.com/office/drawing/2014/main" id="{83868515-6B10-4BA8-98C9-F580EE2C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201" y="825579"/>
            <a:ext cx="5782799" cy="31419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200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200" dirty="0"/>
              <a:t>Kontinuitätsgesetz</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Venturi.gif">
            <a:extLst>
              <a:ext uri="{FF2B5EF4-FFF2-40B4-BE49-F238E27FC236}">
                <a16:creationId xmlns:a16="http://schemas.microsoft.com/office/drawing/2014/main" id="{D6654479-6623-45CF-8570-DB05C64DA00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8390" y="892900"/>
            <a:ext cx="9442819" cy="43744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hthoek 1">
            <a:extLst>
              <a:ext uri="{FF2B5EF4-FFF2-40B4-BE49-F238E27FC236}">
                <a16:creationId xmlns:a16="http://schemas.microsoft.com/office/drawing/2014/main" id="{542D648B-1DC6-4B90-ABAA-81010A3CC863}"/>
              </a:ext>
            </a:extLst>
          </p:cNvPr>
          <p:cNvSpPr/>
          <p:nvPr/>
        </p:nvSpPr>
        <p:spPr>
          <a:xfrm>
            <a:off x="1100380" y="5481399"/>
            <a:ext cx="10197884" cy="769441"/>
          </a:xfrm>
          <a:prstGeom prst="rect">
            <a:avLst/>
          </a:prstGeom>
        </p:spPr>
        <p:txBody>
          <a:bodyPr wrap="square">
            <a:spAutoFit/>
          </a:bodyPr>
          <a:lstStyle/>
          <a:p>
            <a:pPr>
              <a:buClr>
                <a:srgbClr val="FF0000"/>
              </a:buClr>
            </a:pPr>
            <a:r>
              <a:rPr lang="nl-NL" sz="2200" dirty="0"/>
              <a:t>Durch ein Rohr mit Verengung (Venturirohr) muss durch jeden Querschnitt die gleiche Luftmengepro Sekunde strömen </a:t>
            </a:r>
            <a:r>
              <a:rPr lang="nl-NL" sz="2200" b="1" dirty="0">
                <a:solidFill>
                  <a:srgbClr val="C00000"/>
                </a:solidFill>
                <a:latin typeface="Calibri" charset="0"/>
              </a:rPr>
              <a:t>(Kontinuitätsgesetz)</a:t>
            </a:r>
            <a:r>
              <a:rPr lang="nl-NL" sz="2200" dirty="0"/>
              <a:t>. </a:t>
            </a:r>
          </a:p>
        </p:txBody>
      </p:sp>
    </p:spTree>
    <p:extLst>
      <p:ext uri="{BB962C8B-B14F-4D97-AF65-F5344CB8AC3E}">
        <p14:creationId xmlns:p14="http://schemas.microsoft.com/office/powerpoint/2010/main" val="126239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200" dirty="0"/>
              <a:t>Kontinuitätsgesetz</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de-continuiteitswet.jpg">
            <a:extLst>
              <a:ext uri="{FF2B5EF4-FFF2-40B4-BE49-F238E27FC236}">
                <a16:creationId xmlns:a16="http://schemas.microsoft.com/office/drawing/2014/main" id="{AF080D03-438A-43B8-8AE4-2E007573E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26" y="851126"/>
            <a:ext cx="6208781" cy="327773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http://www.zweefvliegopleiding.nl/images/beginselen/stroombuis4.jpg">
            <a:extLst>
              <a:ext uri="{FF2B5EF4-FFF2-40B4-BE49-F238E27FC236}">
                <a16:creationId xmlns:a16="http://schemas.microsoft.com/office/drawing/2014/main" id="{F9FD5FD0-EB77-4873-B662-9D45663BB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16" y="4272949"/>
            <a:ext cx="6208781" cy="215237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hthoek 1">
            <a:extLst>
              <a:ext uri="{FF2B5EF4-FFF2-40B4-BE49-F238E27FC236}">
                <a16:creationId xmlns:a16="http://schemas.microsoft.com/office/drawing/2014/main" id="{EEE1DD17-AE13-4715-9118-39595FBDD2FA}"/>
              </a:ext>
            </a:extLst>
          </p:cNvPr>
          <p:cNvSpPr/>
          <p:nvPr/>
        </p:nvSpPr>
        <p:spPr>
          <a:xfrm>
            <a:off x="6741764" y="4272949"/>
            <a:ext cx="5318236" cy="1446550"/>
          </a:xfrm>
          <a:prstGeom prst="rect">
            <a:avLst/>
          </a:prstGeom>
        </p:spPr>
        <p:txBody>
          <a:bodyPr wrap="square">
            <a:spAutoFit/>
          </a:bodyPr>
          <a:lstStyle/>
          <a:p>
            <a:pPr marL="457200" lvl="0" indent="-457200">
              <a:buClr>
                <a:schemeClr val="tx1"/>
              </a:buClr>
              <a:buFont typeface="Wingdings" panose="05000000000000000000" pitchFamily="2" charset="2"/>
              <a:buChar char="Ø"/>
            </a:pPr>
            <a:r>
              <a:rPr lang="nl-NL" sz="2200" b="1" dirty="0">
                <a:solidFill>
                  <a:srgbClr val="C00000"/>
                </a:solidFill>
              </a:rPr>
              <a:t>Kontinuitätsgesetz:</a:t>
            </a:r>
            <a:r>
              <a:rPr lang="nl-NL" sz="2200" b="1" dirty="0"/>
              <a:t> </a:t>
            </a:r>
            <a:br>
              <a:rPr lang="nl-NL" sz="2200" b="1" dirty="0"/>
            </a:br>
            <a:r>
              <a:rPr lang="nl-NL" sz="2200" dirty="0"/>
              <a:t>D</a:t>
            </a:r>
            <a:r>
              <a:rPr lang="de-DE" sz="2200" dirty="0"/>
              <a:t>er Massenstrom in das Rohr hinein ist gleich dem Massenstrom aus dem Rohr heraus. </a:t>
            </a:r>
            <a:endParaRPr lang="nl-NL" sz="2200" dirty="0"/>
          </a:p>
        </p:txBody>
      </p:sp>
    </p:spTree>
    <p:extLst>
      <p:ext uri="{BB962C8B-B14F-4D97-AF65-F5344CB8AC3E}">
        <p14:creationId xmlns:p14="http://schemas.microsoft.com/office/powerpoint/2010/main" val="341412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200" dirty="0"/>
              <a:t>Gesetz von Bernoulli</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continuiteitswet2.jpg">
            <a:extLst>
              <a:ext uri="{FF2B5EF4-FFF2-40B4-BE49-F238E27FC236}">
                <a16:creationId xmlns:a16="http://schemas.microsoft.com/office/drawing/2014/main" id="{F434FB9B-138E-4B6E-A5C4-065E4F2B3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7" y="802961"/>
            <a:ext cx="11864415" cy="471911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hthoek 1">
            <a:extLst>
              <a:ext uri="{FF2B5EF4-FFF2-40B4-BE49-F238E27FC236}">
                <a16:creationId xmlns:a16="http://schemas.microsoft.com/office/drawing/2014/main" id="{542D648B-1DC6-4B90-ABAA-81010A3CC863}"/>
              </a:ext>
            </a:extLst>
          </p:cNvPr>
          <p:cNvSpPr/>
          <p:nvPr/>
        </p:nvSpPr>
        <p:spPr>
          <a:xfrm>
            <a:off x="1791351" y="5599885"/>
            <a:ext cx="10196919" cy="769441"/>
          </a:xfrm>
          <a:prstGeom prst="rect">
            <a:avLst/>
          </a:prstGeom>
        </p:spPr>
        <p:txBody>
          <a:bodyPr wrap="square">
            <a:spAutoFit/>
          </a:bodyPr>
          <a:lstStyle/>
          <a:p>
            <a:pPr lvl="0">
              <a:buClr>
                <a:srgbClr val="FF0000"/>
              </a:buClr>
            </a:pPr>
            <a:r>
              <a:rPr lang="de-DE" sz="2200" dirty="0"/>
              <a:t>An der Verengung strömt die Luft schneller und dort sinkt der Luftdruck.</a:t>
            </a:r>
          </a:p>
          <a:p>
            <a:pPr lvl="0">
              <a:buClr>
                <a:srgbClr val="FF0000"/>
              </a:buClr>
            </a:pPr>
            <a:r>
              <a:rPr lang="nl-NL" sz="2200" dirty="0">
                <a:solidFill>
                  <a:srgbClr val="C00000"/>
                </a:solidFill>
                <a:latin typeface="Calibri" charset="0"/>
              </a:rPr>
              <a:t>(Gesetz von </a:t>
            </a:r>
            <a:r>
              <a:rPr lang="nl-NL" sz="2200" b="1" dirty="0">
                <a:solidFill>
                  <a:srgbClr val="C00000"/>
                </a:solidFill>
                <a:latin typeface="Calibri" charset="0"/>
              </a:rPr>
              <a:t>Bernoulli</a:t>
            </a:r>
            <a:r>
              <a:rPr lang="nl-NL" sz="2200" dirty="0">
                <a:solidFill>
                  <a:srgbClr val="C00000"/>
                </a:solidFill>
                <a:latin typeface="Calibri" charset="0"/>
              </a:rPr>
              <a:t>)</a:t>
            </a:r>
            <a:r>
              <a:rPr lang="nl-NL" sz="2200" dirty="0"/>
              <a:t>.</a:t>
            </a:r>
          </a:p>
        </p:txBody>
      </p:sp>
    </p:spTree>
    <p:extLst>
      <p:ext uri="{BB962C8B-B14F-4D97-AF65-F5344CB8AC3E}">
        <p14:creationId xmlns:p14="http://schemas.microsoft.com/office/powerpoint/2010/main" val="3855310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Stromlinien</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C5DE12DB-EE23-4689-BBF6-52C7F3651D24}"/>
              </a:ext>
            </a:extLst>
          </p:cNvPr>
          <p:cNvSpPr/>
          <p:nvPr/>
        </p:nvSpPr>
        <p:spPr>
          <a:xfrm>
            <a:off x="8524069" y="1507076"/>
            <a:ext cx="3535931" cy="2862322"/>
          </a:xfrm>
          <a:prstGeom prst="rect">
            <a:avLst/>
          </a:prstGeom>
        </p:spPr>
        <p:txBody>
          <a:bodyPr wrap="square">
            <a:spAutoFit/>
          </a:bodyPr>
          <a:lstStyle/>
          <a:p>
            <a:pPr lvl="0">
              <a:buClr>
                <a:srgbClr val="FF0000"/>
              </a:buClr>
            </a:pPr>
            <a:r>
              <a:rPr lang="nl-NL" sz="2200" b="1" dirty="0">
                <a:solidFill>
                  <a:srgbClr val="C00000"/>
                </a:solidFill>
              </a:rPr>
              <a:t>Stromlinie:</a:t>
            </a:r>
            <a:r>
              <a:rPr lang="nl-NL" sz="2200" b="1" dirty="0"/>
              <a:t> </a:t>
            </a:r>
            <a:br>
              <a:rPr lang="nl-NL" sz="2200" b="1" dirty="0"/>
            </a:br>
            <a:r>
              <a:rPr lang="nl-NL" sz="2200" dirty="0"/>
              <a:t>Der Weg eines Luftteilchens in der Strömung.</a:t>
            </a:r>
            <a:br>
              <a:rPr lang="nl-NL" sz="2200" dirty="0"/>
            </a:br>
            <a:endParaRPr lang="nl-NL" sz="2200" dirty="0"/>
          </a:p>
          <a:p>
            <a:pPr lvl="0">
              <a:buClr>
                <a:srgbClr val="FF0000"/>
              </a:buClr>
            </a:pPr>
            <a:r>
              <a:rPr lang="nl-NL" sz="2200" dirty="0"/>
              <a:t>Kleine Abstände zwischen den Stromlinien entsprechen einer Querschnittsverengung. </a:t>
            </a:r>
          </a:p>
          <a:p>
            <a:pPr lvl="0">
              <a:buClr>
                <a:srgbClr val="FF0000"/>
              </a:buClr>
              <a:buFont typeface="Wingdings" pitchFamily="2" charset="2"/>
              <a:buChar char="Ø"/>
            </a:pPr>
            <a:endParaRPr lang="nl-NL" sz="2600" dirty="0"/>
          </a:p>
        </p:txBody>
      </p:sp>
      <p:pic>
        <p:nvPicPr>
          <p:cNvPr id="7" name="Grafik 6">
            <a:extLst>
              <a:ext uri="{FF2B5EF4-FFF2-40B4-BE49-F238E27FC236}">
                <a16:creationId xmlns:a16="http://schemas.microsoft.com/office/drawing/2014/main" id="{3F809A21-DCE3-4DB7-B2E7-885940CA6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94" y="1257496"/>
            <a:ext cx="7953301" cy="4343008"/>
          </a:xfrm>
          <a:prstGeom prst="rect">
            <a:avLst/>
          </a:prstGeom>
        </p:spPr>
      </p:pic>
    </p:spTree>
    <p:extLst>
      <p:ext uri="{BB962C8B-B14F-4D97-AF65-F5344CB8AC3E}">
        <p14:creationId xmlns:p14="http://schemas.microsoft.com/office/powerpoint/2010/main" val="326558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Auftrieb und 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8C88D91F-D0BE-4D40-94CE-A4AB9F5E4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7" y="1220536"/>
            <a:ext cx="5622748" cy="2708290"/>
          </a:xfrm>
          <a:prstGeom prst="rect">
            <a:avLst/>
          </a:prstGeom>
        </p:spPr>
      </p:pic>
      <p:pic>
        <p:nvPicPr>
          <p:cNvPr id="7" name="Grafik 6">
            <a:extLst>
              <a:ext uri="{FF2B5EF4-FFF2-40B4-BE49-F238E27FC236}">
                <a16:creationId xmlns:a16="http://schemas.microsoft.com/office/drawing/2014/main" id="{E5BF5BCF-57D5-4885-92BC-A3AF08A0D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676" y="900927"/>
            <a:ext cx="5572820" cy="3027899"/>
          </a:xfrm>
          <a:prstGeom prst="rect">
            <a:avLst/>
          </a:prstGeom>
        </p:spPr>
      </p:pic>
      <p:sp>
        <p:nvSpPr>
          <p:cNvPr id="8" name="Tekstvak 11">
            <a:extLst>
              <a:ext uri="{FF2B5EF4-FFF2-40B4-BE49-F238E27FC236}">
                <a16:creationId xmlns:a16="http://schemas.microsoft.com/office/drawing/2014/main" id="{81AF6ECF-22EB-48CF-BBBD-BDA6444CFD03}"/>
              </a:ext>
            </a:extLst>
          </p:cNvPr>
          <p:cNvSpPr txBox="1"/>
          <p:nvPr/>
        </p:nvSpPr>
        <p:spPr>
          <a:xfrm>
            <a:off x="280748" y="3724654"/>
            <a:ext cx="5269820" cy="1138773"/>
          </a:xfrm>
          <a:prstGeom prst="rect">
            <a:avLst/>
          </a:prstGeom>
          <a:noFill/>
        </p:spPr>
        <p:txBody>
          <a:bodyPr wrap="square" rtlCol="0">
            <a:spAutoFit/>
          </a:bodyPr>
          <a:lstStyle/>
          <a:p>
            <a:pPr marL="457200" lvl="0" indent="-457200">
              <a:buClr>
                <a:schemeClr val="tx1"/>
              </a:buClr>
              <a:buFont typeface="Wingdings" panose="05000000000000000000" pitchFamily="2" charset="2"/>
              <a:buChar char="Ø"/>
            </a:pPr>
            <a:endParaRPr lang="nl-NL" sz="2400" dirty="0"/>
          </a:p>
          <a:p>
            <a:pPr marL="457200" lvl="0" indent="-457200">
              <a:buClr>
                <a:srgbClr val="C00000"/>
              </a:buClr>
              <a:buFont typeface="Wingdings" panose="05000000000000000000" pitchFamily="2" charset="2"/>
              <a:buChar char="Ø"/>
            </a:pPr>
            <a:r>
              <a:rPr lang="nl-NL" sz="2200" dirty="0"/>
              <a:t>Diese Platte erzeugt nur </a:t>
            </a:r>
            <a:r>
              <a:rPr lang="nl-NL" sz="2200" dirty="0">
                <a:solidFill>
                  <a:srgbClr val="C00000"/>
                </a:solidFill>
              </a:rPr>
              <a:t>Widerstand</a:t>
            </a:r>
            <a:r>
              <a:rPr lang="nl-NL" sz="2200" dirty="0"/>
              <a:t>.</a:t>
            </a:r>
            <a:br>
              <a:rPr lang="nl-NL" sz="2200" dirty="0"/>
            </a:br>
            <a:endParaRPr lang="nl-NL" sz="2200" dirty="0"/>
          </a:p>
        </p:txBody>
      </p:sp>
      <p:sp>
        <p:nvSpPr>
          <p:cNvPr id="9" name="Tekstvak 11">
            <a:extLst>
              <a:ext uri="{FF2B5EF4-FFF2-40B4-BE49-F238E27FC236}">
                <a16:creationId xmlns:a16="http://schemas.microsoft.com/office/drawing/2014/main" id="{E4A1AB2F-BCF0-4312-BBC6-9778D3BF0710}"/>
              </a:ext>
            </a:extLst>
          </p:cNvPr>
          <p:cNvSpPr txBox="1"/>
          <p:nvPr/>
        </p:nvSpPr>
        <p:spPr>
          <a:xfrm>
            <a:off x="6352676" y="3679526"/>
            <a:ext cx="5839324" cy="1477328"/>
          </a:xfrm>
          <a:prstGeom prst="rect">
            <a:avLst/>
          </a:prstGeom>
          <a:noFill/>
        </p:spPr>
        <p:txBody>
          <a:bodyPr wrap="square" rtlCol="0">
            <a:spAutoFit/>
          </a:bodyPr>
          <a:lstStyle/>
          <a:p>
            <a:pPr marL="457200" lvl="0" indent="-457200">
              <a:buClr>
                <a:schemeClr val="tx1"/>
              </a:buClr>
              <a:buFont typeface="Wingdings" panose="05000000000000000000" pitchFamily="2" charset="2"/>
              <a:buChar char="Ø"/>
            </a:pPr>
            <a:endParaRPr lang="nl-NL" sz="2400" dirty="0"/>
          </a:p>
          <a:p>
            <a:pPr marL="457200" indent="-457200">
              <a:buClr>
                <a:srgbClr val="C00000"/>
              </a:buClr>
              <a:buFont typeface="Wingdings" panose="05000000000000000000" pitchFamily="2" charset="2"/>
              <a:buChar char="Ø"/>
            </a:pPr>
            <a:r>
              <a:rPr lang="nl-NL" sz="2200" dirty="0"/>
              <a:t>Wird die anströmende Luft nach unten abgelenkt, dann entsteht eine Reaktionskraft auf die Platte nach oben </a:t>
            </a:r>
            <a:r>
              <a:rPr lang="nl-NL" sz="2200" dirty="0">
                <a:sym typeface="Symbol" panose="05050102010706020507" pitchFamily="18" charset="2"/>
              </a:rPr>
              <a:t> </a:t>
            </a:r>
            <a:r>
              <a:rPr lang="nl-NL" sz="2200" dirty="0">
                <a:solidFill>
                  <a:srgbClr val="C00000"/>
                </a:solidFill>
                <a:sym typeface="Symbol" panose="05050102010706020507" pitchFamily="18" charset="2"/>
              </a:rPr>
              <a:t>Luftkraft</a:t>
            </a:r>
            <a:r>
              <a:rPr lang="nl-NL" sz="2200" dirty="0">
                <a:sym typeface="Symbol" panose="05050102010706020507" pitchFamily="18" charset="2"/>
              </a:rPr>
              <a:t> </a:t>
            </a:r>
            <a:endParaRPr lang="nl-NL" sz="2200" dirty="0"/>
          </a:p>
        </p:txBody>
      </p:sp>
      <p:sp>
        <p:nvSpPr>
          <p:cNvPr id="10" name="Tekstvak 11">
            <a:extLst>
              <a:ext uri="{FF2B5EF4-FFF2-40B4-BE49-F238E27FC236}">
                <a16:creationId xmlns:a16="http://schemas.microsoft.com/office/drawing/2014/main" id="{CCD71558-4BEF-4B37-B908-A5249EB5EC74}"/>
              </a:ext>
            </a:extLst>
          </p:cNvPr>
          <p:cNvSpPr txBox="1"/>
          <p:nvPr/>
        </p:nvSpPr>
        <p:spPr>
          <a:xfrm>
            <a:off x="2124781" y="5487706"/>
            <a:ext cx="8475228" cy="769441"/>
          </a:xfrm>
          <a:prstGeom prst="rect">
            <a:avLst/>
          </a:prstGeom>
          <a:noFill/>
        </p:spPr>
        <p:txBody>
          <a:bodyPr wrap="square" rtlCol="0">
            <a:spAutoFit/>
          </a:bodyPr>
          <a:lstStyle/>
          <a:p>
            <a:pPr marL="457200" lvl="0" indent="-457200">
              <a:buClr>
                <a:srgbClr val="C00000"/>
              </a:buClr>
              <a:buFont typeface="Wingdings" panose="05000000000000000000" pitchFamily="2" charset="2"/>
              <a:buChar char="Ø"/>
            </a:pPr>
            <a:r>
              <a:rPr lang="nl-NL" sz="2200" dirty="0"/>
              <a:t>Die Luftkraft L können wir in eine Komponente A (den </a:t>
            </a:r>
            <a:r>
              <a:rPr lang="nl-NL" sz="2200" dirty="0">
                <a:solidFill>
                  <a:srgbClr val="C00000"/>
                </a:solidFill>
              </a:rPr>
              <a:t>Auftrieb</a:t>
            </a:r>
            <a:r>
              <a:rPr lang="nl-NL" sz="2200" dirty="0"/>
              <a:t>) und in eine Komponente W (den </a:t>
            </a:r>
            <a:r>
              <a:rPr lang="nl-NL" sz="2200" dirty="0">
                <a:solidFill>
                  <a:srgbClr val="C00000"/>
                </a:solidFill>
              </a:rPr>
              <a:t>Widerstand</a:t>
            </a:r>
            <a:r>
              <a:rPr lang="nl-NL" sz="2200" dirty="0"/>
              <a:t>) aufspalten.</a:t>
            </a:r>
          </a:p>
        </p:txBody>
      </p:sp>
    </p:spTree>
    <p:extLst>
      <p:ext uri="{BB962C8B-B14F-4D97-AF65-F5344CB8AC3E}">
        <p14:creationId xmlns:p14="http://schemas.microsoft.com/office/powerpoint/2010/main" val="38476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Aerodynamik und Flugmechanik</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6" name="Text Box 16">
            <a:extLst>
              <a:ext uri="{FF2B5EF4-FFF2-40B4-BE49-F238E27FC236}">
                <a16:creationId xmlns:a16="http://schemas.microsoft.com/office/drawing/2014/main" id="{03F4BB16-9CDC-481E-B165-3148C8B91906}"/>
              </a:ext>
            </a:extLst>
          </p:cNvPr>
          <p:cNvSpPr txBox="1">
            <a:spLocks noChangeArrowheads="1"/>
          </p:cNvSpPr>
          <p:nvPr/>
        </p:nvSpPr>
        <p:spPr bwMode="auto">
          <a:xfrm>
            <a:off x="1707723" y="1769856"/>
            <a:ext cx="8676456"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200" b="1" dirty="0">
                <a:solidFill>
                  <a:srgbClr val="C00000"/>
                </a:solidFill>
                <a:latin typeface="Arial" panose="020B0604020202020204" pitchFamily="34" charset="0"/>
              </a:rPr>
              <a:t>1.</a:t>
            </a:r>
            <a:r>
              <a:rPr lang="fr-FR" altLang="nl-NL" sz="2200" b="1" dirty="0">
                <a:solidFill>
                  <a:srgbClr val="FF0000"/>
                </a:solidFill>
                <a:latin typeface="Arial" panose="020B0604020202020204" pitchFamily="34" charset="0"/>
              </a:rPr>
              <a:t> </a:t>
            </a:r>
            <a:r>
              <a:rPr lang="fr-FR" altLang="nl-NL" sz="2200" dirty="0">
                <a:latin typeface="Arial" panose="020B0604020202020204" pitchFamily="34" charset="0"/>
              </a:rPr>
              <a:t>Aerodynamik (Strömungslehre)</a:t>
            </a:r>
          </a:p>
        </p:txBody>
      </p:sp>
      <p:sp>
        <p:nvSpPr>
          <p:cNvPr id="7" name="Text Box 17">
            <a:extLst>
              <a:ext uri="{FF2B5EF4-FFF2-40B4-BE49-F238E27FC236}">
                <a16:creationId xmlns:a16="http://schemas.microsoft.com/office/drawing/2014/main" id="{ECB0A664-BD01-4E3A-9C09-7AC9E34ECA37}"/>
              </a:ext>
            </a:extLst>
          </p:cNvPr>
          <p:cNvSpPr txBox="1">
            <a:spLocks noChangeArrowheads="1"/>
          </p:cNvSpPr>
          <p:nvPr/>
        </p:nvSpPr>
        <p:spPr bwMode="auto">
          <a:xfrm>
            <a:off x="2343979" y="2346552"/>
            <a:ext cx="8175821"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nl-NL" sz="2200" dirty="0">
                <a:latin typeface="Arial" panose="020B0604020202020204" pitchFamily="34" charset="0"/>
              </a:rPr>
              <a:t>Kräfte und Momente bewirkt durch umströmende Luft</a:t>
            </a:r>
          </a:p>
        </p:txBody>
      </p:sp>
      <p:sp>
        <p:nvSpPr>
          <p:cNvPr id="8" name="Text Box 18">
            <a:extLst>
              <a:ext uri="{FF2B5EF4-FFF2-40B4-BE49-F238E27FC236}">
                <a16:creationId xmlns:a16="http://schemas.microsoft.com/office/drawing/2014/main" id="{53888BAA-B133-4937-8429-5EC6D2C7B00A}"/>
              </a:ext>
            </a:extLst>
          </p:cNvPr>
          <p:cNvSpPr txBox="1">
            <a:spLocks noChangeArrowheads="1"/>
          </p:cNvSpPr>
          <p:nvPr/>
        </p:nvSpPr>
        <p:spPr bwMode="auto">
          <a:xfrm>
            <a:off x="1707723" y="3160690"/>
            <a:ext cx="6096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200" b="1" dirty="0">
                <a:solidFill>
                  <a:srgbClr val="C00000"/>
                </a:solidFill>
                <a:latin typeface="Arial" panose="020B0604020202020204" pitchFamily="34" charset="0"/>
              </a:rPr>
              <a:t>2.</a:t>
            </a:r>
            <a:r>
              <a:rPr lang="fr-FR" altLang="nl-NL" sz="2200" b="1" dirty="0">
                <a:solidFill>
                  <a:srgbClr val="FF0000"/>
                </a:solidFill>
                <a:latin typeface="Arial" panose="020B0604020202020204" pitchFamily="34" charset="0"/>
              </a:rPr>
              <a:t> </a:t>
            </a:r>
            <a:r>
              <a:rPr lang="fr-FR" altLang="nl-NL" sz="2200" dirty="0">
                <a:latin typeface="Arial" panose="020B0604020202020204" pitchFamily="34" charset="0"/>
              </a:rPr>
              <a:t>Flugmechanik</a:t>
            </a:r>
          </a:p>
        </p:txBody>
      </p:sp>
      <p:sp>
        <p:nvSpPr>
          <p:cNvPr id="9" name="Text Box 20">
            <a:extLst>
              <a:ext uri="{FF2B5EF4-FFF2-40B4-BE49-F238E27FC236}">
                <a16:creationId xmlns:a16="http://schemas.microsoft.com/office/drawing/2014/main" id="{76BDEBA8-3AE9-406C-9C1A-94DCD42B0470}"/>
              </a:ext>
            </a:extLst>
          </p:cNvPr>
          <p:cNvSpPr txBox="1">
            <a:spLocks noChangeArrowheads="1"/>
          </p:cNvSpPr>
          <p:nvPr/>
        </p:nvSpPr>
        <p:spPr bwMode="auto">
          <a:xfrm>
            <a:off x="2343979" y="3811394"/>
            <a:ext cx="6096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200" dirty="0">
                <a:solidFill>
                  <a:srgbClr val="C00000"/>
                </a:solidFill>
                <a:latin typeface="Arial" panose="020B0604020202020204" pitchFamily="34" charset="0"/>
              </a:rPr>
              <a:t>2a.</a:t>
            </a:r>
            <a:r>
              <a:rPr lang="fr-FR" altLang="nl-NL" sz="2200" dirty="0">
                <a:solidFill>
                  <a:srgbClr val="FF0000"/>
                </a:solidFill>
                <a:latin typeface="Arial" panose="020B0604020202020204" pitchFamily="34" charset="0"/>
              </a:rPr>
              <a:t> </a:t>
            </a:r>
            <a:r>
              <a:rPr lang="fr-FR" altLang="nl-NL" sz="2200" dirty="0">
                <a:latin typeface="Arial" panose="020B0604020202020204" pitchFamily="34" charset="0"/>
              </a:rPr>
              <a:t>Flugleistungen</a:t>
            </a:r>
          </a:p>
        </p:txBody>
      </p:sp>
      <p:sp>
        <p:nvSpPr>
          <p:cNvPr id="10" name="Text Box 21">
            <a:extLst>
              <a:ext uri="{FF2B5EF4-FFF2-40B4-BE49-F238E27FC236}">
                <a16:creationId xmlns:a16="http://schemas.microsoft.com/office/drawing/2014/main" id="{DFD6D140-E913-4480-BF86-AED6EC2BD011}"/>
              </a:ext>
            </a:extLst>
          </p:cNvPr>
          <p:cNvSpPr txBox="1">
            <a:spLocks noChangeArrowheads="1"/>
          </p:cNvSpPr>
          <p:nvPr/>
        </p:nvSpPr>
        <p:spPr bwMode="auto">
          <a:xfrm>
            <a:off x="3263927" y="4235585"/>
            <a:ext cx="6384032"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200" dirty="0">
                <a:latin typeface="Arial" panose="020B0604020202020204" pitchFamily="34" charset="0"/>
              </a:rPr>
              <a:t>Bewegungen des Flugzeugschwerpunkts</a:t>
            </a:r>
          </a:p>
        </p:txBody>
      </p:sp>
      <p:sp>
        <p:nvSpPr>
          <p:cNvPr id="11" name="Text Box 22">
            <a:extLst>
              <a:ext uri="{FF2B5EF4-FFF2-40B4-BE49-F238E27FC236}">
                <a16:creationId xmlns:a16="http://schemas.microsoft.com/office/drawing/2014/main" id="{C0710BD1-799C-4800-A02C-943363A34333}"/>
              </a:ext>
            </a:extLst>
          </p:cNvPr>
          <p:cNvSpPr txBox="1">
            <a:spLocks noChangeArrowheads="1"/>
          </p:cNvSpPr>
          <p:nvPr/>
        </p:nvSpPr>
        <p:spPr bwMode="auto">
          <a:xfrm>
            <a:off x="2343979" y="4843146"/>
            <a:ext cx="6096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200" dirty="0">
                <a:solidFill>
                  <a:srgbClr val="C00000"/>
                </a:solidFill>
                <a:latin typeface="Arial" panose="020B0604020202020204" pitchFamily="34" charset="0"/>
              </a:rPr>
              <a:t>2b.</a:t>
            </a:r>
            <a:r>
              <a:rPr lang="fr-FR" altLang="nl-NL" sz="2200" dirty="0">
                <a:solidFill>
                  <a:srgbClr val="FF0000"/>
                </a:solidFill>
                <a:latin typeface="Arial" panose="020B0604020202020204" pitchFamily="34" charset="0"/>
              </a:rPr>
              <a:t> </a:t>
            </a:r>
            <a:r>
              <a:rPr lang="fr-FR" altLang="nl-NL" sz="2200" dirty="0">
                <a:latin typeface="Arial" panose="020B0604020202020204" pitchFamily="34" charset="0"/>
              </a:rPr>
              <a:t>Flugeigenschaften</a:t>
            </a:r>
          </a:p>
        </p:txBody>
      </p:sp>
      <p:sp>
        <p:nvSpPr>
          <p:cNvPr id="12" name="Text Box 23">
            <a:extLst>
              <a:ext uri="{FF2B5EF4-FFF2-40B4-BE49-F238E27FC236}">
                <a16:creationId xmlns:a16="http://schemas.microsoft.com/office/drawing/2014/main" id="{2AB1F21F-7B4D-4396-B097-435BBB1C1452}"/>
              </a:ext>
            </a:extLst>
          </p:cNvPr>
          <p:cNvSpPr txBox="1">
            <a:spLocks noChangeArrowheads="1"/>
          </p:cNvSpPr>
          <p:nvPr/>
        </p:nvSpPr>
        <p:spPr bwMode="auto">
          <a:xfrm>
            <a:off x="3263927" y="5338425"/>
            <a:ext cx="6438458"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200" dirty="0">
                <a:latin typeface="Arial" panose="020B0604020202020204" pitchFamily="34" charset="0"/>
              </a:rPr>
              <a:t>Drehungen um den Flugzeugschwerpunkt</a:t>
            </a:r>
          </a:p>
        </p:txBody>
      </p:sp>
      <p:sp>
        <p:nvSpPr>
          <p:cNvPr id="13" name="Tekstvak 1">
            <a:extLst>
              <a:ext uri="{FF2B5EF4-FFF2-40B4-BE49-F238E27FC236}">
                <a16:creationId xmlns:a16="http://schemas.microsoft.com/office/drawing/2014/main" id="{228F0736-6FF2-45F2-8619-FC52D338C85B}"/>
              </a:ext>
            </a:extLst>
          </p:cNvPr>
          <p:cNvSpPr txBox="1"/>
          <p:nvPr/>
        </p:nvSpPr>
        <p:spPr>
          <a:xfrm>
            <a:off x="1779731" y="1121784"/>
            <a:ext cx="5921814" cy="430887"/>
          </a:xfrm>
          <a:prstGeom prst="rect">
            <a:avLst/>
          </a:prstGeom>
          <a:noFill/>
        </p:spPr>
        <p:txBody>
          <a:bodyPr wrap="none" rtlCol="0">
            <a:spAutoFit/>
          </a:bodyPr>
          <a:lstStyle/>
          <a:p>
            <a:r>
              <a:rPr lang="nl-NL" sz="2200" i="1" dirty="0"/>
              <a:t>Grundlagen des Fliegens </a:t>
            </a:r>
            <a:r>
              <a:rPr lang="nl-NL" sz="2200" dirty="0"/>
              <a:t>behandelt zwei Bereiche:</a:t>
            </a:r>
          </a:p>
        </p:txBody>
      </p:sp>
    </p:spTree>
    <p:extLst>
      <p:ext uri="{BB962C8B-B14F-4D97-AF65-F5344CB8AC3E}">
        <p14:creationId xmlns:p14="http://schemas.microsoft.com/office/powerpoint/2010/main" val="565740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Kritischer Anstellwinkel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airflow-stall.gif">
            <a:extLst>
              <a:ext uri="{FF2B5EF4-FFF2-40B4-BE49-F238E27FC236}">
                <a16:creationId xmlns:a16="http://schemas.microsoft.com/office/drawing/2014/main" id="{6DDB1DA2-7157-4332-888B-CC4420CD96A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3937" y="1218123"/>
            <a:ext cx="9868758" cy="429434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kstvak 12">
            <a:extLst>
              <a:ext uri="{FF2B5EF4-FFF2-40B4-BE49-F238E27FC236}">
                <a16:creationId xmlns:a16="http://schemas.microsoft.com/office/drawing/2014/main" id="{E7E98D87-5CC5-4034-A9D9-8E8C62AAA4AD}"/>
              </a:ext>
            </a:extLst>
          </p:cNvPr>
          <p:cNvSpPr txBox="1"/>
          <p:nvPr/>
        </p:nvSpPr>
        <p:spPr>
          <a:xfrm>
            <a:off x="210379" y="711874"/>
            <a:ext cx="11849620" cy="430887"/>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200" dirty="0"/>
              <a:t>Bei Vergrößerung des Anstellwinkels nehmen der Auftrieb und der Widerstand zu.</a:t>
            </a:r>
          </a:p>
        </p:txBody>
      </p:sp>
      <p:sp>
        <p:nvSpPr>
          <p:cNvPr id="8" name="Tekstvak 12">
            <a:extLst>
              <a:ext uri="{FF2B5EF4-FFF2-40B4-BE49-F238E27FC236}">
                <a16:creationId xmlns:a16="http://schemas.microsoft.com/office/drawing/2014/main" id="{F8231043-F0A7-4549-B713-3FB4655A210C}"/>
              </a:ext>
            </a:extLst>
          </p:cNvPr>
          <p:cNvSpPr txBox="1"/>
          <p:nvPr/>
        </p:nvSpPr>
        <p:spPr>
          <a:xfrm>
            <a:off x="210379" y="5633893"/>
            <a:ext cx="11771242" cy="769441"/>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nl-NL" sz="2200" dirty="0"/>
              <a:t>Bei Erreichen des </a:t>
            </a:r>
            <a:r>
              <a:rPr lang="nl-NL" sz="2200" dirty="0">
                <a:solidFill>
                  <a:srgbClr val="C00000"/>
                </a:solidFill>
              </a:rPr>
              <a:t>kritischen Anstellwinkels </a:t>
            </a:r>
            <a:r>
              <a:rPr lang="nl-NL" sz="2200" dirty="0"/>
              <a:t>bricht der Auftrieb zusammen und der Widerstand nimmt stark zu.</a:t>
            </a:r>
          </a:p>
        </p:txBody>
      </p:sp>
    </p:spTree>
    <p:extLst>
      <p:ext uri="{BB962C8B-B14F-4D97-AF65-F5344CB8AC3E}">
        <p14:creationId xmlns:p14="http://schemas.microsoft.com/office/powerpoint/2010/main" val="3303021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Auftrieb und 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03A6B505-060A-40D4-BF0B-29C64BC54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326" y="996941"/>
            <a:ext cx="9561347" cy="4084999"/>
          </a:xfrm>
          <a:prstGeom prst="rect">
            <a:avLst/>
          </a:prstGeom>
        </p:spPr>
      </p:pic>
      <p:sp>
        <p:nvSpPr>
          <p:cNvPr id="7" name="Tekstvak 11">
            <a:extLst>
              <a:ext uri="{FF2B5EF4-FFF2-40B4-BE49-F238E27FC236}">
                <a16:creationId xmlns:a16="http://schemas.microsoft.com/office/drawing/2014/main" id="{26B8C5BC-E0E0-44B3-BC40-A6FD522DE622}"/>
              </a:ext>
            </a:extLst>
          </p:cNvPr>
          <p:cNvSpPr txBox="1"/>
          <p:nvPr/>
        </p:nvSpPr>
        <p:spPr>
          <a:xfrm>
            <a:off x="1315326" y="5188639"/>
            <a:ext cx="10603958" cy="1107996"/>
          </a:xfrm>
          <a:prstGeom prst="rect">
            <a:avLst/>
          </a:prstGeom>
          <a:noFill/>
        </p:spPr>
        <p:txBody>
          <a:bodyPr wrap="square" rtlCol="0">
            <a:spAutoFit/>
          </a:bodyPr>
          <a:lstStyle/>
          <a:p>
            <a:pPr marL="342900" indent="-342900">
              <a:buClr>
                <a:srgbClr val="C00000"/>
              </a:buClr>
              <a:buFont typeface="Wingdings" panose="05000000000000000000" pitchFamily="2" charset="2"/>
              <a:buChar char="Ø"/>
            </a:pPr>
            <a:r>
              <a:rPr lang="nl-NL" sz="2200" dirty="0"/>
              <a:t>Der </a:t>
            </a:r>
            <a:r>
              <a:rPr lang="nl-NL" sz="2200" dirty="0">
                <a:solidFill>
                  <a:srgbClr val="C00000"/>
                </a:solidFill>
              </a:rPr>
              <a:t>Auftrieb A</a:t>
            </a:r>
            <a:r>
              <a:rPr lang="nl-NL" sz="2200" dirty="0"/>
              <a:t> ist eine Komponente der resultierenden Luftkraft L. </a:t>
            </a:r>
          </a:p>
          <a:p>
            <a:pPr marL="342900" indent="-342900">
              <a:buClr>
                <a:srgbClr val="C00000"/>
              </a:buClr>
              <a:buFont typeface="Wingdings" panose="05000000000000000000" pitchFamily="2" charset="2"/>
              <a:buChar char="Ø"/>
            </a:pPr>
            <a:r>
              <a:rPr lang="nl-NL" sz="2200" dirty="0"/>
              <a:t>Der Auftrieb steht senkrecht zur Anströmrichtung der Luft.</a:t>
            </a:r>
          </a:p>
          <a:p>
            <a:pPr marL="342900" indent="-342900">
              <a:buClr>
                <a:srgbClr val="C00000"/>
              </a:buClr>
              <a:buFont typeface="Wingdings" panose="05000000000000000000" pitchFamily="2" charset="2"/>
              <a:buChar char="Ø"/>
            </a:pPr>
            <a:r>
              <a:rPr lang="nl-NL" sz="2200" dirty="0"/>
              <a:t>Die zweite Komponente, parallel zur Anströmrichtung, ist der Widerstand W. </a:t>
            </a:r>
          </a:p>
        </p:txBody>
      </p:sp>
    </p:spTree>
    <p:extLst>
      <p:ext uri="{BB962C8B-B14F-4D97-AF65-F5344CB8AC3E}">
        <p14:creationId xmlns:p14="http://schemas.microsoft.com/office/powerpoint/2010/main" val="73828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Einflussfaktoren für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62CCA5A5-7B29-4404-80DF-DE4E4206B0E5}"/>
              </a:ext>
            </a:extLst>
          </p:cNvPr>
          <p:cNvSpPr txBox="1"/>
          <p:nvPr/>
        </p:nvSpPr>
        <p:spPr>
          <a:xfrm>
            <a:off x="2300373" y="4122771"/>
            <a:ext cx="8752087" cy="2123658"/>
          </a:xfrm>
          <a:prstGeom prst="rect">
            <a:avLst/>
          </a:prstGeom>
          <a:noFill/>
        </p:spPr>
        <p:txBody>
          <a:bodyPr wrap="square" rtlCol="0">
            <a:spAutoFit/>
          </a:bodyPr>
          <a:lstStyle/>
          <a:p>
            <a:r>
              <a:rPr lang="nl-NL" sz="2200" dirty="0"/>
              <a:t>Die Größe des Auftriebs ist abhängig von</a:t>
            </a:r>
          </a:p>
          <a:p>
            <a:pPr marL="514350" indent="-514350">
              <a:buClr>
                <a:srgbClr val="C00000"/>
              </a:buClr>
              <a:buFont typeface="+mj-lt"/>
              <a:buAutoNum type="arabicPeriod"/>
            </a:pPr>
            <a:r>
              <a:rPr lang="nl-NL" sz="2200" dirty="0"/>
              <a:t>der Geschwindigkeit V</a:t>
            </a:r>
          </a:p>
          <a:p>
            <a:pPr marL="514350" indent="-514350">
              <a:buClr>
                <a:srgbClr val="C00000"/>
              </a:buClr>
              <a:buFont typeface="+mj-lt"/>
              <a:buAutoNum type="arabicPeriod"/>
            </a:pPr>
            <a:r>
              <a:rPr lang="nl-NL" sz="2200" dirty="0"/>
              <a:t>der Größe der Flügelfläche S</a:t>
            </a:r>
          </a:p>
          <a:p>
            <a:pPr marL="514350" indent="-514350">
              <a:buClr>
                <a:srgbClr val="C00000"/>
              </a:buClr>
              <a:buFont typeface="+mj-lt"/>
              <a:buAutoNum type="arabicPeriod"/>
            </a:pPr>
            <a:r>
              <a:rPr lang="nl-NL" sz="2200" dirty="0"/>
              <a:t>dem Anstellwinkel des Flügels α</a:t>
            </a:r>
          </a:p>
          <a:p>
            <a:pPr marL="514350" indent="-514350">
              <a:buClr>
                <a:srgbClr val="C00000"/>
              </a:buClr>
              <a:buFont typeface="+mj-lt"/>
              <a:buAutoNum type="arabicPeriod"/>
            </a:pPr>
            <a:r>
              <a:rPr lang="nl-NL" sz="2200" dirty="0"/>
              <a:t>den Eigenschaften des Flügelprofils</a:t>
            </a:r>
          </a:p>
          <a:p>
            <a:pPr marL="514350" indent="-514350">
              <a:buClr>
                <a:srgbClr val="C00000"/>
              </a:buClr>
              <a:buFont typeface="+mj-lt"/>
              <a:buAutoNum type="arabicPeriod"/>
            </a:pPr>
            <a:r>
              <a:rPr lang="nl-NL" sz="2200" dirty="0"/>
              <a:t>der Luftdichte </a:t>
            </a:r>
            <a:r>
              <a:rPr lang="nl-NL" altLang="ja-JP" sz="2200" dirty="0"/>
              <a:t>ρ</a:t>
            </a:r>
            <a:endParaRPr lang="nl-NL" sz="2200" dirty="0"/>
          </a:p>
        </p:txBody>
      </p:sp>
      <p:sp>
        <p:nvSpPr>
          <p:cNvPr id="7" name="Rechteraccolade 1">
            <a:extLst>
              <a:ext uri="{FF2B5EF4-FFF2-40B4-BE49-F238E27FC236}">
                <a16:creationId xmlns:a16="http://schemas.microsoft.com/office/drawing/2014/main" id="{28C7F9AB-CB5A-4CBE-A9C8-795400C36746}"/>
              </a:ext>
            </a:extLst>
          </p:cNvPr>
          <p:cNvSpPr/>
          <p:nvPr/>
        </p:nvSpPr>
        <p:spPr>
          <a:xfrm>
            <a:off x="7173928" y="5184778"/>
            <a:ext cx="360040" cy="720080"/>
          </a:xfrm>
          <a:prstGeom prst="rightBrace">
            <a:avLst/>
          </a:prstGeom>
          <a:ln>
            <a:solidFill>
              <a:srgbClr val="C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NL">
              <a:solidFill>
                <a:srgbClr val="C00000"/>
              </a:solidFill>
            </a:endParaRPr>
          </a:p>
        </p:txBody>
      </p:sp>
      <p:sp>
        <p:nvSpPr>
          <p:cNvPr id="8" name="Tekstvak 2">
            <a:extLst>
              <a:ext uri="{FF2B5EF4-FFF2-40B4-BE49-F238E27FC236}">
                <a16:creationId xmlns:a16="http://schemas.microsoft.com/office/drawing/2014/main" id="{35C8E94B-B6F1-4D2F-82B2-8E37F8DFAAEE}"/>
              </a:ext>
            </a:extLst>
          </p:cNvPr>
          <p:cNvSpPr txBox="1"/>
          <p:nvPr/>
        </p:nvSpPr>
        <p:spPr>
          <a:xfrm>
            <a:off x="7660968" y="5298596"/>
            <a:ext cx="458780" cy="492443"/>
          </a:xfrm>
          <a:prstGeom prst="rect">
            <a:avLst/>
          </a:prstGeom>
          <a:noFill/>
        </p:spPr>
        <p:txBody>
          <a:bodyPr wrap="none" rtlCol="0">
            <a:spAutoFit/>
          </a:bodyPr>
          <a:lstStyle/>
          <a:p>
            <a:r>
              <a:rPr lang="nl-NL" sz="2600" b="1" dirty="0">
                <a:solidFill>
                  <a:srgbClr val="C00000"/>
                </a:solidFill>
              </a:rPr>
              <a:t>c</a:t>
            </a:r>
            <a:r>
              <a:rPr lang="nl-NL" sz="2600" b="1" baseline="-25000" dirty="0">
                <a:solidFill>
                  <a:srgbClr val="C00000"/>
                </a:solidFill>
              </a:rPr>
              <a:t>A</a:t>
            </a:r>
          </a:p>
        </p:txBody>
      </p:sp>
      <p:pic>
        <p:nvPicPr>
          <p:cNvPr id="9" name="Afbeelding 3" descr="37.jpg">
            <a:extLst>
              <a:ext uri="{FF2B5EF4-FFF2-40B4-BE49-F238E27FC236}">
                <a16:creationId xmlns:a16="http://schemas.microsoft.com/office/drawing/2014/main" id="{7B285C51-F1DC-47D0-A6B5-638477710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01" y="823246"/>
            <a:ext cx="11270346" cy="3029663"/>
          </a:xfrm>
          <a:prstGeom prst="rect">
            <a:avLst/>
          </a:prstGeom>
        </p:spPr>
      </p:pic>
    </p:spTree>
    <p:extLst>
      <p:ext uri="{BB962C8B-B14F-4D97-AF65-F5344CB8AC3E}">
        <p14:creationId xmlns:p14="http://schemas.microsoft.com/office/powerpoint/2010/main" val="5378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000" dirty="0"/>
              <a:t>Einfluss der Geschwindigkeit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E7360CBD-1F26-4BBF-A067-151B72B5BAF6}"/>
              </a:ext>
            </a:extLst>
          </p:cNvPr>
          <p:cNvSpPr txBox="1"/>
          <p:nvPr/>
        </p:nvSpPr>
        <p:spPr>
          <a:xfrm>
            <a:off x="328556" y="4134131"/>
            <a:ext cx="8752087" cy="430887"/>
          </a:xfrm>
          <a:prstGeom prst="rect">
            <a:avLst/>
          </a:prstGeom>
          <a:noFill/>
        </p:spPr>
        <p:txBody>
          <a:bodyPr wrap="square" rtlCol="0">
            <a:spAutoFit/>
          </a:bodyPr>
          <a:lstStyle/>
          <a:p>
            <a:r>
              <a:rPr lang="nl-NL" sz="2200" b="1" dirty="0">
                <a:solidFill>
                  <a:srgbClr val="C00000"/>
                </a:solidFill>
              </a:rPr>
              <a:t>1. Geschwindigkeit V</a:t>
            </a:r>
          </a:p>
        </p:txBody>
      </p:sp>
      <p:sp>
        <p:nvSpPr>
          <p:cNvPr id="7" name="Tekstvak 3">
            <a:extLst>
              <a:ext uri="{FF2B5EF4-FFF2-40B4-BE49-F238E27FC236}">
                <a16:creationId xmlns:a16="http://schemas.microsoft.com/office/drawing/2014/main" id="{EF44E93A-702E-4B29-91DA-1923F8D5B85F}"/>
              </a:ext>
            </a:extLst>
          </p:cNvPr>
          <p:cNvSpPr txBox="1"/>
          <p:nvPr/>
        </p:nvSpPr>
        <p:spPr>
          <a:xfrm>
            <a:off x="3376411" y="4134131"/>
            <a:ext cx="7782820" cy="1446550"/>
          </a:xfrm>
          <a:prstGeom prst="rect">
            <a:avLst/>
          </a:prstGeom>
          <a:noFill/>
        </p:spPr>
        <p:txBody>
          <a:bodyPr wrap="square" rtlCol="0">
            <a:spAutoFit/>
          </a:bodyPr>
          <a:lstStyle/>
          <a:p>
            <a:r>
              <a:rPr lang="de-DE" sz="2200" dirty="0"/>
              <a:t>Eine Verdoppelung der Geschwindigkeit führt zu einem viermal so großen Auftrieb. </a:t>
            </a:r>
          </a:p>
          <a:p>
            <a:r>
              <a:rPr lang="de-DE" sz="2200" dirty="0"/>
              <a:t>Der Auftrieb ist proportional zum </a:t>
            </a:r>
            <a:r>
              <a:rPr lang="de-DE" sz="2200" dirty="0">
                <a:solidFill>
                  <a:srgbClr val="C00000"/>
                </a:solidFill>
              </a:rPr>
              <a:t>Quadrat der Fluggeschwindigkeit </a:t>
            </a:r>
            <a:r>
              <a:rPr lang="de-DE" sz="2200" dirty="0"/>
              <a:t>und zur </a:t>
            </a:r>
            <a:r>
              <a:rPr lang="de-DE" sz="2200" dirty="0">
                <a:solidFill>
                  <a:srgbClr val="C00000"/>
                </a:solidFill>
              </a:rPr>
              <a:t>Luftdichte ρ</a:t>
            </a:r>
            <a:r>
              <a:rPr lang="de-DE" sz="2200" dirty="0"/>
              <a:t>.</a:t>
            </a:r>
          </a:p>
        </p:txBody>
      </p:sp>
      <p:pic>
        <p:nvPicPr>
          <p:cNvPr id="8" name="Afbeelding 4" descr="29.jpg">
            <a:extLst>
              <a:ext uri="{FF2B5EF4-FFF2-40B4-BE49-F238E27FC236}">
                <a16:creationId xmlns:a16="http://schemas.microsoft.com/office/drawing/2014/main" id="{D5E85BEC-9864-49AF-87EB-A899FE50A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83" y="824939"/>
            <a:ext cx="11238834" cy="3021192"/>
          </a:xfrm>
          <a:prstGeom prst="rect">
            <a:avLst/>
          </a:prstGeom>
        </p:spPr>
      </p:pic>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CBB9D434-72F6-402E-91A4-A9211E1A3655}"/>
                  </a:ext>
                </a:extLst>
              </p:cNvPr>
              <p:cNvSpPr txBox="1"/>
              <p:nvPr/>
            </p:nvSpPr>
            <p:spPr>
              <a:xfrm>
                <a:off x="3376411" y="5812567"/>
                <a:ext cx="6969665" cy="543547"/>
              </a:xfrm>
              <a:prstGeom prst="rect">
                <a:avLst/>
              </a:prstGeom>
              <a:noFill/>
            </p:spPr>
            <p:txBody>
              <a:bodyPr wrap="none" rtlCol="0">
                <a:spAutoFit/>
              </a:bodyPr>
              <a:lstStyle/>
              <a:p>
                <a:r>
                  <a:rPr lang="de-DE" sz="2200" dirty="0"/>
                  <a:t>Diese beiden Größen ergeben den </a:t>
                </a:r>
                <a:r>
                  <a:rPr lang="de-DE" sz="2200" dirty="0">
                    <a:solidFill>
                      <a:srgbClr val="C00000"/>
                    </a:solidFill>
                  </a:rPr>
                  <a:t>Staudruck q</a:t>
                </a:r>
                <a:r>
                  <a:rPr lang="de-DE" sz="2200" dirty="0"/>
                  <a:t>:</a:t>
                </a:r>
                <a14:m>
                  <m:oMath xmlns:m="http://schemas.openxmlformats.org/officeDocument/2006/math">
                    <m:r>
                      <a:rPr lang="de-DE" sz="2200" b="0" i="0" smtClean="0">
                        <a:latin typeface="Cambria Math" panose="02040503050406030204" pitchFamily="18" charset="0"/>
                      </a:rPr>
                      <m:t>   </m:t>
                    </m:r>
                    <m:r>
                      <a:rPr lang="de-DE" sz="2200" b="0" i="1" smtClean="0">
                        <a:latin typeface="Cambria Math" panose="02040503050406030204" pitchFamily="18" charset="0"/>
                      </a:rPr>
                      <m:t>𝑞</m:t>
                    </m:r>
                    <m:r>
                      <a:rPr lang="de-DE" sz="2200" b="0" i="1" smtClean="0">
                        <a:latin typeface="Cambria Math" panose="02040503050406030204" pitchFamily="18" charset="0"/>
                      </a:rPr>
                      <m:t>=</m:t>
                    </m:r>
                    <m:f>
                      <m:fPr>
                        <m:ctrlPr>
                          <a:rPr lang="de-DE" sz="2200" b="0" i="1" smtClean="0">
                            <a:latin typeface="Cambria Math" panose="02040503050406030204" pitchFamily="18" charset="0"/>
                          </a:rPr>
                        </m:ctrlPr>
                      </m:fPr>
                      <m:num>
                        <m:r>
                          <a:rPr lang="de-DE" sz="2200" b="0" i="1" smtClean="0">
                            <a:latin typeface="Cambria Math" panose="02040503050406030204" pitchFamily="18" charset="0"/>
                            <a:ea typeface="Cambria Math" panose="02040503050406030204" pitchFamily="18" charset="0"/>
                          </a:rPr>
                          <m:t>𝜌</m:t>
                        </m:r>
                      </m:num>
                      <m:den>
                        <m:r>
                          <a:rPr lang="de-DE" sz="2200" b="0" i="1" smtClean="0">
                            <a:latin typeface="Cambria Math" panose="02040503050406030204" pitchFamily="18" charset="0"/>
                          </a:rPr>
                          <m:t>2</m:t>
                        </m:r>
                      </m:den>
                    </m:f>
                    <m:r>
                      <a:rPr lang="de-DE" sz="2200" b="0" i="1" smtClean="0">
                        <a:latin typeface="Cambria Math" panose="02040503050406030204" pitchFamily="18" charset="0"/>
                        <a:ea typeface="Cambria Math" panose="02040503050406030204" pitchFamily="18" charset="0"/>
                      </a:rPr>
                      <m:t>∙</m:t>
                    </m:r>
                    <m:sSup>
                      <m:sSupPr>
                        <m:ctrlPr>
                          <a:rPr lang="de-DE" sz="2200" b="0" i="1" smtClean="0">
                            <a:latin typeface="Cambria Math" panose="02040503050406030204" pitchFamily="18" charset="0"/>
                            <a:ea typeface="Cambria Math" panose="02040503050406030204" pitchFamily="18" charset="0"/>
                          </a:rPr>
                        </m:ctrlPr>
                      </m:sSupPr>
                      <m:e>
                        <m:r>
                          <a:rPr lang="de-DE" sz="2200" b="0" i="1" smtClean="0">
                            <a:latin typeface="Cambria Math" panose="02040503050406030204" pitchFamily="18" charset="0"/>
                            <a:ea typeface="Cambria Math" panose="02040503050406030204" pitchFamily="18" charset="0"/>
                          </a:rPr>
                          <m:t>𝑉</m:t>
                        </m:r>
                      </m:e>
                      <m:sup>
                        <m:r>
                          <a:rPr lang="de-DE" sz="2200" b="0" i="1" smtClean="0">
                            <a:latin typeface="Cambria Math" panose="02040503050406030204" pitchFamily="18" charset="0"/>
                            <a:ea typeface="Cambria Math" panose="02040503050406030204" pitchFamily="18" charset="0"/>
                          </a:rPr>
                          <m:t>2</m:t>
                        </m:r>
                      </m:sup>
                    </m:sSup>
                  </m:oMath>
                </a14:m>
                <a:endParaRPr lang="de-DE" sz="2200" dirty="0"/>
              </a:p>
            </p:txBody>
          </p:sp>
        </mc:Choice>
        <mc:Fallback xmlns="">
          <p:sp>
            <p:nvSpPr>
              <p:cNvPr id="9" name="Textfeld 8">
                <a:extLst>
                  <a:ext uri="{FF2B5EF4-FFF2-40B4-BE49-F238E27FC236}">
                    <a16:creationId xmlns:a16="http://schemas.microsoft.com/office/drawing/2014/main" id="{CBB9D434-72F6-402E-91A4-A9211E1A3655}"/>
                  </a:ext>
                </a:extLst>
              </p:cNvPr>
              <p:cNvSpPr txBox="1">
                <a:spLocks noRot="1" noChangeAspect="1" noMove="1" noResize="1" noEditPoints="1" noAdjustHandles="1" noChangeArrowheads="1" noChangeShapeType="1" noTextEdit="1"/>
              </p:cNvSpPr>
              <p:nvPr/>
            </p:nvSpPr>
            <p:spPr>
              <a:xfrm>
                <a:off x="3376411" y="5812567"/>
                <a:ext cx="6969665" cy="543547"/>
              </a:xfrm>
              <a:prstGeom prst="rect">
                <a:avLst/>
              </a:prstGeom>
              <a:blipFill>
                <a:blip r:embed="rId3"/>
                <a:stretch>
                  <a:fillRect l="-1137" b="-8989"/>
                </a:stretch>
              </a:blipFill>
            </p:spPr>
            <p:txBody>
              <a:bodyPr/>
              <a:lstStyle/>
              <a:p>
                <a:r>
                  <a:rPr lang="de-DE">
                    <a:noFill/>
                  </a:rPr>
                  <a:t> </a:t>
                </a:r>
              </a:p>
            </p:txBody>
          </p:sp>
        </mc:Fallback>
      </mc:AlternateContent>
    </p:spTree>
    <p:extLst>
      <p:ext uri="{BB962C8B-B14F-4D97-AF65-F5344CB8AC3E}">
        <p14:creationId xmlns:p14="http://schemas.microsoft.com/office/powerpoint/2010/main" val="123977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000" dirty="0"/>
              <a:t>Einfluss der Flügelfläche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10" name="Tekstvak 11">
            <a:extLst>
              <a:ext uri="{FF2B5EF4-FFF2-40B4-BE49-F238E27FC236}">
                <a16:creationId xmlns:a16="http://schemas.microsoft.com/office/drawing/2014/main" id="{6A55D723-FB47-41D8-A2E3-80CA1DCDACC6}"/>
              </a:ext>
            </a:extLst>
          </p:cNvPr>
          <p:cNvSpPr txBox="1"/>
          <p:nvPr/>
        </p:nvSpPr>
        <p:spPr>
          <a:xfrm>
            <a:off x="339933" y="4341231"/>
            <a:ext cx="8752087" cy="430887"/>
          </a:xfrm>
          <a:prstGeom prst="rect">
            <a:avLst/>
          </a:prstGeom>
          <a:noFill/>
        </p:spPr>
        <p:txBody>
          <a:bodyPr wrap="square" rtlCol="0">
            <a:spAutoFit/>
          </a:bodyPr>
          <a:lstStyle/>
          <a:p>
            <a:r>
              <a:rPr lang="nl-NL" sz="2200" b="1" dirty="0">
                <a:solidFill>
                  <a:srgbClr val="C00000"/>
                </a:solidFill>
              </a:rPr>
              <a:t>2. Flügelfläche S</a:t>
            </a:r>
          </a:p>
        </p:txBody>
      </p:sp>
      <p:sp>
        <p:nvSpPr>
          <p:cNvPr id="11" name="Tekstvak 3">
            <a:extLst>
              <a:ext uri="{FF2B5EF4-FFF2-40B4-BE49-F238E27FC236}">
                <a16:creationId xmlns:a16="http://schemas.microsoft.com/office/drawing/2014/main" id="{C7D09EB2-0075-4E99-875E-C32A90A0ED31}"/>
              </a:ext>
            </a:extLst>
          </p:cNvPr>
          <p:cNvSpPr txBox="1"/>
          <p:nvPr/>
        </p:nvSpPr>
        <p:spPr>
          <a:xfrm>
            <a:off x="2910629" y="4341231"/>
            <a:ext cx="9149371" cy="1446550"/>
          </a:xfrm>
          <a:prstGeom prst="rect">
            <a:avLst/>
          </a:prstGeom>
          <a:noFill/>
        </p:spPr>
        <p:txBody>
          <a:bodyPr wrap="square" rtlCol="0">
            <a:spAutoFit/>
          </a:bodyPr>
          <a:lstStyle/>
          <a:p>
            <a:pPr marL="457200" indent="-457200">
              <a:buClr>
                <a:srgbClr val="C00000"/>
              </a:buClr>
              <a:buFont typeface="Wingdings" charset="2"/>
              <a:buChar char="Ø"/>
            </a:pPr>
            <a:r>
              <a:rPr lang="de-DE" sz="2200" dirty="0"/>
              <a:t>Eine doppelt so große Flügelfläche bei gleicher Geschwindigkeit und gleichem Anstellwinkel ergibt doppelt so großen Auftrieb.</a:t>
            </a:r>
          </a:p>
          <a:p>
            <a:pPr marL="457200" indent="-457200">
              <a:buClr>
                <a:srgbClr val="C00000"/>
              </a:buClr>
              <a:buFont typeface="Wingdings" charset="2"/>
              <a:buChar char="Ø"/>
            </a:pPr>
            <a:r>
              <a:rPr lang="de-DE" sz="2200" dirty="0"/>
              <a:t>Das Gewicht geteilt durch die Flügelfläche nennen wir die </a:t>
            </a:r>
            <a:r>
              <a:rPr lang="de-DE" sz="2200" dirty="0">
                <a:solidFill>
                  <a:srgbClr val="C00000"/>
                </a:solidFill>
              </a:rPr>
              <a:t>Flächenbelastung</a:t>
            </a:r>
            <a:r>
              <a:rPr lang="nl-NL" sz="2200" dirty="0"/>
              <a:t>.</a:t>
            </a:r>
          </a:p>
        </p:txBody>
      </p:sp>
      <p:pic>
        <p:nvPicPr>
          <p:cNvPr id="12" name="Afbeelding 1" descr="14.jpg">
            <a:extLst>
              <a:ext uri="{FF2B5EF4-FFF2-40B4-BE49-F238E27FC236}">
                <a16:creationId xmlns:a16="http://schemas.microsoft.com/office/drawing/2014/main" id="{07979DEA-4B4F-4B73-A6AD-E499904E4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6" y="949947"/>
            <a:ext cx="11738704" cy="3155566"/>
          </a:xfrm>
          <a:prstGeom prst="rect">
            <a:avLst/>
          </a:prstGeom>
        </p:spPr>
      </p:pic>
    </p:spTree>
    <p:extLst>
      <p:ext uri="{BB962C8B-B14F-4D97-AF65-F5344CB8AC3E}">
        <p14:creationId xmlns:p14="http://schemas.microsoft.com/office/powerpoint/2010/main" val="9221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100" dirty="0"/>
              <a:t>Einfluss des Anstellwinkels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DFEB744B-2CAF-4823-B91A-FE30B59CCC79}"/>
              </a:ext>
            </a:extLst>
          </p:cNvPr>
          <p:cNvSpPr txBox="1"/>
          <p:nvPr/>
        </p:nvSpPr>
        <p:spPr>
          <a:xfrm>
            <a:off x="2971222" y="3998762"/>
            <a:ext cx="9000001" cy="2123658"/>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Je größer der Anstellwinkel des Flügels, desto größer der Auftrieb. Bis in die Nähe des kritischen Anstellwinkels </a:t>
            </a:r>
            <a:r>
              <a:rPr lang="de-DE" sz="2200" dirty="0">
                <a:solidFill>
                  <a:srgbClr val="C00000"/>
                </a:solidFill>
              </a:rPr>
              <a:t>steigt der Auftrieb linear (gleichmäßig) mit dem Anstellwinkel</a:t>
            </a:r>
            <a:r>
              <a:rPr lang="de-DE" sz="2200" dirty="0"/>
              <a:t>. </a:t>
            </a:r>
          </a:p>
          <a:p>
            <a:pPr marL="457200" indent="-457200">
              <a:buClr>
                <a:srgbClr val="C00000"/>
              </a:buClr>
              <a:buFont typeface="Wingdings" panose="05000000000000000000" pitchFamily="2" charset="2"/>
              <a:buChar char="Ø"/>
            </a:pPr>
            <a:r>
              <a:rPr lang="nl-NL" sz="2200" dirty="0"/>
              <a:t>Wenn man den Knüppel weit nach hinten zieht und dadurch den Anstellwinkel stark vergrößert, erreicht man den </a:t>
            </a:r>
            <a:r>
              <a:rPr lang="nl-NL" sz="2200" dirty="0">
                <a:solidFill>
                  <a:srgbClr val="C00000"/>
                </a:solidFill>
              </a:rPr>
              <a:t>kritischen Anstellwinkel</a:t>
            </a:r>
            <a:r>
              <a:rPr lang="nl-NL" sz="2200" dirty="0"/>
              <a:t>, und die </a:t>
            </a:r>
            <a:r>
              <a:rPr lang="nl-NL" sz="2200" dirty="0">
                <a:solidFill>
                  <a:srgbClr val="C00000"/>
                </a:solidFill>
              </a:rPr>
              <a:t>Strömung reißt ab</a:t>
            </a:r>
            <a:r>
              <a:rPr lang="nl-NL" sz="2200" dirty="0"/>
              <a:t>.</a:t>
            </a:r>
          </a:p>
        </p:txBody>
      </p:sp>
      <p:pic>
        <p:nvPicPr>
          <p:cNvPr id="7" name="Grafik 6" descr="Ein Bild, das Text, Antenne, Screenshot enthält.&#10;&#10;Automatisch generierte Beschreibung">
            <a:extLst>
              <a:ext uri="{FF2B5EF4-FFF2-40B4-BE49-F238E27FC236}">
                <a16:creationId xmlns:a16="http://schemas.microsoft.com/office/drawing/2014/main" id="{C8854F97-FCF4-493E-BE1A-BE6EA03BA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99" y="784770"/>
            <a:ext cx="5173753" cy="2917217"/>
          </a:xfrm>
          <a:prstGeom prst="rect">
            <a:avLst/>
          </a:prstGeom>
        </p:spPr>
      </p:pic>
      <p:pic>
        <p:nvPicPr>
          <p:cNvPr id="8" name="Grafik 7">
            <a:extLst>
              <a:ext uri="{FF2B5EF4-FFF2-40B4-BE49-F238E27FC236}">
                <a16:creationId xmlns:a16="http://schemas.microsoft.com/office/drawing/2014/main" id="{AD830210-2F31-4DC4-9087-D0599E13B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205" y="1155435"/>
            <a:ext cx="5403796" cy="2546552"/>
          </a:xfrm>
          <a:prstGeom prst="rect">
            <a:avLst/>
          </a:prstGeom>
        </p:spPr>
      </p:pic>
      <p:sp>
        <p:nvSpPr>
          <p:cNvPr id="10" name="Tekstvak 1">
            <a:extLst>
              <a:ext uri="{FF2B5EF4-FFF2-40B4-BE49-F238E27FC236}">
                <a16:creationId xmlns:a16="http://schemas.microsoft.com/office/drawing/2014/main" id="{15077552-15E1-4B6E-91DB-802B019C6627}"/>
              </a:ext>
            </a:extLst>
          </p:cNvPr>
          <p:cNvSpPr txBox="1"/>
          <p:nvPr/>
        </p:nvSpPr>
        <p:spPr>
          <a:xfrm>
            <a:off x="504864" y="3964215"/>
            <a:ext cx="2271904" cy="707886"/>
          </a:xfrm>
          <a:prstGeom prst="rect">
            <a:avLst/>
          </a:prstGeom>
          <a:noFill/>
        </p:spPr>
        <p:txBody>
          <a:bodyPr wrap="none" rtlCol="0">
            <a:spAutoFit/>
          </a:bodyPr>
          <a:lstStyle/>
          <a:p>
            <a:r>
              <a:rPr lang="nl-NL" sz="2200" b="1" dirty="0">
                <a:solidFill>
                  <a:srgbClr val="C00000"/>
                </a:solidFill>
              </a:rPr>
              <a:t>3. Anstellwinkel α</a:t>
            </a:r>
          </a:p>
          <a:p>
            <a:endParaRPr lang="nl-NL" dirty="0"/>
          </a:p>
        </p:txBody>
      </p:sp>
    </p:spTree>
    <p:extLst>
      <p:ext uri="{BB962C8B-B14F-4D97-AF65-F5344CB8AC3E}">
        <p14:creationId xmlns:p14="http://schemas.microsoft.com/office/powerpoint/2010/main" val="427819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sz="3600" dirty="0"/>
              <a:t>Einfluss des Profils auf den Auftrieb</a:t>
            </a:r>
            <a:endParaRPr lang="de-DE" dirty="0"/>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2E070A17-B3F4-40C0-BD1A-C7894FABB9B5}"/>
              </a:ext>
            </a:extLst>
          </p:cNvPr>
          <p:cNvSpPr txBox="1"/>
          <p:nvPr/>
        </p:nvSpPr>
        <p:spPr>
          <a:xfrm>
            <a:off x="3300312" y="4052349"/>
            <a:ext cx="7831611" cy="769441"/>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Die Profilform beeinflusst die Druckverteilung an der Ober- und Unterseite des Flügels. </a:t>
            </a:r>
          </a:p>
        </p:txBody>
      </p:sp>
      <p:pic>
        <p:nvPicPr>
          <p:cNvPr id="7" name="Grafik 6">
            <a:extLst>
              <a:ext uri="{FF2B5EF4-FFF2-40B4-BE49-F238E27FC236}">
                <a16:creationId xmlns:a16="http://schemas.microsoft.com/office/drawing/2014/main" id="{36634F4A-E047-473B-8629-75A99AD7D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99" y="1012944"/>
            <a:ext cx="5049600" cy="2398560"/>
          </a:xfrm>
          <a:prstGeom prst="rect">
            <a:avLst/>
          </a:prstGeom>
        </p:spPr>
      </p:pic>
      <p:pic>
        <p:nvPicPr>
          <p:cNvPr id="8" name="Grafik 7">
            <a:extLst>
              <a:ext uri="{FF2B5EF4-FFF2-40B4-BE49-F238E27FC236}">
                <a16:creationId xmlns:a16="http://schemas.microsoft.com/office/drawing/2014/main" id="{7110AB12-1BEA-48DC-B531-6B87F0819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1" y="1140543"/>
            <a:ext cx="6721962" cy="1646881"/>
          </a:xfrm>
          <a:prstGeom prst="rect">
            <a:avLst/>
          </a:prstGeom>
        </p:spPr>
      </p:pic>
      <p:sp>
        <p:nvSpPr>
          <p:cNvPr id="12" name="Tekstvak 12">
            <a:extLst>
              <a:ext uri="{FF2B5EF4-FFF2-40B4-BE49-F238E27FC236}">
                <a16:creationId xmlns:a16="http://schemas.microsoft.com/office/drawing/2014/main" id="{34E7D874-CAD2-40E3-B73E-F43743A92E9D}"/>
              </a:ext>
            </a:extLst>
          </p:cNvPr>
          <p:cNvSpPr txBox="1"/>
          <p:nvPr/>
        </p:nvSpPr>
        <p:spPr>
          <a:xfrm>
            <a:off x="349863" y="4025964"/>
            <a:ext cx="8752087" cy="430887"/>
          </a:xfrm>
          <a:prstGeom prst="rect">
            <a:avLst/>
          </a:prstGeom>
          <a:noFill/>
        </p:spPr>
        <p:txBody>
          <a:bodyPr wrap="square" rtlCol="0">
            <a:spAutoFit/>
          </a:bodyPr>
          <a:lstStyle/>
          <a:p>
            <a:pPr>
              <a:buClr>
                <a:srgbClr val="FF0000"/>
              </a:buClr>
            </a:pPr>
            <a:r>
              <a:rPr lang="nl-NL" sz="2200" b="1" dirty="0">
                <a:solidFill>
                  <a:srgbClr val="C00000"/>
                </a:solidFill>
              </a:rPr>
              <a:t>4. Profileigenschaften</a:t>
            </a:r>
          </a:p>
        </p:txBody>
      </p:sp>
    </p:spTree>
    <p:extLst>
      <p:ext uri="{BB962C8B-B14F-4D97-AF65-F5344CB8AC3E}">
        <p14:creationId xmlns:p14="http://schemas.microsoft.com/office/powerpoint/2010/main" val="608337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Umströmung eines Profils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75BB04AC-2442-4F7B-8D23-7C32CF1F95AE}"/>
              </a:ext>
            </a:extLst>
          </p:cNvPr>
          <p:cNvSpPr txBox="1"/>
          <p:nvPr/>
        </p:nvSpPr>
        <p:spPr>
          <a:xfrm>
            <a:off x="2414711" y="5619310"/>
            <a:ext cx="8928992" cy="769441"/>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de-DE" sz="2200" dirty="0"/>
              <a:t>Vor dem Profil wird die Strömung nach oben abgelenkt,  </a:t>
            </a:r>
            <a:br>
              <a:rPr lang="de-DE" sz="2200" dirty="0"/>
            </a:br>
            <a:r>
              <a:rPr lang="de-DE" sz="2200" dirty="0"/>
              <a:t>hinter dem Profil nach unten.</a:t>
            </a:r>
            <a:endParaRPr lang="nl-NL" sz="2200" dirty="0"/>
          </a:p>
        </p:txBody>
      </p:sp>
      <p:pic>
        <p:nvPicPr>
          <p:cNvPr id="7" name="Picture 4" descr="http://www.zweefvliegopleiding.nl/images/beginselen/axec1lehvch1zr9o0oq8.gif">
            <a:extLst>
              <a:ext uri="{FF2B5EF4-FFF2-40B4-BE49-F238E27FC236}">
                <a16:creationId xmlns:a16="http://schemas.microsoft.com/office/drawing/2014/main" id="{CF8C6A88-238E-483F-A7B2-6A984636834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711" y="853969"/>
            <a:ext cx="7419100" cy="46328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235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Druckverteilung um ein Profil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9B7B9C53-99D9-47D4-A21C-F92F7435869E}"/>
              </a:ext>
            </a:extLst>
          </p:cNvPr>
          <p:cNvSpPr txBox="1"/>
          <p:nvPr/>
        </p:nvSpPr>
        <p:spPr>
          <a:xfrm>
            <a:off x="8317062" y="826398"/>
            <a:ext cx="3742938" cy="4493538"/>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Der größere Druck auf der Unterseite des Flügels und der kleinere Druck auf der Oberseite sorgen für den Auftrieb. </a:t>
            </a:r>
            <a:br>
              <a:rPr lang="de-DE" sz="2200" dirty="0"/>
            </a:br>
            <a:endParaRPr lang="nl-NL" sz="2200" dirty="0"/>
          </a:p>
          <a:p>
            <a:pPr marL="457200" indent="-457200">
              <a:buClr>
                <a:srgbClr val="C00000"/>
              </a:buClr>
              <a:buFont typeface="Wingdings" panose="05000000000000000000" pitchFamily="2" charset="2"/>
              <a:buChar char="Ø"/>
            </a:pPr>
            <a:r>
              <a:rPr lang="nl-NL" sz="2200" dirty="0"/>
              <a:t>An der Länge der Pfeile erkennst du, dass der Druck auf der Oberseite viel stärker vom Normaldruck abweicht, als der Druck auf der Unterseite.</a:t>
            </a:r>
          </a:p>
        </p:txBody>
      </p:sp>
      <p:pic>
        <p:nvPicPr>
          <p:cNvPr id="7" name="Grafik 6">
            <a:extLst>
              <a:ext uri="{FF2B5EF4-FFF2-40B4-BE49-F238E27FC236}">
                <a16:creationId xmlns:a16="http://schemas.microsoft.com/office/drawing/2014/main" id="{023CF052-26E7-42F1-896E-BD7173AA5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30" y="826398"/>
            <a:ext cx="7986632" cy="5058200"/>
          </a:xfrm>
          <a:prstGeom prst="rect">
            <a:avLst/>
          </a:prstGeom>
        </p:spPr>
      </p:pic>
    </p:spTree>
    <p:extLst>
      <p:ext uri="{BB962C8B-B14F-4D97-AF65-F5344CB8AC3E}">
        <p14:creationId xmlns:p14="http://schemas.microsoft.com/office/powerpoint/2010/main" val="21788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Druckpunkt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verandering-vd-ligging...jpg">
            <a:extLst>
              <a:ext uri="{FF2B5EF4-FFF2-40B4-BE49-F238E27FC236}">
                <a16:creationId xmlns:a16="http://schemas.microsoft.com/office/drawing/2014/main" id="{81DEDB73-8F36-4AA9-A583-22D4BC0C1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98" y="3846131"/>
            <a:ext cx="2961817" cy="260146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fik 6">
            <a:extLst>
              <a:ext uri="{FF2B5EF4-FFF2-40B4-BE49-F238E27FC236}">
                <a16:creationId xmlns:a16="http://schemas.microsoft.com/office/drawing/2014/main" id="{D307E09E-3C91-4540-8A49-806573A8B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78" y="861568"/>
            <a:ext cx="6772859" cy="2844158"/>
          </a:xfrm>
          <a:prstGeom prst="rect">
            <a:avLst/>
          </a:prstGeom>
        </p:spPr>
      </p:pic>
      <p:sp>
        <p:nvSpPr>
          <p:cNvPr id="10" name="Tekstvak 11">
            <a:extLst>
              <a:ext uri="{FF2B5EF4-FFF2-40B4-BE49-F238E27FC236}">
                <a16:creationId xmlns:a16="http://schemas.microsoft.com/office/drawing/2014/main" id="{4E158E3A-F5FC-4D14-ACC7-711625C0DA08}"/>
              </a:ext>
            </a:extLst>
          </p:cNvPr>
          <p:cNvSpPr txBox="1"/>
          <p:nvPr/>
        </p:nvSpPr>
        <p:spPr>
          <a:xfrm>
            <a:off x="7144287" y="799143"/>
            <a:ext cx="4915713" cy="4555093"/>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Je größer der Anstellwinkel, desto größer wird die Luftkraft. Außerdem verschiebt sich der Punkt, in dem die Luftkraft angreift, mit zunehmendem Anstellwinkel in Richtung der Profilnase: Der </a:t>
            </a:r>
            <a:r>
              <a:rPr lang="de-DE" sz="2200" dirty="0">
                <a:solidFill>
                  <a:srgbClr val="C00000"/>
                </a:solidFill>
              </a:rPr>
              <a:t>Druckpunkt</a:t>
            </a:r>
            <a:r>
              <a:rPr lang="de-DE" sz="2200" dirty="0"/>
              <a:t> wandert nach vorne.</a:t>
            </a:r>
            <a:br>
              <a:rPr lang="de-DE" sz="2200" dirty="0"/>
            </a:br>
            <a:endParaRPr lang="de-DE" sz="2200" dirty="0"/>
          </a:p>
          <a:p>
            <a:pPr marL="457200" indent="-457200">
              <a:buClr>
                <a:srgbClr val="C00000"/>
              </a:buClr>
              <a:buFont typeface="Wingdings" panose="05000000000000000000" pitchFamily="2" charset="2"/>
              <a:buChar char="Ø"/>
            </a:pPr>
            <a:r>
              <a:rPr lang="de-DE" sz="2200" dirty="0"/>
              <a:t>Durch die Druckpunktwanderung (und die Änderung der Größe und Richtung der Luftkraft) ändert sich auch das kopflastige Moment. </a:t>
            </a:r>
          </a:p>
          <a:p>
            <a:pPr marL="457200" indent="-457200">
              <a:buClr>
                <a:srgbClr val="FF0000"/>
              </a:buClr>
              <a:buFont typeface="Wingdings" panose="05000000000000000000" pitchFamily="2" charset="2"/>
              <a:buChar char="Ø"/>
            </a:pPr>
            <a:endParaRPr lang="nl-NL" sz="2600" dirty="0"/>
          </a:p>
        </p:txBody>
      </p:sp>
    </p:spTree>
    <p:extLst>
      <p:ext uri="{BB962C8B-B14F-4D97-AF65-F5344CB8AC3E}">
        <p14:creationId xmlns:p14="http://schemas.microsoft.com/office/powerpoint/2010/main" val="29548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p:txBody>
          <a:bodyPr>
            <a:normAutofit fontScale="90000"/>
          </a:bodyPr>
          <a:lstStyle/>
          <a:p>
            <a:r>
              <a:rPr lang="de-DE" dirty="0"/>
              <a:t>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p:txBody>
          <a:bodyPr>
            <a:normAutofit/>
          </a:bodyPr>
          <a:lstStyle/>
          <a:p>
            <a:pPr marL="540000" indent="-540000" defTabSz="540000">
              <a:lnSpc>
                <a:spcPct val="120000"/>
              </a:lnSpc>
              <a:spcBef>
                <a:spcPts val="0"/>
              </a:spcBef>
              <a:spcAft>
                <a:spcPts val="300"/>
              </a:spcAft>
              <a:buNone/>
            </a:pPr>
            <a:r>
              <a:rPr lang="de-DE" sz="2400" b="1" dirty="0"/>
              <a:t>5	Grundlagen des Fliegens</a:t>
            </a:r>
          </a:p>
          <a:p>
            <a:pPr marL="540000" lvl="1" indent="0">
              <a:lnSpc>
                <a:spcPct val="120000"/>
              </a:lnSpc>
              <a:spcBef>
                <a:spcPts val="0"/>
              </a:spcBef>
              <a:spcAft>
                <a:spcPts val="600"/>
              </a:spcAft>
              <a:buNone/>
            </a:pPr>
            <a:r>
              <a:rPr lang="de-DE" sz="1800" b="1" i="1" dirty="0">
                <a:solidFill>
                  <a:srgbClr val="044C96"/>
                </a:solidFill>
              </a:rPr>
              <a:t>Principles of flight</a:t>
            </a:r>
          </a:p>
          <a:p>
            <a:pPr marL="452438" indent="-540000" defTabSz="540000">
              <a:lnSpc>
                <a:spcPct val="120000"/>
              </a:lnSpc>
              <a:spcBef>
                <a:spcPts val="0"/>
              </a:spcBef>
              <a:spcAft>
                <a:spcPts val="300"/>
              </a:spcAft>
              <a:buNone/>
            </a:pPr>
            <a:r>
              <a:rPr lang="de-DE" dirty="0"/>
              <a:t>5.1		Aerodynamik (Strömungslehre)</a:t>
            </a:r>
          </a:p>
          <a:p>
            <a:pPr marL="540000" indent="0">
              <a:lnSpc>
                <a:spcPct val="120000"/>
              </a:lnSpc>
              <a:spcBef>
                <a:spcPts val="0"/>
              </a:spcBef>
              <a:spcAft>
                <a:spcPts val="600"/>
              </a:spcAft>
              <a:buNone/>
            </a:pPr>
            <a:r>
              <a:rPr lang="de-DE" sz="1800" i="1" dirty="0">
                <a:solidFill>
                  <a:srgbClr val="044C96"/>
                </a:solidFill>
              </a:rPr>
              <a:t>Aerodynamics (airflow) </a:t>
            </a:r>
          </a:p>
          <a:p>
            <a:pPr marL="452438" indent="-540000" defTabSz="540000">
              <a:lnSpc>
                <a:spcPct val="120000"/>
              </a:lnSpc>
              <a:spcBef>
                <a:spcPts val="0"/>
              </a:spcBef>
              <a:spcAft>
                <a:spcPts val="300"/>
              </a:spcAft>
              <a:buNone/>
            </a:pPr>
            <a:r>
              <a:rPr lang="de-DE" dirty="0"/>
              <a:t>5.2		Flugmechanik</a:t>
            </a:r>
          </a:p>
          <a:p>
            <a:pPr marL="540000" indent="0">
              <a:lnSpc>
                <a:spcPct val="120000"/>
              </a:lnSpc>
              <a:spcBef>
                <a:spcPts val="0"/>
              </a:spcBef>
              <a:spcAft>
                <a:spcPts val="600"/>
              </a:spcAft>
              <a:buNone/>
            </a:pPr>
            <a:r>
              <a:rPr lang="de-DE" sz="1800" i="1" dirty="0">
                <a:solidFill>
                  <a:srgbClr val="044C96"/>
                </a:solidFill>
              </a:rPr>
              <a:t>Flight mechanics</a:t>
            </a:r>
          </a:p>
          <a:p>
            <a:pPr marL="452438" indent="-540000" defTabSz="540000">
              <a:lnSpc>
                <a:spcPct val="120000"/>
              </a:lnSpc>
              <a:spcBef>
                <a:spcPts val="0"/>
              </a:spcBef>
              <a:spcAft>
                <a:spcPts val="300"/>
              </a:spcAft>
              <a:buNone/>
            </a:pPr>
            <a:r>
              <a:rPr lang="de-DE" dirty="0"/>
              <a:t>5.3		Stabilität</a:t>
            </a:r>
          </a:p>
          <a:p>
            <a:pPr marL="540000" indent="0">
              <a:lnSpc>
                <a:spcPct val="120000"/>
              </a:lnSpc>
              <a:spcBef>
                <a:spcPts val="0"/>
              </a:spcBef>
              <a:spcAft>
                <a:spcPts val="600"/>
              </a:spcAft>
              <a:buNone/>
            </a:pPr>
            <a:r>
              <a:rPr lang="de-DE" sz="1800" i="1" dirty="0">
                <a:solidFill>
                  <a:srgbClr val="044C96"/>
                </a:solidFill>
              </a:rPr>
              <a:t>Stability</a:t>
            </a:r>
          </a:p>
          <a:p>
            <a:pPr marL="452438" indent="-540000" defTabSz="540000">
              <a:lnSpc>
                <a:spcPct val="120000"/>
              </a:lnSpc>
              <a:spcBef>
                <a:spcPts val="0"/>
              </a:spcBef>
              <a:spcAft>
                <a:spcPts val="300"/>
              </a:spcAft>
              <a:buNone/>
            </a:pPr>
            <a:r>
              <a:rPr lang="de-DE" dirty="0"/>
              <a:t>5.4		Steuerung</a:t>
            </a:r>
          </a:p>
          <a:p>
            <a:pPr marL="540000" indent="0">
              <a:lnSpc>
                <a:spcPct val="120000"/>
              </a:lnSpc>
              <a:spcBef>
                <a:spcPts val="0"/>
              </a:spcBef>
              <a:spcAft>
                <a:spcPts val="600"/>
              </a:spcAft>
              <a:buNone/>
            </a:pPr>
            <a:r>
              <a:rPr lang="de-DE" sz="1800" i="1" dirty="0">
                <a:solidFill>
                  <a:srgbClr val="044C96"/>
                </a:solidFill>
              </a:rPr>
              <a:t>Control</a:t>
            </a:r>
          </a:p>
          <a:p>
            <a:pPr marL="806450" indent="4763">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a:xfrm>
            <a:off x="6172200" y="1811044"/>
            <a:ext cx="5795172" cy="4589755"/>
          </a:xfrm>
        </p:spPr>
        <p:txBody>
          <a:bodyPr>
            <a:normAutofit/>
          </a:bodyPr>
          <a:lstStyle/>
          <a:p>
            <a:pPr marL="540000" indent="-540000" defTabSz="540000">
              <a:lnSpc>
                <a:spcPct val="120000"/>
              </a:lnSpc>
              <a:spcBef>
                <a:spcPts val="0"/>
              </a:spcBef>
              <a:spcAft>
                <a:spcPts val="300"/>
              </a:spcAft>
              <a:buNone/>
            </a:pPr>
            <a:r>
              <a:rPr lang="de-DE" dirty="0"/>
              <a:t>5.5	Betriebsgrenzen </a:t>
            </a:r>
            <a:br>
              <a:rPr lang="de-DE" dirty="0"/>
            </a:br>
            <a:r>
              <a:rPr lang="de-DE" dirty="0"/>
              <a:t>(Manöverlasten und Lastvielfache) </a:t>
            </a:r>
          </a:p>
          <a:p>
            <a:pPr marL="540000" indent="0">
              <a:lnSpc>
                <a:spcPct val="120000"/>
              </a:lnSpc>
              <a:spcBef>
                <a:spcPts val="0"/>
              </a:spcBef>
              <a:spcAft>
                <a:spcPts val="600"/>
              </a:spcAft>
              <a:buNone/>
            </a:pPr>
            <a:r>
              <a:rPr lang="en-US" sz="1800" i="1" dirty="0">
                <a:solidFill>
                  <a:srgbClr val="044C96"/>
                </a:solidFill>
              </a:rPr>
              <a:t>Limitations (load factor and manoeuvres)</a:t>
            </a:r>
            <a:endParaRPr lang="de-DE" sz="1800" i="1" dirty="0">
              <a:solidFill>
                <a:srgbClr val="044C96"/>
              </a:solidFill>
            </a:endParaRPr>
          </a:p>
          <a:p>
            <a:pPr marL="452438" indent="-540000" defTabSz="540000">
              <a:lnSpc>
                <a:spcPct val="120000"/>
              </a:lnSpc>
              <a:spcBef>
                <a:spcPts val="0"/>
              </a:spcBef>
              <a:spcAft>
                <a:spcPts val="300"/>
              </a:spcAft>
              <a:buNone/>
            </a:pPr>
            <a:r>
              <a:rPr lang="de-DE" dirty="0"/>
              <a:t>5.6		Überziehen und Trudeln</a:t>
            </a:r>
          </a:p>
          <a:p>
            <a:pPr marL="540000" indent="0">
              <a:lnSpc>
                <a:spcPct val="120000"/>
              </a:lnSpc>
              <a:spcBef>
                <a:spcPts val="0"/>
              </a:spcBef>
              <a:spcAft>
                <a:spcPts val="600"/>
              </a:spcAft>
              <a:buNone/>
            </a:pPr>
            <a:r>
              <a:rPr lang="de-DE" sz="1800" i="1" dirty="0">
                <a:solidFill>
                  <a:srgbClr val="044C96"/>
                </a:solidFill>
              </a:rPr>
              <a:t>Stalling and spinning</a:t>
            </a:r>
          </a:p>
          <a:p>
            <a:pPr marL="452438" indent="-540000" defTabSz="540000">
              <a:lnSpc>
                <a:spcPct val="120000"/>
              </a:lnSpc>
              <a:spcBef>
                <a:spcPts val="0"/>
              </a:spcBef>
              <a:spcAft>
                <a:spcPts val="300"/>
              </a:spcAft>
              <a:buNone/>
            </a:pPr>
            <a:r>
              <a:rPr lang="de-DE" dirty="0"/>
              <a:t>5.7		Steilspirale </a:t>
            </a:r>
          </a:p>
          <a:p>
            <a:pPr marL="540000" indent="0">
              <a:lnSpc>
                <a:spcPct val="120000"/>
              </a:lnSpc>
              <a:spcBef>
                <a:spcPts val="0"/>
              </a:spcBef>
              <a:spcAft>
                <a:spcPts val="600"/>
              </a:spcAft>
              <a:buNone/>
            </a:pPr>
            <a:r>
              <a:rPr lang="de-DE" sz="1800" i="1" dirty="0">
                <a:solidFill>
                  <a:srgbClr val="044C96"/>
                </a:solidFill>
              </a:rPr>
              <a:t>Spiral dive</a:t>
            </a:r>
          </a:p>
          <a:p>
            <a:pPr marL="452438" indent="-540000" defTabSz="540000">
              <a:lnSpc>
                <a:spcPct val="120000"/>
              </a:lnSpc>
              <a:spcBef>
                <a:spcPts val="0"/>
              </a:spcBef>
              <a:spcAft>
                <a:spcPts val="300"/>
              </a:spcAft>
              <a:buNone/>
            </a:pPr>
            <a:r>
              <a:rPr lang="de-DE" dirty="0"/>
              <a:t>5.8		Propeller </a:t>
            </a:r>
          </a:p>
          <a:p>
            <a:pPr marL="540000" indent="0">
              <a:lnSpc>
                <a:spcPct val="120000"/>
              </a:lnSpc>
              <a:spcBef>
                <a:spcPts val="0"/>
              </a:spcBef>
              <a:spcAft>
                <a:spcPts val="600"/>
              </a:spcAft>
              <a:buNone/>
            </a:pPr>
            <a:r>
              <a:rPr lang="de-DE" sz="1800" i="1" dirty="0">
                <a:solidFill>
                  <a:srgbClr val="044C96"/>
                </a:solidFill>
              </a:rPr>
              <a:t>Propeller</a:t>
            </a:r>
          </a:p>
          <a:p>
            <a:pPr marL="0" indent="0">
              <a:buNone/>
            </a:pPr>
            <a:endParaRPr lang="de-DE" dirty="0"/>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4</a:t>
            </a:fld>
            <a:endParaRPr lang="de-DE" dirty="0"/>
          </a:p>
        </p:txBody>
      </p:sp>
    </p:spTree>
    <p:extLst>
      <p:ext uri="{BB962C8B-B14F-4D97-AF65-F5344CB8AC3E}">
        <p14:creationId xmlns:p14="http://schemas.microsoft.com/office/powerpoint/2010/main" val="4247903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Einflug in Aufwind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08CAEB04-A743-475D-BAD0-CC28EB997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77058"/>
            <a:ext cx="5277697" cy="5748928"/>
          </a:xfrm>
          <a:prstGeom prst="rect">
            <a:avLst/>
          </a:prstGeom>
        </p:spPr>
      </p:pic>
      <p:sp>
        <p:nvSpPr>
          <p:cNvPr id="7" name="Tekstvak 11">
            <a:extLst>
              <a:ext uri="{FF2B5EF4-FFF2-40B4-BE49-F238E27FC236}">
                <a16:creationId xmlns:a16="http://schemas.microsoft.com/office/drawing/2014/main" id="{3D4F8D78-F4E2-43E7-A0A6-7584221DB35A}"/>
              </a:ext>
            </a:extLst>
          </p:cNvPr>
          <p:cNvSpPr txBox="1"/>
          <p:nvPr/>
        </p:nvSpPr>
        <p:spPr>
          <a:xfrm>
            <a:off x="5803450" y="1035421"/>
            <a:ext cx="5986550" cy="2616101"/>
          </a:xfrm>
          <a:prstGeom prst="rect">
            <a:avLst/>
          </a:prstGeom>
          <a:noFill/>
        </p:spPr>
        <p:txBody>
          <a:bodyPr wrap="square" rtlCol="0">
            <a:spAutoFit/>
          </a:bodyPr>
          <a:lstStyle/>
          <a:p>
            <a:pPr marL="358775" indent="-358775">
              <a:spcAft>
                <a:spcPts val="1200"/>
              </a:spcAft>
              <a:buClr>
                <a:srgbClr val="C00000"/>
              </a:buClr>
              <a:buFont typeface="Wingdings" panose="05000000000000000000" pitchFamily="2" charset="2"/>
              <a:buChar char="Ø"/>
            </a:pPr>
            <a:r>
              <a:rPr lang="de-DE" sz="2200" dirty="0"/>
              <a:t>Beim Einfliegen in einen thermischen Aufwind wird der Anstellwinkel durch </a:t>
            </a:r>
            <a:br>
              <a:rPr lang="de-DE" sz="2200" dirty="0"/>
            </a:br>
            <a:r>
              <a:rPr lang="de-DE" sz="2200" dirty="0"/>
              <a:t>die veränderte Anströmung vergrößert</a:t>
            </a:r>
            <a:r>
              <a:rPr lang="nl-NL" sz="2200" dirty="0"/>
              <a:t>. </a:t>
            </a:r>
          </a:p>
          <a:p>
            <a:pPr marL="358775" indent="-358775">
              <a:buClr>
                <a:srgbClr val="C00000"/>
              </a:buClr>
              <a:buFont typeface="Wingdings" panose="05000000000000000000" pitchFamily="2" charset="2"/>
              <a:buChar char="Ø"/>
            </a:pPr>
            <a:r>
              <a:rPr lang="de-DE" sz="2200" dirty="0"/>
              <a:t>Der Auftrieb steigt, er kippt leicht nach vorn. Die vertikale Anströmgeschwindigkeit nimmt zu. Damit steigt auch die Fahrt (= resultierende Anströmgeschwindigkeit). </a:t>
            </a:r>
            <a:endParaRPr lang="nl-NL" sz="2200" dirty="0"/>
          </a:p>
        </p:txBody>
      </p:sp>
    </p:spTree>
    <p:extLst>
      <p:ext uri="{BB962C8B-B14F-4D97-AF65-F5344CB8AC3E}">
        <p14:creationId xmlns:p14="http://schemas.microsoft.com/office/powerpoint/2010/main" val="128157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Ausfahren der Bremsklappen</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remkleppen.jpg">
            <a:extLst>
              <a:ext uri="{FF2B5EF4-FFF2-40B4-BE49-F238E27FC236}">
                <a16:creationId xmlns:a16="http://schemas.microsoft.com/office/drawing/2014/main" id="{59857793-1E76-45B0-A64B-177C6F917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66" y="919434"/>
            <a:ext cx="7164934" cy="538564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hthoek 1">
            <a:extLst>
              <a:ext uri="{FF2B5EF4-FFF2-40B4-BE49-F238E27FC236}">
                <a16:creationId xmlns:a16="http://schemas.microsoft.com/office/drawing/2014/main" id="{BA6DC4B3-BCE0-473B-8E67-379FC20C2170}"/>
              </a:ext>
            </a:extLst>
          </p:cNvPr>
          <p:cNvSpPr/>
          <p:nvPr/>
        </p:nvSpPr>
        <p:spPr>
          <a:xfrm>
            <a:off x="7838982" y="1105287"/>
            <a:ext cx="4145872" cy="4647426"/>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Dort, wo die Bremsklappen senkrecht aus den Flügeln nach oben ragen, wird die Luftströmung gestört. Der Widerstand erhöht sich erheblich, und der Auftrieb nimmt etwas ab. </a:t>
            </a:r>
            <a:endParaRPr lang="nl-NL" sz="2200" dirty="0"/>
          </a:p>
          <a:p>
            <a:pPr marL="457200" indent="-457200">
              <a:buClr>
                <a:srgbClr val="C00000"/>
              </a:buClr>
              <a:buFont typeface="Wingdings" panose="05000000000000000000" pitchFamily="2" charset="2"/>
              <a:buChar char="Ø"/>
            </a:pPr>
            <a:r>
              <a:rPr lang="de-DE" sz="2200" dirty="0"/>
              <a:t>Wenn du die Bremsklappen ziehst, muss der reduzierte Auftrieb durch einen größeren Anstellwinkel oder durch etwas mehr Geschwindigkeit kompensiert werden</a:t>
            </a:r>
            <a:r>
              <a:rPr lang="nl-NL" sz="2200" dirty="0"/>
              <a:t>.</a:t>
            </a:r>
          </a:p>
        </p:txBody>
      </p:sp>
    </p:spTree>
    <p:extLst>
      <p:ext uri="{BB962C8B-B14F-4D97-AF65-F5344CB8AC3E}">
        <p14:creationId xmlns:p14="http://schemas.microsoft.com/office/powerpoint/2010/main" val="26586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Wölbklappen</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BE199A49-9B17-4505-98C4-17DC06B02515}"/>
              </a:ext>
            </a:extLst>
          </p:cNvPr>
          <p:cNvSpPr/>
          <p:nvPr/>
        </p:nvSpPr>
        <p:spPr>
          <a:xfrm>
            <a:off x="121931" y="3045819"/>
            <a:ext cx="11795738" cy="3231654"/>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nl-NL" sz="2200" b="1" dirty="0">
                <a:solidFill>
                  <a:srgbClr val="C00000"/>
                </a:solidFill>
              </a:rPr>
              <a:t>Wölbklappen negativ   </a:t>
            </a:r>
            <a:br>
              <a:rPr lang="nl-NL" sz="2200" b="1" dirty="0">
                <a:solidFill>
                  <a:srgbClr val="C00000"/>
                </a:solidFill>
              </a:rPr>
            </a:br>
            <a:r>
              <a:rPr lang="de-DE" sz="2200" dirty="0"/>
              <a:t>Bei hohen Geschwindigkeiten stellt man die Wölbklappen nach oben (negativ) </a:t>
            </a:r>
            <a:r>
              <a:rPr lang="de-DE" sz="2200" dirty="0">
                <a:sym typeface="Wingdings 3" panose="05040102010807070707" pitchFamily="18" charset="2"/>
              </a:rPr>
              <a:t></a:t>
            </a:r>
            <a:r>
              <a:rPr lang="de-DE" sz="2200" dirty="0"/>
              <a:t> Höchstauftrieb und Widerstand nehmen ab </a:t>
            </a:r>
            <a:r>
              <a:rPr lang="de-DE" sz="2200" dirty="0">
                <a:sym typeface="Wingdings 3" panose="05040102010807070707" pitchFamily="18" charset="2"/>
              </a:rPr>
              <a:t> günstig im Schnellflug</a:t>
            </a:r>
            <a:endParaRPr lang="nl-NL" sz="2200" dirty="0"/>
          </a:p>
          <a:p>
            <a:pPr marL="457200" indent="-457200">
              <a:buClr>
                <a:srgbClr val="C00000"/>
              </a:buClr>
              <a:buFont typeface="Wingdings" panose="05000000000000000000" pitchFamily="2" charset="2"/>
              <a:buChar char="Ø"/>
            </a:pPr>
            <a:r>
              <a:rPr lang="nl-NL" sz="2200" b="1" dirty="0">
                <a:solidFill>
                  <a:srgbClr val="C00000"/>
                </a:solidFill>
              </a:rPr>
              <a:t>Wölbklappen positiv   </a:t>
            </a:r>
            <a:br>
              <a:rPr lang="nl-NL" sz="2200" b="1" dirty="0">
                <a:solidFill>
                  <a:srgbClr val="C00000"/>
                </a:solidFill>
              </a:rPr>
            </a:br>
            <a:r>
              <a:rPr lang="de-DE" sz="2200" dirty="0"/>
              <a:t>Zum Thermikkreisen und für die Landung stellt man die Wölbklappen nach unten (positive Klappenstellung). </a:t>
            </a:r>
            <a:br>
              <a:rPr lang="de-DE" sz="2200" dirty="0"/>
            </a:br>
            <a:r>
              <a:rPr lang="de-DE" sz="2200" dirty="0"/>
              <a:t>Der Höchstauftrieb nimmt zu, die Mindestgeschwindigkeit nimmt ab. Der Widerstand ist bei Kreisflugstellung niedrig, bei Landestellung deutlich höher</a:t>
            </a:r>
            <a:r>
              <a:rPr lang="nl-NL" sz="2200" dirty="0"/>
              <a:t>.</a:t>
            </a:r>
          </a:p>
          <a:p>
            <a:r>
              <a:rPr lang="nl-NL" dirty="0"/>
              <a:t> </a:t>
            </a:r>
          </a:p>
        </p:txBody>
      </p:sp>
      <p:pic>
        <p:nvPicPr>
          <p:cNvPr id="8" name="Grafik 7">
            <a:extLst>
              <a:ext uri="{FF2B5EF4-FFF2-40B4-BE49-F238E27FC236}">
                <a16:creationId xmlns:a16="http://schemas.microsoft.com/office/drawing/2014/main" id="{86A51AAB-F2D7-431F-91DF-709D78E08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63" y="993576"/>
            <a:ext cx="11620947" cy="1859352"/>
          </a:xfrm>
          <a:prstGeom prst="rect">
            <a:avLst/>
          </a:prstGeom>
        </p:spPr>
      </p:pic>
    </p:spTree>
    <p:extLst>
      <p:ext uri="{BB962C8B-B14F-4D97-AF65-F5344CB8AC3E}">
        <p14:creationId xmlns:p14="http://schemas.microsoft.com/office/powerpoint/2010/main" val="267985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Luftdichte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E7EDECFF-C06B-42E4-8893-B12972727734}"/>
              </a:ext>
            </a:extLst>
          </p:cNvPr>
          <p:cNvSpPr/>
          <p:nvPr/>
        </p:nvSpPr>
        <p:spPr>
          <a:xfrm>
            <a:off x="1519800" y="5810380"/>
            <a:ext cx="9538161" cy="492443"/>
          </a:xfrm>
          <a:prstGeom prst="rect">
            <a:avLst/>
          </a:prstGeom>
        </p:spPr>
        <p:txBody>
          <a:bodyPr wrap="square">
            <a:spAutoFit/>
          </a:bodyPr>
          <a:lstStyle/>
          <a:p>
            <a:pPr>
              <a:buClr>
                <a:srgbClr val="FF0000"/>
              </a:buClr>
            </a:pPr>
            <a:r>
              <a:rPr lang="nl-NL" sz="2600" b="1" dirty="0"/>
              <a:t> </a:t>
            </a:r>
            <a:r>
              <a:rPr lang="nl-NL" sz="2200" b="1" dirty="0">
                <a:solidFill>
                  <a:srgbClr val="C00000"/>
                </a:solidFill>
              </a:rPr>
              <a:t>5. Luftdichte</a:t>
            </a:r>
            <a:r>
              <a:rPr lang="nl-NL" sz="2200" b="1" dirty="0">
                <a:solidFill>
                  <a:srgbClr val="FF0000"/>
                </a:solidFill>
              </a:rPr>
              <a:t>	</a:t>
            </a:r>
            <a:r>
              <a:rPr lang="de-DE" sz="2200" dirty="0"/>
              <a:t>Die Luftdichte ist abhängig von Luftdruck und Temperatur.</a:t>
            </a:r>
            <a:r>
              <a:rPr lang="nl-NL" sz="2200" dirty="0"/>
              <a:t> </a:t>
            </a:r>
          </a:p>
        </p:txBody>
      </p:sp>
      <p:graphicFrame>
        <p:nvGraphicFramePr>
          <p:cNvPr id="7" name="Tabel 2">
            <a:extLst>
              <a:ext uri="{FF2B5EF4-FFF2-40B4-BE49-F238E27FC236}">
                <a16:creationId xmlns:a16="http://schemas.microsoft.com/office/drawing/2014/main" id="{7FFDEB43-5DF9-4B1C-9EBB-3C2D27940DA8}"/>
              </a:ext>
            </a:extLst>
          </p:cNvPr>
          <p:cNvGraphicFramePr>
            <a:graphicFrameLocks noGrp="1"/>
          </p:cNvGraphicFramePr>
          <p:nvPr>
            <p:extLst>
              <p:ext uri="{D42A27DB-BD31-4B8C-83A1-F6EECF244321}">
                <p14:modId xmlns:p14="http://schemas.microsoft.com/office/powerpoint/2010/main" val="1690129440"/>
              </p:ext>
            </p:extLst>
          </p:nvPr>
        </p:nvGraphicFramePr>
        <p:xfrm>
          <a:off x="1698362" y="860661"/>
          <a:ext cx="8795276" cy="4738034"/>
        </p:xfrm>
        <a:graphic>
          <a:graphicData uri="http://schemas.openxmlformats.org/drawingml/2006/table">
            <a:tbl>
              <a:tblPr/>
              <a:tblGrid>
                <a:gridCol w="2198819">
                  <a:extLst>
                    <a:ext uri="{9D8B030D-6E8A-4147-A177-3AD203B41FA5}">
                      <a16:colId xmlns:a16="http://schemas.microsoft.com/office/drawing/2014/main" val="20000"/>
                    </a:ext>
                  </a:extLst>
                </a:gridCol>
                <a:gridCol w="2198819">
                  <a:extLst>
                    <a:ext uri="{9D8B030D-6E8A-4147-A177-3AD203B41FA5}">
                      <a16:colId xmlns:a16="http://schemas.microsoft.com/office/drawing/2014/main" val="20001"/>
                    </a:ext>
                  </a:extLst>
                </a:gridCol>
                <a:gridCol w="2198819">
                  <a:extLst>
                    <a:ext uri="{9D8B030D-6E8A-4147-A177-3AD203B41FA5}">
                      <a16:colId xmlns:a16="http://schemas.microsoft.com/office/drawing/2014/main" val="20002"/>
                    </a:ext>
                  </a:extLst>
                </a:gridCol>
                <a:gridCol w="2198819">
                  <a:extLst>
                    <a:ext uri="{9D8B030D-6E8A-4147-A177-3AD203B41FA5}">
                      <a16:colId xmlns:a16="http://schemas.microsoft.com/office/drawing/2014/main" val="20003"/>
                    </a:ext>
                  </a:extLst>
                </a:gridCol>
              </a:tblGrid>
              <a:tr h="1228379">
                <a:tc>
                  <a:txBody>
                    <a:bodyPr/>
                    <a:lstStyle/>
                    <a:p>
                      <a:pPr algn="ctr"/>
                      <a:r>
                        <a:rPr lang="nl-NL" sz="2400" b="1" baseline="0" dirty="0">
                          <a:solidFill>
                            <a:schemeClr val="bg1"/>
                          </a:solidFill>
                          <a:effectLst/>
                        </a:rPr>
                        <a:t>Höhe</a:t>
                      </a:r>
                      <a:br>
                        <a:rPr lang="nl-NL" sz="2400" b="1" baseline="0" dirty="0">
                          <a:solidFill>
                            <a:schemeClr val="bg1"/>
                          </a:solidFill>
                          <a:effectLst/>
                        </a:rPr>
                      </a:br>
                      <a:r>
                        <a:rPr lang="nl-NL" sz="2400" b="1" baseline="0" dirty="0">
                          <a:solidFill>
                            <a:schemeClr val="bg1"/>
                          </a:solidFill>
                          <a:effectLst/>
                        </a:rPr>
                        <a:t>m</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Luftdruck </a:t>
                      </a:r>
                    </a:p>
                    <a:p>
                      <a:pPr algn="ctr"/>
                      <a:r>
                        <a:rPr lang="nl-NL" sz="2400" b="1" baseline="0" dirty="0">
                          <a:solidFill>
                            <a:schemeClr val="bg1"/>
                          </a:solidFill>
                          <a:effectLst/>
                        </a:rPr>
                        <a:t>hPa</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Luftdichte kg/m³</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Temperatur </a:t>
                      </a:r>
                      <a:br>
                        <a:rPr lang="nl-NL" sz="2400" b="1" baseline="0" dirty="0">
                          <a:solidFill>
                            <a:schemeClr val="bg1"/>
                          </a:solidFill>
                          <a:effectLst/>
                        </a:rPr>
                      </a:br>
                      <a:r>
                        <a:rPr lang="nl-NL" sz="2400" b="1" baseline="0" dirty="0">
                          <a:solidFill>
                            <a:schemeClr val="bg1"/>
                          </a:solidFill>
                          <a:effectLst/>
                        </a:rPr>
                        <a:t>°C</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extLst>
                  <a:ext uri="{0D108BD9-81ED-4DB2-BD59-A6C34878D82A}">
                    <a16:rowId xmlns:a16="http://schemas.microsoft.com/office/drawing/2014/main" val="10000"/>
                  </a:ext>
                </a:extLst>
              </a:tr>
              <a:tr h="701931">
                <a:tc>
                  <a:txBody>
                    <a:bodyPr/>
                    <a:lstStyle/>
                    <a:p>
                      <a:pPr algn="ctr"/>
                      <a:r>
                        <a:rPr lang="nl-NL" sz="2400">
                          <a:effectLst/>
                        </a:rPr>
                        <a:t>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1013,3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1,225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15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1"/>
                  </a:ext>
                </a:extLst>
              </a:tr>
              <a:tr h="701931">
                <a:tc>
                  <a:txBody>
                    <a:bodyPr/>
                    <a:lstStyle/>
                    <a:p>
                      <a:pPr algn="ctr"/>
                      <a:r>
                        <a:rPr lang="nl-NL" sz="2400">
                          <a:effectLst/>
                        </a:rPr>
                        <a:t>1000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898,6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1,1116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2"/>
                  </a:ext>
                </a:extLst>
              </a:tr>
              <a:tr h="701931">
                <a:tc>
                  <a:txBody>
                    <a:bodyPr/>
                    <a:lstStyle/>
                    <a:p>
                      <a:pPr algn="ctr"/>
                      <a:r>
                        <a:rPr lang="nl-NL" sz="2400">
                          <a:effectLst/>
                        </a:rPr>
                        <a:t>2000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795,0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1,0065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3"/>
                  </a:ext>
                </a:extLst>
              </a:tr>
              <a:tr h="701931">
                <a:tc>
                  <a:txBody>
                    <a:bodyPr/>
                    <a:lstStyle/>
                    <a:p>
                      <a:pPr algn="ctr"/>
                      <a:r>
                        <a:rPr lang="nl-NL" sz="2400">
                          <a:effectLst/>
                        </a:rPr>
                        <a:t>3000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701,1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0,9091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4"/>
                  </a:ext>
                </a:extLst>
              </a:tr>
              <a:tr h="701931">
                <a:tc>
                  <a:txBody>
                    <a:bodyPr/>
                    <a:lstStyle/>
                    <a:p>
                      <a:pPr algn="ctr"/>
                      <a:r>
                        <a:rPr lang="nl-NL" sz="2400">
                          <a:effectLst/>
                        </a:rPr>
                        <a:t>5000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540,2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0,7361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-17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640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Auftrieb im Kurvenflug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21BEF305-CD8C-41F9-A58A-2E51F0C8F971}"/>
              </a:ext>
            </a:extLst>
          </p:cNvPr>
          <p:cNvSpPr/>
          <p:nvPr/>
        </p:nvSpPr>
        <p:spPr>
          <a:xfrm>
            <a:off x="217725" y="4396054"/>
            <a:ext cx="11974275" cy="1862048"/>
          </a:xfrm>
          <a:prstGeom prst="rect">
            <a:avLst/>
          </a:prstGeom>
        </p:spPr>
        <p:txBody>
          <a:bodyPr wrap="square">
            <a:spAutoFit/>
          </a:bodyPr>
          <a:lstStyle/>
          <a:p>
            <a:pPr marL="457200" indent="-457200">
              <a:spcAft>
                <a:spcPts val="600"/>
              </a:spcAft>
              <a:buClr>
                <a:srgbClr val="C00000"/>
              </a:buClr>
              <a:buFont typeface="Wingdings" panose="05000000000000000000" pitchFamily="2" charset="2"/>
              <a:buChar char="Ø"/>
            </a:pPr>
            <a:r>
              <a:rPr lang="de-DE" sz="2200" dirty="0"/>
              <a:t>Im Kurvenflug wirkt neben dem Gewicht G die </a:t>
            </a:r>
            <a:r>
              <a:rPr lang="de-DE" sz="2200" dirty="0">
                <a:solidFill>
                  <a:srgbClr val="C00000"/>
                </a:solidFill>
              </a:rPr>
              <a:t>Zentrifugalkraft ZF</a:t>
            </a:r>
            <a:r>
              <a:rPr lang="de-DE" sz="2200" dirty="0"/>
              <a:t>. Die Vektorsumme aus beiden ergibt die Massenkraft n·m·g. Entsprechend muss der Auftrieb im Kurvenflug gegenüber dem Geradeausflug um den Faktor n (das Lastvielfache) erhöht werden.  </a:t>
            </a:r>
            <a:endParaRPr lang="nl-NL" sz="2200" dirty="0"/>
          </a:p>
          <a:p>
            <a:pPr marL="457200" indent="-457200">
              <a:buClr>
                <a:srgbClr val="C00000"/>
              </a:buClr>
              <a:buFont typeface="Wingdings" panose="05000000000000000000" pitchFamily="2" charset="2"/>
              <a:buChar char="Ø"/>
            </a:pPr>
            <a:r>
              <a:rPr lang="de-DE" sz="2200" dirty="0"/>
              <a:t>Mit zunehmender Querneigung steigt die Zentrifugalkraft ZF und gleichzeitig die zu ZF entgegengesetzte </a:t>
            </a:r>
            <a:r>
              <a:rPr lang="de-DE" sz="2200" dirty="0">
                <a:solidFill>
                  <a:srgbClr val="C00000"/>
                </a:solidFill>
              </a:rPr>
              <a:t>Zentripetalkraft ZP</a:t>
            </a:r>
            <a:r>
              <a:rPr lang="de-DE" sz="2200" dirty="0"/>
              <a:t>.</a:t>
            </a:r>
          </a:p>
        </p:txBody>
      </p:sp>
      <p:pic>
        <p:nvPicPr>
          <p:cNvPr id="7" name="Grafik 6" descr="Ein Bild, das Boot, Himmel, Antenne, Linie enthält.&#10;&#10;Automatisch generierte Beschreibung">
            <a:extLst>
              <a:ext uri="{FF2B5EF4-FFF2-40B4-BE49-F238E27FC236}">
                <a16:creationId xmlns:a16="http://schemas.microsoft.com/office/drawing/2014/main" id="{6E4EA342-8551-4FA9-BD2D-55BECCC2B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10" y="904629"/>
            <a:ext cx="11689180" cy="3114633"/>
          </a:xfrm>
          <a:prstGeom prst="rect">
            <a:avLst/>
          </a:prstGeom>
        </p:spPr>
      </p:pic>
    </p:spTree>
    <p:extLst>
      <p:ext uri="{BB962C8B-B14F-4D97-AF65-F5344CB8AC3E}">
        <p14:creationId xmlns:p14="http://schemas.microsoft.com/office/powerpoint/2010/main" val="20798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zweefvliegopleiding.nl/images/evo/bocht-steil.jpg">
            <a:extLst>
              <a:ext uri="{FF2B5EF4-FFF2-40B4-BE49-F238E27FC236}">
                <a16:creationId xmlns:a16="http://schemas.microsoft.com/office/drawing/2014/main" id="{385FBA46-C34F-46CF-90A3-E60F4330E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3292"/>
            <a:ext cx="6276909" cy="35359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Geschwindigkeit im Kurvenflug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graphicFrame>
        <p:nvGraphicFramePr>
          <p:cNvPr id="6" name="Tabel 2">
            <a:extLst>
              <a:ext uri="{FF2B5EF4-FFF2-40B4-BE49-F238E27FC236}">
                <a16:creationId xmlns:a16="http://schemas.microsoft.com/office/drawing/2014/main" id="{CC34DAB5-6E27-43AA-9129-013E553555D3}"/>
              </a:ext>
            </a:extLst>
          </p:cNvPr>
          <p:cNvGraphicFramePr>
            <a:graphicFrameLocks noGrp="1"/>
          </p:cNvGraphicFramePr>
          <p:nvPr>
            <p:extLst>
              <p:ext uri="{D42A27DB-BD31-4B8C-83A1-F6EECF244321}">
                <p14:modId xmlns:p14="http://schemas.microsoft.com/office/powerpoint/2010/main" val="3119015207"/>
              </p:ext>
            </p:extLst>
          </p:nvPr>
        </p:nvGraphicFramePr>
        <p:xfrm>
          <a:off x="4317769" y="3812594"/>
          <a:ext cx="7603958" cy="2651760"/>
        </p:xfrm>
        <a:graphic>
          <a:graphicData uri="http://schemas.openxmlformats.org/drawingml/2006/table">
            <a:tbl>
              <a:tblPr/>
              <a:tblGrid>
                <a:gridCol w="2429972">
                  <a:extLst>
                    <a:ext uri="{9D8B030D-6E8A-4147-A177-3AD203B41FA5}">
                      <a16:colId xmlns:a16="http://schemas.microsoft.com/office/drawing/2014/main" val="20000"/>
                    </a:ext>
                  </a:extLst>
                </a:gridCol>
                <a:gridCol w="5173986">
                  <a:extLst>
                    <a:ext uri="{9D8B030D-6E8A-4147-A177-3AD203B41FA5}">
                      <a16:colId xmlns:a16="http://schemas.microsoft.com/office/drawing/2014/main" val="20001"/>
                    </a:ext>
                  </a:extLst>
                </a:gridCol>
              </a:tblGrid>
              <a:tr h="757739">
                <a:tc>
                  <a:txBody>
                    <a:bodyPr/>
                    <a:lstStyle/>
                    <a:p>
                      <a:pPr algn="ctr"/>
                      <a:r>
                        <a:rPr lang="nl-NL" sz="2400" b="1" baseline="0" dirty="0">
                          <a:solidFill>
                            <a:schemeClr val="bg1"/>
                          </a:solidFill>
                          <a:effectLst/>
                        </a:rPr>
                        <a:t>Querneigung</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latin typeface="Arial" panose="020B0604020202020204" pitchFamily="34" charset="0"/>
                        </a:rPr>
                        <a:t>Zunahme der Überziehgeschwindigkeit</a:t>
                      </a:r>
                      <a:endParaRPr lang="nl-NL" sz="2400" baseline="0" dirty="0">
                        <a:solidFill>
                          <a:schemeClr val="bg1"/>
                        </a:solidFill>
                        <a:effectLst/>
                        <a:latin typeface="Arial" panose="020B0604020202020204" pitchFamily="34" charset="0"/>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extLst>
                  <a:ext uri="{0D108BD9-81ED-4DB2-BD59-A6C34878D82A}">
                    <a16:rowId xmlns:a16="http://schemas.microsoft.com/office/drawing/2014/main" val="10000"/>
                  </a:ext>
                </a:extLst>
              </a:tr>
              <a:tr h="420966">
                <a:tc>
                  <a:txBody>
                    <a:bodyPr/>
                    <a:lstStyle/>
                    <a:p>
                      <a:pPr algn="ctr"/>
                      <a:r>
                        <a:rPr lang="nl-NL" sz="2400" baseline="0" dirty="0">
                          <a:effectLst/>
                        </a:rPr>
                        <a:t>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1"/>
                  </a:ext>
                </a:extLst>
              </a:tr>
              <a:tr h="420966">
                <a:tc>
                  <a:txBody>
                    <a:bodyPr/>
                    <a:lstStyle/>
                    <a:p>
                      <a:pPr algn="ctr"/>
                      <a:r>
                        <a:rPr lang="nl-NL" sz="2400" baseline="0" dirty="0">
                          <a:effectLst/>
                        </a:rPr>
                        <a:t>30°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2"/>
                  </a:ext>
                </a:extLst>
              </a:tr>
              <a:tr h="420966">
                <a:tc>
                  <a:txBody>
                    <a:bodyPr/>
                    <a:lstStyle/>
                    <a:p>
                      <a:pPr algn="ctr"/>
                      <a:r>
                        <a:rPr lang="nl-NL" sz="2400" baseline="0" dirty="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3"/>
                  </a:ext>
                </a:extLst>
              </a:tr>
              <a:tr h="420966">
                <a:tc>
                  <a:txBody>
                    <a:bodyPr/>
                    <a:lstStyle/>
                    <a:p>
                      <a:pPr algn="ctr"/>
                      <a:r>
                        <a:rPr lang="nl-NL" sz="2400" baseline="0" dirty="0">
                          <a:effectLst/>
                        </a:rPr>
                        <a:t>60°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+ 41%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4"/>
                  </a:ext>
                </a:extLst>
              </a:tr>
            </a:tbl>
          </a:graphicData>
        </a:graphic>
      </p:graphicFrame>
      <p:sp>
        <p:nvSpPr>
          <p:cNvPr id="8" name="Rechthoek 12">
            <a:extLst>
              <a:ext uri="{FF2B5EF4-FFF2-40B4-BE49-F238E27FC236}">
                <a16:creationId xmlns:a16="http://schemas.microsoft.com/office/drawing/2014/main" id="{621E772A-280C-4DA9-8F83-AFD49407C99E}"/>
              </a:ext>
            </a:extLst>
          </p:cNvPr>
          <p:cNvSpPr/>
          <p:nvPr/>
        </p:nvSpPr>
        <p:spPr>
          <a:xfrm>
            <a:off x="7119098" y="1638736"/>
            <a:ext cx="4732591" cy="769441"/>
          </a:xfrm>
          <a:prstGeom prst="rect">
            <a:avLst/>
          </a:prstGeom>
        </p:spPr>
        <p:txBody>
          <a:bodyPr wrap="square">
            <a:spAutoFit/>
          </a:bodyPr>
          <a:lstStyle/>
          <a:p>
            <a:pPr marL="457200" indent="-457200">
              <a:buClr>
                <a:srgbClr val="C00000"/>
              </a:buClr>
              <a:buFont typeface="Wingdings" panose="05000000000000000000" pitchFamily="2" charset="2"/>
              <a:buChar char="Ø"/>
            </a:pPr>
            <a:r>
              <a:rPr lang="nl-NL" sz="2200" dirty="0"/>
              <a:t>Größere Querneigung</a:t>
            </a:r>
            <a:br>
              <a:rPr lang="nl-NL" sz="2200" dirty="0"/>
            </a:br>
            <a:r>
              <a:rPr lang="nl-NL" sz="2200" dirty="0"/>
              <a:t>erfordert größere Geschwindigkeit!</a:t>
            </a:r>
          </a:p>
        </p:txBody>
      </p:sp>
    </p:spTree>
    <p:extLst>
      <p:ext uri="{BB962C8B-B14F-4D97-AF65-F5344CB8AC3E}">
        <p14:creationId xmlns:p14="http://schemas.microsoft.com/office/powerpoint/2010/main" val="299836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Gegenhalten im Kurvenflug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B4384897-E3C5-4931-94CE-164323E1B9CC}"/>
              </a:ext>
            </a:extLst>
          </p:cNvPr>
          <p:cNvSpPr/>
          <p:nvPr/>
        </p:nvSpPr>
        <p:spPr>
          <a:xfrm>
            <a:off x="448353" y="5255223"/>
            <a:ext cx="10982430" cy="1107996"/>
          </a:xfrm>
          <a:prstGeom prst="rect">
            <a:avLst/>
          </a:prstGeom>
        </p:spPr>
        <p:txBody>
          <a:bodyPr wrap="square">
            <a:spAutoFit/>
          </a:bodyPr>
          <a:lstStyle/>
          <a:p>
            <a:pPr marL="457200" indent="-457200">
              <a:buClr>
                <a:srgbClr val="C00000"/>
              </a:buClr>
              <a:buFont typeface="Wingdings" panose="05000000000000000000" pitchFamily="2" charset="2"/>
              <a:buChar char="Ø"/>
            </a:pPr>
            <a:r>
              <a:rPr lang="de-DE" sz="2200" dirty="0"/>
              <a:t>Der Außenflügel ist etwas </a:t>
            </a:r>
            <a:r>
              <a:rPr lang="de-DE" sz="2200" dirty="0">
                <a:solidFill>
                  <a:srgbClr val="C00000"/>
                </a:solidFill>
              </a:rPr>
              <a:t>schneller</a:t>
            </a:r>
            <a:r>
              <a:rPr lang="de-DE" sz="2200" dirty="0"/>
              <a:t> als der Innenflügel und erzeugt dadurch mehr Auftrieb. Deshalb musst du im Kurvenflug mit dem Querruder etwas </a:t>
            </a:r>
            <a:r>
              <a:rPr lang="de-DE" sz="2200" dirty="0">
                <a:solidFill>
                  <a:srgbClr val="C00000"/>
                </a:solidFill>
              </a:rPr>
              <a:t>dagegenhalten</a:t>
            </a:r>
            <a:r>
              <a:rPr lang="de-DE" sz="2200" dirty="0"/>
              <a:t> (gegen die Drehrichtung), um den erhöhten Auftrieb auszugleichen. </a:t>
            </a:r>
            <a:endParaRPr lang="nl-NL" sz="2200" dirty="0"/>
          </a:p>
        </p:txBody>
      </p:sp>
      <p:pic>
        <p:nvPicPr>
          <p:cNvPr id="7" name="Grafik 6">
            <a:extLst>
              <a:ext uri="{FF2B5EF4-FFF2-40B4-BE49-F238E27FC236}">
                <a16:creationId xmlns:a16="http://schemas.microsoft.com/office/drawing/2014/main" id="{3315477A-E2E5-4B03-B41C-44722290D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67" y="784994"/>
            <a:ext cx="9835065" cy="4245448"/>
          </a:xfrm>
          <a:prstGeom prst="rect">
            <a:avLst/>
          </a:prstGeom>
        </p:spPr>
      </p:pic>
    </p:spTree>
    <p:extLst>
      <p:ext uri="{BB962C8B-B14F-4D97-AF65-F5344CB8AC3E}">
        <p14:creationId xmlns:p14="http://schemas.microsoft.com/office/powerpoint/2010/main" val="362275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DEEC2A1-3339-4B9E-B13B-19FC97A39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97" y="770021"/>
            <a:ext cx="4223866" cy="5690685"/>
          </a:xfrm>
          <a:prstGeom prst="rect">
            <a:avLst/>
          </a:prstGeom>
        </p:spPr>
      </p:pic>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Bodeneffekt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78EAA4A9-D7A5-455A-982D-5C35EFF7D3B0}"/>
              </a:ext>
            </a:extLst>
          </p:cNvPr>
          <p:cNvSpPr/>
          <p:nvPr/>
        </p:nvSpPr>
        <p:spPr>
          <a:xfrm>
            <a:off x="5582653" y="2497410"/>
            <a:ext cx="6477347" cy="2523768"/>
          </a:xfrm>
          <a:prstGeom prst="rect">
            <a:avLst/>
          </a:prstGeom>
        </p:spPr>
        <p:txBody>
          <a:bodyPr wrap="square">
            <a:spAutoFit/>
          </a:bodyPr>
          <a:lstStyle/>
          <a:p>
            <a:pPr marL="457200" indent="-457200">
              <a:buClr>
                <a:srgbClr val="C00000"/>
              </a:buClr>
              <a:buFont typeface="Wingdings" panose="05000000000000000000" pitchFamily="2" charset="2"/>
              <a:buChar char="Ø"/>
            </a:pPr>
            <a:r>
              <a:rPr lang="de-DE" sz="2200" dirty="0"/>
              <a:t>Durch den </a:t>
            </a:r>
            <a:r>
              <a:rPr lang="de-DE" sz="2200" dirty="0">
                <a:solidFill>
                  <a:srgbClr val="C00000"/>
                </a:solidFill>
              </a:rPr>
              <a:t>Bodeneffekt</a:t>
            </a:r>
            <a:r>
              <a:rPr lang="de-DE" sz="2200" dirty="0"/>
              <a:t> sinkt der induzierte Widerstand und der Überdruck unter dem Flügel steigt leicht an.</a:t>
            </a:r>
            <a:br>
              <a:rPr lang="de-DE" sz="2200" dirty="0"/>
            </a:br>
            <a:endParaRPr lang="de-DE" sz="2200" dirty="0"/>
          </a:p>
          <a:p>
            <a:pPr marL="457200" indent="-457200">
              <a:buClr>
                <a:srgbClr val="C00000"/>
              </a:buClr>
              <a:buFont typeface="Wingdings" panose="05000000000000000000" pitchFamily="2" charset="2"/>
              <a:buChar char="Ø"/>
            </a:pPr>
            <a:r>
              <a:rPr lang="de-DE" sz="2200" dirty="0">
                <a:latin typeface="Calibri" charset="0"/>
              </a:rPr>
              <a:t>Infolge dessen ist es möglich, längere Zeit knapp über dem Boden auszuschweben.</a:t>
            </a:r>
          </a:p>
          <a:p>
            <a:pPr>
              <a:buClr>
                <a:srgbClr val="FF0000"/>
              </a:buClr>
            </a:pPr>
            <a:endParaRPr lang="nl-NL" sz="2600" dirty="0"/>
          </a:p>
        </p:txBody>
      </p:sp>
    </p:spTree>
    <p:extLst>
      <p:ext uri="{BB962C8B-B14F-4D97-AF65-F5344CB8AC3E}">
        <p14:creationId xmlns:p14="http://schemas.microsoft.com/office/powerpoint/2010/main" val="135354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Formel für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graphicFrame>
        <p:nvGraphicFramePr>
          <p:cNvPr id="6" name="Tabel 4">
            <a:extLst>
              <a:ext uri="{FF2B5EF4-FFF2-40B4-BE49-F238E27FC236}">
                <a16:creationId xmlns:a16="http://schemas.microsoft.com/office/drawing/2014/main" id="{126D4ABB-ABC1-4876-B02C-D33D4E6B4B25}"/>
              </a:ext>
            </a:extLst>
          </p:cNvPr>
          <p:cNvGraphicFramePr>
            <a:graphicFrameLocks noGrp="1"/>
          </p:cNvGraphicFramePr>
          <p:nvPr>
            <p:extLst>
              <p:ext uri="{D42A27DB-BD31-4B8C-83A1-F6EECF244321}">
                <p14:modId xmlns:p14="http://schemas.microsoft.com/office/powerpoint/2010/main" val="2368248536"/>
              </p:ext>
            </p:extLst>
          </p:nvPr>
        </p:nvGraphicFramePr>
        <p:xfrm>
          <a:off x="6212811" y="1095990"/>
          <a:ext cx="5145853" cy="5045834"/>
        </p:xfrm>
        <a:graphic>
          <a:graphicData uri="http://schemas.openxmlformats.org/drawingml/2006/table">
            <a:tbl>
              <a:tblPr/>
              <a:tblGrid>
                <a:gridCol w="658183">
                  <a:extLst>
                    <a:ext uri="{9D8B030D-6E8A-4147-A177-3AD203B41FA5}">
                      <a16:colId xmlns:a16="http://schemas.microsoft.com/office/drawing/2014/main" val="20000"/>
                    </a:ext>
                  </a:extLst>
                </a:gridCol>
                <a:gridCol w="4487670">
                  <a:extLst>
                    <a:ext uri="{9D8B030D-6E8A-4147-A177-3AD203B41FA5}">
                      <a16:colId xmlns:a16="http://schemas.microsoft.com/office/drawing/2014/main" val="20001"/>
                    </a:ext>
                  </a:extLst>
                </a:gridCol>
              </a:tblGrid>
              <a:tr h="514881">
                <a:tc>
                  <a:txBody>
                    <a:bodyPr/>
                    <a:lstStyle/>
                    <a:p>
                      <a:r>
                        <a:rPr lang="nl-NL" sz="2200" b="1" baseline="0" dirty="0">
                          <a:solidFill>
                            <a:schemeClr val="bg1"/>
                          </a:solidFill>
                          <a:effectLst/>
                          <a:latin typeface="JoannaMTStd"/>
                        </a:rPr>
                        <a:t>A</a:t>
                      </a:r>
                      <a:endParaRPr lang="nl-NL"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Auftrieb</a:t>
                      </a:r>
                      <a:r>
                        <a:rPr lang="nl-NL" sz="2200" baseline="0" dirty="0"/>
                        <a:t> in Newton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2500">
                <a:tc>
                  <a:txBody>
                    <a:bodyPr/>
                    <a:lstStyle/>
                    <a:p>
                      <a:r>
                        <a:rPr lang="nl-NL" sz="2200" b="1" baseline="0" dirty="0">
                          <a:solidFill>
                            <a:schemeClr val="bg1"/>
                          </a:solidFill>
                          <a:effectLst/>
                          <a:latin typeface="JoannaMTStd"/>
                        </a:rPr>
                        <a:t>c</a:t>
                      </a:r>
                      <a:r>
                        <a:rPr lang="nl-NL" sz="2200" b="1" baseline="-25000" dirty="0">
                          <a:solidFill>
                            <a:schemeClr val="bg1"/>
                          </a:solidFill>
                          <a:effectLst/>
                          <a:latin typeface="JoannaMTStd"/>
                        </a:rPr>
                        <a:t>A</a:t>
                      </a:r>
                      <a:endParaRPr lang="nl-NL" sz="2200" baseline="-2500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Auftriebsbeiwert</a:t>
                      </a:r>
                      <a:r>
                        <a:rPr lang="nl-NL" sz="2200" baseline="0" dirty="0"/>
                        <a:t>, ohne Einheit (dimensionslos). Seine </a:t>
                      </a:r>
                      <a:r>
                        <a:rPr lang="de-DE" sz="2200" baseline="0" dirty="0"/>
                        <a:t>Größe ist abhängig vom Anstellwinkel und den Eigenschaften des Flügelprofils.</a:t>
                      </a:r>
                      <a:endParaRPr lang="nl-NL" sz="2200"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4881">
                <a:tc>
                  <a:txBody>
                    <a:bodyPr/>
                    <a:lstStyle/>
                    <a:p>
                      <a:r>
                        <a:rPr lang="el-GR" altLang="ja-JP" sz="2200" b="1" baseline="0" dirty="0">
                          <a:solidFill>
                            <a:schemeClr val="bg1"/>
                          </a:solidFill>
                          <a:effectLst/>
                          <a:latin typeface="MinionPro-Regular" panose="02040503050201020203" pitchFamily="18" charset="0"/>
                          <a:ea typeface="MinionPro-Regular" panose="02040503050201020203" pitchFamily="18" charset="0"/>
                        </a:rPr>
                        <a:t>ρ </a:t>
                      </a:r>
                      <a:endParaRPr lang="el-GR"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Luftdichte</a:t>
                      </a:r>
                      <a:r>
                        <a:rPr lang="nl-NL" sz="2200" baseline="0" dirty="0">
                          <a:solidFill>
                            <a:schemeClr val="tx1"/>
                          </a:solidFill>
                        </a:rPr>
                        <a:t> (Rho) </a:t>
                      </a:r>
                      <a:r>
                        <a:rPr lang="nl-NL" altLang="ja-JP" sz="2200" baseline="0" dirty="0">
                          <a:solidFill>
                            <a:schemeClr val="tx1"/>
                          </a:solidFill>
                          <a:effectLst/>
                          <a:latin typeface="MinionPro-Regular" panose="02040503050201020203" pitchFamily="18" charset="0"/>
                          <a:ea typeface="MinionPro-Regular" panose="02040503050201020203" pitchFamily="18" charset="0"/>
                        </a:rPr>
                        <a:t>in kg/m</a:t>
                      </a:r>
                      <a:r>
                        <a:rPr lang="nl-NL" altLang="ja-JP" sz="2200" baseline="30000" dirty="0">
                          <a:solidFill>
                            <a:schemeClr val="tx1"/>
                          </a:solidFill>
                          <a:effectLst/>
                          <a:latin typeface="MinionPro-Regular" panose="02040503050201020203" pitchFamily="18" charset="0"/>
                          <a:ea typeface="MinionPro-Regular" panose="02040503050201020203" pitchFamily="18" charset="0"/>
                        </a:rPr>
                        <a:t>3</a:t>
                      </a:r>
                      <a:endParaRPr lang="nl-NL" sz="22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38691">
                <a:tc>
                  <a:txBody>
                    <a:bodyPr/>
                    <a:lstStyle/>
                    <a:p>
                      <a:r>
                        <a:rPr lang="nl-NL" sz="2200" b="1" baseline="0" dirty="0">
                          <a:solidFill>
                            <a:schemeClr val="bg1"/>
                          </a:solidFill>
                          <a:effectLst/>
                          <a:latin typeface="JoannaMTStd"/>
                        </a:rPr>
                        <a:t>V</a:t>
                      </a:r>
                      <a:endParaRPr lang="nl-NL"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Geschwindigkeit</a:t>
                      </a:r>
                      <a:r>
                        <a:rPr lang="nl-NL" sz="2200" baseline="0" dirty="0"/>
                        <a:t> der anströmenden Luft in m/s, steht in der Formel im Quadrat.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4881">
                <a:tc>
                  <a:txBody>
                    <a:bodyPr/>
                    <a:lstStyle/>
                    <a:p>
                      <a:r>
                        <a:rPr lang="nl-NL" sz="2200" b="1" baseline="0" dirty="0">
                          <a:solidFill>
                            <a:schemeClr val="bg1"/>
                          </a:solidFill>
                          <a:effectLst/>
                          <a:latin typeface="JoannaMTStd"/>
                        </a:rPr>
                        <a:t>S </a:t>
                      </a:r>
                      <a:endParaRPr lang="nl-NL"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Flügelfläche</a:t>
                      </a:r>
                      <a:r>
                        <a:rPr lang="nl-NL" sz="2200" baseline="0" dirty="0"/>
                        <a:t> in m</a:t>
                      </a:r>
                      <a:r>
                        <a:rPr lang="nl-NL" sz="2200" baseline="30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7" name="Rechthoek 3">
                <a:extLst>
                  <a:ext uri="{FF2B5EF4-FFF2-40B4-BE49-F238E27FC236}">
                    <a16:creationId xmlns:a16="http://schemas.microsoft.com/office/drawing/2014/main" id="{288112C5-DB88-4226-B9C9-82D91A8F5DA8}"/>
                  </a:ext>
                </a:extLst>
              </p:cNvPr>
              <p:cNvSpPr/>
              <p:nvPr/>
            </p:nvSpPr>
            <p:spPr>
              <a:xfrm>
                <a:off x="584161" y="1230814"/>
                <a:ext cx="4564887" cy="342273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de-DE" sz="2800" b="1"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de-DE" sz="2800" b="1"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𝑨</m:t>
                      </m:r>
                      <m:r>
                        <a:rPr lang="de-DE" sz="2800" b="1"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𝟐</m:t>
                          </m:r>
                        </m:den>
                      </m:f>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𝝆</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𝑽</m:t>
                          </m:r>
                        </m:e>
                        <m:sup>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𝟐</m:t>
                          </m:r>
                        </m:sup>
                      </m:sSup>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𝑺</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𝒄</m:t>
                          </m:r>
                        </m:e>
                        <m:sub>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𝑨</m:t>
                          </m:r>
                        </m:sub>
                      </m:sSub>
                    </m:oMath>
                  </m:oMathPara>
                </a14:m>
                <a:endParaRPr lang="nl-NL" sz="2800" dirty="0"/>
              </a:p>
              <a:p>
                <a:endParaRPr lang="de-DE" sz="3200" dirty="0"/>
              </a:p>
              <a:p>
                <a:r>
                  <a:rPr lang="de-DE" sz="2200" dirty="0"/>
                  <a:t>Der </a:t>
                </a:r>
                <a:r>
                  <a:rPr lang="de-DE" sz="2200" b="1" dirty="0"/>
                  <a:t>Auftrieb</a:t>
                </a:r>
                <a:r>
                  <a:rPr lang="de-DE" sz="2200" dirty="0"/>
                  <a:t> ist gleich </a:t>
                </a:r>
                <a:br>
                  <a:rPr lang="de-DE" sz="2200" dirty="0"/>
                </a:br>
                <a:r>
                  <a:rPr lang="de-DE" sz="2200" dirty="0"/>
                  <a:t>dem </a:t>
                </a:r>
                <a:r>
                  <a:rPr lang="de-DE" sz="2200" dirty="0">
                    <a:solidFill>
                      <a:srgbClr val="C00000"/>
                    </a:solidFill>
                  </a:rPr>
                  <a:t>Auftriebsbeiwert</a:t>
                </a:r>
                <a:r>
                  <a:rPr lang="de-DE" sz="2200" dirty="0"/>
                  <a:t> </a:t>
                </a:r>
                <a:br>
                  <a:rPr lang="de-DE" sz="2200" dirty="0"/>
                </a:br>
                <a:r>
                  <a:rPr lang="de-DE" sz="2200" dirty="0"/>
                  <a:t>mal der </a:t>
                </a:r>
                <a:r>
                  <a:rPr lang="de-DE" sz="2200" dirty="0">
                    <a:solidFill>
                      <a:srgbClr val="C00000"/>
                    </a:solidFill>
                  </a:rPr>
                  <a:t>Flügelfläche</a:t>
                </a:r>
                <a:r>
                  <a:rPr lang="de-DE" sz="2200" dirty="0"/>
                  <a:t> </a:t>
                </a:r>
                <a:br>
                  <a:rPr lang="de-DE" sz="2200" dirty="0"/>
                </a:br>
                <a:r>
                  <a:rPr lang="de-DE" sz="2200" dirty="0"/>
                  <a:t>mal der </a:t>
                </a:r>
                <a:r>
                  <a:rPr lang="de-DE" sz="2200" dirty="0">
                    <a:solidFill>
                      <a:srgbClr val="C00000"/>
                    </a:solidFill>
                  </a:rPr>
                  <a:t>Geschwindigkeit im Quadrat </a:t>
                </a:r>
                <a:r>
                  <a:rPr lang="de-DE" sz="2200" dirty="0"/>
                  <a:t>mal der </a:t>
                </a:r>
                <a:r>
                  <a:rPr lang="de-DE" sz="2200" dirty="0">
                    <a:solidFill>
                      <a:srgbClr val="C00000"/>
                    </a:solidFill>
                  </a:rPr>
                  <a:t>Luftdichte</a:t>
                </a:r>
                <a:r>
                  <a:rPr lang="de-DE" sz="2200" dirty="0"/>
                  <a:t> </a:t>
                </a:r>
                <a:br>
                  <a:rPr lang="de-DE" sz="2200" dirty="0"/>
                </a:br>
                <a:r>
                  <a:rPr lang="de-DE" sz="2200" dirty="0"/>
                  <a:t>mal dem Faktor </a:t>
                </a:r>
                <a:r>
                  <a:rPr lang="de-DE" sz="2200" dirty="0">
                    <a:solidFill>
                      <a:srgbClr val="C00000"/>
                    </a:solidFill>
                  </a:rPr>
                  <a:t>½</a:t>
                </a:r>
                <a:r>
                  <a:rPr lang="de-DE" sz="2200" dirty="0"/>
                  <a:t>.</a:t>
                </a:r>
              </a:p>
            </p:txBody>
          </p:sp>
        </mc:Choice>
        <mc:Fallback xmlns="">
          <p:sp>
            <p:nvSpPr>
              <p:cNvPr id="7" name="Rechthoek 3">
                <a:extLst>
                  <a:ext uri="{FF2B5EF4-FFF2-40B4-BE49-F238E27FC236}">
                    <a16:creationId xmlns:a16="http://schemas.microsoft.com/office/drawing/2014/main" id="{288112C5-DB88-4226-B9C9-82D91A8F5DA8}"/>
                  </a:ext>
                </a:extLst>
              </p:cNvPr>
              <p:cNvSpPr>
                <a:spLocks noRot="1" noChangeAspect="1" noMove="1" noResize="1" noEditPoints="1" noAdjustHandles="1" noChangeArrowheads="1" noChangeShapeType="1" noTextEdit="1"/>
              </p:cNvSpPr>
              <p:nvPr/>
            </p:nvSpPr>
            <p:spPr>
              <a:xfrm>
                <a:off x="584161" y="1230814"/>
                <a:ext cx="4564887" cy="3422732"/>
              </a:xfrm>
              <a:prstGeom prst="rect">
                <a:avLst/>
              </a:prstGeom>
              <a:blipFill>
                <a:blip r:embed="rId2"/>
                <a:stretch>
                  <a:fillRect l="-1736" b="-2674"/>
                </a:stretch>
              </a:blipFill>
            </p:spPr>
            <p:txBody>
              <a:bodyPr/>
              <a:lstStyle/>
              <a:p>
                <a:r>
                  <a:rPr lang="de-DE">
                    <a:noFill/>
                  </a:rPr>
                  <a:t> </a:t>
                </a:r>
              </a:p>
            </p:txBody>
          </p:sp>
        </mc:Fallback>
      </mc:AlternateContent>
    </p:spTree>
    <p:extLst>
      <p:ext uri="{BB962C8B-B14F-4D97-AF65-F5344CB8AC3E}">
        <p14:creationId xmlns:p14="http://schemas.microsoft.com/office/powerpoint/2010/main" val="3257177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DA0A32B-7B58-4494-B2B6-FEC824975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555" y="790045"/>
            <a:ext cx="8144889" cy="4228295"/>
          </a:xfrm>
          <a:prstGeom prst="rect">
            <a:avLst/>
          </a:prstGeom>
        </p:spPr>
      </p:pic>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Anwendung der Formel für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8" name="Rechthoek 1">
            <a:extLst>
              <a:ext uri="{FF2B5EF4-FFF2-40B4-BE49-F238E27FC236}">
                <a16:creationId xmlns:a16="http://schemas.microsoft.com/office/drawing/2014/main" id="{A57521DA-9FB3-41A2-9A1C-292555E9E78E}"/>
              </a:ext>
            </a:extLst>
          </p:cNvPr>
          <p:cNvSpPr/>
          <p:nvPr/>
        </p:nvSpPr>
        <p:spPr>
          <a:xfrm>
            <a:off x="325342" y="5079895"/>
            <a:ext cx="12059163" cy="1446550"/>
          </a:xfrm>
          <a:prstGeom prst="rect">
            <a:avLst/>
          </a:prstGeom>
        </p:spPr>
        <p:txBody>
          <a:bodyPr wrap="square">
            <a:spAutoFit/>
          </a:bodyPr>
          <a:lstStyle/>
          <a:p>
            <a:r>
              <a:rPr lang="nl-NL" sz="2200" dirty="0"/>
              <a:t>LS4a mit Pilot: 	  G = 3500 N (ca. 350 kg) – so groß muss der Auftrieb sein!</a:t>
            </a:r>
          </a:p>
          <a:p>
            <a:r>
              <a:rPr lang="nl-NL" sz="2200" dirty="0"/>
              <a:t>Geschwindigkeit: V = 90 km/h  = 25 m/s; Flügelfläche: S  = 10,5 m²; Luftdichte: </a:t>
            </a:r>
            <a:r>
              <a:rPr lang="el-GR" sz="2200" dirty="0"/>
              <a:t>ρ</a:t>
            </a:r>
            <a:r>
              <a:rPr lang="nl-NL" sz="2200" dirty="0"/>
              <a:t>  = 1,22 kg/m³</a:t>
            </a:r>
          </a:p>
          <a:p>
            <a:r>
              <a:rPr lang="nl-NL" sz="2200" b="1" dirty="0">
                <a:solidFill>
                  <a:srgbClr val="C00000"/>
                </a:solidFill>
              </a:rPr>
              <a:t>	A = c</a:t>
            </a:r>
            <a:r>
              <a:rPr lang="nl-NL" sz="2200" b="1" baseline="-25000" dirty="0">
                <a:solidFill>
                  <a:srgbClr val="C00000"/>
                </a:solidFill>
              </a:rPr>
              <a:t>A</a:t>
            </a:r>
            <a:r>
              <a:rPr lang="nl-NL" sz="2200" b="1" dirty="0">
                <a:solidFill>
                  <a:srgbClr val="C00000"/>
                </a:solidFill>
              </a:rPr>
              <a:t> ½ </a:t>
            </a:r>
            <a:r>
              <a:rPr lang="nl-NL" altLang="ja-JP" sz="2200" b="1" dirty="0">
                <a:solidFill>
                  <a:srgbClr val="C00000"/>
                </a:solidFill>
              </a:rPr>
              <a:t>ρ </a:t>
            </a:r>
            <a:r>
              <a:rPr lang="nl-NL" sz="2200" b="1" dirty="0">
                <a:solidFill>
                  <a:srgbClr val="C00000"/>
                </a:solidFill>
              </a:rPr>
              <a:t>V</a:t>
            </a:r>
            <a:r>
              <a:rPr lang="nl-NL" sz="2200" b="1" baseline="30000" dirty="0">
                <a:solidFill>
                  <a:srgbClr val="C00000"/>
                </a:solidFill>
              </a:rPr>
              <a:t>2</a:t>
            </a:r>
            <a:r>
              <a:rPr lang="nl-NL" sz="2200" b="1" dirty="0">
                <a:solidFill>
                  <a:srgbClr val="C00000"/>
                </a:solidFill>
              </a:rPr>
              <a:t> S</a:t>
            </a:r>
            <a:r>
              <a:rPr lang="nl-NL" sz="2200" dirty="0"/>
              <a:t>  </a:t>
            </a:r>
            <a:r>
              <a:rPr lang="nl-NL" sz="2200" dirty="0">
                <a:sym typeface="Wingdings 3" panose="05040102010807070707" pitchFamily="18" charset="2"/>
              </a:rPr>
              <a:t></a:t>
            </a:r>
            <a:r>
              <a:rPr lang="nl-NL" sz="2200" dirty="0"/>
              <a:t>   3500 N = c</a:t>
            </a:r>
            <a:r>
              <a:rPr lang="nl-NL" sz="2200" baseline="-25000" dirty="0"/>
              <a:t>A</a:t>
            </a:r>
            <a:r>
              <a:rPr lang="nl-NL" sz="2200" dirty="0"/>
              <a:t> · ½ · 1,22 · 25² · 10,5</a:t>
            </a:r>
          </a:p>
          <a:p>
            <a:r>
              <a:rPr lang="nl-NL" sz="2200" dirty="0">
                <a:sym typeface="Wingdings 3" panose="05040102010807070707" pitchFamily="18" charset="2"/>
              </a:rPr>
              <a:t>				  </a:t>
            </a:r>
            <a:r>
              <a:rPr lang="nl-NL" sz="2200" b="1" dirty="0"/>
              <a:t>c</a:t>
            </a:r>
            <a:r>
              <a:rPr lang="nl-NL" sz="2200" b="1" baseline="-25000" dirty="0"/>
              <a:t>A</a:t>
            </a:r>
            <a:r>
              <a:rPr lang="nl-NL" sz="2200" b="1" dirty="0"/>
              <a:t> = 0,9  </a:t>
            </a:r>
            <a:r>
              <a:rPr lang="nl-NL" sz="2200" dirty="0">
                <a:sym typeface="Wingdings 3" panose="05040102010807070707" pitchFamily="18" charset="2"/>
              </a:rPr>
              <a:t></a:t>
            </a:r>
            <a:r>
              <a:rPr lang="nl-NL" sz="2200" b="1" dirty="0"/>
              <a:t> aus Diagramm:    Anstellwinkel   </a:t>
            </a:r>
            <a:r>
              <a:rPr lang="nl-NL" sz="2200" b="1" dirty="0">
                <a:sym typeface="Symbol" panose="05050102010706020507" pitchFamily="18" charset="2"/>
              </a:rPr>
              <a:t></a:t>
            </a:r>
            <a:r>
              <a:rPr lang="nl-NL" sz="2200" b="1" dirty="0"/>
              <a:t> </a:t>
            </a:r>
            <a:r>
              <a:rPr lang="nl-NL" sz="2200" b="1" dirty="0">
                <a:sym typeface="Symbol" panose="05050102010706020507" pitchFamily="18" charset="2"/>
              </a:rPr>
              <a:t></a:t>
            </a:r>
            <a:r>
              <a:rPr lang="nl-NL" sz="2200" b="1" dirty="0"/>
              <a:t> 9°</a:t>
            </a:r>
            <a:endParaRPr lang="nl-NL" sz="2200" dirty="0"/>
          </a:p>
        </p:txBody>
      </p:sp>
    </p:spTree>
    <p:extLst>
      <p:ext uri="{BB962C8B-B14F-4D97-AF65-F5344CB8AC3E}">
        <p14:creationId xmlns:p14="http://schemas.microsoft.com/office/powerpoint/2010/main" val="209328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Schwerpunkt</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14" name="Tekstvak 11">
            <a:extLst>
              <a:ext uri="{FF2B5EF4-FFF2-40B4-BE49-F238E27FC236}">
                <a16:creationId xmlns:a16="http://schemas.microsoft.com/office/drawing/2014/main" id="{D0487968-A574-4657-9A72-D57EDA49062F}"/>
              </a:ext>
            </a:extLst>
          </p:cNvPr>
          <p:cNvSpPr txBox="1"/>
          <p:nvPr/>
        </p:nvSpPr>
        <p:spPr>
          <a:xfrm>
            <a:off x="1718626" y="925934"/>
            <a:ext cx="9347166" cy="769441"/>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eaLnBrk="0" hangingPunct="0"/>
            <a:r>
              <a:rPr lang="de-DE" sz="2200" dirty="0">
                <a:solidFill>
                  <a:srgbClr val="000000"/>
                </a:solidFill>
                <a:latin typeface="Arial" charset="0"/>
              </a:rPr>
              <a:t>Der Punkt, an dem man sich die gesamte Masse eines Körpers konzentriert denken kann, ist der </a:t>
            </a:r>
            <a:r>
              <a:rPr lang="de-DE" sz="2200" b="1" dirty="0">
                <a:solidFill>
                  <a:srgbClr val="C00000"/>
                </a:solidFill>
                <a:latin typeface="Arial" charset="0"/>
              </a:rPr>
              <a:t>Schwerpunkt</a:t>
            </a:r>
            <a:r>
              <a:rPr lang="de-DE" sz="2200" dirty="0">
                <a:solidFill>
                  <a:srgbClr val="000000"/>
                </a:solidFill>
                <a:latin typeface="Arial" charset="0"/>
              </a:rPr>
              <a:t>.</a:t>
            </a:r>
            <a:endParaRPr lang="nl-NL" sz="2200" dirty="0"/>
          </a:p>
        </p:txBody>
      </p:sp>
      <p:pic>
        <p:nvPicPr>
          <p:cNvPr id="15" name="Grafik 14" descr="Ein Bild, das Text, Zeichnung enthält.&#10;&#10;Automatisch generierte Beschreibung">
            <a:extLst>
              <a:ext uri="{FF2B5EF4-FFF2-40B4-BE49-F238E27FC236}">
                <a16:creationId xmlns:a16="http://schemas.microsoft.com/office/drawing/2014/main" id="{B0D20155-98DF-467F-B6E8-78FC0FD3B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626" y="2259712"/>
            <a:ext cx="9026051" cy="3973203"/>
          </a:xfrm>
          <a:prstGeom prst="rect">
            <a:avLst/>
          </a:prstGeom>
        </p:spPr>
      </p:pic>
    </p:spTree>
    <p:extLst>
      <p:ext uri="{BB962C8B-B14F-4D97-AF65-F5344CB8AC3E}">
        <p14:creationId xmlns:p14="http://schemas.microsoft.com/office/powerpoint/2010/main" val="1440852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B77C81E1-B19E-46F2-B261-F9A24D0696A7}"/>
              </a:ext>
            </a:extLst>
          </p:cNvPr>
          <p:cNvSpPr/>
          <p:nvPr/>
        </p:nvSpPr>
        <p:spPr>
          <a:xfrm>
            <a:off x="246514" y="5270277"/>
            <a:ext cx="11813486" cy="1107996"/>
          </a:xfrm>
          <a:prstGeom prst="rect">
            <a:avLst/>
          </a:prstGeom>
        </p:spPr>
        <p:txBody>
          <a:bodyPr wrap="square">
            <a:spAutoFit/>
          </a:bodyPr>
          <a:lstStyle/>
          <a:p>
            <a:pPr marL="457200" indent="-457200">
              <a:buClr>
                <a:srgbClr val="C00000"/>
              </a:buClr>
              <a:buFont typeface="Wingdings" panose="05000000000000000000" pitchFamily="2" charset="2"/>
              <a:buChar char="Ø"/>
            </a:pPr>
            <a:r>
              <a:rPr lang="nl-NL" sz="2200" dirty="0"/>
              <a:t>Der </a:t>
            </a:r>
            <a:r>
              <a:rPr lang="nl-NL" sz="2200" dirty="0">
                <a:solidFill>
                  <a:srgbClr val="C00000"/>
                </a:solidFill>
              </a:rPr>
              <a:t>Widerstand W</a:t>
            </a:r>
            <a:r>
              <a:rPr lang="nl-NL" sz="2200" dirty="0"/>
              <a:t> ist eine Komponente der resultierenden Luftkraft L. </a:t>
            </a:r>
            <a:br>
              <a:rPr lang="nl-NL" sz="2200" dirty="0"/>
            </a:br>
            <a:r>
              <a:rPr lang="nl-NL" sz="2200" dirty="0"/>
              <a:t>Der Widerstand ist parallel zur Anströmrichtung der Luft orientiert.</a:t>
            </a:r>
            <a:endParaRPr lang="de-DE" sz="2200" dirty="0"/>
          </a:p>
          <a:p>
            <a:pPr marL="457200" indent="-457200">
              <a:buClr>
                <a:srgbClr val="C00000"/>
              </a:buClr>
              <a:buFont typeface="Wingdings" panose="05000000000000000000" pitchFamily="2" charset="2"/>
              <a:buChar char="Ø"/>
            </a:pPr>
            <a:r>
              <a:rPr lang="nl-NL" sz="2200" dirty="0"/>
              <a:t>Der Widerstand hat eine bremsende Wirkung auf die Bewegung des Flugzeugs.</a:t>
            </a:r>
          </a:p>
        </p:txBody>
      </p:sp>
      <p:pic>
        <p:nvPicPr>
          <p:cNvPr id="7" name="Grafik 6">
            <a:extLst>
              <a:ext uri="{FF2B5EF4-FFF2-40B4-BE49-F238E27FC236}">
                <a16:creationId xmlns:a16="http://schemas.microsoft.com/office/drawing/2014/main" id="{0086AB62-D181-4EDE-B3B2-C5E28BA89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21" y="901921"/>
            <a:ext cx="9899483" cy="4229465"/>
          </a:xfrm>
          <a:prstGeom prst="rect">
            <a:avLst/>
          </a:prstGeom>
        </p:spPr>
      </p:pic>
    </p:spTree>
    <p:extLst>
      <p:ext uri="{BB962C8B-B14F-4D97-AF65-F5344CB8AC3E}">
        <p14:creationId xmlns:p14="http://schemas.microsoft.com/office/powerpoint/2010/main" val="4158276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Flussdiagramm: Prozess 139"/>
          <p:cNvSpPr/>
          <p:nvPr/>
        </p:nvSpPr>
        <p:spPr>
          <a:xfrm rot="16200000">
            <a:off x="576000" y="2233440"/>
            <a:ext cx="3850560" cy="1906560"/>
          </a:xfrm>
          <a:prstGeom prst="flowChartProcess">
            <a:avLst/>
          </a:prstGeom>
          <a:solidFill>
            <a:srgbClr val="284155"/>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432000">
              <a:lnSpc>
                <a:spcPct val="115000"/>
              </a:lnSpc>
            </a:pPr>
            <a:r>
              <a:rPr lang="de-DE" sz="4000" b="1" strike="noStrike" spc="-1" dirty="0">
                <a:solidFill>
                  <a:schemeClr val="bg1"/>
                </a:solidFill>
                <a:latin typeface="Arial"/>
                <a:ea typeface="DejaVu Sans"/>
              </a:rPr>
              <a:t>Gesamt-Widerstand</a:t>
            </a:r>
            <a:endParaRPr lang="de-DE" sz="4000" b="0" strike="noStrike" spc="-1" dirty="0">
              <a:solidFill>
                <a:schemeClr val="bg1"/>
              </a:solidFill>
              <a:latin typeface="Arial"/>
            </a:endParaRPr>
          </a:p>
        </p:txBody>
      </p:sp>
      <p:sp>
        <p:nvSpPr>
          <p:cNvPr id="141" name="Flussdiagramm: Prozess 140"/>
          <p:cNvSpPr/>
          <p:nvPr/>
        </p:nvSpPr>
        <p:spPr>
          <a:xfrm>
            <a:off x="3888000" y="1008000"/>
            <a:ext cx="1978560" cy="2590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dirty="0">
                <a:solidFill>
                  <a:srgbClr val="FFFFFF"/>
                </a:solidFill>
                <a:latin typeface="Arial"/>
                <a:ea typeface="DejaVu Sans"/>
              </a:rPr>
              <a:t>Flügel-</a:t>
            </a:r>
            <a:endParaRPr lang="de-DE" sz="2200" b="0" strike="noStrike" spc="-1" dirty="0">
              <a:solidFill>
                <a:srgbClr val="000000"/>
              </a:solidFill>
              <a:latin typeface="Arial"/>
            </a:endParaRPr>
          </a:p>
          <a:p>
            <a:pPr marL="144000">
              <a:lnSpc>
                <a:spcPct val="150000"/>
              </a:lnSpc>
            </a:pPr>
            <a:r>
              <a:rPr lang="de-DE" sz="2200" b="1" strike="noStrike" spc="-1" dirty="0">
                <a:solidFill>
                  <a:srgbClr val="FFFFFF"/>
                </a:solidFill>
                <a:latin typeface="Arial"/>
                <a:ea typeface="DejaVu Sans"/>
              </a:rPr>
              <a:t>widerstand</a:t>
            </a:r>
            <a:endParaRPr lang="de-DE" sz="2200" b="0" strike="noStrike" spc="-1" dirty="0">
              <a:solidFill>
                <a:srgbClr val="000000"/>
              </a:solidFill>
              <a:latin typeface="Arial"/>
            </a:endParaRPr>
          </a:p>
        </p:txBody>
      </p:sp>
      <p:sp>
        <p:nvSpPr>
          <p:cNvPr id="142" name="Flussdiagramm: Prozess 141"/>
          <p:cNvSpPr/>
          <p:nvPr/>
        </p:nvSpPr>
        <p:spPr>
          <a:xfrm>
            <a:off x="6300000" y="1008000"/>
            <a:ext cx="1978560" cy="1222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dirty="0">
                <a:solidFill>
                  <a:srgbClr val="FFFFFF"/>
                </a:solidFill>
                <a:latin typeface="Arial"/>
                <a:ea typeface="DejaVu Sans"/>
              </a:rPr>
              <a:t>Profil-</a:t>
            </a:r>
            <a:endParaRPr lang="de-DE" sz="2200" b="0" strike="noStrike" spc="-1" dirty="0">
              <a:solidFill>
                <a:srgbClr val="000000"/>
              </a:solidFill>
              <a:latin typeface="Arial"/>
            </a:endParaRPr>
          </a:p>
          <a:p>
            <a:pPr marL="144000">
              <a:lnSpc>
                <a:spcPct val="150000"/>
              </a:lnSpc>
            </a:pPr>
            <a:r>
              <a:rPr lang="de-DE" sz="2200" b="1" strike="noStrike" spc="-1" dirty="0">
                <a:solidFill>
                  <a:srgbClr val="FFFFFF"/>
                </a:solidFill>
                <a:latin typeface="Arial"/>
                <a:ea typeface="DejaVu Sans"/>
              </a:rPr>
              <a:t>widerstand</a:t>
            </a:r>
            <a:endParaRPr lang="de-DE" sz="2200" b="0" strike="noStrike" spc="-1" dirty="0">
              <a:solidFill>
                <a:srgbClr val="000000"/>
              </a:solidFill>
              <a:latin typeface="Arial"/>
            </a:endParaRPr>
          </a:p>
        </p:txBody>
      </p:sp>
      <p:sp>
        <p:nvSpPr>
          <p:cNvPr id="143" name="Flussdiagramm: Prozess 142"/>
          <p:cNvSpPr/>
          <p:nvPr/>
        </p:nvSpPr>
        <p:spPr>
          <a:xfrm>
            <a:off x="6300000" y="2376000"/>
            <a:ext cx="1978560" cy="1222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dirty="0">
                <a:solidFill>
                  <a:srgbClr val="FFFFFF"/>
                </a:solidFill>
                <a:latin typeface="Arial"/>
                <a:ea typeface="DejaVu Sans"/>
              </a:rPr>
              <a:t>Induzierter</a:t>
            </a:r>
            <a:endParaRPr lang="de-DE" sz="2200" b="0" strike="noStrike" spc="-1" dirty="0">
              <a:solidFill>
                <a:srgbClr val="000000"/>
              </a:solidFill>
              <a:latin typeface="Arial"/>
            </a:endParaRPr>
          </a:p>
          <a:p>
            <a:pPr marL="144000">
              <a:lnSpc>
                <a:spcPct val="150000"/>
              </a:lnSpc>
            </a:pPr>
            <a:r>
              <a:rPr lang="de-DE" sz="2200" b="1" strike="noStrike" spc="-1" dirty="0">
                <a:solidFill>
                  <a:srgbClr val="FFFFFF"/>
                </a:solidFill>
                <a:latin typeface="Arial"/>
                <a:ea typeface="DejaVu Sans"/>
              </a:rPr>
              <a:t>Widerstand</a:t>
            </a:r>
            <a:endParaRPr lang="de-DE" sz="2200" b="0" strike="noStrike" spc="-1" dirty="0">
              <a:solidFill>
                <a:srgbClr val="000000"/>
              </a:solidFill>
              <a:latin typeface="Arial"/>
            </a:endParaRPr>
          </a:p>
        </p:txBody>
      </p:sp>
      <p:sp>
        <p:nvSpPr>
          <p:cNvPr id="144" name="Flussdiagramm: Prozess 143"/>
          <p:cNvSpPr/>
          <p:nvPr/>
        </p:nvSpPr>
        <p:spPr>
          <a:xfrm>
            <a:off x="8712000" y="864000"/>
            <a:ext cx="1978560" cy="430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700" b="1" strike="noStrike" spc="-1" dirty="0">
                <a:solidFill>
                  <a:srgbClr val="FFFFFF"/>
                </a:solidFill>
                <a:latin typeface="Arial"/>
                <a:ea typeface="DejaVu Sans"/>
              </a:rPr>
              <a:t>Druckwiderstand</a:t>
            </a:r>
            <a:endParaRPr lang="de-DE" sz="1700" b="0" strike="noStrike" spc="-1" dirty="0">
              <a:solidFill>
                <a:srgbClr val="000000"/>
              </a:solidFill>
              <a:latin typeface="Arial"/>
            </a:endParaRPr>
          </a:p>
        </p:txBody>
      </p:sp>
      <p:sp>
        <p:nvSpPr>
          <p:cNvPr id="145" name="Flussdiagramm: Prozess 144"/>
          <p:cNvSpPr/>
          <p:nvPr/>
        </p:nvSpPr>
        <p:spPr>
          <a:xfrm>
            <a:off x="8712000" y="1512000"/>
            <a:ext cx="1978560" cy="862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24000">
              <a:lnSpc>
                <a:spcPct val="100000"/>
              </a:lnSpc>
              <a:tabLst>
                <a:tab pos="408240" algn="l"/>
              </a:tabLst>
            </a:pPr>
            <a:r>
              <a:rPr lang="de-DE" sz="1700" b="1" strike="noStrike" spc="-1" dirty="0">
                <a:solidFill>
                  <a:srgbClr val="FFFFFF"/>
                </a:solidFill>
                <a:latin typeface="Arial"/>
                <a:ea typeface="DejaVu Sans"/>
              </a:rPr>
              <a:t>Reibungs-widerstand</a:t>
            </a:r>
            <a:endParaRPr lang="de-DE" sz="1700" b="0" strike="noStrike" spc="-1" dirty="0">
              <a:solidFill>
                <a:srgbClr val="000000"/>
              </a:solidFill>
              <a:latin typeface="Arial"/>
            </a:endParaRPr>
          </a:p>
        </p:txBody>
      </p:sp>
      <p:sp>
        <p:nvSpPr>
          <p:cNvPr id="146" name="Flussdiagramm: Prozess 145"/>
          <p:cNvSpPr/>
          <p:nvPr/>
        </p:nvSpPr>
        <p:spPr>
          <a:xfrm>
            <a:off x="3888000" y="4032000"/>
            <a:ext cx="1978560" cy="1366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dirty="0">
                <a:solidFill>
                  <a:srgbClr val="FFFFFF"/>
                </a:solidFill>
                <a:latin typeface="Arial"/>
                <a:ea typeface="DejaVu Sans"/>
              </a:rPr>
              <a:t>Schädlicher</a:t>
            </a:r>
            <a:endParaRPr lang="de-DE" sz="2200" b="0" strike="noStrike" spc="-1" dirty="0">
              <a:solidFill>
                <a:srgbClr val="000000"/>
              </a:solidFill>
              <a:latin typeface="Arial"/>
            </a:endParaRPr>
          </a:p>
          <a:p>
            <a:pPr marL="144000">
              <a:lnSpc>
                <a:spcPct val="150000"/>
              </a:lnSpc>
            </a:pPr>
            <a:r>
              <a:rPr lang="de-DE" sz="2200" b="1" strike="noStrike" spc="-1" dirty="0">
                <a:solidFill>
                  <a:srgbClr val="FFFFFF"/>
                </a:solidFill>
                <a:latin typeface="Arial"/>
                <a:ea typeface="DejaVu Sans"/>
              </a:rPr>
              <a:t>Widerstand</a:t>
            </a:r>
            <a:endParaRPr lang="de-DE" sz="2200" b="0" strike="noStrike" spc="-1" dirty="0">
              <a:solidFill>
                <a:srgbClr val="000000"/>
              </a:solidFill>
              <a:latin typeface="Arial"/>
            </a:endParaRPr>
          </a:p>
        </p:txBody>
      </p:sp>
      <p:sp>
        <p:nvSpPr>
          <p:cNvPr id="147" name="Flussdiagramm: Prozess 146"/>
          <p:cNvSpPr/>
          <p:nvPr/>
        </p:nvSpPr>
        <p:spPr>
          <a:xfrm>
            <a:off x="6300000" y="3912480"/>
            <a:ext cx="1978560" cy="790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2200" b="1" strike="noStrike" spc="-1" dirty="0">
                <a:solidFill>
                  <a:srgbClr val="FFFFFF"/>
                </a:solidFill>
                <a:latin typeface="Arial"/>
                <a:ea typeface="DejaVu Sans"/>
              </a:rPr>
              <a:t>Rest-</a:t>
            </a:r>
            <a:endParaRPr lang="de-DE" sz="2200" b="0" strike="noStrike" spc="-1" dirty="0">
              <a:solidFill>
                <a:srgbClr val="000000"/>
              </a:solidFill>
              <a:latin typeface="Arial"/>
            </a:endParaRPr>
          </a:p>
          <a:p>
            <a:pPr marL="144000">
              <a:lnSpc>
                <a:spcPct val="115000"/>
              </a:lnSpc>
            </a:pPr>
            <a:r>
              <a:rPr lang="de-DE" sz="2200" b="1" strike="noStrike" spc="-1" dirty="0">
                <a:solidFill>
                  <a:srgbClr val="FFFFFF"/>
                </a:solidFill>
                <a:latin typeface="Arial"/>
                <a:ea typeface="DejaVu Sans"/>
              </a:rPr>
              <a:t>widerstand</a:t>
            </a:r>
            <a:endParaRPr lang="de-DE" sz="2200" b="0" strike="noStrike" spc="-1" dirty="0">
              <a:solidFill>
                <a:srgbClr val="000000"/>
              </a:solidFill>
              <a:latin typeface="Arial"/>
            </a:endParaRPr>
          </a:p>
        </p:txBody>
      </p:sp>
      <p:sp>
        <p:nvSpPr>
          <p:cNvPr id="148" name="Flussdiagramm: Prozess 147"/>
          <p:cNvSpPr/>
          <p:nvPr/>
        </p:nvSpPr>
        <p:spPr>
          <a:xfrm>
            <a:off x="6300000" y="4896000"/>
            <a:ext cx="1978560" cy="62820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1700" b="1" strike="noStrike" spc="-1" dirty="0">
                <a:solidFill>
                  <a:srgbClr val="FFFFFF"/>
                </a:solidFill>
                <a:latin typeface="Arial"/>
                <a:ea typeface="DejaVu Sans"/>
              </a:rPr>
              <a:t>Interferenz-</a:t>
            </a:r>
            <a:endParaRPr lang="de-DE" sz="1700" b="0" strike="noStrike" spc="-1" dirty="0">
              <a:solidFill>
                <a:srgbClr val="000000"/>
              </a:solidFill>
              <a:latin typeface="Arial"/>
            </a:endParaRPr>
          </a:p>
          <a:p>
            <a:pPr marL="144000">
              <a:lnSpc>
                <a:spcPct val="115000"/>
              </a:lnSpc>
            </a:pPr>
            <a:r>
              <a:rPr lang="de-DE" sz="1700" b="1" strike="noStrike" spc="-1" dirty="0">
                <a:solidFill>
                  <a:srgbClr val="FFFFFF"/>
                </a:solidFill>
                <a:latin typeface="Arial"/>
                <a:ea typeface="DejaVu Sans"/>
              </a:rPr>
              <a:t>widerstand</a:t>
            </a:r>
            <a:endParaRPr lang="de-DE" sz="1700" b="0" strike="noStrike" spc="-1" dirty="0">
              <a:solidFill>
                <a:srgbClr val="000000"/>
              </a:solidFill>
              <a:latin typeface="Arial"/>
            </a:endParaRPr>
          </a:p>
        </p:txBody>
      </p:sp>
      <p:sp>
        <p:nvSpPr>
          <p:cNvPr id="149" name="Flussdiagramm: Prozess 148"/>
          <p:cNvSpPr/>
          <p:nvPr/>
        </p:nvSpPr>
        <p:spPr>
          <a:xfrm>
            <a:off x="8640000" y="3744000"/>
            <a:ext cx="1978560" cy="430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700" b="1" strike="noStrike" spc="-1" dirty="0">
                <a:solidFill>
                  <a:srgbClr val="FFFFFF"/>
                </a:solidFill>
                <a:latin typeface="Arial"/>
                <a:ea typeface="DejaVu Sans"/>
              </a:rPr>
              <a:t>Druckwiderstand</a:t>
            </a:r>
            <a:endParaRPr lang="de-DE" sz="1700" b="0" strike="noStrike" spc="-1" dirty="0">
              <a:solidFill>
                <a:srgbClr val="000000"/>
              </a:solidFill>
              <a:latin typeface="Arial"/>
            </a:endParaRPr>
          </a:p>
        </p:txBody>
      </p:sp>
      <p:sp>
        <p:nvSpPr>
          <p:cNvPr id="150" name="Flussdiagramm: Prozess 149"/>
          <p:cNvSpPr/>
          <p:nvPr/>
        </p:nvSpPr>
        <p:spPr>
          <a:xfrm>
            <a:off x="8640000" y="4320000"/>
            <a:ext cx="1978560" cy="646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24000">
              <a:lnSpc>
                <a:spcPct val="100000"/>
              </a:lnSpc>
              <a:tabLst>
                <a:tab pos="408240" algn="l"/>
              </a:tabLst>
            </a:pPr>
            <a:r>
              <a:rPr lang="de-DE" sz="1700" b="1" strike="noStrike" spc="-1" dirty="0">
                <a:solidFill>
                  <a:srgbClr val="FFFFFF"/>
                </a:solidFill>
                <a:latin typeface="Arial"/>
                <a:ea typeface="DejaVu Sans"/>
              </a:rPr>
              <a:t>Reibungs-widerstand</a:t>
            </a:r>
            <a:endParaRPr lang="de-DE" sz="1700" b="0" strike="noStrike" spc="-1" dirty="0">
              <a:solidFill>
                <a:srgbClr val="000000"/>
              </a:solidFill>
              <a:latin typeface="Arial"/>
            </a:endParaRPr>
          </a:p>
        </p:txBody>
      </p:sp>
      <p:cxnSp>
        <p:nvCxnSpPr>
          <p:cNvPr id="151" name="Gerade Verbindung mit Pfeil 150"/>
          <p:cNvCxnSpPr/>
          <p:nvPr/>
        </p:nvCxnSpPr>
        <p:spPr>
          <a:xfrm>
            <a:off x="0" y="0"/>
            <a:ext cx="1800" cy="1800"/>
          </a:xfrm>
          <a:prstGeom prst="straightConnector1">
            <a:avLst/>
          </a:prstGeom>
          <a:ln w="36000">
            <a:solidFill>
              <a:srgbClr val="000000"/>
            </a:solidFill>
            <a:round/>
          </a:ln>
        </p:spPr>
      </p:cxnSp>
      <p:cxnSp>
        <p:nvCxnSpPr>
          <p:cNvPr id="152" name="Gerade Verbindung mit Pfeil 151"/>
          <p:cNvCxnSpPr/>
          <p:nvPr/>
        </p:nvCxnSpPr>
        <p:spPr>
          <a:xfrm>
            <a:off x="0" y="0"/>
            <a:ext cx="1800" cy="1800"/>
          </a:xfrm>
          <a:prstGeom prst="straightConnector1">
            <a:avLst/>
          </a:prstGeom>
          <a:ln w="36000">
            <a:solidFill>
              <a:srgbClr val="000000"/>
            </a:solidFill>
            <a:round/>
          </a:ln>
        </p:spPr>
      </p:cxnSp>
      <p:cxnSp>
        <p:nvCxnSpPr>
          <p:cNvPr id="153" name="Gerade Verbindung mit Pfeil 152"/>
          <p:cNvCxnSpPr/>
          <p:nvPr/>
        </p:nvCxnSpPr>
        <p:spPr>
          <a:xfrm>
            <a:off x="0" y="0"/>
            <a:ext cx="1800" cy="1800"/>
          </a:xfrm>
          <a:prstGeom prst="straightConnector1">
            <a:avLst/>
          </a:prstGeom>
          <a:ln w="36000">
            <a:solidFill>
              <a:srgbClr val="000000"/>
            </a:solidFill>
            <a:round/>
          </a:ln>
        </p:spPr>
      </p:cxnSp>
      <p:cxnSp>
        <p:nvCxnSpPr>
          <p:cNvPr id="154" name="Gerade Verbindung mit Pfeil 153"/>
          <p:cNvCxnSpPr/>
          <p:nvPr/>
        </p:nvCxnSpPr>
        <p:spPr>
          <a:xfrm>
            <a:off x="0" y="0"/>
            <a:ext cx="1800" cy="1800"/>
          </a:xfrm>
          <a:prstGeom prst="straightConnector1">
            <a:avLst/>
          </a:prstGeom>
          <a:ln w="36000">
            <a:solidFill>
              <a:srgbClr val="000000"/>
            </a:solidFill>
            <a:round/>
          </a:ln>
        </p:spPr>
      </p:cxnSp>
      <p:cxnSp>
        <p:nvCxnSpPr>
          <p:cNvPr id="155" name="Gerade Verbindung mit Pfeil 154"/>
          <p:cNvCxnSpPr/>
          <p:nvPr/>
        </p:nvCxnSpPr>
        <p:spPr>
          <a:xfrm>
            <a:off x="0" y="0"/>
            <a:ext cx="1800" cy="1800"/>
          </a:xfrm>
          <a:prstGeom prst="straightConnector1">
            <a:avLst/>
          </a:prstGeom>
          <a:ln w="36000">
            <a:solidFill>
              <a:srgbClr val="000000"/>
            </a:solidFill>
            <a:round/>
          </a:ln>
        </p:spPr>
      </p:cxnSp>
      <p:cxnSp>
        <p:nvCxnSpPr>
          <p:cNvPr id="156" name="Gerade Verbindung mit Pfeil 155"/>
          <p:cNvCxnSpPr/>
          <p:nvPr/>
        </p:nvCxnSpPr>
        <p:spPr>
          <a:xfrm>
            <a:off x="0" y="0"/>
            <a:ext cx="1800" cy="1800"/>
          </a:xfrm>
          <a:prstGeom prst="straightConnector1">
            <a:avLst/>
          </a:prstGeom>
          <a:ln w="36000">
            <a:solidFill>
              <a:srgbClr val="000000"/>
            </a:solidFill>
            <a:round/>
          </a:ln>
        </p:spPr>
      </p:cxnSp>
      <p:cxnSp>
        <p:nvCxnSpPr>
          <p:cNvPr id="157" name="Gerade Verbindung mit Pfeil 156"/>
          <p:cNvCxnSpPr/>
          <p:nvPr/>
        </p:nvCxnSpPr>
        <p:spPr>
          <a:xfrm>
            <a:off x="0" y="0"/>
            <a:ext cx="1800" cy="1800"/>
          </a:xfrm>
          <a:prstGeom prst="straightConnector1">
            <a:avLst/>
          </a:prstGeom>
          <a:ln w="36000">
            <a:solidFill>
              <a:srgbClr val="000000"/>
            </a:solidFill>
            <a:round/>
          </a:ln>
        </p:spPr>
      </p:cxnSp>
      <p:cxnSp>
        <p:nvCxnSpPr>
          <p:cNvPr id="158" name="Gerade Verbindung mit Pfeil 157"/>
          <p:cNvCxnSpPr/>
          <p:nvPr/>
        </p:nvCxnSpPr>
        <p:spPr>
          <a:xfrm>
            <a:off x="0" y="0"/>
            <a:ext cx="1800" cy="1800"/>
          </a:xfrm>
          <a:prstGeom prst="straightConnector1">
            <a:avLst/>
          </a:prstGeom>
          <a:ln w="36000">
            <a:solidFill>
              <a:srgbClr val="000000"/>
            </a:solidFill>
            <a:round/>
          </a:ln>
        </p:spPr>
      </p:cxnSp>
      <p:cxnSp>
        <p:nvCxnSpPr>
          <p:cNvPr id="159" name="Gerade Verbindung mit Pfeil 158"/>
          <p:cNvCxnSpPr/>
          <p:nvPr/>
        </p:nvCxnSpPr>
        <p:spPr>
          <a:xfrm>
            <a:off x="0" y="0"/>
            <a:ext cx="1800" cy="1800"/>
          </a:xfrm>
          <a:prstGeom prst="straightConnector1">
            <a:avLst/>
          </a:prstGeom>
          <a:ln w="36000">
            <a:solidFill>
              <a:srgbClr val="000000"/>
            </a:solidFill>
            <a:round/>
          </a:ln>
        </p:spPr>
      </p:cxnSp>
      <p:cxnSp>
        <p:nvCxnSpPr>
          <p:cNvPr id="160" name="Gerade Verbindung mit Pfeil 159"/>
          <p:cNvCxnSpPr/>
          <p:nvPr/>
        </p:nvCxnSpPr>
        <p:spPr>
          <a:xfrm>
            <a:off x="0" y="0"/>
            <a:ext cx="1800" cy="1800"/>
          </a:xfrm>
          <a:prstGeom prst="straightConnector1">
            <a:avLst/>
          </a:prstGeom>
          <a:ln w="36000">
            <a:solidFill>
              <a:srgbClr val="000000"/>
            </a:solidFill>
            <a:round/>
          </a:ln>
        </p:spPr>
      </p:cxnSp>
      <p:sp>
        <p:nvSpPr>
          <p:cNvPr id="161" name="Rechthoek 4"/>
          <p:cNvSpPr/>
          <p:nvPr/>
        </p:nvSpPr>
        <p:spPr>
          <a:xfrm>
            <a:off x="358200" y="5667120"/>
            <a:ext cx="1147356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Der Gesamtwiderstand eines Flugzeugs gliedern wir in den </a:t>
            </a:r>
            <a:r>
              <a:rPr lang="nl-NL" sz="2200" b="1" strike="noStrike" spc="-1">
                <a:solidFill>
                  <a:srgbClr val="C00000"/>
                </a:solidFill>
                <a:latin typeface="Calibri"/>
                <a:ea typeface="DejaVu Sans"/>
              </a:rPr>
              <a:t>Flügelwiderstand</a:t>
            </a:r>
            <a:r>
              <a:rPr lang="nl-NL" sz="2200" b="0" strike="noStrike" spc="-1">
                <a:solidFill>
                  <a:srgbClr val="000000"/>
                </a:solidFill>
                <a:latin typeface="Calibri"/>
                <a:ea typeface="DejaVu Sans"/>
              </a:rPr>
              <a:t> und den </a:t>
            </a:r>
            <a:r>
              <a:rPr lang="nl-NL" sz="2200" b="1" strike="noStrike" spc="-1">
                <a:solidFill>
                  <a:srgbClr val="C00000"/>
                </a:solidFill>
                <a:latin typeface="Calibri"/>
                <a:ea typeface="DejaVu Sans"/>
              </a:rPr>
              <a:t>schädlichen Widerstand</a:t>
            </a:r>
            <a:r>
              <a:rPr lang="nl-NL" sz="2200" b="0" strike="noStrike" spc="-1">
                <a:solidFill>
                  <a:srgbClr val="000000"/>
                </a:solidFill>
                <a:latin typeface="Calibri"/>
                <a:ea typeface="DejaVu Sans"/>
              </a:rPr>
              <a:t>.</a:t>
            </a:r>
            <a:endParaRPr lang="de-DE" sz="2200" b="0" strike="noStrike" spc="-1" dirty="0">
              <a:solidFill>
                <a:srgbClr val="000000"/>
              </a:solidFill>
              <a:latin typeface="Arial"/>
            </a:endParaRPr>
          </a:p>
        </p:txBody>
      </p:sp>
      <p:sp>
        <p:nvSpPr>
          <p:cNvPr id="162" name="Titel 2"/>
          <p:cNvSpPr/>
          <p:nvPr/>
        </p:nvSpPr>
        <p:spPr>
          <a:xfrm>
            <a:off x="954720" y="132840"/>
            <a:ext cx="7163280" cy="50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gn="ctr">
              <a:lnSpc>
                <a:spcPct val="90000"/>
              </a:lnSpc>
            </a:pPr>
            <a:r>
              <a:rPr lang="de-DE" sz="3600" b="0" strike="noStrike" spc="-1" dirty="0">
                <a:solidFill>
                  <a:srgbClr val="2B88D9"/>
                </a:solidFill>
                <a:latin typeface="Calibri Light"/>
                <a:ea typeface="DejaVu Sans"/>
              </a:rPr>
              <a:t>Aufgliederung des Widerstands</a:t>
            </a:r>
            <a:endParaRPr lang="de-DE" sz="3600" b="0" strike="noStrike" spc="-1" dirty="0">
              <a:solidFill>
                <a:srgbClr val="000000"/>
              </a:solidFill>
              <a:latin typeface="Arial"/>
            </a:endParaRPr>
          </a:p>
        </p:txBody>
      </p:sp>
      <p:sp>
        <p:nvSpPr>
          <p:cNvPr id="163" name="Textplatzhalter 1"/>
          <p:cNvSpPr/>
          <p:nvPr/>
        </p:nvSpPr>
        <p:spPr>
          <a:xfrm>
            <a:off x="1520280" y="6588360"/>
            <a:ext cx="8998200" cy="28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de-DE" sz="1200" b="0" strike="noStrike" spc="-1" dirty="0">
                <a:solidFill>
                  <a:srgbClr val="FFFFFF"/>
                </a:solidFill>
                <a:latin typeface="Calibri"/>
                <a:ea typeface="DejaVu Sans"/>
              </a:rPr>
              <a:t>5.1  Aerodynamik (Strömungslehre)</a:t>
            </a:r>
            <a:endParaRPr lang="de-DE" sz="1200" b="0" strike="noStrike" spc="-1" dirty="0">
              <a:solidFill>
                <a:srgbClr val="000000"/>
              </a:solidFill>
              <a:latin typeface="Arial"/>
            </a:endParaRPr>
          </a:p>
          <a:p>
            <a:pPr algn="ctr">
              <a:lnSpc>
                <a:spcPct val="100000"/>
              </a:lnSpc>
              <a:tabLst>
                <a:tab pos="0" algn="l"/>
              </a:tabLst>
            </a:pPr>
            <a:endParaRPr lang="de-DE" sz="1200" b="0" strike="noStrike" spc="-1" dirty="0">
              <a:solidFill>
                <a:srgbClr val="000000"/>
              </a:solidFill>
              <a:latin typeface="Arial"/>
            </a:endParaRPr>
          </a:p>
        </p:txBody>
      </p:sp>
      <p:cxnSp>
        <p:nvCxnSpPr>
          <p:cNvPr id="164" name="Verbinder: gewinkelt 163"/>
          <p:cNvCxnSpPr>
            <a:stCxn id="140" idx="2"/>
            <a:endCxn id="141" idx="1"/>
          </p:cNvCxnSpPr>
          <p:nvPr/>
        </p:nvCxnSpPr>
        <p:spPr>
          <a:xfrm flipV="1">
            <a:off x="3454560" y="2303280"/>
            <a:ext cx="433800" cy="883800"/>
          </a:xfrm>
          <a:prstGeom prst="bentConnector3">
            <a:avLst>
              <a:gd name="adj1" fmla="val 66777"/>
            </a:avLst>
          </a:prstGeom>
          <a:ln w="36000">
            <a:solidFill>
              <a:srgbClr val="203864"/>
            </a:solidFill>
            <a:round/>
          </a:ln>
        </p:spPr>
      </p:cxnSp>
      <p:cxnSp>
        <p:nvCxnSpPr>
          <p:cNvPr id="165" name="Verbinder: gewinkelt 164"/>
          <p:cNvCxnSpPr>
            <a:stCxn id="140" idx="2"/>
            <a:endCxn id="146" idx="1"/>
          </p:cNvCxnSpPr>
          <p:nvPr/>
        </p:nvCxnSpPr>
        <p:spPr>
          <a:xfrm>
            <a:off x="3454560" y="3186720"/>
            <a:ext cx="433800" cy="1528920"/>
          </a:xfrm>
          <a:prstGeom prst="bentConnector3">
            <a:avLst>
              <a:gd name="adj1" fmla="val 66777"/>
            </a:avLst>
          </a:prstGeom>
          <a:ln w="36000">
            <a:solidFill>
              <a:srgbClr val="203864"/>
            </a:solidFill>
            <a:round/>
          </a:ln>
        </p:spPr>
      </p:cxnSp>
      <p:cxnSp>
        <p:nvCxnSpPr>
          <p:cNvPr id="166" name="Verbinder: gewinkelt 165"/>
          <p:cNvCxnSpPr>
            <a:stCxn id="141" idx="3"/>
            <a:endCxn id="142" idx="1"/>
          </p:cNvCxnSpPr>
          <p:nvPr/>
        </p:nvCxnSpPr>
        <p:spPr>
          <a:xfrm flipV="1">
            <a:off x="5866560" y="1619280"/>
            <a:ext cx="433800" cy="684360"/>
          </a:xfrm>
          <a:prstGeom prst="bentConnector3">
            <a:avLst>
              <a:gd name="adj1" fmla="val 58471"/>
            </a:avLst>
          </a:prstGeom>
          <a:ln w="36000">
            <a:solidFill>
              <a:srgbClr val="203864"/>
            </a:solidFill>
            <a:round/>
          </a:ln>
        </p:spPr>
      </p:cxnSp>
      <p:cxnSp>
        <p:nvCxnSpPr>
          <p:cNvPr id="167" name="Verbinder: gewinkelt 166"/>
          <p:cNvCxnSpPr>
            <a:stCxn id="141" idx="3"/>
            <a:endCxn id="143" idx="1"/>
          </p:cNvCxnSpPr>
          <p:nvPr/>
        </p:nvCxnSpPr>
        <p:spPr>
          <a:xfrm>
            <a:off x="5866560" y="2303280"/>
            <a:ext cx="433800" cy="684360"/>
          </a:xfrm>
          <a:prstGeom prst="bentConnector3">
            <a:avLst>
              <a:gd name="adj1" fmla="val 58471"/>
            </a:avLst>
          </a:prstGeom>
          <a:ln w="36000">
            <a:solidFill>
              <a:srgbClr val="203864"/>
            </a:solidFill>
            <a:round/>
          </a:ln>
        </p:spPr>
      </p:cxnSp>
      <p:cxnSp>
        <p:nvCxnSpPr>
          <p:cNvPr id="168" name="Verbinder: gewinkelt 167"/>
          <p:cNvCxnSpPr>
            <a:stCxn id="146" idx="3"/>
            <a:endCxn id="147" idx="1"/>
          </p:cNvCxnSpPr>
          <p:nvPr/>
        </p:nvCxnSpPr>
        <p:spPr>
          <a:xfrm flipV="1">
            <a:off x="5866560" y="4307760"/>
            <a:ext cx="433800" cy="407880"/>
          </a:xfrm>
          <a:prstGeom prst="bentConnector3">
            <a:avLst>
              <a:gd name="adj1" fmla="val 58471"/>
            </a:avLst>
          </a:prstGeom>
          <a:ln w="36000">
            <a:solidFill>
              <a:srgbClr val="203864"/>
            </a:solidFill>
            <a:round/>
          </a:ln>
        </p:spPr>
      </p:cxnSp>
      <p:cxnSp>
        <p:nvCxnSpPr>
          <p:cNvPr id="169" name="Verbinder: gewinkelt 168"/>
          <p:cNvCxnSpPr>
            <a:stCxn id="146" idx="3"/>
            <a:endCxn id="148" idx="1"/>
          </p:cNvCxnSpPr>
          <p:nvPr/>
        </p:nvCxnSpPr>
        <p:spPr>
          <a:xfrm>
            <a:off x="5866560" y="4715280"/>
            <a:ext cx="433800" cy="495000"/>
          </a:xfrm>
          <a:prstGeom prst="bentConnector3">
            <a:avLst>
              <a:gd name="adj1" fmla="val 58471"/>
            </a:avLst>
          </a:prstGeom>
          <a:ln w="36000">
            <a:solidFill>
              <a:srgbClr val="203864"/>
            </a:solidFill>
            <a:round/>
          </a:ln>
        </p:spPr>
      </p:cxnSp>
      <p:cxnSp>
        <p:nvCxnSpPr>
          <p:cNvPr id="170" name="Verbinder: gewinkelt 169"/>
          <p:cNvCxnSpPr>
            <a:stCxn id="142" idx="3"/>
            <a:endCxn id="144" idx="1"/>
          </p:cNvCxnSpPr>
          <p:nvPr/>
        </p:nvCxnSpPr>
        <p:spPr>
          <a:xfrm flipV="1">
            <a:off x="8278560" y="1079280"/>
            <a:ext cx="433800" cy="540360"/>
          </a:xfrm>
          <a:prstGeom prst="bentConnector3">
            <a:avLst>
              <a:gd name="adj1" fmla="val 66777"/>
            </a:avLst>
          </a:prstGeom>
          <a:ln w="36000">
            <a:solidFill>
              <a:srgbClr val="203864"/>
            </a:solidFill>
            <a:round/>
          </a:ln>
        </p:spPr>
      </p:cxnSp>
      <p:cxnSp>
        <p:nvCxnSpPr>
          <p:cNvPr id="171" name="Verbinder: gewinkelt 170"/>
          <p:cNvCxnSpPr>
            <a:stCxn id="142" idx="3"/>
            <a:endCxn id="145" idx="1"/>
          </p:cNvCxnSpPr>
          <p:nvPr/>
        </p:nvCxnSpPr>
        <p:spPr>
          <a:xfrm>
            <a:off x="8278560" y="1619280"/>
            <a:ext cx="433800" cy="324360"/>
          </a:xfrm>
          <a:prstGeom prst="bentConnector3">
            <a:avLst>
              <a:gd name="adj1" fmla="val 66777"/>
            </a:avLst>
          </a:prstGeom>
          <a:ln w="36000">
            <a:solidFill>
              <a:srgbClr val="203864"/>
            </a:solidFill>
            <a:round/>
          </a:ln>
        </p:spPr>
      </p:cxnSp>
      <p:cxnSp>
        <p:nvCxnSpPr>
          <p:cNvPr id="172" name="Verbinder: gewinkelt 171"/>
          <p:cNvCxnSpPr>
            <a:stCxn id="147" idx="3"/>
            <a:endCxn id="149" idx="1"/>
          </p:cNvCxnSpPr>
          <p:nvPr/>
        </p:nvCxnSpPr>
        <p:spPr>
          <a:xfrm flipV="1">
            <a:off x="8278560" y="3959280"/>
            <a:ext cx="361800" cy="348840"/>
          </a:xfrm>
          <a:prstGeom prst="bentConnector3">
            <a:avLst>
              <a:gd name="adj1" fmla="val 60159"/>
            </a:avLst>
          </a:prstGeom>
          <a:ln w="36000">
            <a:solidFill>
              <a:srgbClr val="203864"/>
            </a:solidFill>
            <a:round/>
          </a:ln>
        </p:spPr>
      </p:cxnSp>
      <p:cxnSp>
        <p:nvCxnSpPr>
          <p:cNvPr id="173" name="Verbinder: gewinkelt 172"/>
          <p:cNvCxnSpPr>
            <a:stCxn id="147" idx="3"/>
            <a:endCxn id="150" idx="1"/>
          </p:cNvCxnSpPr>
          <p:nvPr/>
        </p:nvCxnSpPr>
        <p:spPr>
          <a:xfrm>
            <a:off x="8278560" y="4307760"/>
            <a:ext cx="361800" cy="335880"/>
          </a:xfrm>
          <a:prstGeom prst="bentConnector3">
            <a:avLst>
              <a:gd name="adj1" fmla="val 60159"/>
            </a:avLst>
          </a:prstGeom>
          <a:ln w="36000">
            <a:solidFill>
              <a:srgbClr val="203864"/>
            </a:solidFill>
            <a:round/>
          </a:ln>
        </p:spPr>
      </p:cxnSp>
      <p:sp>
        <p:nvSpPr>
          <p:cNvPr id="2" name="PlaceHolder 1"/>
          <p:cNvSpPr>
            <a:spLocks noGrp="1"/>
          </p:cNvSpPr>
          <p:nvPr>
            <p:ph type="sldNum" idx="2"/>
          </p:nvPr>
        </p:nvSpPr>
        <p:spPr/>
        <p:txBody>
          <a:bodyPr/>
          <a:lstStyle/>
          <a:p>
            <a:fld id="{032BFD75-8136-442C-AEA9-DADC38A71BAD}" type="slidenum">
              <a:t>51</a:t>
            </a:fld>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954720" y="132480"/>
            <a:ext cx="7163280" cy="502200"/>
          </a:xfrm>
          <a:prstGeom prst="rect">
            <a:avLst/>
          </a:prstGeom>
          <a:noFill/>
          <a:ln w="0">
            <a:noFill/>
          </a:ln>
        </p:spPr>
        <p:txBody>
          <a:bodyPr lIns="90000" tIns="45000" rIns="90000" bIns="45000" anchor="ctr">
            <a:normAutofit fontScale="90000"/>
          </a:bodyPr>
          <a:lstStyle/>
          <a:p>
            <a:pPr indent="0" algn="ctr">
              <a:lnSpc>
                <a:spcPct val="90000"/>
              </a:lnSpc>
              <a:buNone/>
              <a:tabLst>
                <a:tab pos="0" algn="l"/>
              </a:tabLst>
            </a:pPr>
            <a:r>
              <a:rPr lang="de-DE" sz="3600" b="0" strike="noStrike" spc="-1" dirty="0">
                <a:solidFill>
                  <a:srgbClr val="2B88D9"/>
                </a:solidFill>
                <a:latin typeface="Calibri Light"/>
              </a:rPr>
              <a:t>Widerstandsarten</a:t>
            </a:r>
            <a:endParaRPr lang="de-DE" sz="3600" b="0" strike="noStrike" spc="-1" dirty="0">
              <a:solidFill>
                <a:srgbClr val="000000"/>
              </a:solidFill>
              <a:latin typeface="Arial"/>
            </a:endParaRPr>
          </a:p>
        </p:txBody>
      </p:sp>
      <p:sp>
        <p:nvSpPr>
          <p:cNvPr id="175" name="PlaceHolder 2"/>
          <p:cNvSpPr>
            <a:spLocks noGrp="1"/>
          </p:cNvSpPr>
          <p:nvPr>
            <p:ph/>
          </p:nvPr>
        </p:nvSpPr>
        <p:spPr>
          <a:xfrm>
            <a:off x="1519920" y="6588000"/>
            <a:ext cx="8998200" cy="286200"/>
          </a:xfrm>
          <a:prstGeom prst="rect">
            <a:avLst/>
          </a:prstGeom>
          <a:noFill/>
          <a:ln w="0">
            <a:noFill/>
          </a:ln>
        </p:spPr>
        <p:txBody>
          <a:bodyPr lIns="90000" tIns="45000" rIns="90000" bIns="45000" anchor="t">
            <a:noAutofit/>
          </a:bodyPr>
          <a:lstStyle/>
          <a:p>
            <a:pPr indent="0" algn="ctr">
              <a:lnSpc>
                <a:spcPct val="100000"/>
              </a:lnSpc>
              <a:buNone/>
              <a:tabLst>
                <a:tab pos="0" algn="l"/>
              </a:tabLst>
            </a:pPr>
            <a:r>
              <a:rPr lang="de-DE" sz="1200" b="0" strike="noStrike" spc="-1" dirty="0">
                <a:solidFill>
                  <a:srgbClr val="FFFFFF"/>
                </a:solidFill>
                <a:latin typeface="Calibri"/>
              </a:rPr>
              <a:t>5.1  Aerodynamik (Strömungslehre)</a:t>
            </a:r>
            <a:endParaRPr lang="de-DE" sz="1200" b="0" strike="noStrike" spc="-1" dirty="0">
              <a:solidFill>
                <a:srgbClr val="000000"/>
              </a:solidFill>
              <a:latin typeface="Arial"/>
            </a:endParaRPr>
          </a:p>
          <a:p>
            <a:pPr indent="0" algn="ctr">
              <a:lnSpc>
                <a:spcPct val="100000"/>
              </a:lnSpc>
              <a:buNone/>
              <a:tabLst>
                <a:tab pos="0" algn="l"/>
              </a:tabLst>
            </a:pPr>
            <a:endParaRPr lang="de-DE" sz="1200" b="0" strike="noStrike" spc="-1" dirty="0">
              <a:solidFill>
                <a:srgbClr val="000000"/>
              </a:solidFill>
              <a:latin typeface="Arial"/>
            </a:endParaRPr>
          </a:p>
        </p:txBody>
      </p:sp>
      <p:sp>
        <p:nvSpPr>
          <p:cNvPr id="176" name="Rechthoek 1"/>
          <p:cNvSpPr/>
          <p:nvPr/>
        </p:nvSpPr>
        <p:spPr>
          <a:xfrm>
            <a:off x="7190640" y="1328400"/>
            <a:ext cx="4999680" cy="411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Den </a:t>
            </a:r>
            <a:r>
              <a:rPr lang="nl-NL" sz="2200" b="0" strike="noStrike" spc="-1">
                <a:solidFill>
                  <a:srgbClr val="A50021"/>
                </a:solidFill>
                <a:latin typeface="Calibri"/>
                <a:ea typeface="DejaVu Sans"/>
              </a:rPr>
              <a:t>Flügelwiderstand</a:t>
            </a:r>
            <a:r>
              <a:rPr lang="nl-NL" sz="2200" b="0" strike="noStrike" spc="-1">
                <a:solidFill>
                  <a:srgbClr val="000000"/>
                </a:solidFill>
                <a:latin typeface="Calibri"/>
                <a:ea typeface="DejaVu Sans"/>
              </a:rPr>
              <a:t> empfinden wir als “nützlich”, weil er unvermeidbar ist, wenn Auftrieb erzeugt werden soll.</a:t>
            </a:r>
            <a:br>
              <a:rPr sz="2200" dirty="0"/>
            </a:br>
            <a:r>
              <a:rPr lang="nl-NL" sz="2200" b="0" strike="noStrike" spc="-1">
                <a:solidFill>
                  <a:srgbClr val="000000"/>
                </a:solidFill>
                <a:latin typeface="Calibri"/>
                <a:ea typeface="DejaVu Sans"/>
              </a:rPr>
              <a:t> </a:t>
            </a:r>
            <a:endParaRPr lang="de-DE" sz="2200" b="0" strike="noStrike" spc="-1" dirty="0">
              <a:solidFill>
                <a:srgbClr val="000000"/>
              </a:solidFill>
              <a:latin typeface="Arial"/>
            </a:endParaRPr>
          </a:p>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Der </a:t>
            </a:r>
            <a:r>
              <a:rPr lang="nl-NL" sz="2200" b="0" strike="noStrike" spc="-1">
                <a:solidFill>
                  <a:srgbClr val="A50021"/>
                </a:solidFill>
                <a:latin typeface="Calibri"/>
                <a:ea typeface="DejaVu Sans"/>
              </a:rPr>
              <a:t>schädliche Widerstand</a:t>
            </a:r>
            <a:r>
              <a:rPr lang="nl-NL" sz="2200" b="0" strike="noStrike" spc="-1">
                <a:solidFill>
                  <a:srgbClr val="000000"/>
                </a:solidFill>
                <a:latin typeface="Calibri"/>
                <a:ea typeface="DejaVu Sans"/>
              </a:rPr>
              <a:t> ist der Widerstand aller nichttragenden Teile (Rumpf, Leitwerk, Fahrwerk ...)</a:t>
            </a:r>
            <a:br>
              <a:rPr sz="2200" dirty="0"/>
            </a:br>
            <a:r>
              <a:rPr lang="nl-NL" sz="2200" b="0" strike="noStrike" spc="-1">
                <a:solidFill>
                  <a:srgbClr val="000000"/>
                </a:solidFill>
                <a:latin typeface="Calibri"/>
                <a:ea typeface="DejaVu Sans"/>
              </a:rPr>
              <a:t> </a:t>
            </a:r>
            <a:endParaRPr lang="de-DE" sz="2200" b="0" strike="noStrike" spc="-1" dirty="0">
              <a:solidFill>
                <a:srgbClr val="000000"/>
              </a:solidFill>
              <a:latin typeface="Arial"/>
            </a:endParaRPr>
          </a:p>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Wir kennen verschiedene Arten von Widerstand: </a:t>
            </a:r>
            <a:br>
              <a:rPr sz="2200" dirty="0"/>
            </a:br>
            <a:r>
              <a:rPr lang="nl-NL" sz="2200" b="0" strike="noStrike" spc="-1">
                <a:solidFill>
                  <a:srgbClr val="A50021"/>
                </a:solidFill>
                <a:latin typeface="Calibri"/>
                <a:ea typeface="DejaVu Sans"/>
              </a:rPr>
              <a:t>Druck-, Reibungs-, induzierter </a:t>
            </a:r>
            <a:r>
              <a:rPr lang="nl-NL" sz="2200" b="0" strike="noStrike" spc="-1">
                <a:solidFill>
                  <a:srgbClr val="000000"/>
                </a:solidFill>
                <a:latin typeface="Calibri"/>
                <a:ea typeface="DejaVu Sans"/>
              </a:rPr>
              <a:t>und</a:t>
            </a:r>
            <a:r>
              <a:rPr lang="nl-NL" sz="2200" b="0" strike="noStrike" spc="-1">
                <a:solidFill>
                  <a:srgbClr val="A50021"/>
                </a:solidFill>
                <a:latin typeface="Calibri"/>
                <a:ea typeface="DejaVu Sans"/>
              </a:rPr>
              <a:t> Interferenz-Widerstand</a:t>
            </a:r>
            <a:r>
              <a:rPr lang="nl-NL" sz="2200" b="0" strike="noStrike" spc="-1">
                <a:solidFill>
                  <a:srgbClr val="000000"/>
                </a:solidFill>
                <a:latin typeface="Calibri"/>
                <a:ea typeface="DejaVu Sans"/>
              </a:rPr>
              <a:t>.</a:t>
            </a:r>
            <a:endParaRPr lang="de-DE" sz="2200" b="0" strike="noStrike" spc="-1" dirty="0">
              <a:solidFill>
                <a:srgbClr val="000000"/>
              </a:solidFill>
              <a:latin typeface="Arial"/>
            </a:endParaRPr>
          </a:p>
        </p:txBody>
      </p:sp>
      <p:sp>
        <p:nvSpPr>
          <p:cNvPr id="177" name="Flussdiagramm: Prozess 176"/>
          <p:cNvSpPr/>
          <p:nvPr/>
        </p:nvSpPr>
        <p:spPr>
          <a:xfrm rot="16200000">
            <a:off x="-607680" y="2025720"/>
            <a:ext cx="2940480" cy="1455120"/>
          </a:xfrm>
          <a:prstGeom prst="flowChartProcess">
            <a:avLst/>
          </a:prstGeom>
          <a:solidFill>
            <a:srgbClr val="284155"/>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16000">
              <a:lnSpc>
                <a:spcPct val="115000"/>
              </a:lnSpc>
            </a:pPr>
            <a:r>
              <a:rPr lang="de-DE" sz="3200" b="1" strike="noStrike" spc="-1" dirty="0">
                <a:solidFill>
                  <a:schemeClr val="bg1"/>
                </a:solidFill>
                <a:latin typeface="Arial"/>
                <a:ea typeface="DejaVu Sans"/>
              </a:rPr>
              <a:t>Gesamt-Widerstand</a:t>
            </a:r>
            <a:endParaRPr lang="de-DE" sz="3200" b="0" strike="noStrike" spc="-1" dirty="0">
              <a:solidFill>
                <a:schemeClr val="bg1"/>
              </a:solidFill>
              <a:latin typeface="Arial"/>
            </a:endParaRPr>
          </a:p>
        </p:txBody>
      </p:sp>
      <p:sp>
        <p:nvSpPr>
          <p:cNvPr id="178" name="Flussdiagramm: Prozess 177"/>
          <p:cNvSpPr/>
          <p:nvPr/>
        </p:nvSpPr>
        <p:spPr>
          <a:xfrm>
            <a:off x="1919520" y="1089360"/>
            <a:ext cx="1510200" cy="197820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dirty="0">
                <a:solidFill>
                  <a:srgbClr val="FFFFFF"/>
                </a:solidFill>
                <a:latin typeface="Arial"/>
                <a:ea typeface="DejaVu Sans"/>
              </a:rPr>
              <a:t>Flügel-</a:t>
            </a:r>
            <a:endParaRPr lang="de-DE" sz="1600" b="0" strike="noStrike" spc="-1" dirty="0">
              <a:solidFill>
                <a:srgbClr val="000000"/>
              </a:solidFill>
              <a:latin typeface="Arial"/>
            </a:endParaRPr>
          </a:p>
          <a:p>
            <a:pPr marL="144000">
              <a:lnSpc>
                <a:spcPct val="150000"/>
              </a:lnSpc>
            </a:pPr>
            <a:r>
              <a:rPr lang="de-DE" sz="1600" b="1" strike="noStrike" spc="-1" dirty="0">
                <a:solidFill>
                  <a:srgbClr val="FFFFFF"/>
                </a:solidFill>
                <a:latin typeface="Arial"/>
                <a:ea typeface="DejaVu Sans"/>
              </a:rPr>
              <a:t>widerstand</a:t>
            </a:r>
            <a:endParaRPr lang="de-DE" sz="1600" b="0" strike="noStrike" spc="-1" dirty="0">
              <a:solidFill>
                <a:srgbClr val="000000"/>
              </a:solidFill>
              <a:latin typeface="Arial"/>
            </a:endParaRPr>
          </a:p>
        </p:txBody>
      </p:sp>
      <p:sp>
        <p:nvSpPr>
          <p:cNvPr id="179" name="Flussdiagramm: Prozess 178"/>
          <p:cNvSpPr/>
          <p:nvPr/>
        </p:nvSpPr>
        <p:spPr>
          <a:xfrm>
            <a:off x="3760920" y="1089360"/>
            <a:ext cx="1509840" cy="93312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dirty="0">
                <a:solidFill>
                  <a:srgbClr val="FFFFFF"/>
                </a:solidFill>
                <a:latin typeface="Arial"/>
                <a:ea typeface="DejaVu Sans"/>
              </a:rPr>
              <a:t>Profil-</a:t>
            </a:r>
            <a:endParaRPr lang="de-DE" sz="1600" b="0" strike="noStrike" spc="-1" dirty="0">
              <a:solidFill>
                <a:srgbClr val="000000"/>
              </a:solidFill>
              <a:latin typeface="Arial"/>
            </a:endParaRPr>
          </a:p>
          <a:p>
            <a:pPr marL="144000">
              <a:lnSpc>
                <a:spcPct val="150000"/>
              </a:lnSpc>
            </a:pPr>
            <a:r>
              <a:rPr lang="de-DE" sz="1600" b="1" strike="noStrike" spc="-1" dirty="0">
                <a:solidFill>
                  <a:srgbClr val="FFFFFF"/>
                </a:solidFill>
                <a:latin typeface="Arial"/>
                <a:ea typeface="DejaVu Sans"/>
              </a:rPr>
              <a:t>widerstand</a:t>
            </a:r>
            <a:endParaRPr lang="de-DE" sz="1600" b="0" strike="noStrike" spc="-1" dirty="0">
              <a:solidFill>
                <a:srgbClr val="000000"/>
              </a:solidFill>
              <a:latin typeface="Arial"/>
            </a:endParaRPr>
          </a:p>
        </p:txBody>
      </p:sp>
      <p:sp>
        <p:nvSpPr>
          <p:cNvPr id="180" name="Flussdiagramm: Prozess 179"/>
          <p:cNvSpPr/>
          <p:nvPr/>
        </p:nvSpPr>
        <p:spPr>
          <a:xfrm>
            <a:off x="3760920" y="2134080"/>
            <a:ext cx="1509840" cy="93348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dirty="0">
                <a:solidFill>
                  <a:srgbClr val="FFFFFF"/>
                </a:solidFill>
                <a:latin typeface="Arial"/>
                <a:ea typeface="DejaVu Sans"/>
              </a:rPr>
              <a:t>Induzierter</a:t>
            </a:r>
            <a:endParaRPr lang="de-DE" sz="1600" b="0" strike="noStrike" spc="-1" dirty="0">
              <a:solidFill>
                <a:srgbClr val="000000"/>
              </a:solidFill>
              <a:latin typeface="Arial"/>
            </a:endParaRPr>
          </a:p>
          <a:p>
            <a:pPr marL="144000">
              <a:lnSpc>
                <a:spcPct val="150000"/>
              </a:lnSpc>
            </a:pPr>
            <a:r>
              <a:rPr lang="de-DE" sz="1600" b="1" strike="noStrike" spc="-1" dirty="0">
                <a:solidFill>
                  <a:srgbClr val="FFFFFF"/>
                </a:solidFill>
                <a:latin typeface="Arial"/>
                <a:ea typeface="DejaVu Sans"/>
              </a:rPr>
              <a:t>Widerstand</a:t>
            </a:r>
            <a:endParaRPr lang="de-DE" sz="1600" b="0" strike="noStrike" spc="-1" dirty="0">
              <a:solidFill>
                <a:srgbClr val="000000"/>
              </a:solidFill>
              <a:latin typeface="Arial"/>
            </a:endParaRPr>
          </a:p>
        </p:txBody>
      </p:sp>
      <p:sp>
        <p:nvSpPr>
          <p:cNvPr id="181" name="Flussdiagramm: Prozess 180"/>
          <p:cNvSpPr/>
          <p:nvPr/>
        </p:nvSpPr>
        <p:spPr>
          <a:xfrm>
            <a:off x="5601960" y="979200"/>
            <a:ext cx="1510200" cy="32868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200" b="1" strike="noStrike" spc="-1" dirty="0">
                <a:solidFill>
                  <a:srgbClr val="FFFFFF"/>
                </a:solidFill>
                <a:latin typeface="Arial"/>
                <a:ea typeface="DejaVu Sans"/>
              </a:rPr>
              <a:t>Druckwiderstand</a:t>
            </a:r>
            <a:endParaRPr lang="de-DE" sz="1200" b="0" strike="noStrike" spc="-1" dirty="0">
              <a:solidFill>
                <a:srgbClr val="000000"/>
              </a:solidFill>
              <a:latin typeface="Arial"/>
            </a:endParaRPr>
          </a:p>
        </p:txBody>
      </p:sp>
      <p:sp>
        <p:nvSpPr>
          <p:cNvPr id="182" name="Flussdiagramm: Prozess 181"/>
          <p:cNvSpPr/>
          <p:nvPr/>
        </p:nvSpPr>
        <p:spPr>
          <a:xfrm>
            <a:off x="5601960" y="1474200"/>
            <a:ext cx="1510200" cy="65844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16000">
              <a:lnSpc>
                <a:spcPct val="100000"/>
              </a:lnSpc>
              <a:tabLst>
                <a:tab pos="408240" algn="l"/>
              </a:tabLst>
            </a:pPr>
            <a:r>
              <a:rPr lang="de-DE" sz="1200" b="1" strike="noStrike" spc="-1" dirty="0">
                <a:solidFill>
                  <a:srgbClr val="FFFFFF"/>
                </a:solidFill>
                <a:latin typeface="Arial"/>
                <a:ea typeface="DejaVu Sans"/>
              </a:rPr>
              <a:t>Reibungs-widerstand</a:t>
            </a:r>
            <a:endParaRPr lang="de-DE" sz="1200" b="0" strike="noStrike" spc="-1" dirty="0">
              <a:solidFill>
                <a:srgbClr val="000000"/>
              </a:solidFill>
              <a:latin typeface="Arial"/>
            </a:endParaRPr>
          </a:p>
        </p:txBody>
      </p:sp>
      <p:sp>
        <p:nvSpPr>
          <p:cNvPr id="183" name="Flussdiagramm: Prozess 182"/>
          <p:cNvSpPr/>
          <p:nvPr/>
        </p:nvSpPr>
        <p:spPr>
          <a:xfrm>
            <a:off x="1919520" y="3398760"/>
            <a:ext cx="1510200" cy="104328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dirty="0">
                <a:solidFill>
                  <a:srgbClr val="FFFFFF"/>
                </a:solidFill>
                <a:latin typeface="Arial"/>
                <a:ea typeface="DejaVu Sans"/>
              </a:rPr>
              <a:t>Schädlicher</a:t>
            </a:r>
            <a:endParaRPr lang="de-DE" sz="1600" b="0" strike="noStrike" spc="-1" dirty="0">
              <a:solidFill>
                <a:srgbClr val="000000"/>
              </a:solidFill>
              <a:latin typeface="Arial"/>
            </a:endParaRPr>
          </a:p>
          <a:p>
            <a:pPr marL="144000">
              <a:lnSpc>
                <a:spcPct val="150000"/>
              </a:lnSpc>
            </a:pPr>
            <a:r>
              <a:rPr lang="de-DE" sz="1600" b="1" strike="noStrike" spc="-1" dirty="0">
                <a:solidFill>
                  <a:srgbClr val="FFFFFF"/>
                </a:solidFill>
                <a:latin typeface="Arial"/>
                <a:ea typeface="DejaVu Sans"/>
              </a:rPr>
              <a:t>Widerstand</a:t>
            </a:r>
            <a:endParaRPr lang="de-DE" sz="1600" b="0" strike="noStrike" spc="-1" dirty="0">
              <a:solidFill>
                <a:srgbClr val="000000"/>
              </a:solidFill>
              <a:latin typeface="Arial"/>
            </a:endParaRPr>
          </a:p>
        </p:txBody>
      </p:sp>
      <p:sp>
        <p:nvSpPr>
          <p:cNvPr id="184" name="Flussdiagramm: Prozess 183"/>
          <p:cNvSpPr/>
          <p:nvPr/>
        </p:nvSpPr>
        <p:spPr>
          <a:xfrm>
            <a:off x="3760920" y="3307680"/>
            <a:ext cx="1509840" cy="6033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1600" b="1" strike="noStrike" spc="-1" dirty="0">
                <a:solidFill>
                  <a:srgbClr val="FFFFFF"/>
                </a:solidFill>
                <a:latin typeface="Arial"/>
                <a:ea typeface="DejaVu Sans"/>
              </a:rPr>
              <a:t>Rest-</a:t>
            </a:r>
            <a:endParaRPr lang="de-DE" sz="1600" b="0" strike="noStrike" spc="-1" dirty="0">
              <a:solidFill>
                <a:srgbClr val="000000"/>
              </a:solidFill>
              <a:latin typeface="Arial"/>
            </a:endParaRPr>
          </a:p>
          <a:p>
            <a:pPr marL="144000">
              <a:lnSpc>
                <a:spcPct val="115000"/>
              </a:lnSpc>
            </a:pPr>
            <a:r>
              <a:rPr lang="de-DE" sz="1600" b="1" strike="noStrike" spc="-1" dirty="0">
                <a:solidFill>
                  <a:srgbClr val="FFFFFF"/>
                </a:solidFill>
                <a:latin typeface="Arial"/>
                <a:ea typeface="DejaVu Sans"/>
              </a:rPr>
              <a:t>widerstand</a:t>
            </a:r>
            <a:endParaRPr lang="de-DE" sz="1600" b="0" strike="noStrike" spc="-1" dirty="0">
              <a:solidFill>
                <a:srgbClr val="000000"/>
              </a:solidFill>
              <a:latin typeface="Arial"/>
            </a:endParaRPr>
          </a:p>
        </p:txBody>
      </p:sp>
      <p:sp>
        <p:nvSpPr>
          <p:cNvPr id="185" name="Flussdiagramm: Prozess 184"/>
          <p:cNvSpPr/>
          <p:nvPr/>
        </p:nvSpPr>
        <p:spPr>
          <a:xfrm>
            <a:off x="3760920" y="4058640"/>
            <a:ext cx="1509840" cy="47952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1200" b="1" strike="noStrike" spc="-1" dirty="0">
                <a:solidFill>
                  <a:srgbClr val="FFFFFF"/>
                </a:solidFill>
                <a:latin typeface="Arial"/>
                <a:ea typeface="DejaVu Sans"/>
              </a:rPr>
              <a:t>Interferenz-</a:t>
            </a:r>
            <a:endParaRPr lang="de-DE" sz="1200" b="0" strike="noStrike" spc="-1" dirty="0">
              <a:solidFill>
                <a:srgbClr val="000000"/>
              </a:solidFill>
              <a:latin typeface="Arial"/>
            </a:endParaRPr>
          </a:p>
          <a:p>
            <a:pPr marL="144000">
              <a:lnSpc>
                <a:spcPct val="115000"/>
              </a:lnSpc>
            </a:pPr>
            <a:r>
              <a:rPr lang="de-DE" sz="1200" b="1" strike="noStrike" spc="-1" dirty="0">
                <a:solidFill>
                  <a:srgbClr val="FFFFFF"/>
                </a:solidFill>
                <a:latin typeface="Arial"/>
                <a:ea typeface="DejaVu Sans"/>
              </a:rPr>
              <a:t>widerstand</a:t>
            </a:r>
            <a:endParaRPr lang="de-DE" sz="1200" b="0" strike="noStrike" spc="-1" dirty="0">
              <a:solidFill>
                <a:srgbClr val="000000"/>
              </a:solidFill>
              <a:latin typeface="Arial"/>
            </a:endParaRPr>
          </a:p>
        </p:txBody>
      </p:sp>
      <p:sp>
        <p:nvSpPr>
          <p:cNvPr id="186" name="Flussdiagramm: Prozess 185"/>
          <p:cNvSpPr/>
          <p:nvPr/>
        </p:nvSpPr>
        <p:spPr>
          <a:xfrm>
            <a:off x="5547240" y="3178800"/>
            <a:ext cx="1509840" cy="32868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200" b="1" strike="noStrike" spc="-1" dirty="0">
                <a:solidFill>
                  <a:srgbClr val="FFFFFF"/>
                </a:solidFill>
                <a:latin typeface="Arial"/>
                <a:ea typeface="DejaVu Sans"/>
              </a:rPr>
              <a:t>Druckwiderstand</a:t>
            </a:r>
            <a:endParaRPr lang="de-DE" sz="1200" b="0" strike="noStrike" spc="-1" dirty="0">
              <a:solidFill>
                <a:srgbClr val="000000"/>
              </a:solidFill>
              <a:latin typeface="Arial"/>
            </a:endParaRPr>
          </a:p>
        </p:txBody>
      </p:sp>
      <p:sp>
        <p:nvSpPr>
          <p:cNvPr id="187" name="Flussdiagramm: Prozess 186"/>
          <p:cNvSpPr/>
          <p:nvPr/>
        </p:nvSpPr>
        <p:spPr>
          <a:xfrm>
            <a:off x="5547240" y="3618720"/>
            <a:ext cx="1509840" cy="493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16000">
              <a:lnSpc>
                <a:spcPct val="100000"/>
              </a:lnSpc>
              <a:tabLst>
                <a:tab pos="408240" algn="l"/>
              </a:tabLst>
            </a:pPr>
            <a:r>
              <a:rPr lang="de-DE" sz="1200" b="1" strike="noStrike" spc="-1" dirty="0">
                <a:solidFill>
                  <a:srgbClr val="FFFFFF"/>
                </a:solidFill>
                <a:latin typeface="Arial"/>
                <a:ea typeface="DejaVu Sans"/>
              </a:rPr>
              <a:t>Reibungs-widerstand</a:t>
            </a:r>
            <a:endParaRPr lang="de-DE" sz="1200" b="0" strike="noStrike" spc="-1" dirty="0">
              <a:solidFill>
                <a:srgbClr val="000000"/>
              </a:solidFill>
              <a:latin typeface="Arial"/>
            </a:endParaRPr>
          </a:p>
        </p:txBody>
      </p:sp>
      <p:cxnSp>
        <p:nvCxnSpPr>
          <p:cNvPr id="188" name="Gerade Verbindung mit Pfeil 187"/>
          <p:cNvCxnSpPr/>
          <p:nvPr/>
        </p:nvCxnSpPr>
        <p:spPr>
          <a:xfrm>
            <a:off x="0" y="0"/>
            <a:ext cx="1800" cy="1800"/>
          </a:xfrm>
          <a:prstGeom prst="straightConnector1">
            <a:avLst/>
          </a:prstGeom>
          <a:ln w="36000">
            <a:solidFill>
              <a:srgbClr val="000000"/>
            </a:solidFill>
            <a:round/>
          </a:ln>
        </p:spPr>
      </p:cxnSp>
      <p:cxnSp>
        <p:nvCxnSpPr>
          <p:cNvPr id="189" name="Gerade Verbindung mit Pfeil 188"/>
          <p:cNvCxnSpPr/>
          <p:nvPr/>
        </p:nvCxnSpPr>
        <p:spPr>
          <a:xfrm>
            <a:off x="0" y="0"/>
            <a:ext cx="1800" cy="1800"/>
          </a:xfrm>
          <a:prstGeom prst="straightConnector1">
            <a:avLst/>
          </a:prstGeom>
          <a:ln w="36000">
            <a:solidFill>
              <a:srgbClr val="000000"/>
            </a:solidFill>
            <a:round/>
          </a:ln>
        </p:spPr>
      </p:cxnSp>
      <p:cxnSp>
        <p:nvCxnSpPr>
          <p:cNvPr id="190" name="Gerade Verbindung mit Pfeil 189"/>
          <p:cNvCxnSpPr/>
          <p:nvPr/>
        </p:nvCxnSpPr>
        <p:spPr>
          <a:xfrm>
            <a:off x="0" y="0"/>
            <a:ext cx="1800" cy="1800"/>
          </a:xfrm>
          <a:prstGeom prst="straightConnector1">
            <a:avLst/>
          </a:prstGeom>
          <a:ln w="36000">
            <a:solidFill>
              <a:srgbClr val="000000"/>
            </a:solidFill>
            <a:round/>
          </a:ln>
        </p:spPr>
      </p:cxnSp>
      <p:cxnSp>
        <p:nvCxnSpPr>
          <p:cNvPr id="191" name="Gerade Verbindung mit Pfeil 190"/>
          <p:cNvCxnSpPr/>
          <p:nvPr/>
        </p:nvCxnSpPr>
        <p:spPr>
          <a:xfrm>
            <a:off x="0" y="0"/>
            <a:ext cx="1800" cy="1800"/>
          </a:xfrm>
          <a:prstGeom prst="straightConnector1">
            <a:avLst/>
          </a:prstGeom>
          <a:ln w="36000">
            <a:solidFill>
              <a:srgbClr val="000000"/>
            </a:solidFill>
            <a:round/>
          </a:ln>
        </p:spPr>
      </p:cxnSp>
      <p:cxnSp>
        <p:nvCxnSpPr>
          <p:cNvPr id="192" name="Gerade Verbindung mit Pfeil 191"/>
          <p:cNvCxnSpPr/>
          <p:nvPr/>
        </p:nvCxnSpPr>
        <p:spPr>
          <a:xfrm>
            <a:off x="0" y="0"/>
            <a:ext cx="1800" cy="1800"/>
          </a:xfrm>
          <a:prstGeom prst="straightConnector1">
            <a:avLst/>
          </a:prstGeom>
          <a:ln w="36000">
            <a:solidFill>
              <a:srgbClr val="000000"/>
            </a:solidFill>
            <a:round/>
          </a:ln>
        </p:spPr>
      </p:cxnSp>
      <p:cxnSp>
        <p:nvCxnSpPr>
          <p:cNvPr id="193" name="Gerade Verbindung mit Pfeil 192"/>
          <p:cNvCxnSpPr/>
          <p:nvPr/>
        </p:nvCxnSpPr>
        <p:spPr>
          <a:xfrm>
            <a:off x="0" y="0"/>
            <a:ext cx="1800" cy="1800"/>
          </a:xfrm>
          <a:prstGeom prst="straightConnector1">
            <a:avLst/>
          </a:prstGeom>
          <a:ln w="36000">
            <a:solidFill>
              <a:srgbClr val="000000"/>
            </a:solidFill>
            <a:round/>
          </a:ln>
        </p:spPr>
      </p:cxnSp>
      <p:cxnSp>
        <p:nvCxnSpPr>
          <p:cNvPr id="194" name="Gerade Verbindung mit Pfeil 193"/>
          <p:cNvCxnSpPr/>
          <p:nvPr/>
        </p:nvCxnSpPr>
        <p:spPr>
          <a:xfrm>
            <a:off x="0" y="0"/>
            <a:ext cx="1800" cy="1800"/>
          </a:xfrm>
          <a:prstGeom prst="straightConnector1">
            <a:avLst/>
          </a:prstGeom>
          <a:ln w="36000">
            <a:solidFill>
              <a:srgbClr val="000000"/>
            </a:solidFill>
            <a:round/>
          </a:ln>
        </p:spPr>
      </p:cxnSp>
      <p:cxnSp>
        <p:nvCxnSpPr>
          <p:cNvPr id="195" name="Gerade Verbindung mit Pfeil 194"/>
          <p:cNvCxnSpPr/>
          <p:nvPr/>
        </p:nvCxnSpPr>
        <p:spPr>
          <a:xfrm>
            <a:off x="0" y="0"/>
            <a:ext cx="1800" cy="1800"/>
          </a:xfrm>
          <a:prstGeom prst="straightConnector1">
            <a:avLst/>
          </a:prstGeom>
          <a:ln w="36000">
            <a:solidFill>
              <a:srgbClr val="000000"/>
            </a:solidFill>
            <a:round/>
          </a:ln>
        </p:spPr>
      </p:cxnSp>
      <p:cxnSp>
        <p:nvCxnSpPr>
          <p:cNvPr id="196" name="Gerade Verbindung mit Pfeil 195"/>
          <p:cNvCxnSpPr/>
          <p:nvPr/>
        </p:nvCxnSpPr>
        <p:spPr>
          <a:xfrm>
            <a:off x="0" y="0"/>
            <a:ext cx="1800" cy="1800"/>
          </a:xfrm>
          <a:prstGeom prst="straightConnector1">
            <a:avLst/>
          </a:prstGeom>
          <a:ln w="36000">
            <a:solidFill>
              <a:srgbClr val="000000"/>
            </a:solidFill>
            <a:round/>
          </a:ln>
        </p:spPr>
      </p:cxnSp>
      <p:cxnSp>
        <p:nvCxnSpPr>
          <p:cNvPr id="197" name="Gerade Verbindung mit Pfeil 196"/>
          <p:cNvCxnSpPr/>
          <p:nvPr/>
        </p:nvCxnSpPr>
        <p:spPr>
          <a:xfrm>
            <a:off x="0" y="0"/>
            <a:ext cx="1800" cy="1800"/>
          </a:xfrm>
          <a:prstGeom prst="straightConnector1">
            <a:avLst/>
          </a:prstGeom>
          <a:ln w="36000">
            <a:solidFill>
              <a:srgbClr val="000000"/>
            </a:solidFill>
            <a:round/>
          </a:ln>
        </p:spPr>
      </p:cxnSp>
      <p:cxnSp>
        <p:nvCxnSpPr>
          <p:cNvPr id="198" name="Verbinder: gewinkelt 197"/>
          <p:cNvCxnSpPr>
            <a:stCxn id="177" idx="2"/>
            <a:endCxn id="178" idx="1"/>
          </p:cNvCxnSpPr>
          <p:nvPr/>
        </p:nvCxnSpPr>
        <p:spPr>
          <a:xfrm flipV="1">
            <a:off x="1589760" y="2078280"/>
            <a:ext cx="330120" cy="675360"/>
          </a:xfrm>
          <a:prstGeom prst="bentConnector3">
            <a:avLst>
              <a:gd name="adj1" fmla="val 63755"/>
            </a:avLst>
          </a:prstGeom>
          <a:ln w="36000">
            <a:solidFill>
              <a:srgbClr val="203864"/>
            </a:solidFill>
            <a:round/>
          </a:ln>
        </p:spPr>
      </p:cxnSp>
      <p:cxnSp>
        <p:nvCxnSpPr>
          <p:cNvPr id="199" name="Verbinder: gewinkelt 198"/>
          <p:cNvCxnSpPr>
            <a:stCxn id="177" idx="2"/>
            <a:endCxn id="183" idx="1"/>
          </p:cNvCxnSpPr>
          <p:nvPr/>
        </p:nvCxnSpPr>
        <p:spPr>
          <a:xfrm>
            <a:off x="1589760" y="2753280"/>
            <a:ext cx="330120" cy="1167480"/>
          </a:xfrm>
          <a:prstGeom prst="bentConnector3">
            <a:avLst>
              <a:gd name="adj1" fmla="val 63755"/>
            </a:avLst>
          </a:prstGeom>
          <a:ln w="36000">
            <a:solidFill>
              <a:srgbClr val="203864"/>
            </a:solidFill>
            <a:round/>
          </a:ln>
        </p:spPr>
      </p:cxnSp>
      <p:cxnSp>
        <p:nvCxnSpPr>
          <p:cNvPr id="200" name="Verbinder: gewinkelt 199"/>
          <p:cNvCxnSpPr>
            <a:stCxn id="178" idx="3"/>
            <a:endCxn id="179" idx="1"/>
          </p:cNvCxnSpPr>
          <p:nvPr/>
        </p:nvCxnSpPr>
        <p:spPr>
          <a:xfrm flipV="1">
            <a:off x="3429720" y="1555920"/>
            <a:ext cx="331560" cy="522720"/>
          </a:xfrm>
          <a:prstGeom prst="bentConnector3">
            <a:avLst>
              <a:gd name="adj1" fmla="val 51413"/>
            </a:avLst>
          </a:prstGeom>
          <a:ln w="36000">
            <a:solidFill>
              <a:srgbClr val="203864"/>
            </a:solidFill>
            <a:round/>
          </a:ln>
        </p:spPr>
      </p:cxnSp>
      <p:cxnSp>
        <p:nvCxnSpPr>
          <p:cNvPr id="201" name="Verbinder: gewinkelt 200"/>
          <p:cNvCxnSpPr>
            <a:stCxn id="178" idx="3"/>
            <a:endCxn id="180" idx="1"/>
          </p:cNvCxnSpPr>
          <p:nvPr/>
        </p:nvCxnSpPr>
        <p:spPr>
          <a:xfrm>
            <a:off x="3429720" y="2078280"/>
            <a:ext cx="331560" cy="522720"/>
          </a:xfrm>
          <a:prstGeom prst="bentConnector3">
            <a:avLst>
              <a:gd name="adj1" fmla="val 51413"/>
            </a:avLst>
          </a:prstGeom>
          <a:ln w="36000">
            <a:solidFill>
              <a:srgbClr val="203864"/>
            </a:solidFill>
            <a:round/>
          </a:ln>
        </p:spPr>
      </p:cxnSp>
      <p:cxnSp>
        <p:nvCxnSpPr>
          <p:cNvPr id="202" name="Verbinder: gewinkelt 201"/>
          <p:cNvCxnSpPr>
            <a:stCxn id="183" idx="3"/>
            <a:endCxn id="184" idx="1"/>
          </p:cNvCxnSpPr>
          <p:nvPr/>
        </p:nvCxnSpPr>
        <p:spPr>
          <a:xfrm flipV="1">
            <a:off x="3429720" y="3609360"/>
            <a:ext cx="331560" cy="311400"/>
          </a:xfrm>
          <a:prstGeom prst="bentConnector3">
            <a:avLst>
              <a:gd name="adj1" fmla="val 51413"/>
            </a:avLst>
          </a:prstGeom>
          <a:ln w="36000">
            <a:solidFill>
              <a:srgbClr val="203864"/>
            </a:solidFill>
            <a:round/>
          </a:ln>
        </p:spPr>
      </p:cxnSp>
      <p:cxnSp>
        <p:nvCxnSpPr>
          <p:cNvPr id="203" name="Verbinder: gewinkelt 202"/>
          <p:cNvCxnSpPr>
            <a:stCxn id="183" idx="3"/>
            <a:endCxn id="185" idx="1"/>
          </p:cNvCxnSpPr>
          <p:nvPr/>
        </p:nvCxnSpPr>
        <p:spPr>
          <a:xfrm>
            <a:off x="3429720" y="3920400"/>
            <a:ext cx="331560" cy="378360"/>
          </a:xfrm>
          <a:prstGeom prst="bentConnector3">
            <a:avLst>
              <a:gd name="adj1" fmla="val 51413"/>
            </a:avLst>
          </a:prstGeom>
          <a:ln w="36000">
            <a:solidFill>
              <a:srgbClr val="203864"/>
            </a:solidFill>
            <a:round/>
          </a:ln>
        </p:spPr>
      </p:cxnSp>
      <p:cxnSp>
        <p:nvCxnSpPr>
          <p:cNvPr id="204" name="Verbinder: gewinkelt 203"/>
          <p:cNvCxnSpPr>
            <a:stCxn id="179" idx="3"/>
            <a:endCxn id="181" idx="1"/>
          </p:cNvCxnSpPr>
          <p:nvPr/>
        </p:nvCxnSpPr>
        <p:spPr>
          <a:xfrm flipV="1">
            <a:off x="5270760" y="1143360"/>
            <a:ext cx="331560" cy="412920"/>
          </a:xfrm>
          <a:prstGeom prst="bentConnector3">
            <a:avLst>
              <a:gd name="adj1" fmla="val 60760"/>
            </a:avLst>
          </a:prstGeom>
          <a:ln w="36000">
            <a:solidFill>
              <a:srgbClr val="203864"/>
            </a:solidFill>
            <a:round/>
          </a:ln>
        </p:spPr>
      </p:cxnSp>
      <p:cxnSp>
        <p:nvCxnSpPr>
          <p:cNvPr id="205" name="Verbinder: gewinkelt 204"/>
          <p:cNvCxnSpPr>
            <a:stCxn id="179" idx="3"/>
            <a:endCxn id="182" idx="1"/>
          </p:cNvCxnSpPr>
          <p:nvPr/>
        </p:nvCxnSpPr>
        <p:spPr>
          <a:xfrm>
            <a:off x="5270760" y="1555920"/>
            <a:ext cx="331560" cy="247680"/>
          </a:xfrm>
          <a:prstGeom prst="bentConnector3">
            <a:avLst>
              <a:gd name="adj1" fmla="val 60760"/>
            </a:avLst>
          </a:prstGeom>
          <a:ln w="36000">
            <a:solidFill>
              <a:srgbClr val="203864"/>
            </a:solidFill>
            <a:round/>
          </a:ln>
        </p:spPr>
      </p:cxnSp>
      <p:cxnSp>
        <p:nvCxnSpPr>
          <p:cNvPr id="206" name="Verbinder: gewinkelt 205"/>
          <p:cNvCxnSpPr>
            <a:stCxn id="184" idx="3"/>
            <a:endCxn id="186" idx="1"/>
          </p:cNvCxnSpPr>
          <p:nvPr/>
        </p:nvCxnSpPr>
        <p:spPr>
          <a:xfrm flipV="1">
            <a:off x="5270760" y="3342960"/>
            <a:ext cx="276840" cy="266760"/>
          </a:xfrm>
          <a:prstGeom prst="bentConnector3">
            <a:avLst>
              <a:gd name="adj1" fmla="val 46744"/>
            </a:avLst>
          </a:prstGeom>
          <a:ln w="36000">
            <a:solidFill>
              <a:srgbClr val="203864"/>
            </a:solidFill>
            <a:round/>
          </a:ln>
        </p:spPr>
      </p:cxnSp>
      <p:cxnSp>
        <p:nvCxnSpPr>
          <p:cNvPr id="207" name="Verbinder: gewinkelt 206"/>
          <p:cNvCxnSpPr>
            <a:stCxn id="184" idx="3"/>
            <a:endCxn id="187" idx="1"/>
          </p:cNvCxnSpPr>
          <p:nvPr/>
        </p:nvCxnSpPr>
        <p:spPr>
          <a:xfrm>
            <a:off x="5270760" y="3609360"/>
            <a:ext cx="276840" cy="256320"/>
          </a:xfrm>
          <a:prstGeom prst="bentConnector3">
            <a:avLst>
              <a:gd name="adj1" fmla="val 46744"/>
            </a:avLst>
          </a:prstGeom>
          <a:ln w="36000">
            <a:solidFill>
              <a:srgbClr val="203864"/>
            </a:solidFill>
            <a:round/>
          </a:ln>
        </p:spPr>
      </p:cxnSp>
      <p:sp>
        <p:nvSpPr>
          <p:cNvPr id="4" name="PlaceHolder 3"/>
          <p:cNvSpPr>
            <a:spLocks noGrp="1"/>
          </p:cNvSpPr>
          <p:nvPr>
            <p:ph type="sldNum" idx="2"/>
          </p:nvPr>
        </p:nvSpPr>
        <p:spPr/>
        <p:txBody>
          <a:bodyPr/>
          <a:lstStyle/>
          <a:p>
            <a:fld id="{3529523F-29F4-4F7F-9A30-076DC7E332F2}" type="slidenum">
              <a:t>52</a:t>
            </a:fld>
            <a:endParaRPr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Umströmung eines Körpers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airflow-nasa.gif">
            <a:extLst>
              <a:ext uri="{FF2B5EF4-FFF2-40B4-BE49-F238E27FC236}">
                <a16:creationId xmlns:a16="http://schemas.microsoft.com/office/drawing/2014/main" id="{1F968A5A-FC1C-4E40-BF3F-ACD031DF38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1383" y="787353"/>
            <a:ext cx="9059362" cy="509589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hthoek 1">
            <a:extLst>
              <a:ext uri="{FF2B5EF4-FFF2-40B4-BE49-F238E27FC236}">
                <a16:creationId xmlns:a16="http://schemas.microsoft.com/office/drawing/2014/main" id="{992C9CD4-46FB-4F49-A126-AF53EFAC66CC}"/>
              </a:ext>
            </a:extLst>
          </p:cNvPr>
          <p:cNvSpPr/>
          <p:nvPr/>
        </p:nvSpPr>
        <p:spPr>
          <a:xfrm>
            <a:off x="1519800" y="6020179"/>
            <a:ext cx="9255449" cy="430887"/>
          </a:xfrm>
          <a:prstGeom prst="rect">
            <a:avLst/>
          </a:prstGeom>
        </p:spPr>
        <p:txBody>
          <a:bodyPr wrap="square">
            <a:spAutoFit/>
          </a:bodyPr>
          <a:lstStyle/>
          <a:p>
            <a:pPr marL="457200" indent="-457200">
              <a:buClr>
                <a:srgbClr val="C00000"/>
              </a:buClr>
              <a:buFont typeface="Wingdings" charset="2"/>
              <a:buChar char="Ø"/>
            </a:pPr>
            <a:r>
              <a:rPr lang="de-DE" sz="2200" dirty="0"/>
              <a:t>Ein Körper, der sich durch die Luft bewegt, muss den Luftstrom teilen</a:t>
            </a:r>
            <a:r>
              <a:rPr lang="nl-NL" sz="2200" dirty="0"/>
              <a:t>. </a:t>
            </a:r>
          </a:p>
        </p:txBody>
      </p:sp>
    </p:spTree>
    <p:extLst>
      <p:ext uri="{BB962C8B-B14F-4D97-AF65-F5344CB8AC3E}">
        <p14:creationId xmlns:p14="http://schemas.microsoft.com/office/powerpoint/2010/main" val="4018753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Widerstand verschiedener Körper</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4C09749F-6090-46BD-B90A-79EFCD3C6D12}"/>
              </a:ext>
            </a:extLst>
          </p:cNvPr>
          <p:cNvSpPr/>
          <p:nvPr/>
        </p:nvSpPr>
        <p:spPr>
          <a:xfrm>
            <a:off x="6399854" y="1180820"/>
            <a:ext cx="5390146" cy="2431435"/>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nl-NL" sz="2200" dirty="0"/>
              <a:t>Unterschiedliche Körperformen erzeugen unterschiedlich großen Widerstand.</a:t>
            </a:r>
          </a:p>
          <a:p>
            <a:pPr marL="457200" indent="-457200">
              <a:spcAft>
                <a:spcPts val="1200"/>
              </a:spcAft>
              <a:buClr>
                <a:srgbClr val="C00000"/>
              </a:buClr>
              <a:buFont typeface="Wingdings" panose="05000000000000000000" pitchFamily="2" charset="2"/>
              <a:buChar char="Ø"/>
            </a:pPr>
            <a:r>
              <a:rPr lang="nl-NL" sz="2200" dirty="0"/>
              <a:t>Die flache Scheibe erzeugt den größten Widerstand.</a:t>
            </a:r>
          </a:p>
          <a:p>
            <a:pPr marL="457200" indent="-457200">
              <a:spcAft>
                <a:spcPts val="1200"/>
              </a:spcAft>
              <a:buClr>
                <a:srgbClr val="C00000"/>
              </a:buClr>
              <a:buFont typeface="Wingdings" panose="05000000000000000000" pitchFamily="2" charset="2"/>
              <a:buChar char="Ø"/>
            </a:pPr>
            <a:r>
              <a:rPr lang="nl-NL" sz="2200" dirty="0"/>
              <a:t>Die Tropfenform erzeugt den kleinsten Widerstand.</a:t>
            </a:r>
          </a:p>
        </p:txBody>
      </p:sp>
      <p:pic>
        <p:nvPicPr>
          <p:cNvPr id="7" name="Grafik 6">
            <a:extLst>
              <a:ext uri="{FF2B5EF4-FFF2-40B4-BE49-F238E27FC236}">
                <a16:creationId xmlns:a16="http://schemas.microsoft.com/office/drawing/2014/main" id="{583262F5-C015-46D0-A5CE-5B68B459A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00" y="780290"/>
            <a:ext cx="5532231" cy="5663932"/>
          </a:xfrm>
          <a:prstGeom prst="rect">
            <a:avLst/>
          </a:prstGeom>
        </p:spPr>
      </p:pic>
    </p:spTree>
    <p:extLst>
      <p:ext uri="{BB962C8B-B14F-4D97-AF65-F5344CB8AC3E}">
        <p14:creationId xmlns:p14="http://schemas.microsoft.com/office/powerpoint/2010/main" val="683695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Druckwiderstand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49E24E6D-E4E5-40B0-B3D1-386A740C7613}"/>
              </a:ext>
            </a:extLst>
          </p:cNvPr>
          <p:cNvSpPr/>
          <p:nvPr/>
        </p:nvSpPr>
        <p:spPr>
          <a:xfrm>
            <a:off x="680045" y="982711"/>
            <a:ext cx="11109955" cy="3754874"/>
          </a:xfrm>
          <a:prstGeom prst="rect">
            <a:avLst/>
          </a:prstGeom>
        </p:spPr>
        <p:txBody>
          <a:bodyPr wrap="square">
            <a:spAutoFit/>
          </a:bodyPr>
          <a:lstStyle/>
          <a:p>
            <a:pPr>
              <a:spcAft>
                <a:spcPts val="1200"/>
              </a:spcAft>
            </a:pPr>
            <a:r>
              <a:rPr lang="nl-NL" sz="2200" dirty="0"/>
              <a:t>Der </a:t>
            </a:r>
            <a:r>
              <a:rPr lang="nl-NL" sz="2200" b="1" dirty="0">
                <a:solidFill>
                  <a:srgbClr val="C00000"/>
                </a:solidFill>
              </a:rPr>
              <a:t>Druckwiderstand </a:t>
            </a:r>
            <a:r>
              <a:rPr lang="nl-NL" sz="2200" dirty="0"/>
              <a:t>hängt ab von:</a:t>
            </a:r>
          </a:p>
          <a:p>
            <a:pPr marL="457200" indent="-457200">
              <a:spcAft>
                <a:spcPts val="1200"/>
              </a:spcAft>
              <a:buClr>
                <a:srgbClr val="C00000"/>
              </a:buClr>
              <a:buFont typeface="Wingdings" panose="05000000000000000000" pitchFamily="2" charset="2"/>
              <a:buChar char="Ø"/>
            </a:pPr>
            <a:r>
              <a:rPr lang="nl-NL" sz="2200" dirty="0"/>
              <a:t>der </a:t>
            </a:r>
            <a:r>
              <a:rPr lang="nl-NL" sz="2200" dirty="0">
                <a:solidFill>
                  <a:srgbClr val="C00000"/>
                </a:solidFill>
              </a:rPr>
              <a:t>Querschnittsfläche A </a:t>
            </a:r>
            <a:r>
              <a:rPr lang="nl-NL" sz="2200" dirty="0"/>
              <a:t>(</a:t>
            </a:r>
            <a:r>
              <a:rPr lang="de-DE" sz="2200" dirty="0"/>
              <a:t>Ein doppelt so dicker Zylinder hat einen doppelt so großen Widerstand.</a:t>
            </a:r>
            <a:r>
              <a:rPr lang="nl-NL" sz="2200" dirty="0"/>
              <a:t>)</a:t>
            </a:r>
          </a:p>
          <a:p>
            <a:pPr marL="457200" indent="-457200">
              <a:spcAft>
                <a:spcPts val="1200"/>
              </a:spcAft>
              <a:buClr>
                <a:srgbClr val="C00000"/>
              </a:buClr>
              <a:buFont typeface="Wingdings" panose="05000000000000000000" pitchFamily="2" charset="2"/>
              <a:buChar char="Ø"/>
            </a:pPr>
            <a:r>
              <a:rPr lang="nl-NL" sz="2200" dirty="0"/>
              <a:t>der </a:t>
            </a:r>
            <a:r>
              <a:rPr lang="nl-NL" sz="2200" dirty="0">
                <a:solidFill>
                  <a:srgbClr val="C00000"/>
                </a:solidFill>
              </a:rPr>
              <a:t>Anströmgeschwindigkeit V</a:t>
            </a:r>
            <a:r>
              <a:rPr lang="nl-NL" sz="2200" dirty="0"/>
              <a:t> (</a:t>
            </a:r>
            <a:r>
              <a:rPr lang="de-DE" sz="2200" dirty="0"/>
              <a:t>Doppelte Fluggeschwindigkeit verursacht viermal so viel Widerstand</a:t>
            </a:r>
            <a:r>
              <a:rPr lang="nl-NL" sz="2200" dirty="0"/>
              <a:t>).</a:t>
            </a:r>
          </a:p>
          <a:p>
            <a:pPr marL="457200" indent="-457200">
              <a:spcAft>
                <a:spcPts val="1200"/>
              </a:spcAft>
              <a:buClr>
                <a:srgbClr val="C00000"/>
              </a:buClr>
              <a:buFont typeface="Wingdings" panose="05000000000000000000" pitchFamily="2" charset="2"/>
              <a:buChar char="Ø"/>
            </a:pPr>
            <a:r>
              <a:rPr lang="nl-NL" sz="2200" dirty="0"/>
              <a:t>der </a:t>
            </a:r>
            <a:r>
              <a:rPr lang="nl-NL" sz="2200" dirty="0">
                <a:solidFill>
                  <a:srgbClr val="C00000"/>
                </a:solidFill>
              </a:rPr>
              <a:t>Luftdichte </a:t>
            </a:r>
            <a:r>
              <a:rPr lang="el-GR" sz="2200" dirty="0">
                <a:solidFill>
                  <a:srgbClr val="C00000"/>
                </a:solidFill>
              </a:rPr>
              <a:t>ρ</a:t>
            </a:r>
            <a:r>
              <a:rPr lang="nl-NL" altLang="ja-JP" sz="2200" b="1" dirty="0"/>
              <a:t> </a:t>
            </a:r>
            <a:r>
              <a:rPr lang="de-DE" altLang="ja-JP" sz="2200" dirty="0"/>
              <a:t>(Mit zunehmender Höhe nimmt die Luftdichte ab, allerdings aufgrund der Temperaturabnahme nicht so schnell wie der Luftdruck.) </a:t>
            </a:r>
          </a:p>
          <a:p>
            <a:pPr marL="457200" indent="-457200">
              <a:spcAft>
                <a:spcPts val="1200"/>
              </a:spcAft>
              <a:buClr>
                <a:srgbClr val="C00000"/>
              </a:buClr>
              <a:buFont typeface="Wingdings" panose="05000000000000000000" pitchFamily="2" charset="2"/>
              <a:buChar char="Ø"/>
            </a:pPr>
            <a:r>
              <a:rPr lang="nl-NL" sz="2200" dirty="0"/>
              <a:t>dem </a:t>
            </a:r>
            <a:r>
              <a:rPr lang="nl-NL" sz="2200" dirty="0">
                <a:solidFill>
                  <a:srgbClr val="C00000"/>
                </a:solidFill>
              </a:rPr>
              <a:t>Winkel</a:t>
            </a:r>
            <a:r>
              <a:rPr lang="nl-NL" sz="2200" dirty="0"/>
              <a:t>, unter dem der Körper von der Luft angeströmt wird </a:t>
            </a:r>
            <a:r>
              <a:rPr lang="de-DE" sz="2200" dirty="0"/>
              <a:t>(je größer der Winkel, desto größer der Druckwiderstand).</a:t>
            </a:r>
            <a:endParaRPr lang="nl-NL" sz="2200" dirty="0"/>
          </a:p>
        </p:txBody>
      </p:sp>
    </p:spTree>
    <p:extLst>
      <p:ext uri="{BB962C8B-B14F-4D97-AF65-F5344CB8AC3E}">
        <p14:creationId xmlns:p14="http://schemas.microsoft.com/office/powerpoint/2010/main" val="32121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Querschnittsfläche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00ACF05D-4967-4C53-B1A5-9B34B1AF3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551" y="2383607"/>
            <a:ext cx="9282498" cy="4208066"/>
          </a:xfrm>
          <a:prstGeom prst="rect">
            <a:avLst/>
          </a:prstGeom>
        </p:spPr>
      </p:pic>
      <p:sp>
        <p:nvSpPr>
          <p:cNvPr id="7" name="Rechthoek 1">
            <a:extLst>
              <a:ext uri="{FF2B5EF4-FFF2-40B4-BE49-F238E27FC236}">
                <a16:creationId xmlns:a16="http://schemas.microsoft.com/office/drawing/2014/main" id="{B9E52511-1EB2-4EC1-84E2-61B00239421B}"/>
              </a:ext>
            </a:extLst>
          </p:cNvPr>
          <p:cNvSpPr/>
          <p:nvPr/>
        </p:nvSpPr>
        <p:spPr>
          <a:xfrm>
            <a:off x="479394" y="831478"/>
            <a:ext cx="11580606" cy="923330"/>
          </a:xfrm>
          <a:prstGeom prst="rect">
            <a:avLst/>
          </a:prstGeom>
        </p:spPr>
        <p:txBody>
          <a:bodyPr wrap="square">
            <a:spAutoFit/>
          </a:bodyPr>
          <a:lstStyle/>
          <a:p>
            <a:pPr>
              <a:spcAft>
                <a:spcPts val="1200"/>
              </a:spcAft>
            </a:pPr>
            <a:r>
              <a:rPr lang="nl-NL" sz="2200" dirty="0"/>
              <a:t>Der </a:t>
            </a:r>
            <a:r>
              <a:rPr lang="nl-NL" sz="2200" b="1" dirty="0">
                <a:solidFill>
                  <a:srgbClr val="C00000"/>
                </a:solidFill>
              </a:rPr>
              <a:t>Druckwiderstand </a:t>
            </a:r>
            <a:r>
              <a:rPr lang="nl-NL" sz="2200" dirty="0"/>
              <a:t>hängt ab von:</a:t>
            </a:r>
          </a:p>
          <a:p>
            <a:pPr marL="360363" indent="-360363">
              <a:buClr>
                <a:srgbClr val="FF0000"/>
              </a:buClr>
            </a:pPr>
            <a:r>
              <a:rPr lang="nl-NL" sz="2200" dirty="0"/>
              <a:t>1. </a:t>
            </a:r>
            <a:r>
              <a:rPr lang="nl-NL" sz="2200" dirty="0">
                <a:solidFill>
                  <a:srgbClr val="C00000"/>
                </a:solidFill>
              </a:rPr>
              <a:t>Querschnittsfläche A </a:t>
            </a:r>
            <a:r>
              <a:rPr lang="nl-NL" sz="2200" dirty="0"/>
              <a:t>(</a:t>
            </a:r>
            <a:r>
              <a:rPr lang="de-DE" sz="2200" dirty="0"/>
              <a:t>Ein doppelt so dicker Zylinder hat einen doppelt so großen Widerstand.</a:t>
            </a:r>
            <a:r>
              <a:rPr lang="nl-NL" sz="2200" dirty="0"/>
              <a:t>)</a:t>
            </a:r>
          </a:p>
        </p:txBody>
      </p:sp>
    </p:spTree>
    <p:extLst>
      <p:ext uri="{BB962C8B-B14F-4D97-AF65-F5344CB8AC3E}">
        <p14:creationId xmlns:p14="http://schemas.microsoft.com/office/powerpoint/2010/main" val="1303114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Anströmgeschwindigkeit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994C2829-66F1-400F-8E82-F20BF9C8C364}"/>
              </a:ext>
            </a:extLst>
          </p:cNvPr>
          <p:cNvSpPr/>
          <p:nvPr/>
        </p:nvSpPr>
        <p:spPr>
          <a:xfrm>
            <a:off x="461638" y="1017392"/>
            <a:ext cx="11489981" cy="430887"/>
          </a:xfrm>
          <a:prstGeom prst="rect">
            <a:avLst/>
          </a:prstGeom>
        </p:spPr>
        <p:txBody>
          <a:bodyPr wrap="square">
            <a:spAutoFit/>
          </a:bodyPr>
          <a:lstStyle/>
          <a:p>
            <a:pPr marL="360363" indent="-360363">
              <a:buClr>
                <a:srgbClr val="FF0000"/>
              </a:buClr>
            </a:pPr>
            <a:r>
              <a:rPr lang="nl-NL" sz="2200" dirty="0"/>
              <a:t>2. </a:t>
            </a:r>
            <a:r>
              <a:rPr lang="nl-NL" sz="2200" dirty="0">
                <a:solidFill>
                  <a:srgbClr val="C00000"/>
                </a:solidFill>
              </a:rPr>
              <a:t>Anströmgeschwindigkeit V</a:t>
            </a:r>
            <a:r>
              <a:rPr lang="nl-NL" sz="2200" dirty="0"/>
              <a:t> (</a:t>
            </a:r>
            <a:r>
              <a:rPr lang="de-DE" sz="2200" dirty="0"/>
              <a:t>Doppelte Fluggeschwindigkeit verursacht viermal so viel Widerstand</a:t>
            </a:r>
            <a:r>
              <a:rPr lang="nl-NL" sz="2200" dirty="0"/>
              <a:t>).</a:t>
            </a:r>
          </a:p>
        </p:txBody>
      </p:sp>
      <p:pic>
        <p:nvPicPr>
          <p:cNvPr id="7" name="Grafik 6">
            <a:extLst>
              <a:ext uri="{FF2B5EF4-FFF2-40B4-BE49-F238E27FC236}">
                <a16:creationId xmlns:a16="http://schemas.microsoft.com/office/drawing/2014/main" id="{08A2067E-939E-43EE-BF33-7FAEB12ED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14" y="2137092"/>
            <a:ext cx="12082086" cy="4369688"/>
          </a:xfrm>
          <a:prstGeom prst="rect">
            <a:avLst/>
          </a:prstGeom>
        </p:spPr>
      </p:pic>
    </p:spTree>
    <p:extLst>
      <p:ext uri="{BB962C8B-B14F-4D97-AF65-F5344CB8AC3E}">
        <p14:creationId xmlns:p14="http://schemas.microsoft.com/office/powerpoint/2010/main" val="3148438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Luftdichte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DFE1B54F-A6B2-497F-B7B8-73C3B5EFB7DA}"/>
              </a:ext>
            </a:extLst>
          </p:cNvPr>
          <p:cNvSpPr/>
          <p:nvPr/>
        </p:nvSpPr>
        <p:spPr>
          <a:xfrm>
            <a:off x="444582" y="923811"/>
            <a:ext cx="11615418" cy="769441"/>
          </a:xfrm>
          <a:prstGeom prst="rect">
            <a:avLst/>
          </a:prstGeom>
        </p:spPr>
        <p:txBody>
          <a:bodyPr wrap="square">
            <a:spAutoFit/>
          </a:bodyPr>
          <a:lstStyle/>
          <a:p>
            <a:pPr marL="360363" indent="-360363">
              <a:buClr>
                <a:srgbClr val="FF0000"/>
              </a:buClr>
            </a:pPr>
            <a:r>
              <a:rPr lang="nl-NL" sz="2200" dirty="0"/>
              <a:t>3.  </a:t>
            </a:r>
            <a:r>
              <a:rPr lang="nl-NL" sz="2200" dirty="0">
                <a:solidFill>
                  <a:srgbClr val="C00000"/>
                </a:solidFill>
              </a:rPr>
              <a:t>Luftdichte </a:t>
            </a:r>
            <a:r>
              <a:rPr lang="el-GR" sz="2200" dirty="0">
                <a:solidFill>
                  <a:srgbClr val="C00000"/>
                </a:solidFill>
              </a:rPr>
              <a:t>ρ</a:t>
            </a:r>
            <a:r>
              <a:rPr lang="nl-NL" altLang="ja-JP" sz="2200" b="1" dirty="0"/>
              <a:t> </a:t>
            </a:r>
            <a:r>
              <a:rPr lang="de-DE" altLang="ja-JP" sz="2200" dirty="0"/>
              <a:t>(Mit zunehmender Höhe nimmt die Luftdichte ab, allerdings aufgrund der Temperaturabnahme nicht so schnell wie der Luftdruck.) </a:t>
            </a:r>
            <a:endParaRPr lang="nl-NL" sz="2200" dirty="0"/>
          </a:p>
        </p:txBody>
      </p:sp>
      <p:pic>
        <p:nvPicPr>
          <p:cNvPr id="7" name="Grafik 6">
            <a:extLst>
              <a:ext uri="{FF2B5EF4-FFF2-40B4-BE49-F238E27FC236}">
                <a16:creationId xmlns:a16="http://schemas.microsoft.com/office/drawing/2014/main" id="{146413E5-26AD-4828-BA4E-34731CDB0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68" y="1980551"/>
            <a:ext cx="11615417" cy="4607449"/>
          </a:xfrm>
          <a:prstGeom prst="rect">
            <a:avLst/>
          </a:prstGeom>
        </p:spPr>
      </p:pic>
    </p:spTree>
    <p:extLst>
      <p:ext uri="{BB962C8B-B14F-4D97-AF65-F5344CB8AC3E}">
        <p14:creationId xmlns:p14="http://schemas.microsoft.com/office/powerpoint/2010/main" val="87792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des Anströmwinkels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427D2809-A820-45EB-A205-B51335BC6A03}"/>
              </a:ext>
            </a:extLst>
          </p:cNvPr>
          <p:cNvSpPr/>
          <p:nvPr/>
        </p:nvSpPr>
        <p:spPr>
          <a:xfrm>
            <a:off x="7111014" y="888433"/>
            <a:ext cx="4785064" cy="1446550"/>
          </a:xfrm>
          <a:prstGeom prst="rect">
            <a:avLst/>
          </a:prstGeom>
        </p:spPr>
        <p:txBody>
          <a:bodyPr wrap="square">
            <a:spAutoFit/>
          </a:bodyPr>
          <a:lstStyle/>
          <a:p>
            <a:pPr marL="360363" indent="-360363">
              <a:buClr>
                <a:srgbClr val="FF0000"/>
              </a:buClr>
            </a:pPr>
            <a:r>
              <a:rPr lang="nl-NL" sz="2200" dirty="0"/>
              <a:t>4.  </a:t>
            </a:r>
            <a:r>
              <a:rPr lang="nl-NL" sz="2200" dirty="0">
                <a:solidFill>
                  <a:srgbClr val="C00000"/>
                </a:solidFill>
              </a:rPr>
              <a:t>Winkel</a:t>
            </a:r>
            <a:r>
              <a:rPr lang="nl-NL" sz="2200" dirty="0"/>
              <a:t>, unter dem der Körper von der Luft angeströmt wird </a:t>
            </a:r>
            <a:r>
              <a:rPr lang="de-DE" sz="2200" dirty="0"/>
              <a:t>(je größer der Winkel, desto größer der Druckwiderstand).</a:t>
            </a:r>
            <a:endParaRPr lang="nl-NL" sz="2200" dirty="0"/>
          </a:p>
        </p:txBody>
      </p:sp>
      <p:pic>
        <p:nvPicPr>
          <p:cNvPr id="7" name="Grafik 6">
            <a:extLst>
              <a:ext uri="{FF2B5EF4-FFF2-40B4-BE49-F238E27FC236}">
                <a16:creationId xmlns:a16="http://schemas.microsoft.com/office/drawing/2014/main" id="{C77EE457-625D-4468-ABE2-671AE251D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78" y="783351"/>
            <a:ext cx="6340234" cy="3011611"/>
          </a:xfrm>
          <a:prstGeom prst="rect">
            <a:avLst/>
          </a:prstGeom>
        </p:spPr>
      </p:pic>
      <p:pic>
        <p:nvPicPr>
          <p:cNvPr id="8" name="Picture 12" descr="body under angle">
            <a:extLst>
              <a:ext uri="{FF2B5EF4-FFF2-40B4-BE49-F238E27FC236}">
                <a16:creationId xmlns:a16="http://schemas.microsoft.com/office/drawing/2014/main" id="{3F430D10-103B-4C71-9BE5-3C4135A2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78" y="3941801"/>
            <a:ext cx="6340234" cy="2496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78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Kraftvektoren</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7" name="Tekstvak 11">
            <a:extLst>
              <a:ext uri="{FF2B5EF4-FFF2-40B4-BE49-F238E27FC236}">
                <a16:creationId xmlns:a16="http://schemas.microsoft.com/office/drawing/2014/main" id="{CE9F3B7A-6B47-4C6E-9434-08FBA100678C}"/>
              </a:ext>
            </a:extLst>
          </p:cNvPr>
          <p:cNvSpPr txBox="1"/>
          <p:nvPr/>
        </p:nvSpPr>
        <p:spPr>
          <a:xfrm>
            <a:off x="763749" y="4913580"/>
            <a:ext cx="8856662" cy="1446550"/>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200" dirty="0"/>
              <a:t>Kräfte werden durch Pfeile dargestellt:</a:t>
            </a:r>
          </a:p>
          <a:p>
            <a:pPr marL="452438" indent="-452438">
              <a:buClr>
                <a:srgbClr val="C00000"/>
              </a:buClr>
              <a:buFont typeface="Wingdings" charset="0"/>
              <a:buChar char="Ø"/>
            </a:pPr>
            <a:r>
              <a:rPr lang="nl-NL" sz="2200" dirty="0"/>
              <a:t>Die Länge des Pfeils gibt die </a:t>
            </a:r>
            <a:r>
              <a:rPr lang="nl-NL" sz="2200" dirty="0">
                <a:solidFill>
                  <a:srgbClr val="C00000"/>
                </a:solidFill>
              </a:rPr>
              <a:t>Größe</a:t>
            </a:r>
            <a:r>
              <a:rPr lang="nl-NL" sz="2200" dirty="0"/>
              <a:t> der Kraft an.</a:t>
            </a:r>
          </a:p>
          <a:p>
            <a:pPr marL="354013" indent="-354013">
              <a:buClr>
                <a:srgbClr val="C00000"/>
              </a:buClr>
              <a:buFont typeface="Wingdings" charset="0"/>
              <a:buChar char="Ø"/>
            </a:pPr>
            <a:r>
              <a:rPr lang="nl-NL" sz="2200" dirty="0"/>
              <a:t> Die Orientierung des Pfeils gibt die </a:t>
            </a:r>
            <a:r>
              <a:rPr lang="nl-NL" sz="2200" dirty="0">
                <a:solidFill>
                  <a:srgbClr val="C00000"/>
                </a:solidFill>
              </a:rPr>
              <a:t>Richtung</a:t>
            </a:r>
            <a:r>
              <a:rPr lang="nl-NL" sz="2200" dirty="0">
                <a:solidFill>
                  <a:srgbClr val="953735"/>
                </a:solidFill>
              </a:rPr>
              <a:t> </a:t>
            </a:r>
            <a:r>
              <a:rPr lang="nl-NL" sz="2200" dirty="0"/>
              <a:t>der Kraft an. </a:t>
            </a:r>
          </a:p>
          <a:p>
            <a:pPr marL="354013" indent="-354013">
              <a:buClr>
                <a:srgbClr val="C00000"/>
              </a:buClr>
              <a:buFont typeface="Wingdings" charset="0"/>
              <a:buChar char="Ø"/>
            </a:pPr>
            <a:r>
              <a:rPr lang="nl-NL" sz="2200" dirty="0"/>
              <a:t> Der </a:t>
            </a:r>
            <a:r>
              <a:rPr lang="nl-NL" sz="2200" dirty="0">
                <a:solidFill>
                  <a:srgbClr val="C00000"/>
                </a:solidFill>
              </a:rPr>
              <a:t>Ort</a:t>
            </a:r>
            <a:r>
              <a:rPr lang="nl-NL" sz="2200" dirty="0"/>
              <a:t> bestimmt die “Wirklinie”, entlang der die Kraft wirkt. </a:t>
            </a:r>
          </a:p>
        </p:txBody>
      </p:sp>
      <p:pic>
        <p:nvPicPr>
          <p:cNvPr id="8" name="Grafik 7">
            <a:extLst>
              <a:ext uri="{FF2B5EF4-FFF2-40B4-BE49-F238E27FC236}">
                <a16:creationId xmlns:a16="http://schemas.microsoft.com/office/drawing/2014/main" id="{338A46BF-895A-4BB9-B674-0FFD11B6F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91" y="786229"/>
            <a:ext cx="5492227" cy="3899481"/>
          </a:xfrm>
          <a:prstGeom prst="rect">
            <a:avLst/>
          </a:prstGeom>
        </p:spPr>
      </p:pic>
      <p:pic>
        <p:nvPicPr>
          <p:cNvPr id="9" name="Grafik 8">
            <a:extLst>
              <a:ext uri="{FF2B5EF4-FFF2-40B4-BE49-F238E27FC236}">
                <a16:creationId xmlns:a16="http://schemas.microsoft.com/office/drawing/2014/main" id="{8BE5D3E1-B2CE-482A-943E-C737A42BF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39" y="800888"/>
            <a:ext cx="4524530" cy="3928800"/>
          </a:xfrm>
          <a:prstGeom prst="rect">
            <a:avLst/>
          </a:prstGeom>
        </p:spPr>
      </p:pic>
    </p:spTree>
    <p:extLst>
      <p:ext uri="{BB962C8B-B14F-4D97-AF65-F5344CB8AC3E}">
        <p14:creationId xmlns:p14="http://schemas.microsoft.com/office/powerpoint/2010/main" val="18949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Grenzschicht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1C64C6DE-271E-45EA-A26F-7A5100D25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00" y="855176"/>
            <a:ext cx="4967653" cy="3543593"/>
          </a:xfrm>
          <a:prstGeom prst="rect">
            <a:avLst/>
          </a:prstGeom>
        </p:spPr>
      </p:pic>
      <p:pic>
        <p:nvPicPr>
          <p:cNvPr id="7" name="Grafik 6">
            <a:extLst>
              <a:ext uri="{FF2B5EF4-FFF2-40B4-BE49-F238E27FC236}">
                <a16:creationId xmlns:a16="http://schemas.microsoft.com/office/drawing/2014/main" id="{C87B4C84-CBE0-4617-97F2-B75BE66C9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00" y="4461469"/>
            <a:ext cx="4982842" cy="2063830"/>
          </a:xfrm>
          <a:prstGeom prst="rect">
            <a:avLst/>
          </a:prstGeom>
        </p:spPr>
      </p:pic>
      <p:sp>
        <p:nvSpPr>
          <p:cNvPr id="8" name="Rechthoek 1">
            <a:extLst>
              <a:ext uri="{FF2B5EF4-FFF2-40B4-BE49-F238E27FC236}">
                <a16:creationId xmlns:a16="http://schemas.microsoft.com/office/drawing/2014/main" id="{C99EA0B8-DB27-46E4-B24B-E248DDBF68F0}"/>
              </a:ext>
            </a:extLst>
          </p:cNvPr>
          <p:cNvSpPr/>
          <p:nvPr/>
        </p:nvSpPr>
        <p:spPr>
          <a:xfrm>
            <a:off x="5758190" y="855176"/>
            <a:ext cx="6301809" cy="2616101"/>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Der </a:t>
            </a:r>
            <a:r>
              <a:rPr lang="de-DE" sz="2200" dirty="0">
                <a:solidFill>
                  <a:srgbClr val="C00000"/>
                </a:solidFill>
              </a:rPr>
              <a:t>Reibungswiderstand </a:t>
            </a:r>
            <a:r>
              <a:rPr lang="de-DE" sz="2200" dirty="0"/>
              <a:t>ist der Widerstand, der durch das</a:t>
            </a:r>
            <a:r>
              <a:rPr lang="de-DE" sz="2200" dirty="0">
                <a:solidFill>
                  <a:srgbClr val="C00000"/>
                </a:solidFill>
              </a:rPr>
              <a:t> Abbremsen </a:t>
            </a:r>
            <a:r>
              <a:rPr lang="de-DE" sz="2200" dirty="0"/>
              <a:t>von</a:t>
            </a:r>
            <a:r>
              <a:rPr lang="de-DE" sz="2200" dirty="0">
                <a:solidFill>
                  <a:srgbClr val="C00000"/>
                </a:solidFill>
              </a:rPr>
              <a:t> Luftteilchen </a:t>
            </a:r>
            <a:r>
              <a:rPr lang="de-DE" sz="2200" dirty="0"/>
              <a:t>entsteht, die an den Flügeln, dem Rumpf und dem Leitwerk entlanggleiten. </a:t>
            </a:r>
            <a:endParaRPr lang="nl-NL" sz="2200" dirty="0"/>
          </a:p>
          <a:p>
            <a:pPr marL="457200" indent="-457200">
              <a:spcAft>
                <a:spcPts val="1200"/>
              </a:spcAft>
              <a:buClr>
                <a:srgbClr val="C00000"/>
              </a:buClr>
              <a:buFont typeface="Wingdings" panose="05000000000000000000" pitchFamily="2" charset="2"/>
              <a:buChar char="Ø"/>
            </a:pPr>
            <a:r>
              <a:rPr lang="de-DE" sz="2200" dirty="0"/>
              <a:t>Die Schicht, in der sich die Luftteilchen langsamer bewegen als außerhalb, bezeichnen wir als </a:t>
            </a:r>
            <a:r>
              <a:rPr lang="de-DE" sz="2200" dirty="0">
                <a:solidFill>
                  <a:srgbClr val="C00000"/>
                </a:solidFill>
              </a:rPr>
              <a:t>Grenzschicht</a:t>
            </a:r>
            <a:r>
              <a:rPr lang="de-DE" sz="2200" dirty="0"/>
              <a:t>. </a:t>
            </a:r>
            <a:endParaRPr lang="nl-NL" sz="2200" dirty="0"/>
          </a:p>
        </p:txBody>
      </p:sp>
    </p:spTree>
    <p:extLst>
      <p:ext uri="{BB962C8B-B14F-4D97-AF65-F5344CB8AC3E}">
        <p14:creationId xmlns:p14="http://schemas.microsoft.com/office/powerpoint/2010/main" val="926986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Laminare und turbulente Grenzschicht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B8BBCCC1-C873-4464-B7C2-151B24A61C23}"/>
              </a:ext>
            </a:extLst>
          </p:cNvPr>
          <p:cNvPicPr/>
          <p:nvPr/>
        </p:nvPicPr>
        <p:blipFill>
          <a:blip r:embed="rId2">
            <a:extLst>
              <a:ext uri="{28A0092B-C50C-407E-A947-70E740481C1C}">
                <a14:useLocalDpi xmlns:a14="http://schemas.microsoft.com/office/drawing/2010/main" val="0"/>
              </a:ext>
            </a:extLst>
          </a:blip>
          <a:stretch>
            <a:fillRect/>
          </a:stretch>
        </p:blipFill>
        <p:spPr>
          <a:xfrm>
            <a:off x="1661701" y="884647"/>
            <a:ext cx="8868598" cy="5619132"/>
          </a:xfrm>
          <a:prstGeom prst="rect">
            <a:avLst/>
          </a:prstGeom>
        </p:spPr>
      </p:pic>
    </p:spTree>
    <p:extLst>
      <p:ext uri="{BB962C8B-B14F-4D97-AF65-F5344CB8AC3E}">
        <p14:creationId xmlns:p14="http://schemas.microsoft.com/office/powerpoint/2010/main" val="345153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Laminarprofil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xt Box 9">
            <a:extLst>
              <a:ext uri="{FF2B5EF4-FFF2-40B4-BE49-F238E27FC236}">
                <a16:creationId xmlns:a16="http://schemas.microsoft.com/office/drawing/2014/main" id="{4262B7EF-8923-4889-8850-082CA137EAEE}"/>
              </a:ext>
            </a:extLst>
          </p:cNvPr>
          <p:cNvSpPr txBox="1">
            <a:spLocks noChangeArrowheads="1"/>
          </p:cNvSpPr>
          <p:nvPr/>
        </p:nvSpPr>
        <p:spPr bwMode="auto">
          <a:xfrm>
            <a:off x="6753726" y="2168532"/>
            <a:ext cx="5306274" cy="2954655"/>
          </a:xfrm>
          <a:prstGeom prst="rect">
            <a:avLst/>
          </a:prstGeom>
          <a:noFill/>
          <a:ln w="9525">
            <a:noFill/>
            <a:miter lim="800000"/>
            <a:headEnd/>
            <a:tailEnd/>
          </a:ln>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Eine </a:t>
            </a:r>
            <a:r>
              <a:rPr lang="de-DE" sz="2200" dirty="0">
                <a:solidFill>
                  <a:srgbClr val="C00000"/>
                </a:solidFill>
              </a:rPr>
              <a:t>laminare Strömung </a:t>
            </a:r>
            <a:r>
              <a:rPr lang="de-DE" sz="2200" dirty="0"/>
              <a:t>verursacht viel weniger Widerstand als eine turbulente Strömung.</a:t>
            </a:r>
            <a:br>
              <a:rPr lang="de-DE" sz="2200" dirty="0"/>
            </a:br>
            <a:endParaRPr lang="nl-NL" sz="2200" dirty="0"/>
          </a:p>
          <a:p>
            <a:pPr marL="457200" indent="-457200">
              <a:spcAft>
                <a:spcPts val="1200"/>
              </a:spcAft>
              <a:buClr>
                <a:srgbClr val="C00000"/>
              </a:buClr>
              <a:buFont typeface="Wingdings" panose="05000000000000000000" pitchFamily="2" charset="2"/>
              <a:buChar char="Ø"/>
            </a:pPr>
            <a:r>
              <a:rPr lang="de-DE" sz="2200" dirty="0"/>
              <a:t>Bei einem </a:t>
            </a:r>
            <a:r>
              <a:rPr lang="de-DE" sz="2200" dirty="0">
                <a:solidFill>
                  <a:srgbClr val="C00000"/>
                </a:solidFill>
              </a:rPr>
              <a:t>Laminarprofil</a:t>
            </a:r>
            <a:r>
              <a:rPr lang="de-DE" sz="2200" dirty="0"/>
              <a:t> liegt die größte Dicke des Flügels bei etwa 40 - 50 % der Profiltiefe (gemessen von der Vorderseite des Flügels).</a:t>
            </a:r>
            <a:endParaRPr lang="nl-NL" sz="2200" dirty="0"/>
          </a:p>
        </p:txBody>
      </p:sp>
      <p:pic>
        <p:nvPicPr>
          <p:cNvPr id="7" name="Grafik 6">
            <a:extLst>
              <a:ext uri="{FF2B5EF4-FFF2-40B4-BE49-F238E27FC236}">
                <a16:creationId xmlns:a16="http://schemas.microsoft.com/office/drawing/2014/main" id="{2D511895-9784-4C8E-99AC-9FA230A0E38A}"/>
              </a:ext>
            </a:extLst>
          </p:cNvPr>
          <p:cNvPicPr/>
          <p:nvPr/>
        </p:nvPicPr>
        <p:blipFill>
          <a:blip r:embed="rId2">
            <a:extLst>
              <a:ext uri="{28A0092B-C50C-407E-A947-70E740481C1C}">
                <a14:useLocalDpi xmlns:a14="http://schemas.microsoft.com/office/drawing/2010/main" val="0"/>
              </a:ext>
            </a:extLst>
          </a:blip>
          <a:stretch>
            <a:fillRect/>
          </a:stretch>
        </p:blipFill>
        <p:spPr>
          <a:xfrm>
            <a:off x="401998" y="820995"/>
            <a:ext cx="6176233" cy="3238416"/>
          </a:xfrm>
          <a:prstGeom prst="rect">
            <a:avLst/>
          </a:prstGeom>
        </p:spPr>
      </p:pic>
      <p:pic>
        <p:nvPicPr>
          <p:cNvPr id="8" name="Grafik 7">
            <a:extLst>
              <a:ext uri="{FF2B5EF4-FFF2-40B4-BE49-F238E27FC236}">
                <a16:creationId xmlns:a16="http://schemas.microsoft.com/office/drawing/2014/main" id="{0FAF5E32-226D-4D64-9F23-B752C7373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98" y="4243894"/>
            <a:ext cx="6176233" cy="2240589"/>
          </a:xfrm>
          <a:prstGeom prst="rect">
            <a:avLst/>
          </a:prstGeom>
        </p:spPr>
      </p:pic>
    </p:spTree>
    <p:extLst>
      <p:ext uri="{BB962C8B-B14F-4D97-AF65-F5344CB8AC3E}">
        <p14:creationId xmlns:p14="http://schemas.microsoft.com/office/powerpoint/2010/main" val="2496078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Rauigkeit der Oberfläche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57751AAA-6D3D-4E10-8CF5-174DEC6FEF5C}"/>
              </a:ext>
            </a:extLst>
          </p:cNvPr>
          <p:cNvSpPr/>
          <p:nvPr/>
        </p:nvSpPr>
        <p:spPr>
          <a:xfrm>
            <a:off x="5797172" y="3480655"/>
            <a:ext cx="5925944" cy="2092881"/>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Eine </a:t>
            </a:r>
            <a:r>
              <a:rPr lang="de-DE" sz="2200" dirty="0">
                <a:solidFill>
                  <a:srgbClr val="C00000"/>
                </a:solidFill>
              </a:rPr>
              <a:t>Rautiefe</a:t>
            </a:r>
            <a:r>
              <a:rPr lang="de-DE" sz="2200" dirty="0"/>
              <a:t> unter 0,02 mm hat i. A. keinen Einfluss auf den Umschlag.</a:t>
            </a:r>
          </a:p>
          <a:p>
            <a:pPr marL="457200" indent="-457200">
              <a:spcAft>
                <a:spcPts val="1200"/>
              </a:spcAft>
              <a:buClr>
                <a:srgbClr val="C00000"/>
              </a:buClr>
              <a:buFont typeface="Wingdings" panose="05000000000000000000" pitchFamily="2" charset="2"/>
              <a:buChar char="Ø"/>
            </a:pPr>
            <a:r>
              <a:rPr lang="de-DE" sz="2200" dirty="0"/>
              <a:t>Insekten, Klebeband, Regentropfen und Schmutz bewirken den Umschlag.</a:t>
            </a:r>
          </a:p>
          <a:p>
            <a:pPr marL="457200" indent="-457200">
              <a:spcAft>
                <a:spcPts val="1200"/>
              </a:spcAft>
              <a:buClr>
                <a:srgbClr val="C00000"/>
              </a:buClr>
              <a:buFont typeface="Wingdings" panose="05000000000000000000" pitchFamily="2" charset="2"/>
              <a:buChar char="Ø"/>
            </a:pPr>
            <a:r>
              <a:rPr lang="nl-NL" sz="2200" dirty="0"/>
              <a:t>Am empfindlichsten ist die Flügelnase.</a:t>
            </a:r>
          </a:p>
        </p:txBody>
      </p:sp>
      <p:pic>
        <p:nvPicPr>
          <p:cNvPr id="7" name="Picture 4" descr="http://www.zweefvliegopleiding.nl/images/beginselen/bugwipers.JPG">
            <a:extLst>
              <a:ext uri="{FF2B5EF4-FFF2-40B4-BE49-F238E27FC236}">
                <a16:creationId xmlns:a16="http://schemas.microsoft.com/office/drawing/2014/main" id="{0801EDF4-E45F-4520-BE0F-888F89980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42" y="777740"/>
            <a:ext cx="4880073" cy="366005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Grafik 7">
            <a:extLst>
              <a:ext uri="{FF2B5EF4-FFF2-40B4-BE49-F238E27FC236}">
                <a16:creationId xmlns:a16="http://schemas.microsoft.com/office/drawing/2014/main" id="{DF54890C-5618-4482-876E-E0FA3D040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15" y="4493207"/>
            <a:ext cx="4876800" cy="2095500"/>
          </a:xfrm>
          <a:prstGeom prst="rect">
            <a:avLst/>
          </a:prstGeom>
        </p:spPr>
      </p:pic>
      <p:pic>
        <p:nvPicPr>
          <p:cNvPr id="9" name="Grafik 8">
            <a:extLst>
              <a:ext uri="{FF2B5EF4-FFF2-40B4-BE49-F238E27FC236}">
                <a16:creationId xmlns:a16="http://schemas.microsoft.com/office/drawing/2014/main" id="{587DCFB8-4839-4A61-9AA5-0E2AF482D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218" y="798363"/>
            <a:ext cx="5866040" cy="2273763"/>
          </a:xfrm>
          <a:prstGeom prst="rect">
            <a:avLst/>
          </a:prstGeom>
        </p:spPr>
      </p:pic>
    </p:spTree>
    <p:extLst>
      <p:ext uri="{BB962C8B-B14F-4D97-AF65-F5344CB8AC3E}">
        <p14:creationId xmlns:p14="http://schemas.microsoft.com/office/powerpoint/2010/main" val="627157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Interferenzwiderstand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descr="Ein Bild, das Text enthält.&#10;&#10;Automatisch generierte Beschreibung">
            <a:extLst>
              <a:ext uri="{FF2B5EF4-FFF2-40B4-BE49-F238E27FC236}">
                <a16:creationId xmlns:a16="http://schemas.microsoft.com/office/drawing/2014/main" id="{96193664-403E-43D4-A16B-04F267F5C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94" y="1011322"/>
            <a:ext cx="7676032" cy="4954686"/>
          </a:xfrm>
          <a:prstGeom prst="rect">
            <a:avLst/>
          </a:prstGeom>
        </p:spPr>
      </p:pic>
      <p:sp>
        <p:nvSpPr>
          <p:cNvPr id="7" name="Rechthoek 1">
            <a:extLst>
              <a:ext uri="{FF2B5EF4-FFF2-40B4-BE49-F238E27FC236}">
                <a16:creationId xmlns:a16="http://schemas.microsoft.com/office/drawing/2014/main" id="{CCB7C9DA-DF45-4D0E-B799-66BDE13CA071}"/>
              </a:ext>
            </a:extLst>
          </p:cNvPr>
          <p:cNvSpPr>
            <a:spLocks noChangeArrowheads="1"/>
          </p:cNvSpPr>
          <p:nvPr/>
        </p:nvSpPr>
        <p:spPr bwMode="auto">
          <a:xfrm>
            <a:off x="8009219" y="1011322"/>
            <a:ext cx="3957687"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44500" indent="-444500">
              <a:buClr>
                <a:srgbClr val="C00000"/>
              </a:buClr>
              <a:buFont typeface="Wingdings" charset="0"/>
              <a:buChar char="Ø"/>
            </a:pPr>
            <a:r>
              <a:rPr lang="nl-NL" sz="2200" b="1" dirty="0">
                <a:solidFill>
                  <a:srgbClr val="A50021"/>
                </a:solidFill>
                <a:latin typeface="Calibri" charset="0"/>
              </a:rPr>
              <a:t>Interferenzwiderstand</a:t>
            </a:r>
            <a:r>
              <a:rPr lang="nl-NL" sz="2200" dirty="0">
                <a:latin typeface="Calibri" charset="0"/>
              </a:rPr>
              <a:t> </a:t>
            </a:r>
            <a:r>
              <a:rPr lang="de-DE" sz="2200" dirty="0">
                <a:latin typeface="Calibri" charset="0"/>
              </a:rPr>
              <a:t>wird dadurch verursacht, dass verschiedene Teile des Flugzeugs ihre Umströmung gegenseitig beeinflussen. </a:t>
            </a:r>
            <a:br>
              <a:rPr lang="de-DE" sz="2200" dirty="0">
                <a:latin typeface="Calibri" charset="0"/>
              </a:rPr>
            </a:br>
            <a:r>
              <a:rPr lang="de-DE" sz="2200" dirty="0">
                <a:latin typeface="Calibri" charset="0"/>
              </a:rPr>
              <a:t>Zum Beispiel am Flügel-Rumpf-Übergang, an dem sich leicht Wirbel bilden. </a:t>
            </a:r>
            <a:br>
              <a:rPr lang="de-DE" sz="2200" dirty="0">
                <a:latin typeface="Calibri" charset="0"/>
              </a:rPr>
            </a:br>
            <a:r>
              <a:rPr lang="de-DE" sz="2200" dirty="0">
                <a:latin typeface="Calibri" charset="0"/>
              </a:rPr>
              <a:t>Sie erzeugen Widerstand.</a:t>
            </a:r>
            <a:endParaRPr lang="nl-NL" sz="2200" dirty="0">
              <a:latin typeface="Calibri" charset="0"/>
            </a:endParaRPr>
          </a:p>
        </p:txBody>
      </p:sp>
    </p:spTree>
    <p:extLst>
      <p:ext uri="{BB962C8B-B14F-4D97-AF65-F5344CB8AC3E}">
        <p14:creationId xmlns:p14="http://schemas.microsoft.com/office/powerpoint/2010/main" val="2501591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Induzierter 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geinduceerde-weerstand2.jpg">
            <a:extLst>
              <a:ext uri="{FF2B5EF4-FFF2-40B4-BE49-F238E27FC236}">
                <a16:creationId xmlns:a16="http://schemas.microsoft.com/office/drawing/2014/main" id="{508E73F3-35C4-4524-88AC-10FFA1A8A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87" y="2517160"/>
            <a:ext cx="6942907" cy="399217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descr="Ein Bild, das Text, Flugzeug, Transport enthält.&#10;&#10;Automatisch generierte Beschreibung">
            <a:extLst>
              <a:ext uri="{FF2B5EF4-FFF2-40B4-BE49-F238E27FC236}">
                <a16:creationId xmlns:a16="http://schemas.microsoft.com/office/drawing/2014/main" id="{3B7F21B7-0013-48BF-B38A-ABACDDA10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88" y="780052"/>
            <a:ext cx="6942907" cy="1681242"/>
          </a:xfrm>
          <a:prstGeom prst="rect">
            <a:avLst/>
          </a:prstGeom>
        </p:spPr>
      </p:pic>
      <p:sp>
        <p:nvSpPr>
          <p:cNvPr id="11" name="Rechthoek 2">
            <a:extLst>
              <a:ext uri="{FF2B5EF4-FFF2-40B4-BE49-F238E27FC236}">
                <a16:creationId xmlns:a16="http://schemas.microsoft.com/office/drawing/2014/main" id="{74AC68AD-90C8-4FDD-B4BC-0AB5C22C3A5A}"/>
              </a:ext>
            </a:extLst>
          </p:cNvPr>
          <p:cNvSpPr/>
          <p:nvPr/>
        </p:nvSpPr>
        <p:spPr>
          <a:xfrm>
            <a:off x="7694572" y="1014744"/>
            <a:ext cx="4176586" cy="2462213"/>
          </a:xfrm>
          <a:prstGeom prst="rect">
            <a:avLst/>
          </a:prstGeom>
        </p:spPr>
        <p:txBody>
          <a:bodyPr wrap="square">
            <a:spAutoFit/>
          </a:bodyPr>
          <a:lstStyle/>
          <a:p>
            <a:pPr marL="360363" indent="-360363">
              <a:buClr>
                <a:srgbClr val="A50021"/>
              </a:buClr>
              <a:buFont typeface="Wingdings" charset="0"/>
              <a:buChar char="Ø"/>
            </a:pPr>
            <a:r>
              <a:rPr lang="de-DE" sz="2200" dirty="0">
                <a:latin typeface="Calibri" charset="0"/>
              </a:rPr>
              <a:t>Der induzierte Widerstand ist der Tribut, den wir für die Erzeugung von Auftrieb zahlen müssen.</a:t>
            </a:r>
          </a:p>
          <a:p>
            <a:pPr marL="360363" indent="-360363">
              <a:buClr>
                <a:srgbClr val="A50021"/>
              </a:buClr>
              <a:buFont typeface="Wingdings" charset="0"/>
              <a:buChar char="Ø"/>
            </a:pPr>
            <a:endParaRPr lang="de-DE" sz="2200" dirty="0">
              <a:latin typeface="Calibri" charset="0"/>
            </a:endParaRPr>
          </a:p>
          <a:p>
            <a:pPr marL="360363" indent="-360363">
              <a:buClr>
                <a:srgbClr val="A50021"/>
              </a:buClr>
              <a:buFont typeface="Wingdings" charset="0"/>
              <a:buChar char="Ø"/>
            </a:pPr>
            <a:r>
              <a:rPr lang="de-DE" sz="2200" dirty="0">
                <a:latin typeface="Calibri" charset="0"/>
              </a:rPr>
              <a:t>Der induzierte Widerstand steigt mit c</a:t>
            </a:r>
            <a:r>
              <a:rPr lang="de-DE" sz="2200" baseline="-25000" dirty="0">
                <a:latin typeface="Calibri" charset="0"/>
              </a:rPr>
              <a:t>A</a:t>
            </a:r>
            <a:r>
              <a:rPr lang="de-DE" sz="2200" dirty="0">
                <a:latin typeface="Calibri" charset="0"/>
              </a:rPr>
              <a:t> im </a:t>
            </a:r>
            <a:r>
              <a:rPr lang="de-DE" sz="2200" dirty="0">
                <a:solidFill>
                  <a:srgbClr val="C00000"/>
                </a:solidFill>
                <a:latin typeface="Calibri" charset="0"/>
              </a:rPr>
              <a:t>Quadrat</a:t>
            </a:r>
            <a:r>
              <a:rPr lang="de-DE" sz="2200" dirty="0">
                <a:latin typeface="Calibri" charset="0"/>
              </a:rPr>
              <a:t>!</a:t>
            </a:r>
          </a:p>
        </p:txBody>
      </p:sp>
    </p:spTree>
    <p:extLst>
      <p:ext uri="{BB962C8B-B14F-4D97-AF65-F5344CB8AC3E}">
        <p14:creationId xmlns:p14="http://schemas.microsoft.com/office/powerpoint/2010/main" val="352431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Minimierung des induzierten Widerstands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vortex-wikipedia-bron-nasa.jpg">
            <a:extLst>
              <a:ext uri="{FF2B5EF4-FFF2-40B4-BE49-F238E27FC236}">
                <a16:creationId xmlns:a16="http://schemas.microsoft.com/office/drawing/2014/main" id="{663310AA-5BA5-4E0C-AF73-3C25C60F3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97" y="878670"/>
            <a:ext cx="6570403" cy="536583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Grafik 7" descr="Ein Bild, das Text, Flugzeug, Transport enthält.&#10;&#10;Automatisch generierte Beschreibung">
            <a:extLst>
              <a:ext uri="{FF2B5EF4-FFF2-40B4-BE49-F238E27FC236}">
                <a16:creationId xmlns:a16="http://schemas.microsoft.com/office/drawing/2014/main" id="{A8A181C1-FBA5-4D43-B408-CB16BF05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896" y="878669"/>
            <a:ext cx="5238909" cy="1415351"/>
          </a:xfrm>
          <a:prstGeom prst="rect">
            <a:avLst/>
          </a:prstGeom>
        </p:spPr>
      </p:pic>
      <p:sp>
        <p:nvSpPr>
          <p:cNvPr id="9" name="Rechthoek 2">
            <a:extLst>
              <a:ext uri="{FF2B5EF4-FFF2-40B4-BE49-F238E27FC236}">
                <a16:creationId xmlns:a16="http://schemas.microsoft.com/office/drawing/2014/main" id="{A132EA93-A03D-43EA-9F3F-8F1FDFE97945}"/>
              </a:ext>
            </a:extLst>
          </p:cNvPr>
          <p:cNvSpPr/>
          <p:nvPr/>
        </p:nvSpPr>
        <p:spPr>
          <a:xfrm>
            <a:off x="7031114" y="2548184"/>
            <a:ext cx="5160885" cy="3508653"/>
          </a:xfrm>
          <a:prstGeom prst="rect">
            <a:avLst/>
          </a:prstGeom>
        </p:spPr>
        <p:txBody>
          <a:bodyPr wrap="square">
            <a:spAutoFit/>
          </a:bodyPr>
          <a:lstStyle/>
          <a:p>
            <a:r>
              <a:rPr lang="nl-NL" sz="2200" dirty="0"/>
              <a:t>Der induzierte Widerstand lässt sich </a:t>
            </a:r>
            <a:r>
              <a:rPr lang="nl-NL" sz="2200" dirty="0">
                <a:solidFill>
                  <a:srgbClr val="C00000"/>
                </a:solidFill>
              </a:rPr>
              <a:t>reduzieren</a:t>
            </a:r>
            <a:r>
              <a:rPr lang="nl-NL" sz="2200" dirty="0"/>
              <a:t> durch:</a:t>
            </a:r>
          </a:p>
          <a:p>
            <a:pPr marL="541338" indent="-457200">
              <a:buClr>
                <a:srgbClr val="C00000"/>
              </a:buClr>
              <a:buFont typeface="Wingdings" panose="05000000000000000000" pitchFamily="2" charset="2"/>
              <a:buChar char="Ø"/>
            </a:pPr>
            <a:r>
              <a:rPr lang="nl-NL" sz="2200" dirty="0"/>
              <a:t>größere Flügelstreckung </a:t>
            </a:r>
          </a:p>
          <a:p>
            <a:pPr marL="541338" indent="-457200">
              <a:buClr>
                <a:srgbClr val="C00000"/>
              </a:buClr>
              <a:buFont typeface="Wingdings" panose="05000000000000000000" pitchFamily="2" charset="2"/>
              <a:buChar char="Ø"/>
            </a:pPr>
            <a:r>
              <a:rPr lang="nl-NL" sz="2200" dirty="0"/>
              <a:t>elliptische Auftriebsverteilung</a:t>
            </a:r>
          </a:p>
          <a:p>
            <a:pPr marL="541338" indent="-457200">
              <a:buClr>
                <a:srgbClr val="C00000"/>
              </a:buClr>
              <a:buFont typeface="Wingdings" panose="05000000000000000000" pitchFamily="2" charset="2"/>
              <a:buChar char="Ø"/>
            </a:pPr>
            <a:r>
              <a:rPr lang="nl-NL" sz="2200" dirty="0"/>
              <a:t>Anbringen von Winglets</a:t>
            </a:r>
          </a:p>
          <a:p>
            <a:pPr marL="84138">
              <a:buClr>
                <a:srgbClr val="FF0000"/>
              </a:buClr>
            </a:pPr>
            <a:endParaRPr lang="nl-NL" sz="2200" dirty="0"/>
          </a:p>
          <a:p>
            <a:r>
              <a:rPr lang="nl-NL" sz="2200" dirty="0"/>
              <a:t>Der induzierte Widerstand sinkt stark mit:</a:t>
            </a:r>
          </a:p>
          <a:p>
            <a:pPr marL="541338" indent="-457200">
              <a:buClr>
                <a:srgbClr val="C00000"/>
              </a:buClr>
              <a:buFont typeface="Wingdings" panose="05000000000000000000" pitchFamily="2" charset="2"/>
              <a:buChar char="Ø"/>
            </a:pPr>
            <a:r>
              <a:rPr lang="nl-NL" sz="2200" dirty="0">
                <a:solidFill>
                  <a:srgbClr val="000000"/>
                </a:solidFill>
                <a:latin typeface="Arial" panose="020B0604020202020204" pitchFamily="34" charset="0"/>
              </a:rPr>
              <a:t>kleiner werdendem Anstellwinkel (also im Schnellflug)</a:t>
            </a:r>
          </a:p>
          <a:p>
            <a:pPr marL="84138">
              <a:buClr>
                <a:srgbClr val="FF0000"/>
              </a:buClr>
            </a:pPr>
            <a:endParaRPr lang="nl-NL" sz="2400" dirty="0"/>
          </a:p>
        </p:txBody>
      </p:sp>
    </p:spTree>
    <p:extLst>
      <p:ext uri="{BB962C8B-B14F-4D97-AF65-F5344CB8AC3E}">
        <p14:creationId xmlns:p14="http://schemas.microsoft.com/office/powerpoint/2010/main" val="4447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Widerstandsanteile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A85D79EC-9677-4020-A8F6-7F9E0093B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474" y="794260"/>
            <a:ext cx="8979751" cy="5793740"/>
          </a:xfrm>
          <a:prstGeom prst="rect">
            <a:avLst/>
          </a:prstGeom>
        </p:spPr>
      </p:pic>
    </p:spTree>
    <p:extLst>
      <p:ext uri="{BB962C8B-B14F-4D97-AF65-F5344CB8AC3E}">
        <p14:creationId xmlns:p14="http://schemas.microsoft.com/office/powerpoint/2010/main" val="365704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Vektoraddition von Kräften</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6" name="Tekstvak 11">
            <a:extLst>
              <a:ext uri="{FF2B5EF4-FFF2-40B4-BE49-F238E27FC236}">
                <a16:creationId xmlns:a16="http://schemas.microsoft.com/office/drawing/2014/main" id="{3D1B486E-1E6C-4848-97EE-9E6FC30E7CD9}"/>
              </a:ext>
            </a:extLst>
          </p:cNvPr>
          <p:cNvSpPr txBox="1"/>
          <p:nvPr/>
        </p:nvSpPr>
        <p:spPr>
          <a:xfrm>
            <a:off x="2815431" y="5260819"/>
            <a:ext cx="6408737" cy="769441"/>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200" dirty="0"/>
              <a:t>Kräfte können zu einer </a:t>
            </a:r>
            <a:r>
              <a:rPr lang="nl-NL" sz="2200" dirty="0">
                <a:solidFill>
                  <a:srgbClr val="C00000"/>
                </a:solidFill>
              </a:rPr>
              <a:t>resultierenden Kraft </a:t>
            </a:r>
            <a:r>
              <a:rPr lang="nl-NL" sz="2200" dirty="0"/>
              <a:t>zusammengefasst werden.</a:t>
            </a:r>
          </a:p>
        </p:txBody>
      </p:sp>
      <p:pic>
        <p:nvPicPr>
          <p:cNvPr id="7" name="Grafik 6" descr="Ein Bild, das fliegend, Licht, Luft, hängend enthält.&#10;&#10;Automatisch generierte Beschreibung">
            <a:extLst>
              <a:ext uri="{FF2B5EF4-FFF2-40B4-BE49-F238E27FC236}">
                <a16:creationId xmlns:a16="http://schemas.microsoft.com/office/drawing/2014/main" id="{C68079FC-536A-4C9F-BB69-153534DD8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432" y="790759"/>
            <a:ext cx="6408736" cy="4315813"/>
          </a:xfrm>
          <a:prstGeom prst="rect">
            <a:avLst/>
          </a:prstGeom>
        </p:spPr>
      </p:pic>
    </p:spTree>
    <p:extLst>
      <p:ext uri="{BB962C8B-B14F-4D97-AF65-F5344CB8AC3E}">
        <p14:creationId xmlns:p14="http://schemas.microsoft.com/office/powerpoint/2010/main" val="3178716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Momentenwirkung</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6" name="Tekstvak 11">
            <a:extLst>
              <a:ext uri="{FF2B5EF4-FFF2-40B4-BE49-F238E27FC236}">
                <a16:creationId xmlns:a16="http://schemas.microsoft.com/office/drawing/2014/main" id="{A9193EA5-F1EF-4F16-BEF7-8D39D08E4848}"/>
              </a:ext>
            </a:extLst>
          </p:cNvPr>
          <p:cNvSpPr txBox="1"/>
          <p:nvPr/>
        </p:nvSpPr>
        <p:spPr>
          <a:xfrm>
            <a:off x="3960755" y="5712195"/>
            <a:ext cx="6559045" cy="523220"/>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t>Kraft </a:t>
            </a:r>
            <a:r>
              <a:rPr lang="nl-NL" sz="2800" dirty="0">
                <a:sym typeface="Symbol" panose="05050102010706020507" pitchFamily="18" charset="2"/>
              </a:rPr>
              <a:t></a:t>
            </a:r>
            <a:r>
              <a:rPr lang="nl-NL" sz="2800" dirty="0"/>
              <a:t> Hebelarm = </a:t>
            </a:r>
            <a:r>
              <a:rPr lang="nl-NL" sz="2800" b="1" dirty="0">
                <a:solidFill>
                  <a:srgbClr val="C00000"/>
                </a:solidFill>
                <a:latin typeface="Arial" charset="0"/>
              </a:rPr>
              <a:t>Moment</a:t>
            </a:r>
          </a:p>
        </p:txBody>
      </p:sp>
      <p:pic>
        <p:nvPicPr>
          <p:cNvPr id="7" name="Grafik 6">
            <a:extLst>
              <a:ext uri="{FF2B5EF4-FFF2-40B4-BE49-F238E27FC236}">
                <a16:creationId xmlns:a16="http://schemas.microsoft.com/office/drawing/2014/main" id="{CBCCD94A-3C19-4393-B8A4-8060DF471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677" y="846809"/>
            <a:ext cx="6554645" cy="4655089"/>
          </a:xfrm>
          <a:prstGeom prst="rect">
            <a:avLst/>
          </a:prstGeom>
        </p:spPr>
      </p:pic>
    </p:spTree>
    <p:extLst>
      <p:ext uri="{BB962C8B-B14F-4D97-AF65-F5344CB8AC3E}">
        <p14:creationId xmlns:p14="http://schemas.microsoft.com/office/powerpoint/2010/main" val="272731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Baby IIb</a:t>
            </a:r>
          </a:p>
        </p:txBody>
      </p:sp>
      <p:pic>
        <p:nvPicPr>
          <p:cNvPr id="6" name="Inhaltsplatzhalter 5">
            <a:extLst>
              <a:ext uri="{FF2B5EF4-FFF2-40B4-BE49-F238E27FC236}">
                <a16:creationId xmlns:a16="http://schemas.microsoft.com/office/drawing/2014/main" id="{4B70C01B-DD7B-4479-901F-F23E27BF85E8}"/>
              </a:ext>
            </a:extLst>
          </p:cNvPr>
          <p:cNvPicPr>
            <a:picLocks noGrp="1" noChangeAspect="1"/>
          </p:cNvPicPr>
          <p:nvPr>
            <p:ph idx="1"/>
          </p:nvPr>
        </p:nvPicPr>
        <p:blipFill>
          <a:blip r:embed="rId2"/>
          <a:stretch>
            <a:fillRect/>
          </a:stretch>
        </p:blipFill>
        <p:spPr>
          <a:xfrm>
            <a:off x="2182551" y="790414"/>
            <a:ext cx="7725711" cy="5797585"/>
          </a:xfrm>
          <a:prstGeom prst="rect">
            <a:avLst/>
          </a:prstGeom>
        </p:spPr>
      </p:pic>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  Grundlagen des Fliegens</a:t>
            </a:r>
          </a:p>
          <a:p>
            <a:endParaRPr lang="de-DE" dirty="0"/>
          </a:p>
        </p:txBody>
      </p:sp>
      <p:sp>
        <p:nvSpPr>
          <p:cNvPr id="8" name="Ovale toelichting 13">
            <a:extLst>
              <a:ext uri="{FF2B5EF4-FFF2-40B4-BE49-F238E27FC236}">
                <a16:creationId xmlns:a16="http://schemas.microsoft.com/office/drawing/2014/main" id="{A6688296-CB3D-4415-85F2-7E00C60A262F}"/>
              </a:ext>
            </a:extLst>
          </p:cNvPr>
          <p:cNvSpPr/>
          <p:nvPr/>
        </p:nvSpPr>
        <p:spPr>
          <a:xfrm>
            <a:off x="7160939" y="836907"/>
            <a:ext cx="2448272" cy="1152128"/>
          </a:xfrm>
          <a:prstGeom prst="wedgeEllipseCallout">
            <a:avLst>
              <a:gd name="adj1" fmla="val -74288"/>
              <a:gd name="adj2" fmla="val 67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Gleitzahl 17 bei 60 km/h</a:t>
            </a:r>
          </a:p>
        </p:txBody>
      </p:sp>
    </p:spTree>
    <p:extLst>
      <p:ext uri="{BB962C8B-B14F-4D97-AF65-F5344CB8AC3E}">
        <p14:creationId xmlns:p14="http://schemas.microsoft.com/office/powerpoint/2010/main" val="7688353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2904</Words>
  <Application>Microsoft Office PowerPoint</Application>
  <PresentationFormat>Breitbild</PresentationFormat>
  <Paragraphs>457</Paragraphs>
  <Slides>67</Slides>
  <Notes>1</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67</vt:i4>
      </vt:variant>
    </vt:vector>
  </HeadingPairs>
  <TitlesOfParts>
    <vt:vector size="82" baseType="lpstr">
      <vt:lpstr>ＭＳ Ｐゴシック</vt:lpstr>
      <vt:lpstr>游ゴシック</vt:lpstr>
      <vt:lpstr>Arial</vt:lpstr>
      <vt:lpstr>Arial Rounded MT Bold</vt:lpstr>
      <vt:lpstr>Calibri</vt:lpstr>
      <vt:lpstr>Calibri Light</vt:lpstr>
      <vt:lpstr>Cambria Math</vt:lpstr>
      <vt:lpstr>DejaVu Sans</vt:lpstr>
      <vt:lpstr>JoannaMTStd</vt:lpstr>
      <vt:lpstr>MinionPro-Regular</vt:lpstr>
      <vt:lpstr>Symbol</vt:lpstr>
      <vt:lpstr>Times New Roman</vt:lpstr>
      <vt:lpstr>Wingdings</vt:lpstr>
      <vt:lpstr>Wingdings 3</vt:lpstr>
      <vt:lpstr>Office</vt:lpstr>
      <vt:lpstr>PowerPoint-Präsentation</vt:lpstr>
      <vt:lpstr>SG 38</vt:lpstr>
      <vt:lpstr>Aerodynamik und Flugmechanik</vt:lpstr>
      <vt:lpstr>Gliederung (SFCL)</vt:lpstr>
      <vt:lpstr>Schwerpunkt</vt:lpstr>
      <vt:lpstr>Kraftvektoren</vt:lpstr>
      <vt:lpstr>Vektoraddition von Kräften</vt:lpstr>
      <vt:lpstr>Momentenwirkung</vt:lpstr>
      <vt:lpstr>Baby IIb</vt:lpstr>
      <vt:lpstr>5.1 Aerodynamik (Strömungslehre)</vt:lpstr>
      <vt:lpstr>ASW 28</vt:lpstr>
      <vt:lpstr>Kräfte am Flugzeug</vt:lpstr>
      <vt:lpstr>Zerlegung der Luftkraft</vt:lpstr>
      <vt:lpstr>Achsen des Flugzeugs</vt:lpstr>
      <vt:lpstr>Ruderwirkung</vt:lpstr>
      <vt:lpstr>Flügelstreckung</vt:lpstr>
      <vt:lpstr>V-Stellung und Pfeilung</vt:lpstr>
      <vt:lpstr>Negative Pfeilung</vt:lpstr>
      <vt:lpstr>Profile</vt:lpstr>
      <vt:lpstr>Profilgeometrie</vt:lpstr>
      <vt:lpstr>Einstell- und Anstellwinkel</vt:lpstr>
      <vt:lpstr>Luftdruck</vt:lpstr>
      <vt:lpstr>Umströmung eines Profils</vt:lpstr>
      <vt:lpstr>Erklärung des Auftriebs</vt:lpstr>
      <vt:lpstr>Kontinuitätsgesetz</vt:lpstr>
      <vt:lpstr>Kontinuitätsgesetz</vt:lpstr>
      <vt:lpstr>Gesetz von Bernoulli</vt:lpstr>
      <vt:lpstr>Stromlinien</vt:lpstr>
      <vt:lpstr>Auftrieb und Widerstand</vt:lpstr>
      <vt:lpstr>Kritischer Anstellwinkel</vt:lpstr>
      <vt:lpstr>Auftrieb und Widerstand</vt:lpstr>
      <vt:lpstr>Einflussfaktoren für den Auftrieb</vt:lpstr>
      <vt:lpstr>Einfluss der Geschwindigkeit auf den Auftrieb</vt:lpstr>
      <vt:lpstr>Einfluss der Flügelfläche auf den Auftrieb</vt:lpstr>
      <vt:lpstr>Einfluss des Anstellwinkels auf den Auftrieb</vt:lpstr>
      <vt:lpstr>Einfluss des Profils auf den Auftrieb</vt:lpstr>
      <vt:lpstr>Umströmung eines Profils</vt:lpstr>
      <vt:lpstr>Druckverteilung um ein Profil</vt:lpstr>
      <vt:lpstr>Druckpunkt</vt:lpstr>
      <vt:lpstr>Einflug in Aufwind</vt:lpstr>
      <vt:lpstr>Ausfahren der Bremsklappen</vt:lpstr>
      <vt:lpstr>Wölbklappen</vt:lpstr>
      <vt:lpstr>Einfluss der Luftdichte auf den Auftrieb</vt:lpstr>
      <vt:lpstr>Auftrieb im Kurvenflug</vt:lpstr>
      <vt:lpstr>Geschwindigkeit im Kurvenflug</vt:lpstr>
      <vt:lpstr>Gegenhalten im Kurvenflug</vt:lpstr>
      <vt:lpstr>Bodeneffekt</vt:lpstr>
      <vt:lpstr>Formel für den Auftrieb</vt:lpstr>
      <vt:lpstr>Anwendung der Formel für den Auftrieb</vt:lpstr>
      <vt:lpstr>Widerstand</vt:lpstr>
      <vt:lpstr>PowerPoint-Präsentation</vt:lpstr>
      <vt:lpstr>Widerstandsarten</vt:lpstr>
      <vt:lpstr>Umströmung eines Körpers</vt:lpstr>
      <vt:lpstr>Widerstand verschiedener Körper</vt:lpstr>
      <vt:lpstr>Druckwiderstand</vt:lpstr>
      <vt:lpstr>Einfluss der Querschnittsfläche</vt:lpstr>
      <vt:lpstr>Einfluss der Anströmgeschwindigkeit</vt:lpstr>
      <vt:lpstr>Einfluss der Luftdichte</vt:lpstr>
      <vt:lpstr>Einfluss des Anströmwinkels</vt:lpstr>
      <vt:lpstr>Grenzschicht</vt:lpstr>
      <vt:lpstr>Laminare und turbulente Grenzschicht</vt:lpstr>
      <vt:lpstr>Laminarprofil</vt:lpstr>
      <vt:lpstr>Rauigkeit der Oberfläche</vt:lpstr>
      <vt:lpstr>Interferenzwiderstand</vt:lpstr>
      <vt:lpstr>Induzierter Widerstand</vt:lpstr>
      <vt:lpstr>Minimierung des induzierten Widerstands</vt:lpstr>
      <vt:lpstr>Widerstandsanteile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Hansen</dc:creator>
  <cp:lastModifiedBy>Schorsch</cp:lastModifiedBy>
  <cp:revision>63</cp:revision>
  <dcterms:created xsi:type="dcterms:W3CDTF">2021-05-15T14:36:40Z</dcterms:created>
  <dcterms:modified xsi:type="dcterms:W3CDTF">2025-09-10T19:59:16Z</dcterms:modified>
</cp:coreProperties>
</file>