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4" r:id="rId4"/>
    <p:sldId id="262" r:id="rId5"/>
    <p:sldId id="266" r:id="rId6"/>
    <p:sldId id="267" r:id="rId7"/>
    <p:sldId id="268" r:id="rId8"/>
    <p:sldId id="269" r:id="rId9"/>
    <p:sldId id="285" r:id="rId10"/>
    <p:sldId id="270" r:id="rId11"/>
    <p:sldId id="271" r:id="rId12"/>
    <p:sldId id="265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DEDB"/>
    <a:srgbClr val="4CBEE2"/>
    <a:srgbClr val="4472C4"/>
    <a:srgbClr val="044C96"/>
    <a:srgbClr val="2B88D9"/>
    <a:srgbClr val="C9DFF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7" autoAdjust="0"/>
    <p:restoredTop sz="94250" autoAdjust="0"/>
  </p:normalViewPr>
  <p:slideViewPr>
    <p:cSldViewPr snapToGrid="0">
      <p:cViewPr varScale="1">
        <p:scale>
          <a:sx n="93" d="100"/>
          <a:sy n="93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F5E03-4EE1-4ED0-B9A7-3081538AD9C8}" type="datetimeFigureOut">
              <a:rPr lang="de-DE" smtClean="0"/>
              <a:t>10.09.2025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A0A4-27B6-4433-A0BE-39B4CD82726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23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Grundlagen des Fliegens</a:t>
            </a:r>
          </a:p>
        </p:txBody>
      </p:sp>
    </p:spTree>
    <p:extLst>
      <p:ext uri="{BB962C8B-B14F-4D97-AF65-F5344CB8AC3E}">
        <p14:creationId xmlns:p14="http://schemas.microsoft.com/office/powerpoint/2010/main" val="31070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588000"/>
            <a:ext cx="9000000" cy="28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736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588000"/>
            <a:ext cx="9000000" cy="28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613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588000"/>
            <a:ext cx="9000000" cy="2880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185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4" y="132512"/>
            <a:ext cx="716493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88000"/>
            <a:ext cx="133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8261131" y="103352"/>
            <a:ext cx="1296828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GDF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699342" y="103352"/>
            <a:ext cx="2492658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Grundlagen des Fliegens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588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15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884A4F68-ED5A-4FF4-8D2A-D2E64660729D}"/>
              </a:ext>
            </a:extLst>
          </p:cNvPr>
          <p:cNvSpPr/>
          <p:nvPr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Grundlagen des Fliegens</a:t>
            </a: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486641D-FD6D-4834-B209-3534F1D283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1"/>
          <a:stretch/>
        </p:blipFill>
        <p:spPr>
          <a:xfrm>
            <a:off x="3607299" y="1973866"/>
            <a:ext cx="5266568" cy="4332784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239DEF-2EBC-47CA-A8AD-CCF7B738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t>1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A754A21-1E1E-441C-91DA-BE1673E04CF5}"/>
              </a:ext>
            </a:extLst>
          </p:cNvPr>
          <p:cNvSpPr txBox="1"/>
          <p:nvPr/>
        </p:nvSpPr>
        <p:spPr>
          <a:xfrm>
            <a:off x="4758351" y="1408325"/>
            <a:ext cx="2964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i="1" dirty="0">
                <a:solidFill>
                  <a:srgbClr val="044C96"/>
                </a:solidFill>
              </a:rPr>
              <a:t>PRINCIPLES OF FLIGHT</a:t>
            </a:r>
          </a:p>
        </p:txBody>
      </p:sp>
    </p:spTree>
    <p:extLst>
      <p:ext uri="{BB962C8B-B14F-4D97-AF65-F5344CB8AC3E}">
        <p14:creationId xmlns:p14="http://schemas.microsoft.com/office/powerpoint/2010/main" val="166720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1">
            <a:extLst>
              <a:ext uri="{FF2B5EF4-FFF2-40B4-BE49-F238E27FC236}">
                <a16:creationId xmlns:a16="http://schemas.microsoft.com/office/drawing/2014/main" id="{86FEEA10-2D43-4499-A13F-4F85484095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912" y="1020726"/>
            <a:ext cx="7966637" cy="46790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114181-A0F4-4EC3-B280-77B851BF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Gleitzahl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00379E37-ADF0-4462-A8A1-A2198D73D3C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018291" y="975382"/>
                <a:ext cx="4173709" cy="5486399"/>
              </a:xfrm>
            </p:spPr>
            <p:txBody>
              <a:bodyPr/>
              <a:lstStyle/>
              <a:p>
                <a:pPr marL="288000" indent="-28800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de-DE" dirty="0"/>
                  <a:t>Die </a:t>
                </a:r>
                <a:r>
                  <a:rPr lang="de-DE" dirty="0">
                    <a:solidFill>
                      <a:srgbClr val="C00000"/>
                    </a:solidFill>
                  </a:rPr>
                  <a:t>Gleitzahl</a:t>
                </a:r>
                <a:r>
                  <a:rPr lang="de-DE" dirty="0"/>
                  <a:t> ist das Verhältnis von zurückgelegter Strecke zu Höhenverlust. </a:t>
                </a:r>
              </a:p>
              <a:p>
                <a:pPr marL="288000" indent="-28800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de-DE" dirty="0"/>
                  <a:t>Die Gleitzahl wird berechnet, indem man die Fluggeschwindigkeit durch die Sinkgeschwindigkeit dividiert. </a:t>
                </a:r>
                <a:br>
                  <a:rPr lang="de-DE" dirty="0"/>
                </a:br>
                <a:r>
                  <a:rPr lang="de-DE" dirty="0"/>
                  <a:t>Beispiel: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𝑘𝑚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de-DE" dirty="0"/>
              </a:p>
              <a:p>
                <a:pPr marL="288000" indent="-288000">
                  <a:buClr>
                    <a:srgbClr val="C00000"/>
                  </a:buClr>
                  <a:buFont typeface="Wingdings" panose="05000000000000000000" pitchFamily="2" charset="2"/>
                  <a:buChar char="Ø"/>
                </a:pPr>
                <a:r>
                  <a:rPr lang="de-DE" dirty="0"/>
                  <a:t>Die Gleitzahl ergibt sich auch aus dem Verhältnis von Auftrieb zu Widerstand:   </a:t>
                </a:r>
                <a:br>
                  <a:rPr lang="de-DE" dirty="0"/>
                </a:br>
                <a:r>
                  <a:rPr lang="de-DE" dirty="0"/>
                  <a:t>		      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/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00379E37-ADF0-4462-A8A1-A2198D73D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018291" y="975382"/>
                <a:ext cx="4173709" cy="5486399"/>
              </a:xfrm>
              <a:blipFill>
                <a:blip r:embed="rId3"/>
                <a:stretch>
                  <a:fillRect l="-1606" t="-778" r="-17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5C27B4-2C12-40D1-8E78-41FFDFA3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B629F9-92D0-4960-9531-DF9862AA9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</p:spTree>
    <p:extLst>
      <p:ext uri="{BB962C8B-B14F-4D97-AF65-F5344CB8AC3E}">
        <p14:creationId xmlns:p14="http://schemas.microsoft.com/office/powerpoint/2010/main" val="31745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14181-A0F4-4EC3-B280-77B851BF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Geringstes Sinken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5C27B4-2C12-40D1-8E78-41FFDFA3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B629F9-92D0-4960-9531-DF9862AA9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9" name="Afbeelding 1">
            <a:extLst>
              <a:ext uri="{FF2B5EF4-FFF2-40B4-BE49-F238E27FC236}">
                <a16:creationId xmlns:a16="http://schemas.microsoft.com/office/drawing/2014/main" id="{92A5B5D7-D4C2-483C-9507-BAC35EF947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4627" y="796467"/>
            <a:ext cx="8538373" cy="4938025"/>
          </a:xfrm>
          <a:prstGeom prst="rect">
            <a:avLst/>
          </a:prstGeom>
        </p:spPr>
      </p:pic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2AC015CA-595A-44B8-97FB-3CB626420E1A}"/>
              </a:ext>
            </a:extLst>
          </p:cNvPr>
          <p:cNvSpPr txBox="1">
            <a:spLocks/>
          </p:cNvSpPr>
          <p:nvPr/>
        </p:nvSpPr>
        <p:spPr>
          <a:xfrm>
            <a:off x="8641080" y="971866"/>
            <a:ext cx="3418920" cy="5139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Am obersten Punkt der Geschwindigkeitspolaren findet man das </a:t>
            </a:r>
            <a:r>
              <a:rPr lang="de-DE" dirty="0">
                <a:solidFill>
                  <a:srgbClr val="C00000"/>
                </a:solidFill>
              </a:rPr>
              <a:t>geringste Sinken</a:t>
            </a:r>
            <a:r>
              <a:rPr lang="de-DE" dirty="0"/>
              <a:t>.</a:t>
            </a:r>
          </a:p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Mit der zugehörigen Geschwindigkeit (</a:t>
            </a:r>
            <a:r>
              <a:rPr lang="de-DE" dirty="0">
                <a:solidFill>
                  <a:srgbClr val="C00000"/>
                </a:solidFill>
              </a:rPr>
              <a:t>Geschwindigkeit des geringsten Sinkens</a:t>
            </a:r>
            <a:r>
              <a:rPr lang="de-DE" dirty="0"/>
              <a:t>) muss man fliegen, um so lange wie möglich in der Luft zu bleiben.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1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Bestes Gleiten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A983E9-2E16-4F85-9113-B219E3037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3" y="880352"/>
            <a:ext cx="8827524" cy="5124208"/>
          </a:xfrm>
          <a:prstGeom prst="rect">
            <a:avLst/>
          </a:prstGeom>
        </p:spPr>
      </p:pic>
      <p:sp>
        <p:nvSpPr>
          <p:cNvPr id="8" name="Tekstvak 2">
            <a:extLst>
              <a:ext uri="{FF2B5EF4-FFF2-40B4-BE49-F238E27FC236}">
                <a16:creationId xmlns:a16="http://schemas.microsoft.com/office/drawing/2014/main" id="{6A460730-AD2A-4C0C-A0A5-416AACDB78F6}"/>
              </a:ext>
            </a:extLst>
          </p:cNvPr>
          <p:cNvSpPr txBox="1"/>
          <p:nvPr/>
        </p:nvSpPr>
        <p:spPr>
          <a:xfrm>
            <a:off x="8678228" y="1092032"/>
            <a:ext cx="33680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444500">
              <a:buClr>
                <a:srgbClr val="C00000"/>
              </a:buClr>
              <a:buFont typeface="Wingdings" charset="2"/>
              <a:buChar char="Ø"/>
            </a:pPr>
            <a:r>
              <a:rPr lang="de-DE" sz="2200" dirty="0"/>
              <a:t>Mit der </a:t>
            </a:r>
            <a:r>
              <a:rPr lang="de-DE" sz="2200" dirty="0">
                <a:solidFill>
                  <a:srgbClr val="C00000"/>
                </a:solidFill>
              </a:rPr>
              <a:t>Geschwindigkeit des besten Gleitens </a:t>
            </a:r>
            <a:r>
              <a:rPr lang="de-DE" sz="2200" dirty="0"/>
              <a:t>kann aus einer bestimmten Höhe die größtmögliche Strecke zurückgelegt werden (in ruhiger Luft).</a:t>
            </a:r>
          </a:p>
        </p:txBody>
      </p:sp>
    </p:spTree>
    <p:extLst>
      <p:ext uri="{BB962C8B-B14F-4D97-AF65-F5344CB8AC3E}">
        <p14:creationId xmlns:p14="http://schemas.microsoft.com/office/powerpoint/2010/main" val="11421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Geschwindigkeitspolare bei Gegenwind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7" name="Afbeelding 2">
            <a:extLst>
              <a:ext uri="{FF2B5EF4-FFF2-40B4-BE49-F238E27FC236}">
                <a16:creationId xmlns:a16="http://schemas.microsoft.com/office/drawing/2014/main" id="{0D40A06B-8068-4010-88C2-888ADBF3B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4" y="849872"/>
            <a:ext cx="8064896" cy="4845398"/>
          </a:xfrm>
          <a:prstGeom prst="rect">
            <a:avLst/>
          </a:prstGeom>
        </p:spPr>
      </p:pic>
      <p:pic>
        <p:nvPicPr>
          <p:cNvPr id="8" name="Afbeelding 3">
            <a:extLst>
              <a:ext uri="{FF2B5EF4-FFF2-40B4-BE49-F238E27FC236}">
                <a16:creationId xmlns:a16="http://schemas.microsoft.com/office/drawing/2014/main" id="{B6B54AB4-ECCC-435B-B798-0E69F06EA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64" y="3467491"/>
            <a:ext cx="6192688" cy="3055059"/>
          </a:xfrm>
          <a:prstGeom prst="rect">
            <a:avLst/>
          </a:prstGeom>
        </p:spPr>
      </p:pic>
      <p:sp>
        <p:nvSpPr>
          <p:cNvPr id="9" name="Tekstvak 4">
            <a:extLst>
              <a:ext uri="{FF2B5EF4-FFF2-40B4-BE49-F238E27FC236}">
                <a16:creationId xmlns:a16="http://schemas.microsoft.com/office/drawing/2014/main" id="{5C3ED782-C5A5-455A-8CA4-23251074C0D1}"/>
              </a:ext>
            </a:extLst>
          </p:cNvPr>
          <p:cNvSpPr txBox="1"/>
          <p:nvPr/>
        </p:nvSpPr>
        <p:spPr>
          <a:xfrm>
            <a:off x="7099594" y="5647244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>
                <a:latin typeface="Calibri" charset="0"/>
                <a:ea typeface="ＭＳ Ｐゴシック" charset="0"/>
                <a:cs typeface="Arial" charset="0"/>
              </a:rPr>
              <a:t>Beste Gleitzahl bei </a:t>
            </a:r>
            <a:r>
              <a:rPr lang="nl-NL" sz="2200" dirty="0">
                <a:solidFill>
                  <a:srgbClr val="C00000"/>
                </a:solidFill>
                <a:latin typeface="Calibri" charset="0"/>
                <a:ea typeface="ＭＳ Ｐゴシック" charset="0"/>
                <a:cs typeface="Arial" charset="0"/>
              </a:rPr>
              <a:t>Gegenwind</a:t>
            </a:r>
          </a:p>
        </p:txBody>
      </p:sp>
    </p:spTree>
    <p:extLst>
      <p:ext uri="{BB962C8B-B14F-4D97-AF65-F5344CB8AC3E}">
        <p14:creationId xmlns:p14="http://schemas.microsoft.com/office/powerpoint/2010/main" val="3860878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Geschwindigkeitspolare bei Wasserballast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7" name="Afbeelding 1">
            <a:extLst>
              <a:ext uri="{FF2B5EF4-FFF2-40B4-BE49-F238E27FC236}">
                <a16:creationId xmlns:a16="http://schemas.microsoft.com/office/drawing/2014/main" id="{7768E6B9-A17A-41BE-86E0-663298CD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785908"/>
            <a:ext cx="9144000" cy="5286184"/>
          </a:xfrm>
          <a:prstGeom prst="rect">
            <a:avLst/>
          </a:prstGeom>
        </p:spPr>
      </p:pic>
      <p:sp>
        <p:nvSpPr>
          <p:cNvPr id="8" name="Tekstvak 2">
            <a:extLst>
              <a:ext uri="{FF2B5EF4-FFF2-40B4-BE49-F238E27FC236}">
                <a16:creationId xmlns:a16="http://schemas.microsoft.com/office/drawing/2014/main" id="{99A3B2FD-8E5C-46E6-ADA4-F4E833B5A15F}"/>
              </a:ext>
            </a:extLst>
          </p:cNvPr>
          <p:cNvSpPr txBox="1"/>
          <p:nvPr/>
        </p:nvSpPr>
        <p:spPr>
          <a:xfrm>
            <a:off x="4086866" y="5959878"/>
            <a:ext cx="64391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>
                <a:latin typeface="Calibri" charset="0"/>
                <a:ea typeface="ＭＳ Ｐゴシック" charset="0"/>
                <a:cs typeface="Arial" charset="0"/>
              </a:rPr>
              <a:t>Beste Geschwindigkeit bei Flügen mit </a:t>
            </a:r>
            <a:r>
              <a:rPr lang="nl-NL" sz="2200" dirty="0">
                <a:solidFill>
                  <a:srgbClr val="C00000"/>
                </a:solidFill>
                <a:latin typeface="Calibri" charset="0"/>
                <a:ea typeface="ＭＳ Ｐゴシック" charset="0"/>
                <a:cs typeface="Arial" charset="0"/>
              </a:rPr>
              <a:t>Wasserballast</a:t>
            </a:r>
          </a:p>
        </p:txBody>
      </p:sp>
    </p:spTree>
    <p:extLst>
      <p:ext uri="{BB962C8B-B14F-4D97-AF65-F5344CB8AC3E}">
        <p14:creationId xmlns:p14="http://schemas.microsoft.com/office/powerpoint/2010/main" val="28108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Geschwindigkeitspolare bei Wölbklappen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8F1108-1B9D-4282-8650-0336097E3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52" y="820779"/>
            <a:ext cx="9182696" cy="5203528"/>
          </a:xfrm>
          <a:prstGeom prst="rect">
            <a:avLst/>
          </a:prstGeom>
        </p:spPr>
      </p:pic>
      <p:sp>
        <p:nvSpPr>
          <p:cNvPr id="8" name="Tekstvak 2">
            <a:extLst>
              <a:ext uri="{FF2B5EF4-FFF2-40B4-BE49-F238E27FC236}">
                <a16:creationId xmlns:a16="http://schemas.microsoft.com/office/drawing/2014/main" id="{DD62AAF8-E54C-4887-BDBE-9A30FEF27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800" y="6090710"/>
            <a:ext cx="8650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/>
              <a:t>Beste Fluggeschwindigkeiten für verschiedene </a:t>
            </a:r>
            <a:r>
              <a:rPr lang="nl-NL" sz="2200" dirty="0">
                <a:solidFill>
                  <a:srgbClr val="C00000"/>
                </a:solidFill>
              </a:rPr>
              <a:t>Wölbklappenstellungen</a:t>
            </a:r>
          </a:p>
        </p:txBody>
      </p:sp>
    </p:spTree>
    <p:extLst>
      <p:ext uri="{BB962C8B-B14F-4D97-AF65-F5344CB8AC3E}">
        <p14:creationId xmlns:p14="http://schemas.microsoft.com/office/powerpoint/2010/main" val="1867162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Geschwindigkeitspolare ASW 28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63C535-868D-4821-B679-CC119EB6C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00" y="765868"/>
            <a:ext cx="8914940" cy="4115731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436B719-A54E-4328-96CA-46D728CE6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97057"/>
              </p:ext>
            </p:extLst>
          </p:nvPr>
        </p:nvGraphicFramePr>
        <p:xfrm>
          <a:off x="1505748" y="5053134"/>
          <a:ext cx="8928992" cy="1405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3730">
                  <a:extLst>
                    <a:ext uri="{9D8B030D-6E8A-4147-A177-3AD203B41FA5}">
                      <a16:colId xmlns:a16="http://schemas.microsoft.com/office/drawing/2014/main" val="3888644112"/>
                    </a:ext>
                  </a:extLst>
                </a:gridCol>
                <a:gridCol w="1692643">
                  <a:extLst>
                    <a:ext uri="{9D8B030D-6E8A-4147-A177-3AD203B41FA5}">
                      <a16:colId xmlns:a16="http://schemas.microsoft.com/office/drawing/2014/main" val="1272370711"/>
                    </a:ext>
                  </a:extLst>
                </a:gridCol>
                <a:gridCol w="769778">
                  <a:extLst>
                    <a:ext uri="{9D8B030D-6E8A-4147-A177-3AD203B41FA5}">
                      <a16:colId xmlns:a16="http://schemas.microsoft.com/office/drawing/2014/main" val="2143997536"/>
                    </a:ext>
                  </a:extLst>
                </a:gridCol>
                <a:gridCol w="923951">
                  <a:extLst>
                    <a:ext uri="{9D8B030D-6E8A-4147-A177-3AD203B41FA5}">
                      <a16:colId xmlns:a16="http://schemas.microsoft.com/office/drawing/2014/main" val="2644990567"/>
                    </a:ext>
                  </a:extLst>
                </a:gridCol>
                <a:gridCol w="825150">
                  <a:extLst>
                    <a:ext uri="{9D8B030D-6E8A-4147-A177-3AD203B41FA5}">
                      <a16:colId xmlns:a16="http://schemas.microsoft.com/office/drawing/2014/main" val="3851442154"/>
                    </a:ext>
                  </a:extLst>
                </a:gridCol>
                <a:gridCol w="1384297">
                  <a:extLst>
                    <a:ext uri="{9D8B030D-6E8A-4147-A177-3AD203B41FA5}">
                      <a16:colId xmlns:a16="http://schemas.microsoft.com/office/drawing/2014/main" val="4216619763"/>
                    </a:ext>
                  </a:extLst>
                </a:gridCol>
                <a:gridCol w="1639443">
                  <a:extLst>
                    <a:ext uri="{9D8B030D-6E8A-4147-A177-3AD203B41FA5}">
                      <a16:colId xmlns:a16="http://schemas.microsoft.com/office/drawing/2014/main" val="90925634"/>
                    </a:ext>
                  </a:extLst>
                </a:gridCol>
              </a:tblGrid>
              <a:tr h="585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Flug­ge­schwin­­dig­keit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Sink­ge­schwin­dig­keit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Gleit­zahl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Gleit­winkel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Flug­masse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Gewicht = Flugmasse </a:t>
                      </a:r>
                      <a:br>
                        <a:rPr lang="de-DE" sz="1400" dirty="0">
                          <a:effectLst/>
                        </a:rPr>
                      </a:br>
                      <a:r>
                        <a:rPr lang="de-DE" sz="1400" dirty="0">
                          <a:effectLst/>
                        </a:rPr>
                        <a:t>* 9,91 m/s²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Widerstand = Gewicht/Gleitzahl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22196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93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2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45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1,2°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325 kg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 : 45 = 71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35213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150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5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2°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325 kg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 : 30 = 106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9362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200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14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14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4°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325 kg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 : 14 = 228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45818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7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700" dirty="0"/>
              <a:t>Flugstrecken bei verschiedenen Geschwindigkeiten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CEF46EEE-2F0C-43C4-A46A-3D5130E63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116786"/>
              </p:ext>
            </p:extLst>
          </p:nvPr>
        </p:nvGraphicFramePr>
        <p:xfrm>
          <a:off x="1683759" y="5133639"/>
          <a:ext cx="8907301" cy="1405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615">
                  <a:extLst>
                    <a:ext uri="{9D8B030D-6E8A-4147-A177-3AD203B41FA5}">
                      <a16:colId xmlns:a16="http://schemas.microsoft.com/office/drawing/2014/main" val="3888644112"/>
                    </a:ext>
                  </a:extLst>
                </a:gridCol>
                <a:gridCol w="1688532">
                  <a:extLst>
                    <a:ext uri="{9D8B030D-6E8A-4147-A177-3AD203B41FA5}">
                      <a16:colId xmlns:a16="http://schemas.microsoft.com/office/drawing/2014/main" val="1272370711"/>
                    </a:ext>
                  </a:extLst>
                </a:gridCol>
                <a:gridCol w="767908">
                  <a:extLst>
                    <a:ext uri="{9D8B030D-6E8A-4147-A177-3AD203B41FA5}">
                      <a16:colId xmlns:a16="http://schemas.microsoft.com/office/drawing/2014/main" val="2143997536"/>
                    </a:ext>
                  </a:extLst>
                </a:gridCol>
                <a:gridCol w="921707">
                  <a:extLst>
                    <a:ext uri="{9D8B030D-6E8A-4147-A177-3AD203B41FA5}">
                      <a16:colId xmlns:a16="http://schemas.microsoft.com/office/drawing/2014/main" val="2644990567"/>
                    </a:ext>
                  </a:extLst>
                </a:gridCol>
                <a:gridCol w="823145">
                  <a:extLst>
                    <a:ext uri="{9D8B030D-6E8A-4147-A177-3AD203B41FA5}">
                      <a16:colId xmlns:a16="http://schemas.microsoft.com/office/drawing/2014/main" val="3851442154"/>
                    </a:ext>
                  </a:extLst>
                </a:gridCol>
                <a:gridCol w="1380934">
                  <a:extLst>
                    <a:ext uri="{9D8B030D-6E8A-4147-A177-3AD203B41FA5}">
                      <a16:colId xmlns:a16="http://schemas.microsoft.com/office/drawing/2014/main" val="4216619763"/>
                    </a:ext>
                  </a:extLst>
                </a:gridCol>
                <a:gridCol w="1635460">
                  <a:extLst>
                    <a:ext uri="{9D8B030D-6E8A-4147-A177-3AD203B41FA5}">
                      <a16:colId xmlns:a16="http://schemas.microsoft.com/office/drawing/2014/main" val="90925634"/>
                    </a:ext>
                  </a:extLst>
                </a:gridCol>
              </a:tblGrid>
              <a:tr h="652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Flug­ge­schwin­­dig­keit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Sink­ge­schwin­dig­keit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Gleit­zahl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Gleit­winkel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Flug­masse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Gewicht = Flugmasse </a:t>
                      </a:r>
                      <a:br>
                        <a:rPr lang="de-DE" sz="1400" dirty="0">
                          <a:effectLst/>
                        </a:rPr>
                      </a:br>
                      <a:r>
                        <a:rPr lang="de-DE" sz="1400" dirty="0">
                          <a:effectLst/>
                        </a:rPr>
                        <a:t>* 9,91 m/s²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Widerstand = Gewicht/Gleitzahl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22196505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93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2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45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1,2°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325 kg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 : 45 = 71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35213892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150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5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2°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325 kg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 : 30 = 106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9362362"/>
                  </a:ext>
                </a:extLst>
              </a:tr>
              <a:tr h="222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200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14 km/h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14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4°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325 kg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400" dirty="0">
                          <a:effectLst/>
                        </a:rPr>
                        <a:t>3188 N : 14 = 228 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45818526"/>
                  </a:ext>
                </a:extLst>
              </a:tr>
            </a:tbl>
          </a:graphicData>
        </a:graphic>
      </p:graphicFrame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F36FE00-0AE8-47B6-BFB6-8DDF6DA7C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59" y="827492"/>
            <a:ext cx="8984241" cy="42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37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Geschwindigkeitspolare DG-300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7" name="Picture 2" descr="http://www.zweefvliegopleiding.nl/images/vliegtuigprestaties/polaireDG-300.jpg">
            <a:extLst>
              <a:ext uri="{FF2B5EF4-FFF2-40B4-BE49-F238E27FC236}">
                <a16:creationId xmlns:a16="http://schemas.microsoft.com/office/drawing/2014/main" id="{1BB04CDE-100C-4D51-9724-F9FCBA25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81" y="795477"/>
            <a:ext cx="9268037" cy="5792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95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B70F56C9-CF41-42F8-B250-7D5205E0D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45777"/>
              </p:ext>
            </p:extLst>
          </p:nvPr>
        </p:nvGraphicFramePr>
        <p:xfrm>
          <a:off x="1654754" y="4576320"/>
          <a:ext cx="8288113" cy="2011680"/>
        </p:xfrm>
        <a:graphic>
          <a:graphicData uri="http://schemas.openxmlformats.org/drawingml/2006/table">
            <a:tbl>
              <a:tblPr/>
              <a:tblGrid>
                <a:gridCol w="3298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261">
                <a:tc>
                  <a:txBody>
                    <a:bodyPr/>
                    <a:lstStyle/>
                    <a:p>
                      <a:r>
                        <a:rPr lang="nl-NL" sz="22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Flächenbelastung W/S</a:t>
                      </a:r>
                      <a:endParaRPr lang="nl-NL" sz="2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kg/m²</a:t>
                      </a:r>
                      <a:endParaRPr lang="nl-NL" sz="2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="1" baseline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40 kg/m²</a:t>
                      </a:r>
                      <a:endParaRPr lang="nl-NL" sz="2200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="1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kg/m²</a:t>
                      </a:r>
                      <a:endParaRPr lang="nl-NL" sz="220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261">
                <a:tc>
                  <a:txBody>
                    <a:bodyPr/>
                    <a:lstStyle/>
                    <a:p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Überziehgeschwindigkeit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 km/h 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 km/h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 km/h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61">
                <a:tc>
                  <a:txBody>
                    <a:bodyPr/>
                    <a:lstStyle/>
                    <a:p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geringstes Sinken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0,56 m/s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0,62 m/s 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0,68 m/s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261"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 km/h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 km/h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 km/h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61">
                <a:tc>
                  <a:txBody>
                    <a:bodyPr/>
                    <a:lstStyle/>
                    <a:p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beste Gleitzahl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41,5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42 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261"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 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km/h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 km/h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 km/h</a:t>
                      </a:r>
                    </a:p>
                  </a:txBody>
                  <a:tcPr marL="72000" marR="0" marT="0" marB="0" anchor="ctr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2" descr="http://www.zweefvliegopleiding.nl/images/vliegtuigprestaties/polaireDG-300.jpg">
            <a:extLst>
              <a:ext uri="{FF2B5EF4-FFF2-40B4-BE49-F238E27FC236}">
                <a16:creationId xmlns:a16="http://schemas.microsoft.com/office/drawing/2014/main" id="{70D3044F-AA66-458A-AF39-391CD214B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/>
        </p:blipFill>
        <p:spPr bwMode="auto">
          <a:xfrm>
            <a:off x="2907804" y="774234"/>
            <a:ext cx="6373356" cy="3765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DG-300 mit Wasserballast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</p:spTree>
    <p:extLst>
      <p:ext uri="{BB962C8B-B14F-4D97-AF65-F5344CB8AC3E}">
        <p14:creationId xmlns:p14="http://schemas.microsoft.com/office/powerpoint/2010/main" val="319080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C422-73B0-4880-8217-243373E43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Gliederung (SFCL)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6C87F1-7C08-4959-A7EC-85DEC81366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0000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sz="2400" b="1" dirty="0"/>
              <a:t>5	Grundlagen des Fliegens</a:t>
            </a:r>
          </a:p>
          <a:p>
            <a:pPr marL="5400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i="1" dirty="0">
                <a:solidFill>
                  <a:srgbClr val="044C96"/>
                </a:solidFill>
              </a:rPr>
              <a:t>Principles of flight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5.1		Aerodynamik (Strömungslehre)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Aerodynamics (airflow) 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5.2		Flugmechanik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Flight mechanics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5.3		Stabilität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Stability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5.4		Steuerung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Control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endParaRPr lang="de-DE" sz="2000" i="1" dirty="0">
              <a:solidFill>
                <a:srgbClr val="044C96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16F40A-8AD2-4F07-8A23-28333DA8D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044"/>
            <a:ext cx="5795172" cy="4589755"/>
          </a:xfrm>
        </p:spPr>
        <p:txBody>
          <a:bodyPr>
            <a:normAutofit/>
          </a:bodyPr>
          <a:lstStyle/>
          <a:p>
            <a:pPr marL="540000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5.5	Betriebsgrenzen </a:t>
            </a:r>
            <a:br>
              <a:rPr lang="de-DE" dirty="0"/>
            </a:br>
            <a:r>
              <a:rPr lang="de-DE" dirty="0"/>
              <a:t>(Manöverlasten und Lastvielfache) 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i="1" dirty="0">
                <a:solidFill>
                  <a:srgbClr val="044C96"/>
                </a:solidFill>
              </a:rPr>
              <a:t>Limitations (load factor and manoeuvres)</a:t>
            </a:r>
            <a:endParaRPr lang="de-DE" sz="1800" i="1" dirty="0">
              <a:solidFill>
                <a:srgbClr val="044C96"/>
              </a:solidFill>
            </a:endParaRP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5.6		Überziehen und Trudeln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Stalling and spinning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5.7		Steilspirale 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Spiral dive</a:t>
            </a:r>
          </a:p>
          <a:p>
            <a:pPr marL="452438" indent="-540000" defTabSz="54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de-DE" dirty="0"/>
              <a:t>5.8		Propeller </a:t>
            </a:r>
          </a:p>
          <a:p>
            <a:pPr marL="54000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i="1" dirty="0">
                <a:solidFill>
                  <a:srgbClr val="044C96"/>
                </a:solidFill>
              </a:rPr>
              <a:t>Propeller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74E809-361D-4737-B52C-E6563C29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7903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Geschwindigkeit des besten Gleitens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sp>
        <p:nvSpPr>
          <p:cNvPr id="7" name="Rechthoek 1">
            <a:extLst>
              <a:ext uri="{FF2B5EF4-FFF2-40B4-BE49-F238E27FC236}">
                <a16:creationId xmlns:a16="http://schemas.microsoft.com/office/drawing/2014/main" id="{0B14131A-7AF6-4710-B2D5-23CC8468059C}"/>
              </a:ext>
            </a:extLst>
          </p:cNvPr>
          <p:cNvSpPr/>
          <p:nvPr/>
        </p:nvSpPr>
        <p:spPr>
          <a:xfrm>
            <a:off x="1430045" y="5018340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/>
              <a:t>Die Geschwindigkeit für das beste Gleiten ermittelst du, indem du vom </a:t>
            </a:r>
            <a:r>
              <a:rPr lang="de-DE" sz="2200" dirty="0">
                <a:solidFill>
                  <a:srgbClr val="C00000"/>
                </a:solidFill>
              </a:rPr>
              <a:t>Ursprung</a:t>
            </a:r>
            <a:r>
              <a:rPr lang="de-DE" sz="2200" dirty="0"/>
              <a:t> (Nullpunkt) eine </a:t>
            </a:r>
            <a:r>
              <a:rPr lang="de-DE" sz="2200" dirty="0">
                <a:solidFill>
                  <a:srgbClr val="C00000"/>
                </a:solidFill>
              </a:rPr>
              <a:t>Tangente</a:t>
            </a:r>
            <a:r>
              <a:rPr lang="de-DE" sz="2200" dirty="0"/>
              <a:t> an die Polare legst.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/>
              <a:t>Von dort, wo die Linie die Polare berührt, gehst du senkrecht nach oben, um die Geschwindigkeit abzulesen.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2AB68F-9ED7-457F-9546-CA403367EA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63" y="784880"/>
            <a:ext cx="9878074" cy="4233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184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Bestes Gleiten im Abwind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sp>
        <p:nvSpPr>
          <p:cNvPr id="7" name="Rechthoek 1">
            <a:extLst>
              <a:ext uri="{FF2B5EF4-FFF2-40B4-BE49-F238E27FC236}">
                <a16:creationId xmlns:a16="http://schemas.microsoft.com/office/drawing/2014/main" id="{4C9A252B-E73F-4EFB-8B86-4D15DCEE2303}"/>
              </a:ext>
            </a:extLst>
          </p:cNvPr>
          <p:cNvSpPr/>
          <p:nvPr/>
        </p:nvSpPr>
        <p:spPr>
          <a:xfrm>
            <a:off x="1249680" y="5018340"/>
            <a:ext cx="9555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/>
              <a:t>Wenn du durch </a:t>
            </a:r>
            <a:r>
              <a:rPr lang="de-DE" sz="2200" dirty="0">
                <a:solidFill>
                  <a:srgbClr val="C00000"/>
                </a:solidFill>
              </a:rPr>
              <a:t>Abwind</a:t>
            </a:r>
            <a:r>
              <a:rPr lang="de-DE" sz="2200" dirty="0"/>
              <a:t> fliegst, verschiebt sich die gesamte </a:t>
            </a:r>
            <a:r>
              <a:rPr lang="de-DE" sz="2200" dirty="0">
                <a:solidFill>
                  <a:srgbClr val="C00000"/>
                </a:solidFill>
              </a:rPr>
              <a:t>Polare</a:t>
            </a:r>
            <a:r>
              <a:rPr lang="de-DE" sz="2200" dirty="0"/>
              <a:t> um den Wert des Sinkens </a:t>
            </a:r>
            <a:r>
              <a:rPr lang="de-DE" sz="2200" dirty="0">
                <a:solidFill>
                  <a:srgbClr val="C00000"/>
                </a:solidFill>
              </a:rPr>
              <a:t>nach unten</a:t>
            </a:r>
            <a:r>
              <a:rPr lang="de-DE" sz="2200" dirty="0"/>
              <a:t>.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/>
              <a:t>Wenn du dann eine Tangente durch den Ursprung ziehst, erhältst du eine höhere Geschwindigkeit für den besten Gleitwinkel</a:t>
            </a:r>
            <a:r>
              <a:rPr lang="nl-NL" sz="2200" dirty="0"/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3BDBF5-00B3-4E34-816D-D9F350518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10" y="737520"/>
            <a:ext cx="9988580" cy="4280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762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4AABADEE-FAA6-4B10-B104-D6D18D2F39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/>
          <a:stretch/>
        </p:blipFill>
        <p:spPr bwMode="auto">
          <a:xfrm>
            <a:off x="2106850" y="843684"/>
            <a:ext cx="7978300" cy="28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Bestes Gleiten bei Gegenwind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A61DDCF5-95A5-49C3-A566-2AD24EC8A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10679"/>
              </p:ext>
            </p:extLst>
          </p:nvPr>
        </p:nvGraphicFramePr>
        <p:xfrm>
          <a:off x="2078183" y="5004000"/>
          <a:ext cx="8006967" cy="1584000"/>
        </p:xfrm>
        <a:graphic>
          <a:graphicData uri="http://schemas.openxmlformats.org/drawingml/2006/table">
            <a:tbl>
              <a:tblPr/>
              <a:tblGrid>
                <a:gridCol w="190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5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Gegenwind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Stärke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 Ringeinstellung 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682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mäßig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m/s 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10 kt 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18 km/h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+ 0,25 m/s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stark 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m/s 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 kt 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36 km/h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+ 0,5 m/s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sehr stark 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m/s 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30 kt 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54 km/h 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76200">
                        <a:lnSpc>
                          <a:spcPts val="1560"/>
                        </a:lnSpc>
                        <a:spcAft>
                          <a:spcPts val="80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+ 0,75 m/s</a:t>
                      </a:r>
                      <a:endParaRPr lang="de-D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CD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CAB269B0-B41F-4358-BB01-AB223822622B}"/>
              </a:ext>
            </a:extLst>
          </p:cNvPr>
          <p:cNvSpPr txBox="1"/>
          <p:nvPr/>
        </p:nvSpPr>
        <p:spPr>
          <a:xfrm>
            <a:off x="2078183" y="3688832"/>
            <a:ext cx="80936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i="1" dirty="0"/>
              <a:t>Geschwindigkeitspolare LS 4. Bei 35 km/h Gegenwind muss der Mac-Cready-Ring auf +0,4 m/s eingestellt werden, um mit der Geschwin-digkeit des besten Gleitens gegen den Wind zu fliegen.</a:t>
            </a:r>
          </a:p>
        </p:txBody>
      </p:sp>
    </p:spTree>
    <p:extLst>
      <p:ext uri="{BB962C8B-B14F-4D97-AF65-F5344CB8AC3E}">
        <p14:creationId xmlns:p14="http://schemas.microsoft.com/office/powerpoint/2010/main" val="3641311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2408E792-7464-4C4B-B937-05E16351F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5" y="2225041"/>
            <a:ext cx="8339817" cy="4362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Nutzen von Wasserballast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sp>
        <p:nvSpPr>
          <p:cNvPr id="7" name="Rechthoek 2">
            <a:extLst>
              <a:ext uri="{FF2B5EF4-FFF2-40B4-BE49-F238E27FC236}">
                <a16:creationId xmlns:a16="http://schemas.microsoft.com/office/drawing/2014/main" id="{653CA16D-2753-442B-87D9-2A08B718A7DA}"/>
              </a:ext>
            </a:extLst>
          </p:cNvPr>
          <p:cNvSpPr/>
          <p:nvPr/>
        </p:nvSpPr>
        <p:spPr>
          <a:xfrm>
            <a:off x="3684593" y="1197322"/>
            <a:ext cx="83362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indent="-306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Überziehgeschwindigkeit  nimmt zu</a:t>
            </a:r>
          </a:p>
          <a:p>
            <a:pPr marL="306000" indent="-306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kleine Fluggeschwindigkeit: Sinkgeschwindigkeit wird größer.</a:t>
            </a:r>
            <a:endParaRPr lang="nl-NL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6000" indent="-306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große Fluggeschwindigkeit: Sinkgeschwindigkeit wird kleiner.</a:t>
            </a:r>
            <a:endParaRPr lang="nl-NL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6000" indent="-306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Gleitwinkel wird besser, Reisegeschwindigkeit nimmt zu.</a:t>
            </a:r>
            <a:endParaRPr lang="nl-NL" sz="2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hoek 3">
            <a:extLst>
              <a:ext uri="{FF2B5EF4-FFF2-40B4-BE49-F238E27FC236}">
                <a16:creationId xmlns:a16="http://schemas.microsoft.com/office/drawing/2014/main" id="{6E54043C-6A49-4C98-BB56-BB08A644EB9C}"/>
              </a:ext>
            </a:extLst>
          </p:cNvPr>
          <p:cNvSpPr/>
          <p:nvPr/>
        </p:nvSpPr>
        <p:spPr>
          <a:xfrm>
            <a:off x="171126" y="784994"/>
            <a:ext cx="75934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dirty="0">
                <a:solidFill>
                  <a:srgbClr val="C00000"/>
                </a:solidFill>
              </a:rPr>
              <a:t>Fliegen mit Wasserballast  =&gt;  Schlechter steigen, besser gleiten</a:t>
            </a:r>
            <a:endParaRPr lang="nl-NL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06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Kreisradius mit und ohne Wasserballast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1D0414-9B51-4C12-89FB-C30E616D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75" y="934537"/>
            <a:ext cx="7332785" cy="40382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AD4DDB0-4D2B-48ED-BC52-CB633AA1C466}"/>
              </a:ext>
            </a:extLst>
          </p:cNvPr>
          <p:cNvSpPr/>
          <p:nvPr/>
        </p:nvSpPr>
        <p:spPr>
          <a:xfrm>
            <a:off x="7680960" y="796100"/>
            <a:ext cx="4511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Calibri" charset="0"/>
                <a:ea typeface="ＭＳ Ｐゴシック" charset="0"/>
                <a:cs typeface="Arial" charset="0"/>
              </a:rPr>
              <a:t>Zwei Segelflugzeuge fliegen mit jeweils 45°Querneigung, das innere (blauer Kreis) ohne und das äußere (grauer Kreis) mit Wasserballast.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Calibri" charset="0"/>
                <a:ea typeface="ＭＳ Ｐゴシック" charset="0"/>
                <a:cs typeface="Arial" charset="0"/>
              </a:rPr>
              <a:t>Das innere fliegt mit einer Geschwindigkeit von 90 km/h und hat eine Sinkgeschwindigkeit von 1,2 m/s. Sein Kreisradius beträgt 62 m.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Calibri" charset="0"/>
                <a:ea typeface="ＭＳ Ｐゴシック" charset="0"/>
                <a:cs typeface="Arial" charset="0"/>
              </a:rPr>
              <a:t>Das äußere fliegt mit einer Geschwindigkeit von 110 km/h und hat eine Sinkgeschwindigkeit von 1,4 m/s. Sein Kreisradius beträgt 93 m.</a:t>
            </a:r>
          </a:p>
        </p:txBody>
      </p:sp>
    </p:spTree>
    <p:extLst>
      <p:ext uri="{BB962C8B-B14F-4D97-AF65-F5344CB8AC3E}">
        <p14:creationId xmlns:p14="http://schemas.microsoft.com/office/powerpoint/2010/main" val="136585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2C7A8-7EE1-445E-B18B-B0B44B029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5.2 Flugmechanik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147B01-30C8-421C-BD17-8AC69CBE5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044C96"/>
                </a:solidFill>
              </a:rPr>
              <a:t>Flight mechanics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18B720-1CFD-4B73-A56F-433DC892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853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FA322-B917-4B15-B9E1-8FF8BF7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Kräfte im Horizontalflug</a:t>
            </a:r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B503C617-C722-48CC-9D69-8C2471D59E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7246141" y="925211"/>
                <a:ext cx="4774092" cy="54758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de-DE" dirty="0"/>
                  <a:t>Im Horizontalflug wirken vier Kräfte auf ein Flugzeug: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/>
                  <a:t>Der </a:t>
                </a:r>
                <a:r>
                  <a:rPr lang="de-DE" dirty="0">
                    <a:solidFill>
                      <a:srgbClr val="C00000"/>
                    </a:solidFill>
                  </a:rPr>
                  <a:t>Auftrieb A</a:t>
                </a:r>
                <a:r>
                  <a:rPr lang="de-DE" dirty="0"/>
                  <a:t> hält das Flugzeug in der Luft.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/>
                  <a:t>Das </a:t>
                </a:r>
                <a:r>
                  <a:rPr lang="de-DE" dirty="0">
                    <a:solidFill>
                      <a:srgbClr val="C00000"/>
                    </a:solidFill>
                  </a:rPr>
                  <a:t>Gewicht G</a:t>
                </a:r>
                <a:r>
                  <a:rPr lang="de-DE" dirty="0"/>
                  <a:t> kommt durch die Anziehungskraft der Erde zustande.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/>
                  <a:t>Der </a:t>
                </a:r>
                <a:r>
                  <a:rPr lang="de-DE" dirty="0">
                    <a:solidFill>
                      <a:srgbClr val="C00000"/>
                    </a:solidFill>
                  </a:rPr>
                  <a:t>Schub S</a:t>
                </a:r>
                <a:r>
                  <a:rPr lang="de-DE" dirty="0"/>
                  <a:t> wird vom Propeller oder auch vom Schleppseil geliefert.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dirty="0"/>
                  <a:t>Der </a:t>
                </a:r>
                <a:r>
                  <a:rPr lang="de-DE" dirty="0">
                    <a:solidFill>
                      <a:srgbClr val="C00000"/>
                    </a:solidFill>
                  </a:rPr>
                  <a:t>Widerstand W</a:t>
                </a:r>
                <a:r>
                  <a:rPr lang="de-DE" dirty="0"/>
                  <a:t> versucht, die Geschwindigkeit des Flugzeugs abzubremsen.</a:t>
                </a:r>
              </a:p>
              <a:p>
                <a:pPr marL="0" indent="0">
                  <a:buNone/>
                </a:pPr>
                <a:r>
                  <a:rPr lang="de-DE" dirty="0"/>
                  <a:t>Die resultierende </a:t>
                </a:r>
                <a:r>
                  <a:rPr lang="de-DE" dirty="0">
                    <a:solidFill>
                      <a:srgbClr val="C00000"/>
                    </a:solidFill>
                  </a:rPr>
                  <a:t>Luftkraft L</a:t>
                </a:r>
                <a:r>
                  <a:rPr lang="de-DE" dirty="0"/>
                  <a:t> ergibt sich aus   </a:t>
                </a:r>
                <a:br>
                  <a:rPr lang="de-DE" dirty="0"/>
                </a:br>
                <a:r>
                  <a:rPr lang="de-DE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B503C617-C722-48CC-9D69-8C2471D59E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246141" y="925211"/>
                <a:ext cx="4774092" cy="5475890"/>
              </a:xfrm>
              <a:blipFill>
                <a:blip r:embed="rId2"/>
                <a:stretch>
                  <a:fillRect l="-1788" t="-780" r="-12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E3A08C-0321-4E10-9A18-4764E9E3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616800"/>
            <a:ext cx="540000" cy="288000"/>
          </a:xfrm>
        </p:spPr>
        <p:txBody>
          <a:bodyPr/>
          <a:lstStyle/>
          <a:p>
            <a:fld id="{1BAF13B1-D0BA-4A19-B609-64C08BFDA1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B1F5A3E-80EF-4ED8-B13B-8F9C8D077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E76CD0C-F6F1-412F-AEB2-847979FEF3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" y="1180891"/>
            <a:ext cx="6897687" cy="42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14181-A0F4-4EC3-B280-77B851BF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Kräfte im Gleitflug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379E37-ADF0-4462-A8A1-A2198D73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2456" y="1134664"/>
            <a:ext cx="4715544" cy="4734722"/>
          </a:xfrm>
        </p:spPr>
        <p:txBody>
          <a:bodyPr/>
          <a:lstStyle/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Wenn keine Schubkraft wirkt, stehen die Luftkraft </a:t>
            </a:r>
            <a:r>
              <a:rPr lang="de-DE" dirty="0">
                <a:solidFill>
                  <a:srgbClr val="C00000"/>
                </a:solidFill>
              </a:rPr>
              <a:t>L</a:t>
            </a:r>
            <a:r>
              <a:rPr lang="de-DE" dirty="0"/>
              <a:t> und das Gewicht </a:t>
            </a:r>
            <a:r>
              <a:rPr lang="de-DE" dirty="0">
                <a:solidFill>
                  <a:srgbClr val="C00000"/>
                </a:solidFill>
              </a:rPr>
              <a:t>G</a:t>
            </a:r>
            <a:r>
              <a:rPr lang="de-DE" dirty="0"/>
              <a:t> im Gleichgewicht.</a:t>
            </a:r>
          </a:p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Die </a:t>
            </a:r>
            <a:r>
              <a:rPr lang="de-DE" dirty="0">
                <a:solidFill>
                  <a:srgbClr val="C00000"/>
                </a:solidFill>
              </a:rPr>
              <a:t>Kraft G</a:t>
            </a:r>
            <a:r>
              <a:rPr lang="de-DE" dirty="0"/>
              <a:t> kann in zwei Komponenten aufgeteilt werden:</a:t>
            </a:r>
            <a:br>
              <a:rPr lang="de-DE" dirty="0"/>
            </a:br>
            <a:r>
              <a:rPr lang="de-DE" dirty="0">
                <a:solidFill>
                  <a:srgbClr val="C00000"/>
                </a:solidFill>
              </a:rPr>
              <a:t>G</a:t>
            </a:r>
            <a:r>
              <a:rPr lang="de-DE" baseline="-25000" dirty="0">
                <a:solidFill>
                  <a:srgbClr val="C00000"/>
                </a:solidFill>
              </a:rPr>
              <a:t>1</a:t>
            </a:r>
            <a:r>
              <a:rPr lang="de-DE" dirty="0"/>
              <a:t> ist so groß wie der Auftrieb </a:t>
            </a:r>
            <a:r>
              <a:rPr lang="de-DE" dirty="0">
                <a:solidFill>
                  <a:srgbClr val="C00000"/>
                </a:solidFill>
              </a:rPr>
              <a:t>A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>
                <a:solidFill>
                  <a:srgbClr val="C00000"/>
                </a:solidFill>
              </a:rPr>
              <a:t>G</a:t>
            </a:r>
            <a:r>
              <a:rPr lang="de-DE" baseline="-25000" dirty="0">
                <a:solidFill>
                  <a:srgbClr val="C00000"/>
                </a:solidFill>
              </a:rPr>
              <a:t>2</a:t>
            </a:r>
            <a:r>
              <a:rPr lang="de-DE" dirty="0"/>
              <a:t> ist so groß wie der Widerstand </a:t>
            </a:r>
            <a:r>
              <a:rPr lang="de-DE" dirty="0">
                <a:solidFill>
                  <a:srgbClr val="C00000"/>
                </a:solidFill>
              </a:rPr>
              <a:t>W</a:t>
            </a:r>
            <a:r>
              <a:rPr lang="de-DE" dirty="0"/>
              <a:t>.</a:t>
            </a:r>
          </a:p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Der Auftrieb </a:t>
            </a:r>
            <a:r>
              <a:rPr lang="de-DE" dirty="0">
                <a:solidFill>
                  <a:srgbClr val="C00000"/>
                </a:solidFill>
              </a:rPr>
              <a:t>A</a:t>
            </a:r>
            <a:r>
              <a:rPr lang="de-DE" dirty="0"/>
              <a:t> steht definitionsgemäß senkrecht zur </a:t>
            </a:r>
            <a:r>
              <a:rPr lang="de-DE" dirty="0">
                <a:solidFill>
                  <a:srgbClr val="C00000"/>
                </a:solidFill>
              </a:rPr>
              <a:t>Anströmrichtung</a:t>
            </a:r>
            <a:r>
              <a:rPr lang="de-DE" dirty="0"/>
              <a:t> (ergibt sich aus dem Fluggeschwindigkeitsvektor), </a:t>
            </a:r>
            <a:br>
              <a:rPr lang="de-DE" dirty="0"/>
            </a:br>
            <a:r>
              <a:rPr lang="de-DE" dirty="0"/>
              <a:t>der Widerstand </a:t>
            </a:r>
            <a:r>
              <a:rPr lang="de-DE" dirty="0">
                <a:solidFill>
                  <a:srgbClr val="C00000"/>
                </a:solidFill>
              </a:rPr>
              <a:t>W</a:t>
            </a:r>
            <a:r>
              <a:rPr lang="de-DE" dirty="0"/>
              <a:t> parallel dazu.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5C27B4-2C12-40D1-8E78-41FFDFA3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B629F9-92D0-4960-9531-DF9862AA9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57D35BE6-3B2B-4C88-8C6F-010805880A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4" y="1444752"/>
            <a:ext cx="6942256" cy="3835036"/>
          </a:xfr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287F0C45-3EC0-4349-A359-8153994F1AF0}"/>
              </a:ext>
            </a:extLst>
          </p:cNvPr>
          <p:cNvCxnSpPr/>
          <p:nvPr/>
        </p:nvCxnSpPr>
        <p:spPr>
          <a:xfrm flipH="1">
            <a:off x="1330325" y="3502025"/>
            <a:ext cx="1162050" cy="2095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2D4771A0-70C4-48DE-B1EF-BEAF35A5A0B8}"/>
              </a:ext>
            </a:extLst>
          </p:cNvPr>
          <p:cNvCxnSpPr/>
          <p:nvPr/>
        </p:nvCxnSpPr>
        <p:spPr>
          <a:xfrm flipH="1">
            <a:off x="330200" y="3711575"/>
            <a:ext cx="1000125" cy="1873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EB3CC5B0-0511-4913-9E6C-8CCA64D739A5}"/>
              </a:ext>
            </a:extLst>
          </p:cNvPr>
          <p:cNvSpPr/>
          <p:nvPr/>
        </p:nvSpPr>
        <p:spPr>
          <a:xfrm rot="20957465">
            <a:off x="-47161" y="3304201"/>
            <a:ext cx="15381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Flug-</a:t>
            </a:r>
          </a:p>
          <a:p>
            <a:pPr algn="ctr"/>
            <a:r>
              <a:rPr lang="de-DE" sz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Geschwindigkeit</a:t>
            </a:r>
            <a:endParaRPr lang="de-DE" sz="1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08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14181-A0F4-4EC3-B280-77B851BF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Winkel im Gleitflug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379E37-ADF0-4462-A8A1-A2198D73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9748" y="980934"/>
            <a:ext cx="3940252" cy="4345828"/>
          </a:xfrm>
        </p:spPr>
        <p:txBody>
          <a:bodyPr>
            <a:noAutofit/>
          </a:bodyPr>
          <a:lstStyle/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Der Winkel der Längsachse mit dem Horizont wird als </a:t>
            </a:r>
            <a:r>
              <a:rPr lang="de-DE" dirty="0">
                <a:solidFill>
                  <a:srgbClr val="C00000"/>
                </a:solidFill>
              </a:rPr>
              <a:t>Längsneigungswinkel</a:t>
            </a:r>
            <a:r>
              <a:rPr lang="de-DE" dirty="0"/>
              <a:t> des Flugzeugs bezeichnet.</a:t>
            </a:r>
          </a:p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Der Winkel zwischen der Flugbahn des Flugzeugs und dem Horizont ist der </a:t>
            </a:r>
            <a:r>
              <a:rPr lang="de-DE" dirty="0">
                <a:solidFill>
                  <a:srgbClr val="C00000"/>
                </a:solidFill>
              </a:rPr>
              <a:t>Bahnwinkel</a:t>
            </a:r>
            <a:r>
              <a:rPr lang="de-DE" dirty="0"/>
              <a:t> oder </a:t>
            </a:r>
            <a:r>
              <a:rPr lang="de-DE" dirty="0">
                <a:solidFill>
                  <a:srgbClr val="C00000"/>
                </a:solidFill>
              </a:rPr>
              <a:t>Gleitwinkel</a:t>
            </a:r>
            <a:r>
              <a:rPr lang="de-DE" dirty="0"/>
              <a:t>.</a:t>
            </a:r>
          </a:p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Der Winkel zwischen der Sehne und der Längsachse ist der </a:t>
            </a:r>
            <a:r>
              <a:rPr lang="de-DE" b="1" dirty="0">
                <a:solidFill>
                  <a:srgbClr val="C00000"/>
                </a:solidFill>
              </a:rPr>
              <a:t>Ein</a:t>
            </a:r>
            <a:r>
              <a:rPr lang="de-DE" dirty="0">
                <a:solidFill>
                  <a:srgbClr val="C00000"/>
                </a:solidFill>
              </a:rPr>
              <a:t>stellwinkel</a:t>
            </a:r>
            <a:r>
              <a:rPr lang="de-DE" dirty="0"/>
              <a:t>.</a:t>
            </a:r>
          </a:p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Der Winkel zwischen der Sehne und der Anströmrichtung ist der </a:t>
            </a:r>
            <a:r>
              <a:rPr lang="de-DE" b="1" dirty="0">
                <a:solidFill>
                  <a:srgbClr val="C00000"/>
                </a:solidFill>
              </a:rPr>
              <a:t>An</a:t>
            </a:r>
            <a:r>
              <a:rPr lang="de-DE" dirty="0">
                <a:solidFill>
                  <a:srgbClr val="C00000"/>
                </a:solidFill>
              </a:rPr>
              <a:t>stellwinkel</a:t>
            </a:r>
            <a:r>
              <a:rPr lang="de-DE" dirty="0"/>
              <a:t>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5C27B4-2C12-40D1-8E78-41FFDFA3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B629F9-92D0-4960-9531-DF9862AA9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BEFDC192-3FF2-45FF-83F3-9B5F4AB089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9" y="1228723"/>
            <a:ext cx="7636097" cy="40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14181-A0F4-4EC3-B280-77B851BF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Änderung des Gleitwinkels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379E37-ADF0-4462-A8A1-A2198D73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9748" y="1247376"/>
            <a:ext cx="3847626" cy="3949305"/>
          </a:xfrm>
        </p:spPr>
        <p:txBody>
          <a:bodyPr>
            <a:normAutofit lnSpcReduction="10000"/>
          </a:bodyPr>
          <a:lstStyle/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Bei größerem Widerstand wird die Flugbahn des Segelflugzeugs relativ zum Horizont steiler (der Gleitwinkel wird größer). </a:t>
            </a:r>
          </a:p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/>
              <a:t>Mit größerer Geschwindigkeit erhöht sich der Widerstand, die Sinkgeschwindigkeit nimmt zu, und daher wird der Gleitwinkel (Winkel der Flugbahn mit dem Horizont) größer und damit schlechter.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5C27B4-2C12-40D1-8E78-41FFDFA3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B629F9-92D0-4960-9531-DF9862AA9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1134BE2C-8F62-4E0D-8249-6365DF1042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5" y="1247376"/>
            <a:ext cx="7756814" cy="41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14181-A0F4-4EC3-B280-77B851BF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/>
              <a:t>Geschwindigkeitspolare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379E37-ADF0-4462-A8A1-A2198D73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89870" y="838200"/>
            <a:ext cx="4902130" cy="5608320"/>
          </a:xfrm>
        </p:spPr>
        <p:txBody>
          <a:bodyPr>
            <a:normAutofit/>
          </a:bodyPr>
          <a:lstStyle/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C00000"/>
                </a:solidFill>
              </a:rPr>
              <a:t>Mindestgeschwindigkeit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/>
              <a:t> – das ist die Überziehgeschwindigkeit. </a:t>
            </a:r>
          </a:p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C00000"/>
                </a:solidFill>
              </a:rPr>
              <a:t>Geschwindigkeit des geringsten Sinkens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– zu finden am obersten Punkt der Geschwindigkeitspolare. </a:t>
            </a:r>
          </a:p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C00000"/>
                </a:solidFill>
              </a:rPr>
              <a:t>Geschwindigkeit des besten Gleitens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– das ist die Fluggeschwindigkeit, mit der man die größtmögliche Strecke zurückgelegt. </a:t>
            </a:r>
          </a:p>
          <a:p>
            <a:pPr marL="288000" indent="-2880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C00000"/>
                </a:solidFill>
              </a:rPr>
              <a:t>Zulässige Höchstgeschwindigkeit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– schneller zu fliegen ist verboten.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5C27B4-2C12-40D1-8E78-41FFDFA3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B629F9-92D0-4960-9531-DF9862AA9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1216C15-F6BA-4CAD-A9C1-245E161E3A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" y="1165585"/>
            <a:ext cx="7164934" cy="41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14181-A0F4-4EC3-B280-77B851BFC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/>
              <a:t>Charakteristische Geschwindigkeiten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379E37-ADF0-4462-A8A1-A2198D73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6160" y="838200"/>
            <a:ext cx="4815840" cy="5608320"/>
          </a:xfrm>
        </p:spPr>
        <p:txBody>
          <a:bodyPr>
            <a:normAutofit/>
          </a:bodyPr>
          <a:lstStyle/>
          <a:p>
            <a:pPr marL="288000" indent="-28800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C00000"/>
                </a:solidFill>
              </a:rPr>
              <a:t>Mindestgeschwindigkeit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/>
              <a:t> – das ist die Überziehgeschwindigkeit. </a:t>
            </a:r>
          </a:p>
          <a:p>
            <a:pPr marL="288000" indent="-28800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C00000"/>
                </a:solidFill>
              </a:rPr>
              <a:t>Geschwindigkeit des geringsten Sinkens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– zu finden am obersten Punkt der Geschwindigkeitspolare. </a:t>
            </a:r>
          </a:p>
          <a:p>
            <a:pPr marL="288000" indent="-28800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C00000"/>
                </a:solidFill>
              </a:rPr>
              <a:t>Geschwindigkeit des besten Gleitens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– das ist die Fluggeschwindigkeit, mit der man die größtmögliche Strecke zurückgelegt. </a:t>
            </a:r>
          </a:p>
          <a:p>
            <a:pPr marL="288000" indent="-28800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C00000"/>
                </a:solidFill>
              </a:rPr>
              <a:t>Zulässige Höchstgeschwindigkeit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– schneller zu fliegen ist verboten.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5C27B4-2C12-40D1-8E78-41FFDFA3B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8B629F9-92D0-4960-9531-DF9862AA95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5.2 Flugmechanik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1216C15-F6BA-4CAD-A9C1-245E161E3A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6" y="1165585"/>
            <a:ext cx="7164934" cy="411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Microsoft Office PowerPoint</Application>
  <PresentationFormat>Breitbild</PresentationFormat>
  <Paragraphs>229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Arial Rounded MT Bold</vt:lpstr>
      <vt:lpstr>Calibri</vt:lpstr>
      <vt:lpstr>Calibri Light</vt:lpstr>
      <vt:lpstr>Cambria Math</vt:lpstr>
      <vt:lpstr>Symbol</vt:lpstr>
      <vt:lpstr>Times New Roman</vt:lpstr>
      <vt:lpstr>Wingdings</vt:lpstr>
      <vt:lpstr>Office</vt:lpstr>
      <vt:lpstr>PowerPoint-Präsentation</vt:lpstr>
      <vt:lpstr>Gliederung (SFCL)</vt:lpstr>
      <vt:lpstr>5.2 Flugmechanik</vt:lpstr>
      <vt:lpstr>Kräfte im Horizontalflug</vt:lpstr>
      <vt:lpstr>Kräfte im Gleitflug</vt:lpstr>
      <vt:lpstr>Winkel im Gleitflug</vt:lpstr>
      <vt:lpstr>Änderung des Gleitwinkels</vt:lpstr>
      <vt:lpstr>Geschwindigkeitspolare</vt:lpstr>
      <vt:lpstr>Charakteristische Geschwindigkeiten</vt:lpstr>
      <vt:lpstr>Gleitzahl</vt:lpstr>
      <vt:lpstr>Geringstes Sinken</vt:lpstr>
      <vt:lpstr>Bestes Gleiten</vt:lpstr>
      <vt:lpstr>Geschwindigkeitspolare bei Gegenwind</vt:lpstr>
      <vt:lpstr>Geschwindigkeitspolare bei Wasserballast</vt:lpstr>
      <vt:lpstr>Geschwindigkeitspolare bei Wölbklappen</vt:lpstr>
      <vt:lpstr>Geschwindigkeitspolare ASW 28</vt:lpstr>
      <vt:lpstr>Flugstrecken bei verschiedenen Geschwindigkeiten</vt:lpstr>
      <vt:lpstr>Geschwindigkeitspolare DG-300</vt:lpstr>
      <vt:lpstr>DG-300 mit Wasserballast</vt:lpstr>
      <vt:lpstr>Geschwindigkeit des besten Gleitens</vt:lpstr>
      <vt:lpstr>Bestes Gleiten im Abwind</vt:lpstr>
      <vt:lpstr>Bestes Gleiten bei Gegenwind</vt:lpstr>
      <vt:lpstr>Nutzen von Wasserballast</vt:lpstr>
      <vt:lpstr>Kreisradius mit und ohne Wasserballast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Hansen</dc:creator>
  <cp:lastModifiedBy>Schorsch</cp:lastModifiedBy>
  <cp:revision>56</cp:revision>
  <dcterms:created xsi:type="dcterms:W3CDTF">2021-05-15T14:36:40Z</dcterms:created>
  <dcterms:modified xsi:type="dcterms:W3CDTF">2025-09-10T20:00:16Z</dcterms:modified>
</cp:coreProperties>
</file>