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4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DEDB"/>
    <a:srgbClr val="4CBEE2"/>
    <a:srgbClr val="4472C4"/>
    <a:srgbClr val="044C96"/>
    <a:srgbClr val="2B88D9"/>
    <a:srgbClr val="C9DFF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7" autoAdjust="0"/>
    <p:restoredTop sz="94250" autoAdjust="0"/>
  </p:normalViewPr>
  <p:slideViewPr>
    <p:cSldViewPr snapToGrid="0">
      <p:cViewPr varScale="1">
        <p:scale>
          <a:sx n="93" d="100"/>
          <a:sy n="93" d="100"/>
        </p:scale>
        <p:origin x="139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F5E03-4EE1-4ED0-B9A7-3081538AD9C8}" type="datetimeFigureOut">
              <a:rPr lang="de-DE" smtClean="0"/>
              <a:t>10.09.2025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A0A4-27B6-4433-A0BE-39B4CD82726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423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000" y="6588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Grundlagen des Fliegens</a:t>
            </a:r>
          </a:p>
        </p:txBody>
      </p:sp>
    </p:spTree>
    <p:extLst>
      <p:ext uri="{BB962C8B-B14F-4D97-AF65-F5344CB8AC3E}">
        <p14:creationId xmlns:p14="http://schemas.microsoft.com/office/powerpoint/2010/main" val="31070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000" y="6588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588000"/>
            <a:ext cx="9000000" cy="288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736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000" y="6588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588000"/>
            <a:ext cx="9000000" cy="288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613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000" y="6588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588000"/>
            <a:ext cx="9000000" cy="288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185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4" y="132512"/>
            <a:ext cx="7164934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88000"/>
            <a:ext cx="133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8261131" y="103352"/>
            <a:ext cx="1296828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GDF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9699342" y="103352"/>
            <a:ext cx="2492658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Grundlagen des Fliegens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588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15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84A4F68-ED5A-4FF4-8D2A-D2E64660729D}"/>
              </a:ext>
            </a:extLst>
          </p:cNvPr>
          <p:cNvSpPr/>
          <p:nvPr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Grundlagen des Fliegens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486641D-FD6D-4834-B209-3534F1D283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61"/>
          <a:stretch/>
        </p:blipFill>
        <p:spPr>
          <a:xfrm>
            <a:off x="3607299" y="1973866"/>
            <a:ext cx="5266568" cy="4332784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239DEF-2EBC-47CA-A8AD-CCF7B738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t>1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754A21-1E1E-441C-91DA-BE1673E04CF5}"/>
              </a:ext>
            </a:extLst>
          </p:cNvPr>
          <p:cNvSpPr txBox="1"/>
          <p:nvPr/>
        </p:nvSpPr>
        <p:spPr>
          <a:xfrm>
            <a:off x="4758351" y="1408325"/>
            <a:ext cx="2964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i="1" dirty="0">
                <a:solidFill>
                  <a:srgbClr val="044C96"/>
                </a:solidFill>
              </a:rPr>
              <a:t>PRINCIPLES OF FLIGHT</a:t>
            </a:r>
          </a:p>
        </p:txBody>
      </p:sp>
    </p:spTree>
    <p:extLst>
      <p:ext uri="{BB962C8B-B14F-4D97-AF65-F5344CB8AC3E}">
        <p14:creationId xmlns:p14="http://schemas.microsoft.com/office/powerpoint/2010/main" val="166720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Richtungsstabilität durch Pfeilung</a:t>
            </a: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616800"/>
            <a:ext cx="540000" cy="288000"/>
          </a:xfrm>
        </p:spPr>
        <p:txBody>
          <a:bodyPr/>
          <a:lstStyle/>
          <a:p>
            <a:fld id="{1BAF13B1-D0BA-4A19-B609-64C08BFDA19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5.3 Stabilität</a:t>
            </a:r>
          </a:p>
        </p:txBody>
      </p:sp>
      <p:pic>
        <p:nvPicPr>
          <p:cNvPr id="4" name="Grafik 3" descr="Ein Bild, das Waffe, Messer enthält.&#10;&#10;Automatisch generierte Beschreibung">
            <a:extLst>
              <a:ext uri="{FF2B5EF4-FFF2-40B4-BE49-F238E27FC236}">
                <a16:creationId xmlns:a16="http://schemas.microsoft.com/office/drawing/2014/main" id="{9248BC05-1ADB-48C6-B01F-6AADFF6A0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2" y="852236"/>
            <a:ext cx="7749878" cy="4092077"/>
          </a:xfrm>
          <a:prstGeom prst="rect">
            <a:avLst/>
          </a:prstGeom>
        </p:spPr>
      </p:pic>
      <p:sp>
        <p:nvSpPr>
          <p:cNvPr id="7" name="Rechthoek 2">
            <a:extLst>
              <a:ext uri="{FF2B5EF4-FFF2-40B4-BE49-F238E27FC236}">
                <a16:creationId xmlns:a16="http://schemas.microsoft.com/office/drawing/2014/main" id="{67434B00-CF8D-48E2-9C1D-B77295545438}"/>
              </a:ext>
            </a:extLst>
          </p:cNvPr>
          <p:cNvSpPr/>
          <p:nvPr/>
        </p:nvSpPr>
        <p:spPr>
          <a:xfrm>
            <a:off x="8096567" y="1009757"/>
            <a:ext cx="40954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b="1" dirty="0">
                <a:solidFill>
                  <a:srgbClr val="C00000"/>
                </a:solidFill>
              </a:rPr>
              <a:t>Richtungsstabilität:</a:t>
            </a:r>
            <a:r>
              <a:rPr lang="nl-NL" sz="2200" dirty="0">
                <a:solidFill>
                  <a:srgbClr val="C00000"/>
                </a:solidFill>
              </a:rPr>
              <a:t> </a:t>
            </a:r>
            <a:br>
              <a:rPr lang="nl-NL" sz="2200" dirty="0">
                <a:solidFill>
                  <a:srgbClr val="C00000"/>
                </a:solidFill>
              </a:rPr>
            </a:br>
            <a:r>
              <a:rPr lang="nl-NL" sz="2200" dirty="0">
                <a:latin typeface="Calibri" charset="0"/>
              </a:rPr>
              <a:t>Eine</a:t>
            </a:r>
            <a:r>
              <a:rPr lang="nl-NL" sz="2200" dirty="0">
                <a:solidFill>
                  <a:srgbClr val="C00000"/>
                </a:solidFill>
              </a:rPr>
              <a:t> positive Pfeilung </a:t>
            </a:r>
            <a:r>
              <a:rPr lang="nl-NL" sz="2200" dirty="0">
                <a:latin typeface="Calibri" charset="0"/>
              </a:rPr>
              <a:t>des Flügels trägt ebenfalls zur Richtungsstabilität bei, weil der vorgeschobene Flügel größeren Widerstand erzeugt, als der zurückgebliebene.</a:t>
            </a:r>
            <a:br>
              <a:rPr lang="nl-NL" sz="2200" dirty="0">
                <a:latin typeface="Calibri" charset="0"/>
              </a:rPr>
            </a:br>
            <a:r>
              <a:rPr lang="nl-NL" sz="2200" dirty="0">
                <a:latin typeface="Calibri" charset="0"/>
              </a:rPr>
              <a:t>Besonders wichtig ist dieser Effekt bei Nurflüglern</a:t>
            </a:r>
          </a:p>
        </p:txBody>
      </p:sp>
    </p:spTree>
    <p:extLst>
      <p:ext uri="{BB962C8B-B14F-4D97-AF65-F5344CB8AC3E}">
        <p14:creationId xmlns:p14="http://schemas.microsoft.com/office/powerpoint/2010/main" val="367290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Negative Pfeilung</a:t>
            </a: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616800"/>
            <a:ext cx="540000" cy="288000"/>
          </a:xfrm>
        </p:spPr>
        <p:txBody>
          <a:bodyPr/>
          <a:lstStyle/>
          <a:p>
            <a:fld id="{1BAF13B1-D0BA-4A19-B609-64C08BFDA19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5.3 Stabilität</a:t>
            </a:r>
          </a:p>
        </p:txBody>
      </p:sp>
      <p:pic>
        <p:nvPicPr>
          <p:cNvPr id="7" name="Picture 2" descr="http://www.zweefvliegopleiding.nl/images/beginselen/k13.jpg">
            <a:extLst>
              <a:ext uri="{FF2B5EF4-FFF2-40B4-BE49-F238E27FC236}">
                <a16:creationId xmlns:a16="http://schemas.microsoft.com/office/drawing/2014/main" id="{0B520505-765F-4043-BC56-6A962D529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9883"/>
            <a:ext cx="7513320" cy="50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1">
            <a:extLst>
              <a:ext uri="{FF2B5EF4-FFF2-40B4-BE49-F238E27FC236}">
                <a16:creationId xmlns:a16="http://schemas.microsoft.com/office/drawing/2014/main" id="{C6643BDB-20C4-4B46-B474-19BD342B217B}"/>
              </a:ext>
            </a:extLst>
          </p:cNvPr>
          <p:cNvSpPr txBox="1"/>
          <p:nvPr/>
        </p:nvSpPr>
        <p:spPr>
          <a:xfrm>
            <a:off x="7818120" y="859549"/>
            <a:ext cx="4202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dirty="0"/>
              <a:t>Bei </a:t>
            </a:r>
            <a:r>
              <a:rPr lang="nl-NL" sz="2200" dirty="0">
                <a:solidFill>
                  <a:srgbClr val="C00000"/>
                </a:solidFill>
              </a:rPr>
              <a:t>negativer Pfeilung </a:t>
            </a:r>
            <a:r>
              <a:rPr lang="nl-NL" sz="2200" dirty="0"/>
              <a:t>erzeugt der zurückbleibende Flügel mehr Widerstand, die Wirkung ist destabilisierend. </a:t>
            </a:r>
            <a:br>
              <a:rPr lang="nl-NL" sz="2200" dirty="0"/>
            </a:br>
            <a:r>
              <a:rPr lang="nl-NL" sz="2200" dirty="0"/>
              <a:t>Zum Ausgleich benötigt ein Flugzeug mit negativer Pfeilung ein </a:t>
            </a:r>
            <a:r>
              <a:rPr lang="nl-NL" sz="2200" dirty="0">
                <a:solidFill>
                  <a:srgbClr val="C00000"/>
                </a:solidFill>
                <a:latin typeface="Calibri" charset="0"/>
                <a:ea typeface="ＭＳ Ｐゴシック" charset="0"/>
                <a:cs typeface="Arial" charset="0"/>
              </a:rPr>
              <a:t>größeres Seitenleitwerk</a:t>
            </a:r>
            <a:r>
              <a:rPr lang="nl-NL" sz="2200" dirty="0"/>
              <a:t>.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05545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Querstabilität</a:t>
            </a: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616800"/>
            <a:ext cx="540000" cy="288000"/>
          </a:xfrm>
        </p:spPr>
        <p:txBody>
          <a:bodyPr/>
          <a:lstStyle/>
          <a:p>
            <a:fld id="{1BAF13B1-D0BA-4A19-B609-64C08BFDA19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5.3 Stabilität</a:t>
            </a:r>
          </a:p>
        </p:txBody>
      </p:sp>
      <p:pic>
        <p:nvPicPr>
          <p:cNvPr id="7" name="Picture 4" descr="http://www.zweefvliegopleiding.nl/images/beginselen/1000-4.jpg">
            <a:extLst>
              <a:ext uri="{FF2B5EF4-FFF2-40B4-BE49-F238E27FC236}">
                <a16:creationId xmlns:a16="http://schemas.microsoft.com/office/drawing/2014/main" id="{373FA07F-0094-42CD-B1AD-C2DFF1663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39" y="869863"/>
            <a:ext cx="7842710" cy="35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8EF3D69-55E8-48F6-A9A9-34B9A3E06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8" y="3429000"/>
            <a:ext cx="7842710" cy="1712324"/>
          </a:xfrm>
          <a:prstGeom prst="rect">
            <a:avLst/>
          </a:prstGeom>
        </p:spPr>
      </p:pic>
      <p:sp>
        <p:nvSpPr>
          <p:cNvPr id="9" name="Rechthoek 2">
            <a:extLst>
              <a:ext uri="{FF2B5EF4-FFF2-40B4-BE49-F238E27FC236}">
                <a16:creationId xmlns:a16="http://schemas.microsoft.com/office/drawing/2014/main" id="{FDE5C95A-AE56-49E4-9B31-75AEFB46320A}"/>
              </a:ext>
            </a:extLst>
          </p:cNvPr>
          <p:cNvSpPr/>
          <p:nvPr/>
        </p:nvSpPr>
        <p:spPr>
          <a:xfrm>
            <a:off x="8119748" y="869863"/>
            <a:ext cx="395075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charset="0"/>
              <a:buChar char="Ø"/>
            </a:pPr>
            <a:r>
              <a:rPr lang="nl-NL" sz="2200" b="1" dirty="0">
                <a:solidFill>
                  <a:srgbClr val="C00000"/>
                </a:solidFill>
              </a:rPr>
              <a:t>Querstabilität:</a:t>
            </a:r>
            <a:r>
              <a:rPr lang="nl-NL" sz="2200" dirty="0">
                <a:solidFill>
                  <a:srgbClr val="C00000"/>
                </a:solidFill>
              </a:rPr>
              <a:t> </a:t>
            </a:r>
            <a:br>
              <a:rPr lang="nl-NL" sz="2200" dirty="0">
                <a:solidFill>
                  <a:srgbClr val="C00000"/>
                </a:solidFill>
              </a:rPr>
            </a:br>
            <a:r>
              <a:rPr lang="de-DE" sz="2200" dirty="0">
                <a:latin typeface="Calibri" charset="0"/>
              </a:rPr>
              <a:t>Wenn eine Störung eine Drehung um die Längsachse verursacht, sorgt die </a:t>
            </a:r>
            <a:br>
              <a:rPr lang="de-DE" sz="2200" dirty="0">
                <a:latin typeface="Calibri" charset="0"/>
              </a:rPr>
            </a:br>
            <a:r>
              <a:rPr lang="de-DE" sz="2200" dirty="0">
                <a:solidFill>
                  <a:srgbClr val="C00000"/>
                </a:solidFill>
                <a:latin typeface="Calibri" charset="0"/>
              </a:rPr>
              <a:t>V-Stellung</a:t>
            </a:r>
            <a:r>
              <a:rPr lang="de-DE" sz="2200" dirty="0">
                <a:latin typeface="Calibri" charset="0"/>
              </a:rPr>
              <a:t> des Flügels für ein </a:t>
            </a:r>
            <a:r>
              <a:rPr lang="de-DE" sz="2200" dirty="0">
                <a:solidFill>
                  <a:srgbClr val="C00000"/>
                </a:solidFill>
                <a:latin typeface="Calibri" charset="0"/>
              </a:rPr>
              <a:t>Rückstellmoment</a:t>
            </a:r>
            <a:r>
              <a:rPr lang="de-DE" sz="2200" dirty="0">
                <a:latin typeface="Calibri" charset="0"/>
              </a:rPr>
              <a:t>. Grund dafür ist der unterschiedliche Anstellwinkel zwischen den beiden Flügeln. </a:t>
            </a:r>
            <a:br>
              <a:rPr lang="de-DE" sz="2200" dirty="0">
                <a:latin typeface="Calibri" charset="0"/>
              </a:rPr>
            </a:br>
            <a:r>
              <a:rPr lang="de-DE" sz="2200" dirty="0">
                <a:latin typeface="Calibri" charset="0"/>
              </a:rPr>
              <a:t>Der abgesenkte Flügel erzeugt größeren Auftrieb. </a:t>
            </a:r>
            <a:endParaRPr lang="nl-NL" sz="2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8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Flügelschränkung</a:t>
            </a: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616800"/>
            <a:ext cx="540000" cy="288000"/>
          </a:xfrm>
        </p:spPr>
        <p:txBody>
          <a:bodyPr/>
          <a:lstStyle/>
          <a:p>
            <a:fld id="{1BAF13B1-D0BA-4A19-B609-64C08BFDA19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5.3 Stabilität</a:t>
            </a:r>
          </a:p>
        </p:txBody>
      </p:sp>
      <p:pic>
        <p:nvPicPr>
          <p:cNvPr id="10" name="Picture 4" descr="http://www.zweefvliegopleiding.nl/images/beginselen/1000.jpg">
            <a:extLst>
              <a:ext uri="{FF2B5EF4-FFF2-40B4-BE49-F238E27FC236}">
                <a16:creationId xmlns:a16="http://schemas.microsoft.com/office/drawing/2014/main" id="{79F67B07-5FF7-44E5-A42D-517441BD3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6" y="864136"/>
            <a:ext cx="10814248" cy="4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">
            <a:extLst>
              <a:ext uri="{FF2B5EF4-FFF2-40B4-BE49-F238E27FC236}">
                <a16:creationId xmlns:a16="http://schemas.microsoft.com/office/drawing/2014/main" id="{6EEB2225-5379-4C4F-9EB7-EEF4A1ACED5C}"/>
              </a:ext>
            </a:extLst>
          </p:cNvPr>
          <p:cNvSpPr txBox="1"/>
          <p:nvPr/>
        </p:nvSpPr>
        <p:spPr>
          <a:xfrm>
            <a:off x="594264" y="5286237"/>
            <a:ext cx="11707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b="1" dirty="0">
                <a:solidFill>
                  <a:srgbClr val="C00000"/>
                </a:solidFill>
              </a:rPr>
              <a:t>Geometrische Schränkung:</a:t>
            </a:r>
            <a:r>
              <a:rPr lang="nl-NL" sz="2200" dirty="0">
                <a:solidFill>
                  <a:srgbClr val="C00000"/>
                </a:solidFill>
              </a:rPr>
              <a:t> </a:t>
            </a:r>
            <a:br>
              <a:rPr lang="nl-NL" sz="2200" dirty="0">
                <a:solidFill>
                  <a:srgbClr val="C00000"/>
                </a:solidFill>
              </a:rPr>
            </a:br>
            <a:r>
              <a:rPr lang="de-DE" sz="2200" dirty="0"/>
              <a:t>Zur Spitze hin wird der Anstellwinkel immer kleiner. Deshalb löst die Strömung zuerst in Rumpfnähe, zuletzt an der Flügelspitze ab – dort wo sich die Querruder befinden.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45340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AC422-73B0-4880-8217-243373E4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Gliederung (SFCL)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6C87F1-7C08-4959-A7EC-85DEC81366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0000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2400" b="1" dirty="0"/>
              <a:t>5	Grundlagen des Fliegens</a:t>
            </a:r>
          </a:p>
          <a:p>
            <a:pPr marL="5400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b="1" i="1" dirty="0">
                <a:solidFill>
                  <a:srgbClr val="044C96"/>
                </a:solidFill>
              </a:rPr>
              <a:t>Principles of flight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5.1		Aerodynamik (Strömungslehre)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Aerodynamics (airflow) 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5.2		Flugmechanik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Flight mechanics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5.3		Stabilität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Stability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5.4		Steuerung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Control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endParaRPr lang="de-DE" sz="2000" i="1" dirty="0">
              <a:solidFill>
                <a:srgbClr val="044C96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16F40A-8AD2-4F07-8A23-28333DA8D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044"/>
            <a:ext cx="5795172" cy="4589755"/>
          </a:xfrm>
        </p:spPr>
        <p:txBody>
          <a:bodyPr>
            <a:normAutofit/>
          </a:bodyPr>
          <a:lstStyle/>
          <a:p>
            <a:pPr marL="540000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5.5	Betriebsgrenzen </a:t>
            </a:r>
            <a:br>
              <a:rPr lang="de-DE" dirty="0"/>
            </a:br>
            <a:r>
              <a:rPr lang="de-DE" dirty="0"/>
              <a:t>(Manöverlasten und Lastvielfache) 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rgbClr val="044C96"/>
                </a:solidFill>
              </a:rPr>
              <a:t>Limitations (load factor and manoeuvres)</a:t>
            </a:r>
            <a:endParaRPr lang="de-DE" sz="1800" i="1" dirty="0">
              <a:solidFill>
                <a:srgbClr val="044C96"/>
              </a:solidFill>
            </a:endParaRP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5.6		Überziehen und Trudeln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Stalling and spinning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5.7		Steilspirale 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Spiral dive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5.8		Propeller 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Propeller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74E809-361D-4737-B52C-E6563C29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90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2C7A8-7EE1-445E-B18B-B0B44B029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5.3 Stabilität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147B01-30C8-421C-BD17-8AC69CBE5D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44C96"/>
                </a:solidFill>
              </a:rPr>
              <a:t>Stability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18B720-1CFD-4B73-A56F-433DC892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53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Stabiles, labiles und indifferentes Gleichgewicht</a:t>
            </a: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616800"/>
            <a:ext cx="540000" cy="288000"/>
          </a:xfrm>
        </p:spPr>
        <p:txBody>
          <a:bodyPr/>
          <a:lstStyle/>
          <a:p>
            <a:fld id="{1BAF13B1-D0BA-4A19-B609-64C08BFDA19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5.3 Stabilität</a:t>
            </a:r>
          </a:p>
        </p:txBody>
      </p:sp>
      <p:sp>
        <p:nvSpPr>
          <p:cNvPr id="11" name="Tekstvak 1">
            <a:extLst>
              <a:ext uri="{FF2B5EF4-FFF2-40B4-BE49-F238E27FC236}">
                <a16:creationId xmlns:a16="http://schemas.microsoft.com/office/drawing/2014/main" id="{2CB747EA-D5AC-472F-AB30-95640D140BBE}"/>
              </a:ext>
            </a:extLst>
          </p:cNvPr>
          <p:cNvSpPr txBox="1"/>
          <p:nvPr/>
        </p:nvSpPr>
        <p:spPr>
          <a:xfrm>
            <a:off x="7650480" y="1212258"/>
            <a:ext cx="4369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b="1" dirty="0">
                <a:solidFill>
                  <a:srgbClr val="C00000"/>
                </a:solidFill>
              </a:rPr>
              <a:t>Stabilität: </a:t>
            </a:r>
            <a:br>
              <a:rPr lang="nl-NL" sz="2200" b="1" dirty="0"/>
            </a:br>
            <a:r>
              <a:rPr lang="nl-NL" sz="2200" dirty="0"/>
              <a:t>Nach einer Störung tritt eine Kraft auf, die in Richtung der </a:t>
            </a:r>
            <a:r>
              <a:rPr lang="nl-NL" sz="2200" dirty="0">
                <a:solidFill>
                  <a:srgbClr val="C00000"/>
                </a:solidFill>
              </a:rPr>
              <a:t>Ausgangslage </a:t>
            </a:r>
            <a:r>
              <a:rPr lang="nl-NL" sz="2200" dirty="0"/>
              <a:t>wirkt.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A96B13A-0E73-4541-8883-9C30B88F9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6" y="846498"/>
            <a:ext cx="7166494" cy="56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5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Dynamische Stabilität</a:t>
            </a: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616800"/>
            <a:ext cx="540000" cy="288000"/>
          </a:xfrm>
        </p:spPr>
        <p:txBody>
          <a:bodyPr/>
          <a:lstStyle/>
          <a:p>
            <a:fld id="{1BAF13B1-D0BA-4A19-B609-64C08BFDA19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5.3 Stabilität</a:t>
            </a:r>
          </a:p>
        </p:txBody>
      </p:sp>
      <p:sp>
        <p:nvSpPr>
          <p:cNvPr id="7" name="Tekstvak 1">
            <a:extLst>
              <a:ext uri="{FF2B5EF4-FFF2-40B4-BE49-F238E27FC236}">
                <a16:creationId xmlns:a16="http://schemas.microsoft.com/office/drawing/2014/main" id="{21F2C3FD-3F62-4A60-98DC-E90760C71147}"/>
              </a:ext>
            </a:extLst>
          </p:cNvPr>
          <p:cNvSpPr txBox="1"/>
          <p:nvPr/>
        </p:nvSpPr>
        <p:spPr>
          <a:xfrm>
            <a:off x="8641080" y="1006192"/>
            <a:ext cx="355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Ein Segelflugzeug ist so konstruiert, dass es sich </a:t>
            </a:r>
            <a:r>
              <a:rPr lang="de-DE" sz="2200" dirty="0">
                <a:solidFill>
                  <a:srgbClr val="C00000"/>
                </a:solidFill>
              </a:rPr>
              <a:t>dynamisch stabil </a:t>
            </a:r>
            <a:r>
              <a:rPr lang="de-DE" sz="2200" dirty="0"/>
              <a:t>verhält. </a:t>
            </a:r>
          </a:p>
          <a:p>
            <a:endParaRPr lang="de-DE" sz="2200" dirty="0"/>
          </a:p>
          <a:p>
            <a:r>
              <a:rPr lang="de-DE" sz="2200" dirty="0">
                <a:solidFill>
                  <a:srgbClr val="C00000"/>
                </a:solidFill>
              </a:rPr>
              <a:t>Voraussetzung</a:t>
            </a:r>
            <a:r>
              <a:rPr lang="de-DE" sz="2200" dirty="0"/>
              <a:t> für stabiles Verhalten: </a:t>
            </a:r>
            <a:br>
              <a:rPr lang="de-DE" sz="2200" dirty="0"/>
            </a:br>
            <a:r>
              <a:rPr lang="de-DE" sz="2200" dirty="0"/>
              <a:t>Massen und Schwerpunkt im  zulässigen Bereich und Höhenruder getrimmt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5E02F7A-A62A-4DA7-BDB4-881791F5C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9" y="936612"/>
            <a:ext cx="8241754" cy="49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Stabilität um drei Achsen</a:t>
            </a: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616800"/>
            <a:ext cx="540000" cy="288000"/>
          </a:xfrm>
        </p:spPr>
        <p:txBody>
          <a:bodyPr/>
          <a:lstStyle/>
          <a:p>
            <a:fld id="{1BAF13B1-D0BA-4A19-B609-64C08BFDA19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5.3 Stabilität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C4E056-290C-49D8-9D8C-AF45ADF5E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2" y="838017"/>
            <a:ext cx="8437276" cy="5638983"/>
          </a:xfrm>
          <a:prstGeom prst="rect">
            <a:avLst/>
          </a:prstGeom>
        </p:spPr>
      </p:pic>
      <p:sp>
        <p:nvSpPr>
          <p:cNvPr id="8" name="Tekstvak 1">
            <a:extLst>
              <a:ext uri="{FF2B5EF4-FFF2-40B4-BE49-F238E27FC236}">
                <a16:creationId xmlns:a16="http://schemas.microsoft.com/office/drawing/2014/main" id="{8A528560-A842-403C-8E4C-45EEE68F0E47}"/>
              </a:ext>
            </a:extLst>
          </p:cNvPr>
          <p:cNvSpPr txBox="1"/>
          <p:nvPr/>
        </p:nvSpPr>
        <p:spPr>
          <a:xfrm>
            <a:off x="8930640" y="1102240"/>
            <a:ext cx="3261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charset="2"/>
              <a:buChar char="Ø"/>
            </a:pPr>
            <a:r>
              <a:rPr lang="nl-NL" sz="2200" b="1" dirty="0">
                <a:solidFill>
                  <a:srgbClr val="C00000"/>
                </a:solidFill>
              </a:rPr>
              <a:t>Längsstabilität</a:t>
            </a:r>
            <a:r>
              <a:rPr lang="nl-NL" sz="2200" b="1" dirty="0">
                <a:solidFill>
                  <a:srgbClr val="FF0000"/>
                </a:solidFill>
              </a:rPr>
              <a:t> </a:t>
            </a:r>
            <a:br>
              <a:rPr lang="nl-NL" sz="2200" b="1" dirty="0">
                <a:solidFill>
                  <a:srgbClr val="FF0000"/>
                </a:solidFill>
              </a:rPr>
            </a:br>
            <a:r>
              <a:rPr lang="nl-NL" sz="2200" dirty="0"/>
              <a:t>um die Querachse</a:t>
            </a:r>
            <a:br>
              <a:rPr lang="nl-NL" sz="2200" dirty="0"/>
            </a:br>
            <a:endParaRPr lang="nl-NL" sz="2200" dirty="0"/>
          </a:p>
          <a:p>
            <a:pPr marL="457200" indent="-457200">
              <a:buClr>
                <a:srgbClr val="C00000"/>
              </a:buClr>
              <a:buFont typeface="Wingdings" charset="2"/>
              <a:buChar char="Ø"/>
            </a:pPr>
            <a:r>
              <a:rPr lang="nl-NL" sz="2200" b="1" dirty="0">
                <a:solidFill>
                  <a:srgbClr val="C00000"/>
                </a:solidFill>
              </a:rPr>
              <a:t>Richtungsstabilität</a:t>
            </a:r>
            <a:r>
              <a:rPr lang="nl-NL" sz="2200" b="1" dirty="0">
                <a:solidFill>
                  <a:srgbClr val="FF0000"/>
                </a:solidFill>
              </a:rPr>
              <a:t> </a:t>
            </a:r>
            <a:br>
              <a:rPr lang="nl-NL" sz="2200" b="1" dirty="0">
                <a:solidFill>
                  <a:srgbClr val="FF0000"/>
                </a:solidFill>
              </a:rPr>
            </a:br>
            <a:r>
              <a:rPr lang="nl-NL" sz="2200" dirty="0"/>
              <a:t>um die Hochachse</a:t>
            </a:r>
            <a:br>
              <a:rPr lang="nl-NL" sz="2200" dirty="0"/>
            </a:br>
            <a:endParaRPr lang="nl-NL" sz="2200" dirty="0"/>
          </a:p>
          <a:p>
            <a:pPr marL="457200" indent="-457200">
              <a:buClr>
                <a:srgbClr val="C00000"/>
              </a:buClr>
              <a:buFont typeface="Wingdings" charset="2"/>
              <a:buChar char="Ø"/>
            </a:pPr>
            <a:r>
              <a:rPr lang="nl-NL" sz="2200" b="1" dirty="0">
                <a:solidFill>
                  <a:srgbClr val="C00000"/>
                </a:solidFill>
              </a:rPr>
              <a:t>Querstabilität</a:t>
            </a:r>
            <a:r>
              <a:rPr lang="nl-NL" sz="2200" dirty="0"/>
              <a:t> </a:t>
            </a:r>
            <a:br>
              <a:rPr lang="nl-NL" sz="2200" dirty="0"/>
            </a:br>
            <a:r>
              <a:rPr lang="nl-NL" sz="2200" dirty="0"/>
              <a:t>um die Längsachse</a:t>
            </a:r>
          </a:p>
        </p:txBody>
      </p:sp>
    </p:spTree>
    <p:extLst>
      <p:ext uri="{BB962C8B-B14F-4D97-AF65-F5344CB8AC3E}">
        <p14:creationId xmlns:p14="http://schemas.microsoft.com/office/powerpoint/2010/main" val="12320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Längsstabilität</a:t>
            </a: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616800"/>
            <a:ext cx="540000" cy="288000"/>
          </a:xfrm>
        </p:spPr>
        <p:txBody>
          <a:bodyPr/>
          <a:lstStyle/>
          <a:p>
            <a:fld id="{1BAF13B1-D0BA-4A19-B609-64C08BFDA19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5.3 Stabilität</a:t>
            </a:r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239C8FF4-9111-42E3-BCE1-FAB5BEF4C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33" y="886623"/>
            <a:ext cx="7163419" cy="4823369"/>
          </a:xfrm>
          <a:prstGeom prst="rect">
            <a:avLst/>
          </a:prstGeom>
        </p:spPr>
      </p:pic>
      <p:sp>
        <p:nvSpPr>
          <p:cNvPr id="8" name="Tekstvak 1">
            <a:extLst>
              <a:ext uri="{FF2B5EF4-FFF2-40B4-BE49-F238E27FC236}">
                <a16:creationId xmlns:a16="http://schemas.microsoft.com/office/drawing/2014/main" id="{1B5A358E-FB8B-4565-8BD6-D17E34A2653B}"/>
              </a:ext>
            </a:extLst>
          </p:cNvPr>
          <p:cNvSpPr txBox="1"/>
          <p:nvPr/>
        </p:nvSpPr>
        <p:spPr>
          <a:xfrm>
            <a:off x="7417753" y="886623"/>
            <a:ext cx="46024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b="1" dirty="0">
                <a:solidFill>
                  <a:srgbClr val="C00000"/>
                </a:solidFill>
              </a:rPr>
              <a:t>Längsstabilität:</a:t>
            </a:r>
            <a:r>
              <a:rPr lang="nl-NL" sz="2200" dirty="0">
                <a:solidFill>
                  <a:srgbClr val="C00000"/>
                </a:solidFill>
              </a:rPr>
              <a:t> </a:t>
            </a:r>
            <a:br>
              <a:rPr lang="nl-NL" sz="2200" dirty="0">
                <a:solidFill>
                  <a:srgbClr val="C00000"/>
                </a:solidFill>
              </a:rPr>
            </a:br>
            <a:r>
              <a:rPr lang="de-DE" sz="2200" dirty="0"/>
              <a:t>Wenn eine Störung dazu führt, dass sich die Nase des Flugzeugs hebt oder senkt (Drehung um die Querachse), ändert sich der Anstellwinkel des </a:t>
            </a:r>
            <a:r>
              <a:rPr lang="de-DE" sz="2200" dirty="0">
                <a:solidFill>
                  <a:srgbClr val="C00000"/>
                </a:solidFill>
              </a:rPr>
              <a:t>Höhenleitwerks</a:t>
            </a:r>
            <a:r>
              <a:rPr lang="de-DE" sz="2200" dirty="0"/>
              <a:t>. Bei vorderer Schwerpunktlage verursacht dies eine entsprechende Auftriebsänderung am Höhenleitwerk und dadurch ein rückstellendes Moment.</a:t>
            </a:r>
            <a:endParaRPr lang="nl-NL" sz="2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8442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Instabilität der Längsbewegung</a:t>
            </a: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616800"/>
            <a:ext cx="540000" cy="288000"/>
          </a:xfrm>
        </p:spPr>
        <p:txBody>
          <a:bodyPr/>
          <a:lstStyle/>
          <a:p>
            <a:fld id="{1BAF13B1-D0BA-4A19-B609-64C08BFDA1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5.3 Stabilität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DB75A0-56E0-4662-8295-E9FB7ED34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3" y="851987"/>
            <a:ext cx="7046326" cy="4976337"/>
          </a:xfrm>
          <a:prstGeom prst="rect">
            <a:avLst/>
          </a:prstGeom>
        </p:spPr>
      </p:pic>
      <p:sp>
        <p:nvSpPr>
          <p:cNvPr id="8" name="Tekstvak 1">
            <a:extLst>
              <a:ext uri="{FF2B5EF4-FFF2-40B4-BE49-F238E27FC236}">
                <a16:creationId xmlns:a16="http://schemas.microsoft.com/office/drawing/2014/main" id="{3A6FA85B-8CEE-46A7-86F4-AA971D4CE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4719" y="976664"/>
            <a:ext cx="473551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buClr>
                <a:srgbClr val="C00000"/>
              </a:buClr>
              <a:buFont typeface="Wingdings" charset="0"/>
              <a:buChar char="Ø"/>
            </a:pPr>
            <a:r>
              <a:rPr lang="de-DE" sz="2200" dirty="0"/>
              <a:t>Wenn der </a:t>
            </a:r>
            <a:r>
              <a:rPr lang="de-DE" sz="2200" dirty="0">
                <a:solidFill>
                  <a:srgbClr val="C00000"/>
                </a:solidFill>
              </a:rPr>
              <a:t>Schwerpunkt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CC0000"/>
                </a:solidFill>
              </a:rPr>
              <a:t>zu weit hinten </a:t>
            </a:r>
            <a:r>
              <a:rPr lang="de-DE" sz="2200" dirty="0"/>
              <a:t>liegt, dominiert bei einer Störung die Momentenänderung am Flügel. </a:t>
            </a:r>
            <a:br>
              <a:rPr lang="de-DE" sz="2200" dirty="0"/>
            </a:br>
            <a:r>
              <a:rPr lang="de-DE" sz="2200" dirty="0"/>
              <a:t>Das rückstellende Moment des Höhenleitwerks reicht nicht mehr aus. Die Auslenkung vergrößert sich </a:t>
            </a:r>
            <a:br>
              <a:rPr lang="de-DE" sz="2200" dirty="0"/>
            </a:br>
            <a:r>
              <a:rPr lang="de-DE" sz="2200" dirty="0"/>
              <a:t>– das  Flugzeug ist </a:t>
            </a:r>
            <a:r>
              <a:rPr lang="de-DE" sz="2200" dirty="0">
                <a:solidFill>
                  <a:srgbClr val="CC0000"/>
                </a:solidFill>
              </a:rPr>
              <a:t>instabil</a:t>
            </a:r>
            <a:r>
              <a:rPr lang="de-DE" sz="2200" dirty="0"/>
              <a:t>! 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86905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Richtungsstabilität</a:t>
            </a: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616800"/>
            <a:ext cx="540000" cy="288000"/>
          </a:xfrm>
        </p:spPr>
        <p:txBody>
          <a:bodyPr/>
          <a:lstStyle/>
          <a:p>
            <a:fld id="{1BAF13B1-D0BA-4A19-B609-64C08BFDA1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5.3 Stabilität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56AEBD-A772-4062-8D4F-2F01B23AA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2947"/>
            <a:ext cx="7406640" cy="5443880"/>
          </a:xfrm>
          <a:prstGeom prst="rect">
            <a:avLst/>
          </a:prstGeom>
        </p:spPr>
      </p:pic>
      <p:sp>
        <p:nvSpPr>
          <p:cNvPr id="8" name="Rechthoek 2">
            <a:extLst>
              <a:ext uri="{FF2B5EF4-FFF2-40B4-BE49-F238E27FC236}">
                <a16:creationId xmlns:a16="http://schemas.microsoft.com/office/drawing/2014/main" id="{D4350A7C-8943-4B5D-A01E-70FA0711C161}"/>
              </a:ext>
            </a:extLst>
          </p:cNvPr>
          <p:cNvSpPr/>
          <p:nvPr/>
        </p:nvSpPr>
        <p:spPr>
          <a:xfrm>
            <a:off x="7711440" y="784203"/>
            <a:ext cx="41757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nl-NL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b="1" dirty="0">
                <a:solidFill>
                  <a:srgbClr val="C00000"/>
                </a:solidFill>
              </a:rPr>
              <a:t>Richtungsstabilität:</a:t>
            </a:r>
            <a:r>
              <a:rPr lang="nl-NL" sz="2200" dirty="0"/>
              <a:t> </a:t>
            </a:r>
            <a:br>
              <a:rPr lang="nl-NL" sz="2200" dirty="0"/>
            </a:br>
            <a:r>
              <a:rPr lang="nl-NL" sz="2200" dirty="0"/>
              <a:t>Wenn eine Störung zu einer Drehung um die Hochachse führt, sorgt das schräg angeblasene </a:t>
            </a:r>
            <a:r>
              <a:rPr lang="nl-NL" sz="2200" dirty="0">
                <a:solidFill>
                  <a:srgbClr val="C00000"/>
                </a:solidFill>
              </a:rPr>
              <a:t>Seitenleitwerk</a:t>
            </a:r>
            <a:r>
              <a:rPr lang="nl-NL" sz="2200" dirty="0"/>
              <a:t> für ein </a:t>
            </a:r>
            <a:r>
              <a:rPr lang="nl-NL" sz="2200" dirty="0">
                <a:solidFill>
                  <a:srgbClr val="C00000"/>
                </a:solidFill>
              </a:rPr>
              <a:t>rückstellendes Moment</a:t>
            </a:r>
            <a:r>
              <a:rPr lang="nl-NL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146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Breitbild</PresentationFormat>
  <Paragraphs>72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Arial Rounded MT Bold</vt:lpstr>
      <vt:lpstr>Calibri</vt:lpstr>
      <vt:lpstr>Calibri Light</vt:lpstr>
      <vt:lpstr>Wingdings</vt:lpstr>
      <vt:lpstr>Office</vt:lpstr>
      <vt:lpstr>PowerPoint-Präsentation</vt:lpstr>
      <vt:lpstr>Gliederung (SFCL)</vt:lpstr>
      <vt:lpstr>5.3 Stabilität</vt:lpstr>
      <vt:lpstr>Stabiles, labiles und indifferentes Gleichgewicht</vt:lpstr>
      <vt:lpstr>Dynamische Stabilität</vt:lpstr>
      <vt:lpstr>Stabilität um drei Achsen</vt:lpstr>
      <vt:lpstr>Längsstabilität</vt:lpstr>
      <vt:lpstr>Instabilität der Längsbewegung</vt:lpstr>
      <vt:lpstr>Richtungsstabilität</vt:lpstr>
      <vt:lpstr>Richtungsstabilität durch Pfeilung</vt:lpstr>
      <vt:lpstr>Negative Pfeilung</vt:lpstr>
      <vt:lpstr>Querstabilität</vt:lpstr>
      <vt:lpstr>Flügelschränkung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Hansen</dc:creator>
  <cp:lastModifiedBy>Schorsch</cp:lastModifiedBy>
  <cp:revision>56</cp:revision>
  <dcterms:created xsi:type="dcterms:W3CDTF">2021-05-15T14:36:40Z</dcterms:created>
  <dcterms:modified xsi:type="dcterms:W3CDTF">2025-09-10T20:01:12Z</dcterms:modified>
</cp:coreProperties>
</file>