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256" r:id="rId2"/>
    <p:sldId id="260" r:id="rId3"/>
    <p:sldId id="264" r:id="rId4"/>
    <p:sldId id="284" r:id="rId5"/>
    <p:sldId id="285" r:id="rId6"/>
    <p:sldId id="288" r:id="rId7"/>
    <p:sldId id="286" r:id="rId8"/>
    <p:sldId id="287" r:id="rId9"/>
    <p:sldId id="289" r:id="rId10"/>
    <p:sldId id="292" r:id="rId11"/>
    <p:sldId id="291" r:id="rId12"/>
    <p:sldId id="290" r:id="rId13"/>
  </p:sldIdLst>
  <p:sldSz cx="12192000" cy="6858000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0DEDB"/>
    <a:srgbClr val="4CBEE2"/>
    <a:srgbClr val="4472C4"/>
    <a:srgbClr val="044C96"/>
    <a:srgbClr val="2B88D9"/>
    <a:srgbClr val="C9DFF2"/>
    <a:srgbClr val="E6E6E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57" autoAdjust="0"/>
    <p:restoredTop sz="94250" autoAdjust="0"/>
  </p:normalViewPr>
  <p:slideViewPr>
    <p:cSldViewPr snapToGrid="0">
      <p:cViewPr varScale="1">
        <p:scale>
          <a:sx n="93" d="100"/>
          <a:sy n="93" d="100"/>
        </p:scale>
        <p:origin x="139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 dirty="0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F5E03-4EE1-4ED0-B9A7-3081538AD9C8}" type="datetimeFigureOut">
              <a:rPr lang="de-DE" smtClean="0"/>
              <a:t>10.09.2025</a:t>
            </a:fld>
            <a:endParaRPr lang="de-DE" dirty="0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 dirty="0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 dirty="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4FDA0A4-27B6-4433-A0BE-39B4CD827268}" type="slidenum">
              <a:rPr lang="de-DE" smtClean="0"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23423055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013C0C7-BC27-4C73-9D06-A8FBD2EE569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737915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2B4F34E1-7A66-4BD2-8530-4D461B59839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271422"/>
            <a:ext cx="9144000" cy="1655762"/>
          </a:xfrm>
        </p:spPr>
        <p:txBody>
          <a:bodyPr/>
          <a:lstStyle>
            <a:lvl1pPr marL="0" indent="0" algn="ctr">
              <a:buNone/>
              <a:defRPr sz="2400" i="1">
                <a:solidFill>
                  <a:srgbClr val="044C96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 dirty="0"/>
              <a:t>Master-Untertitelformat bearbeiten</a:t>
            </a: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1084FEBA-76BC-4FEC-AC82-40121E35D3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520000" y="6588000"/>
            <a:ext cx="540000" cy="288000"/>
          </a:xfrm>
          <a:prstGeom prst="rect">
            <a:avLst/>
          </a:prstGeom>
        </p:spPr>
        <p:txBody>
          <a:bodyPr/>
          <a:lstStyle>
            <a:lvl1pPr>
              <a:defRPr sz="1200"/>
            </a:lvl1pPr>
          </a:lstStyle>
          <a:p>
            <a:fld id="{1BAF13B1-D0BA-4A19-B609-64C08BFDA19E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7" name="Rechteck 6">
            <a:extLst>
              <a:ext uri="{FF2B5EF4-FFF2-40B4-BE49-F238E27FC236}">
                <a16:creationId xmlns:a16="http://schemas.microsoft.com/office/drawing/2014/main" id="{A16BF7EA-9E69-43AA-AA25-8E4952411D72}"/>
              </a:ext>
            </a:extLst>
          </p:cNvPr>
          <p:cNvSpPr/>
          <p:nvPr userDrawn="1"/>
        </p:nvSpPr>
        <p:spPr>
          <a:xfrm>
            <a:off x="0" y="-8027"/>
            <a:ext cx="12192000" cy="121941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8" name="Rechteck: abgerundete Ecken 7">
            <a:extLst>
              <a:ext uri="{FF2B5EF4-FFF2-40B4-BE49-F238E27FC236}">
                <a16:creationId xmlns:a16="http://schemas.microsoft.com/office/drawing/2014/main" id="{542946C2-1299-46A5-9EF2-19DADE93A95F}"/>
              </a:ext>
            </a:extLst>
          </p:cNvPr>
          <p:cNvSpPr/>
          <p:nvPr userDrawn="1"/>
        </p:nvSpPr>
        <p:spPr>
          <a:xfrm>
            <a:off x="192088" y="188913"/>
            <a:ext cx="11828145" cy="1219412"/>
          </a:xfrm>
          <a:prstGeom prst="roundRect">
            <a:avLst/>
          </a:prstGeom>
          <a:ln>
            <a:noFill/>
          </a:ln>
          <a:effectLst>
            <a:reflection blurRad="6350" stA="50000" endA="300" endPos="130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3200" b="1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Segelflugtheorie SFCL</a:t>
            </a:r>
          </a:p>
          <a:p>
            <a:pPr algn="ctr"/>
            <a:r>
              <a:rPr lang="de-DE" sz="4000" b="1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Grundlagen des Fliegens</a:t>
            </a:r>
          </a:p>
        </p:txBody>
      </p:sp>
    </p:spTree>
    <p:extLst>
      <p:ext uri="{BB962C8B-B14F-4D97-AF65-F5344CB8AC3E}">
        <p14:creationId xmlns:p14="http://schemas.microsoft.com/office/powerpoint/2010/main" val="31070287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30614A9-D9D8-4B52-9BD8-B78FCFA3EA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227DD4E1-2953-4AC8-B770-ADE67159F80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</p:txBody>
      </p:sp>
      <p:sp>
        <p:nvSpPr>
          <p:cNvPr id="7" name="Foliennummernplatzhalter 5">
            <a:extLst>
              <a:ext uri="{FF2B5EF4-FFF2-40B4-BE49-F238E27FC236}">
                <a16:creationId xmlns:a16="http://schemas.microsoft.com/office/drawing/2014/main" id="{2840E5EF-6E5E-4B22-9D47-1B013A4A75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520000" y="6588000"/>
            <a:ext cx="540000" cy="288000"/>
          </a:xfrm>
          <a:prstGeom prst="rect">
            <a:avLst/>
          </a:prstGeom>
        </p:spPr>
        <p:txBody>
          <a:bodyPr/>
          <a:lstStyle>
            <a:lvl1pPr>
              <a:defRPr sz="1200"/>
            </a:lvl1pPr>
          </a:lstStyle>
          <a:p>
            <a:fld id="{1BAF13B1-D0BA-4A19-B609-64C08BFDA19E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10" name="Textplatzhalter 12">
            <a:extLst>
              <a:ext uri="{FF2B5EF4-FFF2-40B4-BE49-F238E27FC236}">
                <a16:creationId xmlns:a16="http://schemas.microsoft.com/office/drawing/2014/main" id="{169B5081-F331-4EBA-AA89-677FF7D5E98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519800" y="6588000"/>
            <a:ext cx="9000000" cy="288000"/>
          </a:xfrm>
        </p:spPr>
        <p:txBody>
          <a:bodyPr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20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pPr lvl="0"/>
            <a:r>
              <a:rPr lang="de-DE" dirty="0"/>
              <a:t>Mastertextformat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23673641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47CAC94-4567-49FD-88EC-FF50A030EA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FBD349CE-4E41-4A5C-B20C-6C807995535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89186" y="924910"/>
            <a:ext cx="5830614" cy="5475890"/>
          </a:xfrm>
        </p:spPr>
        <p:txBody>
          <a:bodyPr/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47DD609C-C2D7-41F1-87A8-22980892612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924910"/>
            <a:ext cx="5795172" cy="5475890"/>
          </a:xfrm>
        </p:spPr>
        <p:txBody>
          <a:bodyPr/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</p:txBody>
      </p:sp>
      <p:sp>
        <p:nvSpPr>
          <p:cNvPr id="9" name="Foliennummernplatzhalter 5">
            <a:extLst>
              <a:ext uri="{FF2B5EF4-FFF2-40B4-BE49-F238E27FC236}">
                <a16:creationId xmlns:a16="http://schemas.microsoft.com/office/drawing/2014/main" id="{DB36124C-7041-40A4-96B0-3B932BE0E0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520000" y="6588000"/>
            <a:ext cx="540000" cy="288000"/>
          </a:xfrm>
          <a:prstGeom prst="rect">
            <a:avLst/>
          </a:prstGeom>
        </p:spPr>
        <p:txBody>
          <a:bodyPr/>
          <a:lstStyle>
            <a:lvl1pPr>
              <a:defRPr sz="1200"/>
            </a:lvl1pPr>
          </a:lstStyle>
          <a:p>
            <a:fld id="{1BAF13B1-D0BA-4A19-B609-64C08BFDA19E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13" name="Textplatzhalter 12">
            <a:extLst>
              <a:ext uri="{FF2B5EF4-FFF2-40B4-BE49-F238E27FC236}">
                <a16:creationId xmlns:a16="http://schemas.microsoft.com/office/drawing/2014/main" id="{483C9599-7AFB-41CC-A829-793E0ACC684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519800" y="6588000"/>
            <a:ext cx="9000000" cy="288000"/>
          </a:xfrm>
        </p:spPr>
        <p:txBody>
          <a:bodyPr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20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pPr lvl="0"/>
            <a:r>
              <a:rPr lang="de-DE" dirty="0"/>
              <a:t>Mastertextformat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8661307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25B1D07-A317-40DC-904D-FFA9D2BF9D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449C07EC-0A56-42F7-93B4-F3E5FF8361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520000" y="6588000"/>
            <a:ext cx="540000" cy="288000"/>
          </a:xfrm>
          <a:prstGeom prst="rect">
            <a:avLst/>
          </a:prstGeom>
        </p:spPr>
        <p:txBody>
          <a:bodyPr/>
          <a:lstStyle>
            <a:lvl1pPr>
              <a:defRPr sz="1200"/>
            </a:lvl1pPr>
          </a:lstStyle>
          <a:p>
            <a:fld id="{1BAF13B1-D0BA-4A19-B609-64C08BFDA19E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8" name="Textplatzhalter 12">
            <a:extLst>
              <a:ext uri="{FF2B5EF4-FFF2-40B4-BE49-F238E27FC236}">
                <a16:creationId xmlns:a16="http://schemas.microsoft.com/office/drawing/2014/main" id="{E9F8195F-514F-4121-87E1-5951ACAD0C2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519800" y="6588000"/>
            <a:ext cx="9000000" cy="288000"/>
          </a:xfrm>
        </p:spPr>
        <p:txBody>
          <a:bodyPr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20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pPr lvl="0"/>
            <a:r>
              <a:rPr lang="de-DE" dirty="0"/>
              <a:t>Mastertextformat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32118596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jpe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hteck 7">
            <a:extLst>
              <a:ext uri="{FF2B5EF4-FFF2-40B4-BE49-F238E27FC236}">
                <a16:creationId xmlns:a16="http://schemas.microsoft.com/office/drawing/2014/main" id="{4ABCD65A-2C65-4ECB-B843-BEFA8C03EA4D}"/>
              </a:ext>
            </a:extLst>
          </p:cNvPr>
          <p:cNvSpPr/>
          <p:nvPr userDrawn="1"/>
        </p:nvSpPr>
        <p:spPr>
          <a:xfrm>
            <a:off x="0" y="6593274"/>
            <a:ext cx="12192000" cy="288000"/>
          </a:xfrm>
          <a:prstGeom prst="rect">
            <a:avLst/>
          </a:prstGeom>
          <a:solidFill>
            <a:srgbClr val="4472C4"/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2" name="Titelplatzhalter 1">
            <a:extLst>
              <a:ext uri="{FF2B5EF4-FFF2-40B4-BE49-F238E27FC236}">
                <a16:creationId xmlns:a16="http://schemas.microsoft.com/office/drawing/2014/main" id="{845C07F7-2E6A-4BCF-8A84-662E62A5E6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54814" y="132512"/>
            <a:ext cx="7164934" cy="504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 dirty="0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BA6C3B32-9CDA-4DE4-A6FA-6084A993A8F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78676" y="892788"/>
            <a:ext cx="11788696" cy="555133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</p:txBody>
      </p:sp>
      <p:sp>
        <p:nvSpPr>
          <p:cNvPr id="7" name="Textfeld 6">
            <a:extLst>
              <a:ext uri="{FF2B5EF4-FFF2-40B4-BE49-F238E27FC236}">
                <a16:creationId xmlns:a16="http://schemas.microsoft.com/office/drawing/2014/main" id="{B2A6F148-36B9-4688-A75C-51562723EDD4}"/>
              </a:ext>
            </a:extLst>
          </p:cNvPr>
          <p:cNvSpPr txBox="1"/>
          <p:nvPr userDrawn="1"/>
        </p:nvSpPr>
        <p:spPr>
          <a:xfrm>
            <a:off x="306815" y="6588000"/>
            <a:ext cx="1332000" cy="288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200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© BUKO Segelflug</a:t>
            </a:r>
          </a:p>
        </p:txBody>
      </p:sp>
      <p:pic>
        <p:nvPicPr>
          <p:cNvPr id="10" name="Grafik 9" descr="Ein Bild, das Text enthält.&#10;&#10;Automatisch generierte Beschreibung">
            <a:extLst>
              <a:ext uri="{FF2B5EF4-FFF2-40B4-BE49-F238E27FC236}">
                <a16:creationId xmlns:a16="http://schemas.microsoft.com/office/drawing/2014/main" id="{0BCAD85F-347B-4CB1-A19C-9322E36E3FF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1478"/>
          <a:stretch/>
        </p:blipFill>
        <p:spPr>
          <a:xfrm>
            <a:off x="91049" y="15929"/>
            <a:ext cx="863766" cy="696169"/>
          </a:xfrm>
          <a:prstGeom prst="rect">
            <a:avLst/>
          </a:prstGeom>
        </p:spPr>
      </p:pic>
      <p:sp>
        <p:nvSpPr>
          <p:cNvPr id="12" name="Rechteck: abgerundete Ecken 11">
            <a:extLst>
              <a:ext uri="{FF2B5EF4-FFF2-40B4-BE49-F238E27FC236}">
                <a16:creationId xmlns:a16="http://schemas.microsoft.com/office/drawing/2014/main" id="{2F4365EF-E401-4AD6-9A42-F6FBA3A45F79}"/>
              </a:ext>
            </a:extLst>
          </p:cNvPr>
          <p:cNvSpPr/>
          <p:nvPr userDrawn="1"/>
        </p:nvSpPr>
        <p:spPr>
          <a:xfrm>
            <a:off x="8261131" y="103352"/>
            <a:ext cx="1296828" cy="504000"/>
          </a:xfrm>
          <a:prstGeom prst="roundRect">
            <a:avLst/>
          </a:prstGeom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38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 Rounded MT Bold" panose="020F0704030504030204" pitchFamily="34" charset="0"/>
              </a:rPr>
              <a:t>GDF</a:t>
            </a:r>
          </a:p>
        </p:txBody>
      </p:sp>
      <p:sp>
        <p:nvSpPr>
          <p:cNvPr id="13" name="Rechteck: abgerundete Ecken 12">
            <a:extLst>
              <a:ext uri="{FF2B5EF4-FFF2-40B4-BE49-F238E27FC236}">
                <a16:creationId xmlns:a16="http://schemas.microsoft.com/office/drawing/2014/main" id="{D3CFB5E0-5E15-488C-9576-0F223EAD510D}"/>
              </a:ext>
            </a:extLst>
          </p:cNvPr>
          <p:cNvSpPr/>
          <p:nvPr userDrawn="1"/>
        </p:nvSpPr>
        <p:spPr>
          <a:xfrm>
            <a:off x="9699342" y="103352"/>
            <a:ext cx="2492658" cy="504000"/>
          </a:xfrm>
          <a:prstGeom prst="roundRect">
            <a:avLst/>
          </a:prstGeom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r>
              <a:rPr lang="de-DE" sz="14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Segelflugtheorie SFCL</a:t>
            </a:r>
          </a:p>
          <a:p>
            <a:pPr algn="l"/>
            <a:r>
              <a:rPr lang="de-DE" sz="14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 Rounded MT Bold" panose="020F0704030504030204" pitchFamily="34" charset="0"/>
              </a:rPr>
              <a:t>Grundlagen des Fliegens</a:t>
            </a:r>
          </a:p>
        </p:txBody>
      </p:sp>
      <p:sp>
        <p:nvSpPr>
          <p:cNvPr id="14" name="Foliennummernplatzhalter 5">
            <a:extLst>
              <a:ext uri="{FF2B5EF4-FFF2-40B4-BE49-F238E27FC236}">
                <a16:creationId xmlns:a16="http://schemas.microsoft.com/office/drawing/2014/main" id="{DB51A1B0-2D75-497E-B002-E6BAD5BFE04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20000" y="6588000"/>
            <a:ext cx="540000" cy="288000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fld id="{1BAF13B1-D0BA-4A19-B609-64C08BFDA19E}" type="slidenum">
              <a:rPr lang="de-DE" smtClean="0"/>
              <a:pPr/>
              <a:t>‹Nr.›</a:t>
            </a:fld>
            <a:endParaRPr lang="de-DE" dirty="0"/>
          </a:p>
        </p:txBody>
      </p:sp>
      <p:cxnSp>
        <p:nvCxnSpPr>
          <p:cNvPr id="15" name="Gerader Verbinder 14">
            <a:extLst>
              <a:ext uri="{FF2B5EF4-FFF2-40B4-BE49-F238E27FC236}">
                <a16:creationId xmlns:a16="http://schemas.microsoft.com/office/drawing/2014/main" id="{702BE076-1037-4FB3-A5DA-6C5FD657D0C3}"/>
              </a:ext>
            </a:extLst>
          </p:cNvPr>
          <p:cNvCxnSpPr>
            <a:cxnSpLocks/>
          </p:cNvCxnSpPr>
          <p:nvPr userDrawn="1"/>
        </p:nvCxnSpPr>
        <p:spPr>
          <a:xfrm>
            <a:off x="0" y="710131"/>
            <a:ext cx="12192000" cy="0"/>
          </a:xfrm>
          <a:prstGeom prst="line">
            <a:avLst/>
          </a:prstGeom>
          <a:ln w="1587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Rechteck 3">
            <a:extLst>
              <a:ext uri="{FF2B5EF4-FFF2-40B4-BE49-F238E27FC236}">
                <a16:creationId xmlns:a16="http://schemas.microsoft.com/office/drawing/2014/main" id="{C486E684-9E51-4D4C-9F4D-4215507024FF}"/>
              </a:ext>
            </a:extLst>
          </p:cNvPr>
          <p:cNvSpPr/>
          <p:nvPr userDrawn="1"/>
        </p:nvSpPr>
        <p:spPr>
          <a:xfrm>
            <a:off x="11967372" y="103351"/>
            <a:ext cx="224628" cy="504000"/>
          </a:xfrm>
          <a:prstGeom prst="rect">
            <a:avLst/>
          </a:prstGeom>
          <a:solidFill>
            <a:srgbClr val="4472C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9021541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2" r:id="rId3"/>
    <p:sldLayoutId id="2147483654" r:id="rId4"/>
  </p:sldLayoutIdLst>
  <p:hf hdr="0" ftr="0" dt="0"/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rgbClr val="2B88D9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hteck: abgerundete Ecken 4">
            <a:extLst>
              <a:ext uri="{FF2B5EF4-FFF2-40B4-BE49-F238E27FC236}">
                <a16:creationId xmlns:a16="http://schemas.microsoft.com/office/drawing/2014/main" id="{884A4F68-ED5A-4FF4-8D2A-D2E64660729D}"/>
              </a:ext>
            </a:extLst>
          </p:cNvPr>
          <p:cNvSpPr/>
          <p:nvPr/>
        </p:nvSpPr>
        <p:spPr>
          <a:xfrm>
            <a:off x="192088" y="188913"/>
            <a:ext cx="11828145" cy="1219412"/>
          </a:xfrm>
          <a:prstGeom prst="roundRect">
            <a:avLst/>
          </a:prstGeom>
          <a:ln>
            <a:noFill/>
          </a:ln>
          <a:effectLst>
            <a:reflection blurRad="6350" stA="50000" endA="300" endPos="130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3200" b="1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Segelflugtheorie SFCL</a:t>
            </a:r>
          </a:p>
          <a:p>
            <a:pPr algn="ctr"/>
            <a:r>
              <a:rPr lang="de-DE" sz="4000" b="1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Grundlagen des Fliegens</a:t>
            </a:r>
          </a:p>
        </p:txBody>
      </p:sp>
      <p:pic>
        <p:nvPicPr>
          <p:cNvPr id="6" name="Grafik 5" descr="Ein Bild, das Text enthält.&#10;&#10;Automatisch generierte Beschreibung">
            <a:extLst>
              <a:ext uri="{FF2B5EF4-FFF2-40B4-BE49-F238E27FC236}">
                <a16:creationId xmlns:a16="http://schemas.microsoft.com/office/drawing/2014/main" id="{9486641D-FD6D-4834-B209-3534F1D283A0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2261"/>
          <a:stretch/>
        </p:blipFill>
        <p:spPr>
          <a:xfrm>
            <a:off x="3607299" y="1973866"/>
            <a:ext cx="5266568" cy="4332784"/>
          </a:xfrm>
          <a:prstGeom prst="rect">
            <a:avLst/>
          </a:prstGeom>
        </p:spPr>
      </p:pic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84239DEF-2EBC-47CA-A8AD-CCF7B7385C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AF13B1-D0BA-4A19-B609-64C08BFDA19E}" type="slidenum">
              <a:rPr lang="de-DE" smtClean="0"/>
              <a:t>1</a:t>
            </a:fld>
            <a:endParaRPr lang="de-DE" dirty="0"/>
          </a:p>
        </p:txBody>
      </p:sp>
      <p:sp>
        <p:nvSpPr>
          <p:cNvPr id="2" name="Textfeld 1">
            <a:extLst>
              <a:ext uri="{FF2B5EF4-FFF2-40B4-BE49-F238E27FC236}">
                <a16:creationId xmlns:a16="http://schemas.microsoft.com/office/drawing/2014/main" id="{CA754A21-1E1E-441C-91DA-BE1673E04CF5}"/>
              </a:ext>
            </a:extLst>
          </p:cNvPr>
          <p:cNvSpPr txBox="1"/>
          <p:nvPr/>
        </p:nvSpPr>
        <p:spPr>
          <a:xfrm>
            <a:off x="4758351" y="1408325"/>
            <a:ext cx="296446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e-DE" sz="2400" i="1" dirty="0">
                <a:solidFill>
                  <a:srgbClr val="044C96"/>
                </a:solidFill>
              </a:rPr>
              <a:t>PRINCIPLES OF FLIGHT</a:t>
            </a:r>
          </a:p>
        </p:txBody>
      </p:sp>
    </p:spTree>
    <p:extLst>
      <p:ext uri="{BB962C8B-B14F-4D97-AF65-F5344CB8AC3E}">
        <p14:creationId xmlns:p14="http://schemas.microsoft.com/office/powerpoint/2010/main" val="166720822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A3FA322-B917-4B15-B9E1-8FF8BF7447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de-DE" sz="2800" dirty="0"/>
              <a:t>Negatives Wendemoment</a:t>
            </a:r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C8E3A08C-0321-4E10-9A18-4764E9E36A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AF13B1-D0BA-4A19-B609-64C08BFDA19E}" type="slidenum">
              <a:rPr lang="de-DE" smtClean="0"/>
              <a:pPr/>
              <a:t>10</a:t>
            </a:fld>
            <a:endParaRPr lang="de-DE" dirty="0"/>
          </a:p>
        </p:txBody>
      </p:sp>
      <p:sp>
        <p:nvSpPr>
          <p:cNvPr id="6" name="Textplatzhalter 5">
            <a:extLst>
              <a:ext uri="{FF2B5EF4-FFF2-40B4-BE49-F238E27FC236}">
                <a16:creationId xmlns:a16="http://schemas.microsoft.com/office/drawing/2014/main" id="{BB1F5A3E-80EF-4ED8-B13B-8F9C8D0778A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de-DE" dirty="0"/>
              <a:t>5.4 Steuerung</a:t>
            </a:r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38E665F6-6F73-4705-ADCD-2EBA7A6AD1B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6829" y="1037843"/>
            <a:ext cx="6916129" cy="5117936"/>
          </a:xfrm>
          <a:prstGeom prst="rect">
            <a:avLst/>
          </a:prstGeom>
        </p:spPr>
      </p:pic>
      <p:sp>
        <p:nvSpPr>
          <p:cNvPr id="8" name="Text Box 12">
            <a:extLst>
              <a:ext uri="{FF2B5EF4-FFF2-40B4-BE49-F238E27FC236}">
                <a16:creationId xmlns:a16="http://schemas.microsoft.com/office/drawing/2014/main" id="{BFFAA136-8CD3-4207-A533-5E2C58657AB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13496" y="1231075"/>
            <a:ext cx="4546504" cy="48320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444500" indent="-444500">
              <a:buClr>
                <a:srgbClr val="CC0000"/>
              </a:buClr>
              <a:buFont typeface="Wingdings" charset="0"/>
              <a:buChar char="Ø"/>
            </a:pPr>
            <a:r>
              <a:rPr lang="de-DE" sz="2200" dirty="0">
                <a:latin typeface="Calibri" charset="0"/>
              </a:rPr>
              <a:t>Beim </a:t>
            </a:r>
            <a:r>
              <a:rPr lang="de-DE" sz="2200" dirty="0">
                <a:solidFill>
                  <a:srgbClr val="CC0000"/>
                </a:solidFill>
                <a:latin typeface="Calibri" charset="0"/>
              </a:rPr>
              <a:t>negativen Wendemoment </a:t>
            </a:r>
            <a:r>
              <a:rPr lang="de-DE" sz="2200" dirty="0">
                <a:latin typeface="Calibri" charset="0"/>
              </a:rPr>
              <a:t>dreht sich die Nase in Richtung des sich hebenden Flügels (also </a:t>
            </a:r>
            <a:r>
              <a:rPr lang="de-DE" sz="2200" dirty="0">
                <a:solidFill>
                  <a:srgbClr val="CC0000"/>
                </a:solidFill>
                <a:latin typeface="Calibri" charset="0"/>
              </a:rPr>
              <a:t>entgegengesetzt</a:t>
            </a:r>
            <a:r>
              <a:rPr lang="de-DE" sz="2200" dirty="0">
                <a:latin typeface="Calibri" charset="0"/>
              </a:rPr>
              <a:t> der gewünschten Kurvenrichtung</a:t>
            </a:r>
            <a:br>
              <a:rPr lang="de-DE" sz="2200" dirty="0">
                <a:latin typeface="Calibri" charset="0"/>
              </a:rPr>
            </a:br>
            <a:r>
              <a:rPr lang="de-DE" sz="2200" dirty="0">
                <a:latin typeface="Calibri" charset="0"/>
              </a:rPr>
              <a:t>		</a:t>
            </a:r>
            <a:r>
              <a:rPr lang="de-DE" sz="2200" dirty="0">
                <a:latin typeface="Calibri" charset="0"/>
                <a:sym typeface="Symbol" panose="05050102010706020507" pitchFamily="18" charset="2"/>
              </a:rPr>
              <a:t> daher „negativ“</a:t>
            </a:r>
            <a:r>
              <a:rPr lang="de-DE" sz="2200" dirty="0">
                <a:latin typeface="Calibri" charset="0"/>
              </a:rPr>
              <a:t>)!</a:t>
            </a:r>
          </a:p>
          <a:p>
            <a:pPr>
              <a:buClr>
                <a:srgbClr val="CC0000"/>
              </a:buClr>
            </a:pPr>
            <a:endParaRPr lang="de-DE" sz="2200" dirty="0">
              <a:latin typeface="Calibri" charset="0"/>
            </a:endParaRPr>
          </a:p>
          <a:p>
            <a:pPr marL="444500" indent="-444500">
              <a:buClr>
                <a:srgbClr val="CC0000"/>
              </a:buClr>
              <a:buFont typeface="Wingdings" charset="0"/>
              <a:buChar char="Ø"/>
            </a:pPr>
            <a:r>
              <a:rPr lang="de-DE" sz="2200" dirty="0">
                <a:latin typeface="Calibri" charset="0"/>
              </a:rPr>
              <a:t>Das negative Wendemoment ist nur kurzzeitig zu beobachten. Sobald das Flugzeug beginnt, in Richtung der hängenden Fläche zu schieben, wirkt das Schiebe-Giermoment.</a:t>
            </a:r>
            <a:endParaRPr lang="nl-NL" sz="2200" dirty="0">
              <a:latin typeface="Calibri" charset="0"/>
            </a:endParaRPr>
          </a:p>
          <a:p>
            <a:pPr marL="444500" indent="-444500">
              <a:buClr>
                <a:srgbClr val="CC0000"/>
              </a:buClr>
              <a:buFont typeface="Wingdings" charset="0"/>
              <a:buChar char="Ø"/>
            </a:pPr>
            <a:endParaRPr lang="nl-NL" sz="2200" dirty="0">
              <a:latin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0504346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A3FA322-B917-4B15-B9E1-8FF8BF7447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de-DE" sz="2800" dirty="0"/>
              <a:t>Schiebe-Giermoment</a:t>
            </a:r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C8E3A08C-0321-4E10-9A18-4764E9E36A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AF13B1-D0BA-4A19-B609-64C08BFDA19E}" type="slidenum">
              <a:rPr lang="de-DE" smtClean="0"/>
              <a:pPr/>
              <a:t>11</a:t>
            </a:fld>
            <a:endParaRPr lang="de-DE" dirty="0"/>
          </a:p>
        </p:txBody>
      </p:sp>
      <p:sp>
        <p:nvSpPr>
          <p:cNvPr id="6" name="Textplatzhalter 5">
            <a:extLst>
              <a:ext uri="{FF2B5EF4-FFF2-40B4-BE49-F238E27FC236}">
                <a16:creationId xmlns:a16="http://schemas.microsoft.com/office/drawing/2014/main" id="{BB1F5A3E-80EF-4ED8-B13B-8F9C8D0778A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de-DE" dirty="0"/>
              <a:t>5.4 Steuerung</a:t>
            </a:r>
          </a:p>
        </p:txBody>
      </p:sp>
      <p:sp>
        <p:nvSpPr>
          <p:cNvPr id="7" name="Tekstvak 1">
            <a:extLst>
              <a:ext uri="{FF2B5EF4-FFF2-40B4-BE49-F238E27FC236}">
                <a16:creationId xmlns:a16="http://schemas.microsoft.com/office/drawing/2014/main" id="{4CAE1482-0860-4ED1-BB90-6C4FF7FF155A}"/>
              </a:ext>
            </a:extLst>
          </p:cNvPr>
          <p:cNvSpPr txBox="1"/>
          <p:nvPr/>
        </p:nvSpPr>
        <p:spPr>
          <a:xfrm>
            <a:off x="5151120" y="2854015"/>
            <a:ext cx="6638880" cy="38779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Clr>
                <a:srgbClr val="C00000"/>
              </a:buClr>
              <a:buFont typeface="Wingdings" panose="05000000000000000000" pitchFamily="2" charset="2"/>
              <a:buChar char="Ø"/>
            </a:pPr>
            <a:r>
              <a:rPr lang="nl-NL" sz="2200" dirty="0"/>
              <a:t>Die </a:t>
            </a:r>
            <a:r>
              <a:rPr lang="nl-NL" sz="2200" dirty="0">
                <a:solidFill>
                  <a:srgbClr val="C00000"/>
                </a:solidFill>
              </a:rPr>
              <a:t>Sekundärwirkung </a:t>
            </a:r>
            <a:r>
              <a:rPr lang="nl-NL" sz="2200" dirty="0"/>
              <a:t>des</a:t>
            </a:r>
            <a:r>
              <a:rPr lang="nl-NL" sz="2200" dirty="0">
                <a:solidFill>
                  <a:srgbClr val="C00000"/>
                </a:solidFill>
              </a:rPr>
              <a:t> Schiebens </a:t>
            </a:r>
            <a:r>
              <a:rPr lang="nl-NL" sz="2200" dirty="0"/>
              <a:t>ist das</a:t>
            </a:r>
            <a:r>
              <a:rPr lang="nl-NL" sz="2200" dirty="0">
                <a:solidFill>
                  <a:srgbClr val="C00000"/>
                </a:solidFill>
              </a:rPr>
              <a:t> Gieren.</a:t>
            </a:r>
            <a:br>
              <a:rPr lang="nl-NL" sz="2200" dirty="0">
                <a:solidFill>
                  <a:srgbClr val="C00000"/>
                </a:solidFill>
              </a:rPr>
            </a:br>
            <a:endParaRPr lang="nl-NL" sz="2200" dirty="0">
              <a:solidFill>
                <a:srgbClr val="C00000"/>
              </a:solidFill>
            </a:endParaRPr>
          </a:p>
          <a:p>
            <a:pPr marL="457200" indent="-457200">
              <a:buClr>
                <a:srgbClr val="C00000"/>
              </a:buClr>
              <a:buFont typeface="Wingdings" panose="05000000000000000000" pitchFamily="2" charset="2"/>
              <a:buChar char="Ø"/>
            </a:pPr>
            <a:r>
              <a:rPr lang="de-DE" sz="2200" dirty="0"/>
              <a:t>Das Segelflugzeug rutscht zur Seite. </a:t>
            </a:r>
            <a:br>
              <a:rPr lang="de-DE" sz="2200" dirty="0"/>
            </a:br>
            <a:r>
              <a:rPr lang="de-DE" sz="2200" dirty="0"/>
              <a:t>Diese Bewegung in Richtung des abgesenkten Flügels verursacht eine Querströmung. </a:t>
            </a:r>
            <a:br>
              <a:rPr lang="de-DE" sz="2200" dirty="0"/>
            </a:br>
            <a:r>
              <a:rPr lang="de-DE" sz="2200" dirty="0"/>
              <a:t>Das Seitenleitwerk wird seitlich angeblasen </a:t>
            </a:r>
            <a:br>
              <a:rPr lang="de-DE" sz="2200" dirty="0"/>
            </a:br>
            <a:r>
              <a:rPr lang="de-DE" sz="2200" dirty="0"/>
              <a:t>(mit entsprechendem Anstellwinkel). </a:t>
            </a:r>
            <a:br>
              <a:rPr lang="de-DE" sz="2200" dirty="0"/>
            </a:br>
            <a:r>
              <a:rPr lang="de-DE" sz="2200" dirty="0"/>
              <a:t>Die Folge ist ein Moment um die Hochachse, wodurch sich die Rumpfnase in Richtung des abgesenkten Flügels dreht. </a:t>
            </a:r>
          </a:p>
          <a:p>
            <a:pPr marL="457200" indent="-457200">
              <a:buClr>
                <a:srgbClr val="FF0000"/>
              </a:buClr>
              <a:buFont typeface="Wingdings" panose="05000000000000000000" pitchFamily="2" charset="2"/>
              <a:buChar char="Ø"/>
            </a:pPr>
            <a:endParaRPr lang="nl-NL" sz="2600" dirty="0"/>
          </a:p>
        </p:txBody>
      </p:sp>
      <p:pic>
        <p:nvPicPr>
          <p:cNvPr id="8" name="Grafik 7" descr="Ein Bild, das Text, Antenne enthält.&#10;&#10;Automatisch generierte Beschreibung">
            <a:extLst>
              <a:ext uri="{FF2B5EF4-FFF2-40B4-BE49-F238E27FC236}">
                <a16:creationId xmlns:a16="http://schemas.microsoft.com/office/drawing/2014/main" id="{9D1AA523-9DFD-4093-960E-BDCF50330C6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708" y="798798"/>
            <a:ext cx="3889573" cy="2813458"/>
          </a:xfrm>
          <a:prstGeom prst="rect">
            <a:avLst/>
          </a:prstGeom>
        </p:spPr>
      </p:pic>
      <p:pic>
        <p:nvPicPr>
          <p:cNvPr id="9" name="Grafik 8" descr="Ein Bild, das Himmel, Antenne, Linie enthält.&#10;&#10;Automatisch generierte Beschreibung">
            <a:extLst>
              <a:ext uri="{FF2B5EF4-FFF2-40B4-BE49-F238E27FC236}">
                <a16:creationId xmlns:a16="http://schemas.microsoft.com/office/drawing/2014/main" id="{72B9E38D-209F-405B-B213-652EB1FDB59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2254" y="3693399"/>
            <a:ext cx="3840480" cy="28134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004942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A3FA322-B917-4B15-B9E1-8FF8BF7447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de-DE" sz="2800" dirty="0"/>
              <a:t>Gier-Rollmoment</a:t>
            </a:r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C8E3A08C-0321-4E10-9A18-4764E9E36A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AF13B1-D0BA-4A19-B609-64C08BFDA19E}" type="slidenum">
              <a:rPr lang="de-DE" smtClean="0"/>
              <a:pPr/>
              <a:t>12</a:t>
            </a:fld>
            <a:endParaRPr lang="de-DE" dirty="0"/>
          </a:p>
        </p:txBody>
      </p:sp>
      <p:sp>
        <p:nvSpPr>
          <p:cNvPr id="6" name="Textplatzhalter 5">
            <a:extLst>
              <a:ext uri="{FF2B5EF4-FFF2-40B4-BE49-F238E27FC236}">
                <a16:creationId xmlns:a16="http://schemas.microsoft.com/office/drawing/2014/main" id="{BB1F5A3E-80EF-4ED8-B13B-8F9C8D0778A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de-DE" dirty="0"/>
              <a:t>5.4 Steuerung</a:t>
            </a:r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38C33564-D3AF-4392-9313-2D22EF825DA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2926" y="959578"/>
            <a:ext cx="7733747" cy="3338401"/>
          </a:xfrm>
          <a:prstGeom prst="rect">
            <a:avLst/>
          </a:prstGeom>
        </p:spPr>
      </p:pic>
      <p:sp>
        <p:nvSpPr>
          <p:cNvPr id="8" name="Tekstvak 1">
            <a:extLst>
              <a:ext uri="{FF2B5EF4-FFF2-40B4-BE49-F238E27FC236}">
                <a16:creationId xmlns:a16="http://schemas.microsoft.com/office/drawing/2014/main" id="{FE7913C9-91F2-45C5-B799-4D65EAAC6C82}"/>
              </a:ext>
            </a:extLst>
          </p:cNvPr>
          <p:cNvSpPr txBox="1"/>
          <p:nvPr/>
        </p:nvSpPr>
        <p:spPr>
          <a:xfrm>
            <a:off x="954814" y="4614871"/>
            <a:ext cx="10397370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spcAft>
                <a:spcPts val="1200"/>
              </a:spcAft>
              <a:buClr>
                <a:srgbClr val="C00000"/>
              </a:buClr>
              <a:buFont typeface="Wingdings" panose="05000000000000000000" pitchFamily="2" charset="2"/>
              <a:buChar char="Ø"/>
            </a:pPr>
            <a:r>
              <a:rPr lang="nl-NL" sz="2200" dirty="0"/>
              <a:t>Die </a:t>
            </a:r>
            <a:r>
              <a:rPr lang="nl-NL" sz="2200" dirty="0">
                <a:solidFill>
                  <a:srgbClr val="C00000"/>
                </a:solidFill>
              </a:rPr>
              <a:t>Sekundärwirkung </a:t>
            </a:r>
            <a:r>
              <a:rPr lang="nl-NL" sz="2200" dirty="0"/>
              <a:t>des</a:t>
            </a:r>
            <a:r>
              <a:rPr lang="nl-NL" sz="2200" dirty="0">
                <a:solidFill>
                  <a:srgbClr val="C00000"/>
                </a:solidFill>
              </a:rPr>
              <a:t> Gierens </a:t>
            </a:r>
            <a:r>
              <a:rPr lang="nl-NL" sz="2200" dirty="0"/>
              <a:t>ist</a:t>
            </a:r>
            <a:r>
              <a:rPr lang="nl-NL" sz="2200" dirty="0">
                <a:solidFill>
                  <a:srgbClr val="C00000"/>
                </a:solidFill>
              </a:rPr>
              <a:t> Rollen.</a:t>
            </a:r>
            <a:r>
              <a:rPr lang="nl-NL" sz="2200" dirty="0"/>
              <a:t> </a:t>
            </a:r>
          </a:p>
          <a:p>
            <a:pPr marL="457200" indent="-457200">
              <a:spcAft>
                <a:spcPts val="1200"/>
              </a:spcAft>
              <a:buClr>
                <a:srgbClr val="C00000"/>
              </a:buClr>
              <a:buFont typeface="Wingdings" panose="05000000000000000000" pitchFamily="2" charset="2"/>
              <a:buChar char="Ø"/>
            </a:pPr>
            <a:r>
              <a:rPr lang="de-DE" sz="2200" dirty="0"/>
              <a:t>Der nach vorn drehende Flügel wird schneller angeströmt als der zurückbleibende (größerer Weg). Er liefert mehr Auftrieb als der zurückbleibende Flügel und hebt sich </a:t>
            </a:r>
            <a:r>
              <a:rPr lang="de-DE" sz="2200" dirty="0">
                <a:sym typeface="Symbol" panose="05050102010706020507" pitchFamily="18" charset="2"/>
              </a:rPr>
              <a:t> </a:t>
            </a:r>
            <a:r>
              <a:rPr lang="de-DE" sz="2200" dirty="0">
                <a:solidFill>
                  <a:srgbClr val="C00000"/>
                </a:solidFill>
                <a:sym typeface="Symbol" panose="05050102010706020507" pitchFamily="18" charset="2"/>
              </a:rPr>
              <a:t>Rollen</a:t>
            </a:r>
            <a:r>
              <a:rPr lang="de-DE" sz="2200" dirty="0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333949737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82AC422-73B0-4880-8217-243373E43E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e-DE" dirty="0"/>
              <a:t>Gliederung (SFCL)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816C87F1-7C08-4959-A7EC-85DEC81366CE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 marL="540000" indent="-540000" defTabSz="540000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None/>
            </a:pPr>
            <a:r>
              <a:rPr lang="de-DE" sz="2400" b="1" dirty="0"/>
              <a:t>5	Grundlagen des Fliegens</a:t>
            </a:r>
          </a:p>
          <a:p>
            <a:pPr marL="540000" lvl="1" indent="0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de-DE" sz="1800" b="1" i="1" dirty="0">
                <a:solidFill>
                  <a:srgbClr val="044C96"/>
                </a:solidFill>
              </a:rPr>
              <a:t>Principles of flight</a:t>
            </a:r>
          </a:p>
          <a:p>
            <a:pPr marL="452438" indent="-540000" defTabSz="540000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None/>
            </a:pPr>
            <a:r>
              <a:rPr lang="de-DE" dirty="0"/>
              <a:t>5.1		Aerodynamik (Strömungslehre)</a:t>
            </a:r>
          </a:p>
          <a:p>
            <a:pPr marL="540000" indent="0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de-DE" sz="1800" i="1" dirty="0">
                <a:solidFill>
                  <a:srgbClr val="044C96"/>
                </a:solidFill>
              </a:rPr>
              <a:t>Aerodynamics (airflow) </a:t>
            </a:r>
          </a:p>
          <a:p>
            <a:pPr marL="452438" indent="-540000" defTabSz="540000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None/>
            </a:pPr>
            <a:r>
              <a:rPr lang="de-DE" dirty="0"/>
              <a:t>5.2		Flugmechanik</a:t>
            </a:r>
          </a:p>
          <a:p>
            <a:pPr marL="540000" indent="0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de-DE" sz="1800" i="1" dirty="0">
                <a:solidFill>
                  <a:srgbClr val="044C96"/>
                </a:solidFill>
              </a:rPr>
              <a:t>Flight mechanics</a:t>
            </a:r>
          </a:p>
          <a:p>
            <a:pPr marL="452438" indent="-540000" defTabSz="540000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None/>
            </a:pPr>
            <a:r>
              <a:rPr lang="de-DE" dirty="0"/>
              <a:t>5.3		Stabilität</a:t>
            </a:r>
          </a:p>
          <a:p>
            <a:pPr marL="540000" indent="0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de-DE" sz="1800" i="1" dirty="0">
                <a:solidFill>
                  <a:srgbClr val="044C96"/>
                </a:solidFill>
              </a:rPr>
              <a:t>Stability</a:t>
            </a:r>
          </a:p>
          <a:p>
            <a:pPr marL="452438" indent="-540000" defTabSz="540000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None/>
            </a:pPr>
            <a:r>
              <a:rPr lang="de-DE" dirty="0"/>
              <a:t>5.4		Steuerung</a:t>
            </a:r>
          </a:p>
          <a:p>
            <a:pPr marL="540000" indent="0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de-DE" sz="1800" i="1" dirty="0">
                <a:solidFill>
                  <a:srgbClr val="044C96"/>
                </a:solidFill>
              </a:rPr>
              <a:t>Control</a:t>
            </a:r>
          </a:p>
          <a:p>
            <a:pPr marL="806450" indent="4763">
              <a:spcBef>
                <a:spcPts val="300"/>
              </a:spcBef>
              <a:spcAft>
                <a:spcPts val="600"/>
              </a:spcAft>
              <a:buNone/>
            </a:pPr>
            <a:endParaRPr lang="de-DE" sz="2000" i="1" dirty="0">
              <a:solidFill>
                <a:srgbClr val="044C96"/>
              </a:solidFill>
            </a:endParaRP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8616F40A-8AD2-4F07-8A23-28333DA8DE5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11044"/>
            <a:ext cx="5795172" cy="4589755"/>
          </a:xfrm>
        </p:spPr>
        <p:txBody>
          <a:bodyPr>
            <a:normAutofit/>
          </a:bodyPr>
          <a:lstStyle/>
          <a:p>
            <a:pPr marL="540000" indent="-540000" defTabSz="540000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None/>
            </a:pPr>
            <a:r>
              <a:rPr lang="de-DE" dirty="0"/>
              <a:t>5.5	Betriebsgrenzen </a:t>
            </a:r>
            <a:br>
              <a:rPr lang="de-DE" dirty="0"/>
            </a:br>
            <a:r>
              <a:rPr lang="de-DE" dirty="0"/>
              <a:t>(Manöverlasten und Lastvielfache) </a:t>
            </a:r>
          </a:p>
          <a:p>
            <a:pPr marL="540000" indent="0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en-US" sz="1800" i="1" dirty="0">
                <a:solidFill>
                  <a:srgbClr val="044C96"/>
                </a:solidFill>
              </a:rPr>
              <a:t>Limitations (load factor and manoeuvres)</a:t>
            </a:r>
            <a:endParaRPr lang="de-DE" sz="1800" i="1" dirty="0">
              <a:solidFill>
                <a:srgbClr val="044C96"/>
              </a:solidFill>
            </a:endParaRPr>
          </a:p>
          <a:p>
            <a:pPr marL="452438" indent="-540000" defTabSz="540000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None/>
            </a:pPr>
            <a:r>
              <a:rPr lang="de-DE" dirty="0"/>
              <a:t>5.6		Überziehen und Trudeln</a:t>
            </a:r>
          </a:p>
          <a:p>
            <a:pPr marL="540000" indent="0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de-DE" sz="1800" i="1" dirty="0">
                <a:solidFill>
                  <a:srgbClr val="044C96"/>
                </a:solidFill>
              </a:rPr>
              <a:t>Stalling and spinning</a:t>
            </a:r>
          </a:p>
          <a:p>
            <a:pPr marL="452438" indent="-540000" defTabSz="540000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None/>
            </a:pPr>
            <a:r>
              <a:rPr lang="de-DE" dirty="0"/>
              <a:t>5.7		Steilspirale </a:t>
            </a:r>
          </a:p>
          <a:p>
            <a:pPr marL="540000" indent="0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de-DE" sz="1800" i="1" dirty="0">
                <a:solidFill>
                  <a:srgbClr val="044C96"/>
                </a:solidFill>
              </a:rPr>
              <a:t>Spiral dive</a:t>
            </a:r>
          </a:p>
          <a:p>
            <a:pPr marL="452438" indent="-540000" defTabSz="540000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None/>
            </a:pPr>
            <a:r>
              <a:rPr lang="de-DE" dirty="0"/>
              <a:t>5.8		Propeller </a:t>
            </a:r>
          </a:p>
          <a:p>
            <a:pPr marL="540000" indent="0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de-DE" sz="1800" i="1" dirty="0">
                <a:solidFill>
                  <a:srgbClr val="044C96"/>
                </a:solidFill>
              </a:rPr>
              <a:t>Propeller</a:t>
            </a:r>
          </a:p>
          <a:p>
            <a:pPr marL="0" indent="0">
              <a:buNone/>
            </a:pPr>
            <a:endParaRPr lang="de-DE" dirty="0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8974E809-361D-4737-B52C-E6563C29B0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AF13B1-D0BA-4A19-B609-64C08BFDA19E}" type="slidenum">
              <a:rPr lang="de-DE" smtClean="0"/>
              <a:pPr/>
              <a:t>2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24790303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102C7A8-7EE1-445E-B18B-B0B44B02957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de-DE" dirty="0"/>
              <a:t>5.4 Steuerung</a:t>
            </a: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C3147B01-30C8-421C-BD17-8AC69CBE5D79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de-DE" dirty="0">
                <a:solidFill>
                  <a:srgbClr val="044C96"/>
                </a:solidFill>
              </a:rPr>
              <a:t>Control</a:t>
            </a: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4B18B720-1CFD-4B73-A56F-433DC892E5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AF13B1-D0BA-4A19-B609-64C08BFDA19E}" type="slidenum">
              <a:rPr lang="de-DE" smtClean="0"/>
              <a:pPr/>
              <a:t>3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40853493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A3FA322-B917-4B15-B9E1-8FF8BF7447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de-DE" sz="2800" dirty="0"/>
              <a:t>Steuerflächen</a:t>
            </a:r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C8E3A08C-0321-4E10-9A18-4764E9E36A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AF13B1-D0BA-4A19-B609-64C08BFDA19E}" type="slidenum">
              <a:rPr lang="de-DE" smtClean="0"/>
              <a:pPr/>
              <a:t>4</a:t>
            </a:fld>
            <a:endParaRPr lang="de-DE" dirty="0"/>
          </a:p>
        </p:txBody>
      </p:sp>
      <p:sp>
        <p:nvSpPr>
          <p:cNvPr id="6" name="Textplatzhalter 5">
            <a:extLst>
              <a:ext uri="{FF2B5EF4-FFF2-40B4-BE49-F238E27FC236}">
                <a16:creationId xmlns:a16="http://schemas.microsoft.com/office/drawing/2014/main" id="{BB1F5A3E-80EF-4ED8-B13B-8F9C8D0778A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de-DE" dirty="0"/>
              <a:t>5.4 Steuerung</a:t>
            </a:r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396EE70E-2B62-4EA9-A616-F063D670D596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5019" y="1012954"/>
            <a:ext cx="7164933" cy="4279231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Tekstvak 1">
            <a:extLst>
              <a:ext uri="{FF2B5EF4-FFF2-40B4-BE49-F238E27FC236}">
                <a16:creationId xmlns:a16="http://schemas.microsoft.com/office/drawing/2014/main" id="{A410D0E8-E91D-488E-94B9-CF35DE5BEE40}"/>
              </a:ext>
            </a:extLst>
          </p:cNvPr>
          <p:cNvSpPr txBox="1"/>
          <p:nvPr/>
        </p:nvSpPr>
        <p:spPr>
          <a:xfrm>
            <a:off x="7795320" y="1012954"/>
            <a:ext cx="4264680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rgbClr val="FF0000"/>
              </a:buClr>
            </a:pPr>
            <a:r>
              <a:rPr lang="de-DE" sz="2200" dirty="0"/>
              <a:t>Ein Segelflugzeug hat </a:t>
            </a:r>
            <a:r>
              <a:rPr lang="de-DE" sz="2200" dirty="0">
                <a:solidFill>
                  <a:srgbClr val="C00000"/>
                </a:solidFill>
              </a:rPr>
              <a:t>drei Steuerflächen</a:t>
            </a:r>
            <a:r>
              <a:rPr lang="de-DE" sz="2200" dirty="0">
                <a:solidFill>
                  <a:srgbClr val="FF0000"/>
                </a:solidFill>
              </a:rPr>
              <a:t> </a:t>
            </a:r>
            <a:r>
              <a:rPr lang="de-DE" sz="2200" dirty="0"/>
              <a:t>(Ruder), mit denen es um seine drei Achsen gedreht werden kann:</a:t>
            </a:r>
            <a:br>
              <a:rPr lang="de-DE" sz="2200" dirty="0"/>
            </a:br>
            <a:endParaRPr lang="de-DE" sz="2200" dirty="0"/>
          </a:p>
          <a:p>
            <a:pPr marL="457200" indent="-457200">
              <a:buClr>
                <a:srgbClr val="C00000"/>
              </a:buClr>
              <a:buFont typeface="Wingdings" panose="05000000000000000000" pitchFamily="2" charset="2"/>
              <a:buChar char="Ø"/>
            </a:pPr>
            <a:r>
              <a:rPr lang="nl-NL" sz="2200" dirty="0"/>
              <a:t>das </a:t>
            </a:r>
            <a:r>
              <a:rPr lang="nl-NL" sz="2200" dirty="0">
                <a:solidFill>
                  <a:srgbClr val="C00000"/>
                </a:solidFill>
              </a:rPr>
              <a:t>Höhenleitwerk</a:t>
            </a:r>
            <a:r>
              <a:rPr lang="nl-NL" sz="2200" dirty="0"/>
              <a:t> mit dem </a:t>
            </a:r>
            <a:r>
              <a:rPr lang="nl-NL" sz="2200" dirty="0">
                <a:solidFill>
                  <a:srgbClr val="C00000"/>
                </a:solidFill>
              </a:rPr>
              <a:t>Höhenruder</a:t>
            </a:r>
            <a:r>
              <a:rPr lang="nl-NL" sz="2200" dirty="0"/>
              <a:t> </a:t>
            </a:r>
            <a:br>
              <a:rPr lang="nl-NL" sz="2200" dirty="0"/>
            </a:br>
            <a:endParaRPr lang="nl-NL" sz="2200" dirty="0"/>
          </a:p>
          <a:p>
            <a:pPr marL="457200" indent="-457200">
              <a:buClr>
                <a:srgbClr val="C00000"/>
              </a:buClr>
              <a:buFont typeface="Wingdings" panose="05000000000000000000" pitchFamily="2" charset="2"/>
              <a:buChar char="Ø"/>
            </a:pPr>
            <a:r>
              <a:rPr lang="nl-NL" sz="2200" dirty="0"/>
              <a:t>die Flügel mit den </a:t>
            </a:r>
            <a:r>
              <a:rPr lang="nl-NL" sz="2200" dirty="0">
                <a:solidFill>
                  <a:srgbClr val="C00000"/>
                </a:solidFill>
              </a:rPr>
              <a:t>Querrudern</a:t>
            </a:r>
            <a:br>
              <a:rPr lang="nl-NL" sz="2200" dirty="0">
                <a:solidFill>
                  <a:srgbClr val="FF0000"/>
                </a:solidFill>
              </a:rPr>
            </a:br>
            <a:endParaRPr lang="nl-NL" sz="2200" dirty="0">
              <a:solidFill>
                <a:srgbClr val="FF0000"/>
              </a:solidFill>
            </a:endParaRPr>
          </a:p>
          <a:p>
            <a:pPr marL="457200" indent="-457200">
              <a:buClr>
                <a:srgbClr val="C00000"/>
              </a:buClr>
              <a:buFont typeface="Wingdings" panose="05000000000000000000" pitchFamily="2" charset="2"/>
              <a:buChar char="Ø"/>
            </a:pPr>
            <a:r>
              <a:rPr lang="nl-NL" sz="2200" dirty="0"/>
              <a:t>das </a:t>
            </a:r>
            <a:r>
              <a:rPr lang="nl-NL" sz="2200" dirty="0">
                <a:solidFill>
                  <a:srgbClr val="C00000"/>
                </a:solidFill>
              </a:rPr>
              <a:t>Seitenleitwerk</a:t>
            </a:r>
            <a:r>
              <a:rPr lang="nl-NL" sz="2200" dirty="0"/>
              <a:t> mit dem </a:t>
            </a:r>
            <a:r>
              <a:rPr lang="nl-NL" sz="2200" dirty="0">
                <a:solidFill>
                  <a:srgbClr val="C00000"/>
                </a:solidFill>
              </a:rPr>
              <a:t>Seitenruder</a:t>
            </a:r>
          </a:p>
        </p:txBody>
      </p:sp>
    </p:spTree>
    <p:extLst>
      <p:ext uri="{BB962C8B-B14F-4D97-AF65-F5344CB8AC3E}">
        <p14:creationId xmlns:p14="http://schemas.microsoft.com/office/powerpoint/2010/main" val="183106036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A3FA322-B917-4B15-B9E1-8FF8BF7447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de-DE" sz="2800" dirty="0"/>
              <a:t>Ruderwirkung</a:t>
            </a:r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C8E3A08C-0321-4E10-9A18-4764E9E36A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AF13B1-D0BA-4A19-B609-64C08BFDA19E}" type="slidenum">
              <a:rPr lang="de-DE" smtClean="0"/>
              <a:pPr/>
              <a:t>5</a:t>
            </a:fld>
            <a:endParaRPr lang="de-DE" dirty="0"/>
          </a:p>
        </p:txBody>
      </p:sp>
      <p:sp>
        <p:nvSpPr>
          <p:cNvPr id="6" name="Textplatzhalter 5">
            <a:extLst>
              <a:ext uri="{FF2B5EF4-FFF2-40B4-BE49-F238E27FC236}">
                <a16:creationId xmlns:a16="http://schemas.microsoft.com/office/drawing/2014/main" id="{BB1F5A3E-80EF-4ED8-B13B-8F9C8D0778A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de-DE" dirty="0"/>
              <a:t>5.4 Steuerung</a:t>
            </a:r>
          </a:p>
        </p:txBody>
      </p:sp>
      <p:sp>
        <p:nvSpPr>
          <p:cNvPr id="7" name="Tekstvak 1">
            <a:extLst>
              <a:ext uri="{FF2B5EF4-FFF2-40B4-BE49-F238E27FC236}">
                <a16:creationId xmlns:a16="http://schemas.microsoft.com/office/drawing/2014/main" id="{D1A4B74D-94A9-4E54-BE50-3C37CDE158CC}"/>
              </a:ext>
            </a:extLst>
          </p:cNvPr>
          <p:cNvSpPr txBox="1"/>
          <p:nvPr/>
        </p:nvSpPr>
        <p:spPr>
          <a:xfrm>
            <a:off x="5623560" y="1351508"/>
            <a:ext cx="6436440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52425" indent="-352425">
              <a:buClr>
                <a:schemeClr val="tx1"/>
              </a:buClr>
              <a:buFont typeface="+mj-lt"/>
              <a:buAutoNum type="arabicPeriod"/>
            </a:pPr>
            <a:r>
              <a:rPr lang="de-DE" sz="2200" dirty="0"/>
              <a:t>Ein Ausschlag des Höhenruders bewirkt eine Drehung um die Querachse, die wir als </a:t>
            </a:r>
            <a:r>
              <a:rPr lang="nl-NL" sz="2200" dirty="0">
                <a:solidFill>
                  <a:srgbClr val="C00000"/>
                </a:solidFill>
              </a:rPr>
              <a:t>Nicken</a:t>
            </a:r>
            <a:r>
              <a:rPr lang="nl-NL" sz="2200" dirty="0"/>
              <a:t> bezeichnen.</a:t>
            </a:r>
            <a:br>
              <a:rPr lang="nl-NL" sz="2200" dirty="0"/>
            </a:br>
            <a:br>
              <a:rPr lang="nl-NL" sz="2200" dirty="0"/>
            </a:br>
            <a:endParaRPr lang="nl-NL" sz="2200" dirty="0"/>
          </a:p>
          <a:p>
            <a:pPr marL="352425" indent="-352425">
              <a:buClr>
                <a:schemeClr val="tx1"/>
              </a:buClr>
              <a:buFont typeface="+mj-lt"/>
              <a:buAutoNum type="arabicPeriod"/>
            </a:pPr>
            <a:r>
              <a:rPr lang="de-DE" sz="2200" dirty="0"/>
              <a:t>Ein Ausschlag des Seitenruders bewirkt eine Drehung um die Hochachse, die wir als </a:t>
            </a:r>
            <a:r>
              <a:rPr lang="nl-NL" sz="2200" dirty="0">
                <a:solidFill>
                  <a:srgbClr val="C00000"/>
                </a:solidFill>
              </a:rPr>
              <a:t>Gieren</a:t>
            </a:r>
            <a:r>
              <a:rPr lang="nl-NL" sz="2200" dirty="0"/>
              <a:t> </a:t>
            </a:r>
            <a:br>
              <a:rPr lang="nl-NL" sz="2200" dirty="0"/>
            </a:br>
            <a:r>
              <a:rPr lang="nl-NL" sz="2200" dirty="0"/>
              <a:t>(oder </a:t>
            </a:r>
            <a:r>
              <a:rPr lang="nl-NL" sz="2200" dirty="0">
                <a:solidFill>
                  <a:srgbClr val="C00000"/>
                </a:solidFill>
              </a:rPr>
              <a:t>Wenden</a:t>
            </a:r>
            <a:r>
              <a:rPr lang="nl-NL" sz="2200" dirty="0"/>
              <a:t>) bezeichnen. </a:t>
            </a:r>
            <a:br>
              <a:rPr lang="nl-NL" sz="2200" dirty="0"/>
            </a:br>
            <a:br>
              <a:rPr lang="nl-NL" sz="2200" dirty="0"/>
            </a:br>
            <a:endParaRPr lang="nl-NL" sz="2200" dirty="0"/>
          </a:p>
          <a:p>
            <a:pPr marL="352425" indent="-352425">
              <a:buClr>
                <a:schemeClr val="tx1"/>
              </a:buClr>
              <a:buFont typeface="+mj-lt"/>
              <a:buAutoNum type="arabicPeriod"/>
            </a:pPr>
            <a:r>
              <a:rPr lang="de-DE" sz="2200" dirty="0"/>
              <a:t>Ein Ausschlag der Querruder bewirkt eine Drehung um die Längsachse, die wir als </a:t>
            </a:r>
            <a:r>
              <a:rPr lang="nl-NL" sz="2200" dirty="0">
                <a:solidFill>
                  <a:srgbClr val="C00000"/>
                </a:solidFill>
              </a:rPr>
              <a:t>Rollen</a:t>
            </a:r>
            <a:r>
              <a:rPr lang="nl-NL" sz="2200" dirty="0"/>
              <a:t> bezeichnen.</a:t>
            </a:r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C95087CF-A7A2-45E3-B082-AF99A767688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5120" y="807132"/>
            <a:ext cx="4704080" cy="56796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554150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A3FA322-B917-4B15-B9E1-8FF8BF7447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de-DE" sz="2800" dirty="0"/>
              <a:t>Höhenruder</a:t>
            </a:r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C8E3A08C-0321-4E10-9A18-4764E9E36A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AF13B1-D0BA-4A19-B609-64C08BFDA19E}" type="slidenum">
              <a:rPr lang="de-DE" smtClean="0"/>
              <a:pPr/>
              <a:t>6</a:t>
            </a:fld>
            <a:endParaRPr lang="de-DE" dirty="0"/>
          </a:p>
        </p:txBody>
      </p:sp>
      <p:sp>
        <p:nvSpPr>
          <p:cNvPr id="6" name="Textplatzhalter 5">
            <a:extLst>
              <a:ext uri="{FF2B5EF4-FFF2-40B4-BE49-F238E27FC236}">
                <a16:creationId xmlns:a16="http://schemas.microsoft.com/office/drawing/2014/main" id="{BB1F5A3E-80EF-4ED8-B13B-8F9C8D0778A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de-DE" dirty="0"/>
              <a:t>5.4 Steuerung</a:t>
            </a:r>
          </a:p>
        </p:txBody>
      </p:sp>
      <p:sp>
        <p:nvSpPr>
          <p:cNvPr id="7" name="Line 2">
            <a:extLst>
              <a:ext uri="{FF2B5EF4-FFF2-40B4-BE49-F238E27FC236}">
                <a16:creationId xmlns:a16="http://schemas.microsoft.com/office/drawing/2014/main" id="{8DF6A652-0EC4-4A70-95C4-96B7D7956483}"/>
              </a:ext>
            </a:extLst>
          </p:cNvPr>
          <p:cNvSpPr>
            <a:spLocks noChangeShapeType="1"/>
          </p:cNvSpPr>
          <p:nvPr/>
        </p:nvSpPr>
        <p:spPr bwMode="auto">
          <a:xfrm>
            <a:off x="0" y="692150"/>
            <a:ext cx="9144000" cy="0"/>
          </a:xfrm>
          <a:prstGeom prst="line">
            <a:avLst/>
          </a:prstGeom>
          <a:noFill/>
          <a:ln w="25400">
            <a:solidFill>
              <a:schemeClr val="bg1">
                <a:lumMod val="95000"/>
              </a:schemeClr>
            </a:solidFill>
            <a:round/>
            <a:headEnd/>
            <a:tailEnd/>
          </a:ln>
        </p:spPr>
        <p:txBody>
          <a:bodyPr/>
          <a:lstStyle/>
          <a:p>
            <a:endParaRPr lang="nl-NL"/>
          </a:p>
        </p:txBody>
      </p:sp>
      <p:sp>
        <p:nvSpPr>
          <p:cNvPr id="8" name="Tekstvak 1">
            <a:extLst>
              <a:ext uri="{FF2B5EF4-FFF2-40B4-BE49-F238E27FC236}">
                <a16:creationId xmlns:a16="http://schemas.microsoft.com/office/drawing/2014/main" id="{2951521A-F3C1-4720-B82F-48F207870253}"/>
              </a:ext>
            </a:extLst>
          </p:cNvPr>
          <p:cNvSpPr txBox="1"/>
          <p:nvPr/>
        </p:nvSpPr>
        <p:spPr>
          <a:xfrm>
            <a:off x="6310302" y="972792"/>
            <a:ext cx="5268022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Clr>
                <a:srgbClr val="C00000"/>
              </a:buClr>
              <a:buFont typeface="Wingdings" panose="05000000000000000000" pitchFamily="2" charset="2"/>
              <a:buChar char="Ø"/>
            </a:pPr>
            <a:r>
              <a:rPr lang="nl-NL" sz="2200" dirty="0"/>
              <a:t>Das </a:t>
            </a:r>
            <a:r>
              <a:rPr lang="nl-NL" sz="2200" dirty="0">
                <a:solidFill>
                  <a:srgbClr val="C00000"/>
                </a:solidFill>
              </a:rPr>
              <a:t>Höhenleitwerk</a:t>
            </a:r>
            <a:r>
              <a:rPr lang="nl-NL" sz="2200" dirty="0"/>
              <a:t> ist möglichst weit von der Querachse entfernt, damit das Moment </a:t>
            </a:r>
            <a:r>
              <a:rPr lang="de-DE" sz="2200" dirty="0"/>
              <a:t>(Kraft mal Hebelarm), also die Wirkung der Auftriebskraft am Höhenleitwerk, genügend groß wird.</a:t>
            </a:r>
            <a:br>
              <a:rPr lang="de-DE" sz="2200" dirty="0"/>
            </a:br>
            <a:endParaRPr lang="nl-NL" sz="2200" dirty="0"/>
          </a:p>
          <a:p>
            <a:pPr marL="457200" indent="-457200">
              <a:buClr>
                <a:srgbClr val="C00000"/>
              </a:buClr>
              <a:buFont typeface="Wingdings" panose="05000000000000000000" pitchFamily="2" charset="2"/>
              <a:buChar char="Ø"/>
            </a:pPr>
            <a:r>
              <a:rPr lang="de-DE" sz="2200" dirty="0"/>
              <a:t>Außerdem kennen wir das </a:t>
            </a:r>
            <a:r>
              <a:rPr lang="de-DE" sz="2200" dirty="0">
                <a:solidFill>
                  <a:srgbClr val="C00000"/>
                </a:solidFill>
              </a:rPr>
              <a:t>V-Leitwerk</a:t>
            </a:r>
            <a:r>
              <a:rPr lang="de-DE" sz="2200" dirty="0"/>
              <a:t>, bei dem die Funktion des Höhen- und des Seitenruders in denselben Leitwerksflächen vereinigt ist.</a:t>
            </a:r>
            <a:endParaRPr lang="nl-NL" sz="2200" dirty="0"/>
          </a:p>
        </p:txBody>
      </p:sp>
      <p:pic>
        <p:nvPicPr>
          <p:cNvPr id="11" name="Grafik 10">
            <a:extLst>
              <a:ext uri="{FF2B5EF4-FFF2-40B4-BE49-F238E27FC236}">
                <a16:creationId xmlns:a16="http://schemas.microsoft.com/office/drawing/2014/main" id="{7F82BCD0-4611-481D-B406-C53869EF092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126" y="839675"/>
            <a:ext cx="6096093" cy="1814748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Tekstvak 2">
            <a:extLst>
              <a:ext uri="{FF2B5EF4-FFF2-40B4-BE49-F238E27FC236}">
                <a16:creationId xmlns:a16="http://schemas.microsoft.com/office/drawing/2014/main" id="{6EDA3B65-E620-4B55-8FBB-6219C9D9FD0F}"/>
              </a:ext>
            </a:extLst>
          </p:cNvPr>
          <p:cNvSpPr txBox="1"/>
          <p:nvPr/>
        </p:nvSpPr>
        <p:spPr>
          <a:xfrm>
            <a:off x="2391906" y="1305439"/>
            <a:ext cx="1098827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2600" dirty="0">
                <a:solidFill>
                  <a:srgbClr val="C00000"/>
                </a:solidFill>
              </a:rPr>
              <a:t>Nicken</a:t>
            </a:r>
          </a:p>
        </p:txBody>
      </p:sp>
      <p:pic>
        <p:nvPicPr>
          <p:cNvPr id="13" name="Grafik 12" descr="Ein Bild, das schwarz, Windmühle enthält.&#10;&#10;Automatisch generierte Beschreibung">
            <a:extLst>
              <a:ext uri="{FF2B5EF4-FFF2-40B4-BE49-F238E27FC236}">
                <a16:creationId xmlns:a16="http://schemas.microsoft.com/office/drawing/2014/main" id="{0E7EB5DB-53ED-42D5-A841-C2D3333ABF5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96466" y="2829484"/>
            <a:ext cx="3502753" cy="36089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076407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A3FA322-B917-4B15-B9E1-8FF8BF7447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de-DE" sz="2800" dirty="0"/>
              <a:t>Querruder</a:t>
            </a:r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C8E3A08C-0321-4E10-9A18-4764E9E36A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AF13B1-D0BA-4A19-B609-64C08BFDA19E}" type="slidenum">
              <a:rPr lang="de-DE" smtClean="0"/>
              <a:pPr/>
              <a:t>7</a:t>
            </a:fld>
            <a:endParaRPr lang="de-DE" dirty="0"/>
          </a:p>
        </p:txBody>
      </p:sp>
      <p:sp>
        <p:nvSpPr>
          <p:cNvPr id="6" name="Textplatzhalter 5">
            <a:extLst>
              <a:ext uri="{FF2B5EF4-FFF2-40B4-BE49-F238E27FC236}">
                <a16:creationId xmlns:a16="http://schemas.microsoft.com/office/drawing/2014/main" id="{BB1F5A3E-80EF-4ED8-B13B-8F9C8D0778A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de-DE" dirty="0"/>
              <a:t>5.4 Steuerung</a:t>
            </a:r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FBAEDCF0-A94F-4B12-B542-AAA0EB9E7BF8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59" y="899000"/>
            <a:ext cx="7776789" cy="4441513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Tekstvak 2">
            <a:extLst>
              <a:ext uri="{FF2B5EF4-FFF2-40B4-BE49-F238E27FC236}">
                <a16:creationId xmlns:a16="http://schemas.microsoft.com/office/drawing/2014/main" id="{1B6D337E-6BE5-4514-8077-1FA119BB0523}"/>
              </a:ext>
            </a:extLst>
          </p:cNvPr>
          <p:cNvSpPr txBox="1"/>
          <p:nvPr/>
        </p:nvSpPr>
        <p:spPr>
          <a:xfrm>
            <a:off x="3630779" y="1517487"/>
            <a:ext cx="1029000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2600" dirty="0">
                <a:solidFill>
                  <a:srgbClr val="C00000"/>
                </a:solidFill>
              </a:rPr>
              <a:t>Rollen</a:t>
            </a:r>
          </a:p>
        </p:txBody>
      </p:sp>
      <p:sp>
        <p:nvSpPr>
          <p:cNvPr id="9" name="Tekstvak 1">
            <a:extLst>
              <a:ext uri="{FF2B5EF4-FFF2-40B4-BE49-F238E27FC236}">
                <a16:creationId xmlns:a16="http://schemas.microsoft.com/office/drawing/2014/main" id="{BB052B3D-B5FC-42B6-84E3-7337902395FA}"/>
              </a:ext>
            </a:extLst>
          </p:cNvPr>
          <p:cNvSpPr txBox="1"/>
          <p:nvPr/>
        </p:nvSpPr>
        <p:spPr>
          <a:xfrm>
            <a:off x="8330707" y="991447"/>
            <a:ext cx="3729293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Clr>
                <a:srgbClr val="C00000"/>
              </a:buClr>
              <a:buFont typeface="Wingdings" panose="05000000000000000000" pitchFamily="2" charset="2"/>
              <a:buChar char="Ø"/>
            </a:pPr>
            <a:r>
              <a:rPr lang="de-DE" sz="2200" dirty="0"/>
              <a:t>Die </a:t>
            </a:r>
            <a:r>
              <a:rPr lang="de-DE" sz="2200" dirty="0">
                <a:solidFill>
                  <a:srgbClr val="C00000"/>
                </a:solidFill>
              </a:rPr>
              <a:t>Querruder</a:t>
            </a:r>
            <a:r>
              <a:rPr lang="de-DE" sz="2200" dirty="0"/>
              <a:t> befinden sich an den Enden der Tragflächen, damit sie eine gute Wirkung haben </a:t>
            </a:r>
            <a:br>
              <a:rPr lang="de-DE" sz="2200" dirty="0"/>
            </a:br>
            <a:r>
              <a:rPr lang="de-DE" sz="2200" dirty="0"/>
              <a:t>(Kraft mal Hebelarm). </a:t>
            </a:r>
            <a:endParaRPr lang="nl-NL" sz="2200" dirty="0"/>
          </a:p>
        </p:txBody>
      </p:sp>
    </p:spTree>
    <p:extLst>
      <p:ext uri="{BB962C8B-B14F-4D97-AF65-F5344CB8AC3E}">
        <p14:creationId xmlns:p14="http://schemas.microsoft.com/office/powerpoint/2010/main" val="40822144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A3FA322-B917-4B15-B9E1-8FF8BF7447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de-DE" sz="2800" dirty="0"/>
              <a:t>Seitenruder</a:t>
            </a:r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C8E3A08C-0321-4E10-9A18-4764E9E36A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AF13B1-D0BA-4A19-B609-64C08BFDA19E}" type="slidenum">
              <a:rPr lang="de-DE" smtClean="0"/>
              <a:pPr/>
              <a:t>8</a:t>
            </a:fld>
            <a:endParaRPr lang="de-DE" dirty="0"/>
          </a:p>
        </p:txBody>
      </p:sp>
      <p:sp>
        <p:nvSpPr>
          <p:cNvPr id="6" name="Textplatzhalter 5">
            <a:extLst>
              <a:ext uri="{FF2B5EF4-FFF2-40B4-BE49-F238E27FC236}">
                <a16:creationId xmlns:a16="http://schemas.microsoft.com/office/drawing/2014/main" id="{BB1F5A3E-80EF-4ED8-B13B-8F9C8D0778A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de-DE" dirty="0"/>
              <a:t>5.4 Steuerung</a:t>
            </a:r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46D975A0-A989-4E3B-8B87-970B3FC5EF3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1265" y="930195"/>
            <a:ext cx="7788483" cy="4997610"/>
          </a:xfrm>
          <a:prstGeom prst="rect">
            <a:avLst/>
          </a:prstGeom>
        </p:spPr>
      </p:pic>
      <p:sp>
        <p:nvSpPr>
          <p:cNvPr id="8" name="Tekstvak 2">
            <a:extLst>
              <a:ext uri="{FF2B5EF4-FFF2-40B4-BE49-F238E27FC236}">
                <a16:creationId xmlns:a16="http://schemas.microsoft.com/office/drawing/2014/main" id="{991A8E74-1E30-4833-9824-D53FC7E91930}"/>
              </a:ext>
            </a:extLst>
          </p:cNvPr>
          <p:cNvSpPr txBox="1"/>
          <p:nvPr/>
        </p:nvSpPr>
        <p:spPr>
          <a:xfrm>
            <a:off x="1343714" y="1050485"/>
            <a:ext cx="1210473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600" dirty="0">
                <a:solidFill>
                  <a:srgbClr val="C00000"/>
                </a:solidFill>
              </a:rPr>
              <a:t>Gieren</a:t>
            </a:r>
          </a:p>
        </p:txBody>
      </p:sp>
      <p:sp>
        <p:nvSpPr>
          <p:cNvPr id="9" name="Tekstvak 1">
            <a:extLst>
              <a:ext uri="{FF2B5EF4-FFF2-40B4-BE49-F238E27FC236}">
                <a16:creationId xmlns:a16="http://schemas.microsoft.com/office/drawing/2014/main" id="{F8B28EB9-4599-4A4F-8596-5713E7EE9642}"/>
              </a:ext>
            </a:extLst>
          </p:cNvPr>
          <p:cNvSpPr txBox="1"/>
          <p:nvPr/>
        </p:nvSpPr>
        <p:spPr>
          <a:xfrm>
            <a:off x="8366760" y="1082023"/>
            <a:ext cx="3693240" cy="45550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Clr>
                <a:srgbClr val="C00000"/>
              </a:buClr>
              <a:buFont typeface="Wingdings" panose="05000000000000000000" pitchFamily="2" charset="2"/>
              <a:buChar char="Ø"/>
            </a:pPr>
            <a:r>
              <a:rPr lang="de-DE" sz="2200" dirty="0"/>
              <a:t>Der Ausschlag des </a:t>
            </a:r>
            <a:r>
              <a:rPr lang="de-DE" sz="2200" dirty="0">
                <a:solidFill>
                  <a:srgbClr val="C00000"/>
                </a:solidFill>
              </a:rPr>
              <a:t>Seitenruders</a:t>
            </a:r>
            <a:r>
              <a:rPr lang="de-DE" sz="2200" dirty="0"/>
              <a:t> verursacht ein </a:t>
            </a:r>
            <a:r>
              <a:rPr lang="de-DE" sz="2200" dirty="0">
                <a:solidFill>
                  <a:srgbClr val="C00000"/>
                </a:solidFill>
              </a:rPr>
              <a:t>Moment um die Hochachse</a:t>
            </a:r>
            <a:r>
              <a:rPr lang="de-DE" sz="2200" dirty="0"/>
              <a:t>. </a:t>
            </a:r>
            <a:br>
              <a:rPr lang="de-DE" sz="2200" dirty="0"/>
            </a:br>
            <a:br>
              <a:rPr lang="de-DE" sz="2200" dirty="0"/>
            </a:br>
            <a:r>
              <a:rPr lang="de-DE" sz="2200" dirty="0"/>
              <a:t>Wegen des langen Leitwerksträgers (Kraft mal Hebelarm) ist ein kleines Seitenleitwerk in der Lage, Drehungen um die Hochachse gut zu kontrollieren.</a:t>
            </a:r>
          </a:p>
          <a:p>
            <a:pPr marL="457200" indent="-457200">
              <a:buClr>
                <a:srgbClr val="FF0000"/>
              </a:buClr>
              <a:buFont typeface="Wingdings" panose="05000000000000000000" pitchFamily="2" charset="2"/>
              <a:buChar char="Ø"/>
            </a:pPr>
            <a:endParaRPr lang="nl-NL" sz="2600" dirty="0"/>
          </a:p>
        </p:txBody>
      </p:sp>
    </p:spTree>
    <p:extLst>
      <p:ext uri="{BB962C8B-B14F-4D97-AF65-F5344CB8AC3E}">
        <p14:creationId xmlns:p14="http://schemas.microsoft.com/office/powerpoint/2010/main" val="305764607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A3FA322-B917-4B15-B9E1-8FF8BF7447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de-DE" sz="2800" dirty="0"/>
              <a:t>Höhenrudertrimmung</a:t>
            </a:r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C8E3A08C-0321-4E10-9A18-4764E9E36A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AF13B1-D0BA-4A19-B609-64C08BFDA19E}" type="slidenum">
              <a:rPr lang="de-DE" smtClean="0"/>
              <a:pPr/>
              <a:t>9</a:t>
            </a:fld>
            <a:endParaRPr lang="de-DE" dirty="0"/>
          </a:p>
        </p:txBody>
      </p:sp>
      <p:sp>
        <p:nvSpPr>
          <p:cNvPr id="6" name="Textplatzhalter 5">
            <a:extLst>
              <a:ext uri="{FF2B5EF4-FFF2-40B4-BE49-F238E27FC236}">
                <a16:creationId xmlns:a16="http://schemas.microsoft.com/office/drawing/2014/main" id="{BB1F5A3E-80EF-4ED8-B13B-8F9C8D0778A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de-DE" dirty="0"/>
              <a:t>5.4 Steuerung</a:t>
            </a:r>
          </a:p>
        </p:txBody>
      </p:sp>
      <p:sp>
        <p:nvSpPr>
          <p:cNvPr id="7" name="Tekstvak 1">
            <a:extLst>
              <a:ext uri="{FF2B5EF4-FFF2-40B4-BE49-F238E27FC236}">
                <a16:creationId xmlns:a16="http://schemas.microsoft.com/office/drawing/2014/main" id="{D77FF2D2-82B8-4A65-BA01-0472FA85885E}"/>
              </a:ext>
            </a:extLst>
          </p:cNvPr>
          <p:cNvSpPr txBox="1"/>
          <p:nvPr/>
        </p:nvSpPr>
        <p:spPr>
          <a:xfrm>
            <a:off x="6019800" y="1066482"/>
            <a:ext cx="6040200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200" dirty="0"/>
              <a:t>Bei Segelflugzeugen gibt es zwei verschiedene Arten der Trimmung</a:t>
            </a:r>
            <a:r>
              <a:rPr lang="nl-NL" sz="2200" dirty="0"/>
              <a:t>: </a:t>
            </a:r>
            <a:br>
              <a:rPr lang="nl-NL" sz="2200" dirty="0"/>
            </a:br>
            <a:endParaRPr lang="nl-NL" sz="2200" dirty="0"/>
          </a:p>
          <a:p>
            <a:pPr marL="514350" indent="-514350">
              <a:buClr>
                <a:schemeClr val="tx1"/>
              </a:buClr>
              <a:buFont typeface="+mj-lt"/>
              <a:buAutoNum type="arabicPeriod"/>
            </a:pPr>
            <a:r>
              <a:rPr lang="nl-NL" sz="2200" dirty="0"/>
              <a:t>Von einer </a:t>
            </a:r>
            <a:r>
              <a:rPr lang="nl-NL" sz="2200" b="1" dirty="0">
                <a:solidFill>
                  <a:srgbClr val="C00000"/>
                </a:solidFill>
              </a:rPr>
              <a:t>Trimmklappe</a:t>
            </a:r>
            <a:r>
              <a:rPr lang="nl-NL" sz="2200" dirty="0"/>
              <a:t> am Höhenruder wird dieses im Luftstrom nach oben oder nach unten gedrückt. </a:t>
            </a:r>
            <a:br>
              <a:rPr lang="nl-NL" sz="2200" dirty="0"/>
            </a:br>
            <a:endParaRPr lang="nl-NL" sz="2200" dirty="0"/>
          </a:p>
          <a:p>
            <a:pPr marL="514350" indent="-514350">
              <a:buClr>
                <a:schemeClr val="tx1"/>
              </a:buClr>
              <a:buFont typeface="+mj-lt"/>
              <a:buAutoNum type="arabicPeriod"/>
            </a:pPr>
            <a:r>
              <a:rPr lang="nl-NL" sz="2200" dirty="0"/>
              <a:t>Die </a:t>
            </a:r>
            <a:r>
              <a:rPr lang="nl-NL" sz="2200" b="1" dirty="0">
                <a:solidFill>
                  <a:srgbClr val="C00000"/>
                </a:solidFill>
              </a:rPr>
              <a:t>Federtimmung</a:t>
            </a:r>
            <a:r>
              <a:rPr lang="nl-NL" sz="2200" dirty="0"/>
              <a:t> übt eine Kraft auf die Höhensteuerung aus. Bei Verstellen der  Trimmung verändert sich die Federkraft, die den Steuerknüppel nach vorne oder nach hinten drückt. </a:t>
            </a:r>
          </a:p>
        </p:txBody>
      </p:sp>
      <p:pic>
        <p:nvPicPr>
          <p:cNvPr id="8" name="Grafik 7">
            <a:extLst>
              <a:ext uri="{FF2B5EF4-FFF2-40B4-BE49-F238E27FC236}">
                <a16:creationId xmlns:a16="http://schemas.microsoft.com/office/drawing/2014/main" id="{8CA7556E-8801-407B-B4BF-EC4F24C1D1B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757" y="1066482"/>
            <a:ext cx="5532212" cy="2378851"/>
          </a:xfrm>
          <a:prstGeom prst="rect">
            <a:avLst/>
          </a:prstGeom>
        </p:spPr>
      </p:pic>
      <p:pic>
        <p:nvPicPr>
          <p:cNvPr id="4" name="Grafik 3">
            <a:extLst>
              <a:ext uri="{FF2B5EF4-FFF2-40B4-BE49-F238E27FC236}">
                <a16:creationId xmlns:a16="http://schemas.microsoft.com/office/drawing/2014/main" id="{09892EE6-7371-4234-9BCA-C030EAAD2B9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85034" y="3615514"/>
            <a:ext cx="3671935" cy="28651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700318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548</Words>
  <Application>Microsoft Office PowerPoint</Application>
  <PresentationFormat>Breitbild</PresentationFormat>
  <Paragraphs>78</Paragraphs>
  <Slides>12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6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12</vt:i4>
      </vt:variant>
    </vt:vector>
  </HeadingPairs>
  <TitlesOfParts>
    <vt:vector size="19" baseType="lpstr">
      <vt:lpstr>Arial</vt:lpstr>
      <vt:lpstr>Arial Rounded MT Bold</vt:lpstr>
      <vt:lpstr>Calibri</vt:lpstr>
      <vt:lpstr>Calibri Light</vt:lpstr>
      <vt:lpstr>Symbol</vt:lpstr>
      <vt:lpstr>Wingdings</vt:lpstr>
      <vt:lpstr>Office</vt:lpstr>
      <vt:lpstr>PowerPoint-Präsentation</vt:lpstr>
      <vt:lpstr>Gliederung (SFCL)</vt:lpstr>
      <vt:lpstr>5.4 Steuerung</vt:lpstr>
      <vt:lpstr>Steuerflächen</vt:lpstr>
      <vt:lpstr>Ruderwirkung</vt:lpstr>
      <vt:lpstr>Höhenruder</vt:lpstr>
      <vt:lpstr>Querruder</vt:lpstr>
      <vt:lpstr>Seitenruder</vt:lpstr>
      <vt:lpstr>Höhenrudertrimmung</vt:lpstr>
      <vt:lpstr>Negatives Wendemoment</vt:lpstr>
      <vt:lpstr>Schiebe-Giermoment</vt:lpstr>
      <vt:lpstr>Gier-Rollmoment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Martin Hansen</dc:creator>
  <cp:lastModifiedBy>Schorsch</cp:lastModifiedBy>
  <cp:revision>57</cp:revision>
  <dcterms:created xsi:type="dcterms:W3CDTF">2021-05-15T14:36:40Z</dcterms:created>
  <dcterms:modified xsi:type="dcterms:W3CDTF">2025-09-10T20:01:58Z</dcterms:modified>
</cp:coreProperties>
</file>