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0" r:id="rId3"/>
    <p:sldId id="264" r:id="rId4"/>
    <p:sldId id="293" r:id="rId5"/>
    <p:sldId id="294" r:id="rId6"/>
    <p:sldId id="295" r:id="rId7"/>
    <p:sldId id="296" r:id="rId8"/>
    <p:sldId id="297" r:id="rId9"/>
    <p:sldId id="298" r:id="rId10"/>
    <p:sldId id="299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DEDB"/>
    <a:srgbClr val="4CBEE2"/>
    <a:srgbClr val="4472C4"/>
    <a:srgbClr val="044C96"/>
    <a:srgbClr val="2B88D9"/>
    <a:srgbClr val="C9DFF2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7" autoAdjust="0"/>
    <p:restoredTop sz="94250" autoAdjust="0"/>
  </p:normalViewPr>
  <p:slideViewPr>
    <p:cSldViewPr snapToGrid="0">
      <p:cViewPr varScale="1">
        <p:scale>
          <a:sx n="88" d="100"/>
          <a:sy n="88" d="100"/>
        </p:scale>
        <p:origin x="331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F5E03-4EE1-4ED0-B9A7-3081538AD9C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DA0A4-27B6-4433-A0BE-39B4CD82726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42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Revision 1 am 19.11. 2025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Austausch Folie 10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DA0A4-27B6-4433-A0BE-39B4CD827268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249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DA0A4-27B6-4433-A0BE-39B4CD82726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046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13C0C7-BC27-4C73-9D06-A8FBD2EE5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4F34E1-7A66-4BD2-8530-4D461B598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1422"/>
            <a:ext cx="9144000" cy="1655762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rgbClr val="044C9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84FEBA-76BC-4FEC-AC82-40121E35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16BF7EA-9E69-43AA-AA25-8E4952411D72}"/>
              </a:ext>
            </a:extLst>
          </p:cNvPr>
          <p:cNvSpPr/>
          <p:nvPr userDrawn="1"/>
        </p:nvSpPr>
        <p:spPr>
          <a:xfrm>
            <a:off x="0" y="-8027"/>
            <a:ext cx="12192000" cy="1219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542946C2-1299-46A5-9EF2-19DADE93A95F}"/>
              </a:ext>
            </a:extLst>
          </p:cNvPr>
          <p:cNvSpPr/>
          <p:nvPr userDrawn="1"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</p:spTree>
    <p:extLst>
      <p:ext uri="{BB962C8B-B14F-4D97-AF65-F5344CB8AC3E}">
        <p14:creationId xmlns:p14="http://schemas.microsoft.com/office/powerpoint/2010/main" val="310702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614A9-D9D8-4B52-9BD8-B78FCFA3E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7DD4E1-2953-4AC8-B770-ADE67159F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840E5EF-6E5E-4B22-9D47-1B013A4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Textplatzhalter 12">
            <a:extLst>
              <a:ext uri="{FF2B5EF4-FFF2-40B4-BE49-F238E27FC236}">
                <a16:creationId xmlns:a16="http://schemas.microsoft.com/office/drawing/2014/main" id="{169B5081-F331-4EBA-AA89-677FF7D5E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364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7CAC94-4567-49FD-88EC-FF50A030E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D349CE-4E41-4A5C-B20C-6C80799553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9186" y="924910"/>
            <a:ext cx="5830614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DD609C-C2D7-41F1-87A8-229808926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924910"/>
            <a:ext cx="5795172" cy="547589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B36124C-7041-40A4-96B0-3B932BE0E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483C9599-7AFB-41CC-A829-793E0ACC68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6613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5B1D07-A317-40DC-904D-FFA9D2BF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C07EC-0A56-42F7-93B4-F3E5FF836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E9F8195F-514F-4121-87E1-5951ACAD0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9800" y="6588000"/>
            <a:ext cx="9000000" cy="288000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1185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4ABCD65A-2C65-4ECB-B843-BEFA8C03EA4D}"/>
              </a:ext>
            </a:extLst>
          </p:cNvPr>
          <p:cNvSpPr/>
          <p:nvPr userDrawn="1"/>
        </p:nvSpPr>
        <p:spPr>
          <a:xfrm>
            <a:off x="0" y="6593274"/>
            <a:ext cx="12192000" cy="28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45C07F7-2E6A-4BCF-8A84-662E62A5E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14" y="132512"/>
            <a:ext cx="716493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6C3B32-9CDA-4DE4-A6FA-6084A993A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676" y="892788"/>
            <a:ext cx="11788696" cy="5551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2A6F148-36B9-4688-A75C-51562723EDD4}"/>
              </a:ext>
            </a:extLst>
          </p:cNvPr>
          <p:cNvSpPr txBox="1"/>
          <p:nvPr userDrawn="1"/>
        </p:nvSpPr>
        <p:spPr>
          <a:xfrm>
            <a:off x="306815" y="6588000"/>
            <a:ext cx="1332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© BUKO Segelflug</a:t>
            </a:r>
          </a:p>
        </p:txBody>
      </p:sp>
      <p:pic>
        <p:nvPicPr>
          <p:cNvPr id="10" name="Grafik 9" descr="Ein Bild, das Text enthält.&#10;&#10;Automatisch generierte Beschreibung">
            <a:extLst>
              <a:ext uri="{FF2B5EF4-FFF2-40B4-BE49-F238E27FC236}">
                <a16:creationId xmlns:a16="http://schemas.microsoft.com/office/drawing/2014/main" id="{0BCAD85F-347B-4CB1-A19C-9322E36E3F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478"/>
          <a:stretch/>
        </p:blipFill>
        <p:spPr>
          <a:xfrm>
            <a:off x="91049" y="15929"/>
            <a:ext cx="863766" cy="696169"/>
          </a:xfrm>
          <a:prstGeom prst="rect">
            <a:avLst/>
          </a:prstGeom>
        </p:spPr>
      </p:pic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2F4365EF-E401-4AD6-9A42-F6FBA3A45F79}"/>
              </a:ext>
            </a:extLst>
          </p:cNvPr>
          <p:cNvSpPr/>
          <p:nvPr userDrawn="1"/>
        </p:nvSpPr>
        <p:spPr>
          <a:xfrm>
            <a:off x="8261131" y="103352"/>
            <a:ext cx="129682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GDF</a:t>
            </a: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3CFB5E0-5E15-488C-9576-0F223EAD510D}"/>
              </a:ext>
            </a:extLst>
          </p:cNvPr>
          <p:cNvSpPr/>
          <p:nvPr userDrawn="1"/>
        </p:nvSpPr>
        <p:spPr>
          <a:xfrm>
            <a:off x="9699342" y="103352"/>
            <a:ext cx="2492658" cy="504000"/>
          </a:xfrm>
          <a:prstGeom prst="round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Segelflugtheorie SFCL</a:t>
            </a:r>
          </a:p>
          <a:p>
            <a:pPr algn="l"/>
            <a:r>
              <a:rPr lang="de-DE" sz="1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 panose="020F0704030504030204" pitchFamily="34" charset="0"/>
              </a:rPr>
              <a:t>Grundlagen des Fliegens</a:t>
            </a:r>
          </a:p>
        </p:txBody>
      </p:sp>
      <p:sp>
        <p:nvSpPr>
          <p:cNvPr id="14" name="Foliennummernplatzhalter 5">
            <a:extLst>
              <a:ext uri="{FF2B5EF4-FFF2-40B4-BE49-F238E27FC236}">
                <a16:creationId xmlns:a16="http://schemas.microsoft.com/office/drawing/2014/main" id="{DB51A1B0-2D75-497E-B002-E6BAD5BFE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20000" y="6588000"/>
            <a:ext cx="540000" cy="28800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BAF13B1-D0BA-4A19-B609-64C08BFDA19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702BE076-1037-4FB3-A5DA-6C5FD657D0C3}"/>
              </a:ext>
            </a:extLst>
          </p:cNvPr>
          <p:cNvCxnSpPr>
            <a:cxnSpLocks/>
          </p:cNvCxnSpPr>
          <p:nvPr userDrawn="1"/>
        </p:nvCxnSpPr>
        <p:spPr>
          <a:xfrm>
            <a:off x="0" y="710131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C486E684-9E51-4D4C-9F4D-4215507024FF}"/>
              </a:ext>
            </a:extLst>
          </p:cNvPr>
          <p:cNvSpPr/>
          <p:nvPr userDrawn="1"/>
        </p:nvSpPr>
        <p:spPr>
          <a:xfrm>
            <a:off x="11967372" y="103351"/>
            <a:ext cx="224628" cy="504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154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B88D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884A4F68-ED5A-4FF4-8D2A-D2E64660729D}"/>
              </a:ext>
            </a:extLst>
          </p:cNvPr>
          <p:cNvSpPr/>
          <p:nvPr/>
        </p:nvSpPr>
        <p:spPr>
          <a:xfrm>
            <a:off x="192088" y="188913"/>
            <a:ext cx="11828145" cy="1219412"/>
          </a:xfrm>
          <a:prstGeom prst="roundRect">
            <a:avLst/>
          </a:prstGeom>
          <a:ln>
            <a:noFill/>
          </a:ln>
          <a:effectLst>
            <a:reflection blurRad="6350" stA="50000" endA="300" endPos="13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Segelflugtheorie SFCL</a:t>
            </a:r>
          </a:p>
          <a:p>
            <a:pPr algn="ctr"/>
            <a:r>
              <a:rPr lang="de-DE" sz="4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Grundlagen des Fliegens</a:t>
            </a:r>
          </a:p>
        </p:txBody>
      </p:sp>
      <p:pic>
        <p:nvPicPr>
          <p:cNvPr id="6" name="Grafik 5" descr="Ein Bild, das Text enthält.&#10;&#10;Automatisch generierte Beschreibung">
            <a:extLst>
              <a:ext uri="{FF2B5EF4-FFF2-40B4-BE49-F238E27FC236}">
                <a16:creationId xmlns:a16="http://schemas.microsoft.com/office/drawing/2014/main" id="{9486641D-FD6D-4834-B209-3534F1D283A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261"/>
          <a:stretch/>
        </p:blipFill>
        <p:spPr>
          <a:xfrm>
            <a:off x="3607299" y="1973866"/>
            <a:ext cx="5266568" cy="4332784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239DEF-2EBC-47CA-A8AD-CCF7B7385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t>1</a:t>
            </a:fld>
            <a:endParaRPr lang="de-DE" dirty="0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CA754A21-1E1E-441C-91DA-BE1673E04CF5}"/>
              </a:ext>
            </a:extLst>
          </p:cNvPr>
          <p:cNvSpPr txBox="1"/>
          <p:nvPr/>
        </p:nvSpPr>
        <p:spPr>
          <a:xfrm>
            <a:off x="4758351" y="1408325"/>
            <a:ext cx="2964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400" i="1" dirty="0">
                <a:solidFill>
                  <a:srgbClr val="044C96"/>
                </a:solidFill>
              </a:rPr>
              <a:t>PRINCIPLES OF FLIGHT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DEB6DCC7-E343-48D1-B8E4-F21FB80DE155}"/>
              </a:ext>
            </a:extLst>
          </p:cNvPr>
          <p:cNvSpPr txBox="1">
            <a:spLocks/>
          </p:cNvSpPr>
          <p:nvPr/>
        </p:nvSpPr>
        <p:spPr>
          <a:xfrm>
            <a:off x="9109166" y="6588000"/>
            <a:ext cx="1985556" cy="28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200" dirty="0">
                <a:solidFill>
                  <a:schemeClr val="bg1"/>
                </a:solidFill>
              </a:rPr>
              <a:t>Revision 1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667208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Schieben im Kurvenflug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sp>
        <p:nvSpPr>
          <p:cNvPr id="8" name="Tekstvak 1">
            <a:extLst>
              <a:ext uri="{FF2B5EF4-FFF2-40B4-BE49-F238E27FC236}">
                <a16:creationId xmlns:a16="http://schemas.microsoft.com/office/drawing/2014/main" id="{ABBD2F08-B334-49DF-BC4B-C73B5B04E24C}"/>
              </a:ext>
            </a:extLst>
          </p:cNvPr>
          <p:cNvSpPr txBox="1"/>
          <p:nvPr/>
        </p:nvSpPr>
        <p:spPr>
          <a:xfrm>
            <a:off x="287524" y="4248378"/>
            <a:ext cx="11772476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b="1" dirty="0">
                <a:solidFill>
                  <a:srgbClr val="C00000"/>
                </a:solidFill>
              </a:rPr>
              <a:t>Schieben nach außen</a:t>
            </a:r>
            <a:r>
              <a:rPr lang="nl-NL" sz="2200" b="1" dirty="0"/>
              <a:t> </a:t>
            </a:r>
            <a:br>
              <a:rPr lang="nl-NL" sz="2200" b="1" dirty="0"/>
            </a:br>
            <a:r>
              <a:rPr lang="nl-NL" sz="2200" dirty="0"/>
              <a:t>Die Anströmung des inneren Flügels (langsamer als der äußere Flügel) wird durch den Rumpf gestört. =&gt; Bei zu geringer Geschwindigkeit droht Abkippen zum Trudeln.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b="1" dirty="0">
                <a:solidFill>
                  <a:srgbClr val="C00000"/>
                </a:solidFill>
              </a:rPr>
              <a:t>Schieben nach innen</a:t>
            </a:r>
            <a:br>
              <a:rPr lang="nl-NL" sz="2200" b="1" dirty="0">
                <a:solidFill>
                  <a:srgbClr val="C00000"/>
                </a:solidFill>
              </a:rPr>
            </a:br>
            <a:r>
              <a:rPr lang="nl-NL" sz="2200" dirty="0"/>
              <a:t>Die anstömende Luft bläst von innen seitlich gegen den Rumpf. =&gt; Die Trudelgefahr ist geringer, weil der langsamere innere Flügel nicht abgeschirmt wird.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95EA16F-9370-85EA-ACE0-8F9846889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059" y="821226"/>
            <a:ext cx="8567881" cy="342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71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2AC422-73B0-4880-8217-243373E43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Gliederung (SFCL)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C87F1-7C08-4959-A7EC-85DEC81366C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sz="2400" b="1" dirty="0"/>
              <a:t>5	Grundlagen des Fliegens</a:t>
            </a:r>
          </a:p>
          <a:p>
            <a:pPr marL="540000" lvl="1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b="1" i="1" dirty="0" err="1">
                <a:solidFill>
                  <a:srgbClr val="044C96"/>
                </a:solidFill>
              </a:rPr>
              <a:t>Principles</a:t>
            </a:r>
            <a:r>
              <a:rPr lang="de-DE" sz="1800" b="1" i="1" dirty="0">
                <a:solidFill>
                  <a:srgbClr val="044C96"/>
                </a:solidFill>
              </a:rPr>
              <a:t> </a:t>
            </a:r>
            <a:r>
              <a:rPr lang="de-DE" sz="1800" b="1" i="1" dirty="0" err="1">
                <a:solidFill>
                  <a:srgbClr val="044C96"/>
                </a:solidFill>
              </a:rPr>
              <a:t>of</a:t>
            </a:r>
            <a:r>
              <a:rPr lang="de-DE" sz="1800" b="1" i="1" dirty="0">
                <a:solidFill>
                  <a:srgbClr val="044C96"/>
                </a:solidFill>
              </a:rPr>
              <a:t> </a:t>
            </a:r>
            <a:r>
              <a:rPr lang="de-DE" sz="1800" b="1" i="1" dirty="0" err="1">
                <a:solidFill>
                  <a:srgbClr val="044C96"/>
                </a:solidFill>
              </a:rPr>
              <a:t>flight</a:t>
            </a:r>
            <a:endParaRPr lang="de-DE" sz="1800" b="1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5.1		Aerodynamik (Strömungslehre)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 err="1">
                <a:solidFill>
                  <a:srgbClr val="044C96"/>
                </a:solidFill>
              </a:rPr>
              <a:t>Aerodynamics</a:t>
            </a:r>
            <a:r>
              <a:rPr lang="de-DE" sz="1800" i="1" dirty="0">
                <a:solidFill>
                  <a:srgbClr val="044C96"/>
                </a:solidFill>
              </a:rPr>
              <a:t> (</a:t>
            </a:r>
            <a:r>
              <a:rPr lang="de-DE" sz="1800" i="1" dirty="0" err="1">
                <a:solidFill>
                  <a:srgbClr val="044C96"/>
                </a:solidFill>
              </a:rPr>
              <a:t>airflow</a:t>
            </a:r>
            <a:r>
              <a:rPr lang="de-DE" sz="1800" i="1" dirty="0">
                <a:solidFill>
                  <a:srgbClr val="044C96"/>
                </a:solidFill>
              </a:rPr>
              <a:t>) </a:t>
            </a: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5.2		Flugmechanik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Flight </a:t>
            </a:r>
            <a:r>
              <a:rPr lang="de-DE" sz="1800" i="1" dirty="0" err="1">
                <a:solidFill>
                  <a:srgbClr val="044C96"/>
                </a:solidFill>
              </a:rPr>
              <a:t>mechanics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5.3		Stabilität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 err="1">
                <a:solidFill>
                  <a:srgbClr val="044C96"/>
                </a:solidFill>
              </a:rPr>
              <a:t>Stability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5.4		Steuerung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Control</a:t>
            </a:r>
          </a:p>
          <a:p>
            <a:pPr marL="806450" indent="4763">
              <a:spcBef>
                <a:spcPts val="300"/>
              </a:spcBef>
              <a:spcAft>
                <a:spcPts val="600"/>
              </a:spcAft>
              <a:buNone/>
            </a:pPr>
            <a:endParaRPr lang="de-DE" sz="2000" i="1" dirty="0">
              <a:solidFill>
                <a:srgbClr val="044C96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616F40A-8AD2-4F07-8A23-28333DA8D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1044"/>
            <a:ext cx="5795172" cy="4589755"/>
          </a:xfrm>
        </p:spPr>
        <p:txBody>
          <a:bodyPr>
            <a:normAutofit/>
          </a:bodyPr>
          <a:lstStyle/>
          <a:p>
            <a:pPr marL="540000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5.5	Betriebsgrenzen </a:t>
            </a:r>
            <a:br>
              <a:rPr lang="de-DE" dirty="0"/>
            </a:br>
            <a:r>
              <a:rPr lang="de-DE" dirty="0"/>
              <a:t>(Manöverlasten und Lastvielfache)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i="1" dirty="0">
                <a:solidFill>
                  <a:srgbClr val="044C96"/>
                </a:solidFill>
              </a:rPr>
              <a:t>Limitations (load factor and </a:t>
            </a:r>
            <a:r>
              <a:rPr lang="en-US" sz="1800" i="1" dirty="0" err="1">
                <a:solidFill>
                  <a:srgbClr val="044C96"/>
                </a:solidFill>
              </a:rPr>
              <a:t>manoeuvres</a:t>
            </a:r>
            <a:r>
              <a:rPr lang="en-US" sz="1800" i="1" dirty="0">
                <a:solidFill>
                  <a:srgbClr val="044C96"/>
                </a:solidFill>
              </a:rPr>
              <a:t>)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5.6		Überziehen und Trudeln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 err="1">
                <a:solidFill>
                  <a:srgbClr val="044C96"/>
                </a:solidFill>
              </a:rPr>
              <a:t>Stalling</a:t>
            </a:r>
            <a:r>
              <a:rPr lang="de-DE" sz="1800" i="1" dirty="0">
                <a:solidFill>
                  <a:srgbClr val="044C96"/>
                </a:solidFill>
              </a:rPr>
              <a:t> and </a:t>
            </a:r>
            <a:r>
              <a:rPr lang="de-DE" sz="1800" i="1" dirty="0" err="1">
                <a:solidFill>
                  <a:srgbClr val="044C96"/>
                </a:solidFill>
              </a:rPr>
              <a:t>spinning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5.7		Steilspirale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Spiral </a:t>
            </a:r>
            <a:r>
              <a:rPr lang="de-DE" sz="1800" i="1" dirty="0" err="1">
                <a:solidFill>
                  <a:srgbClr val="044C96"/>
                </a:solidFill>
              </a:rPr>
              <a:t>dive</a:t>
            </a:r>
            <a:endParaRPr lang="de-DE" sz="1800" i="1" dirty="0">
              <a:solidFill>
                <a:srgbClr val="044C96"/>
              </a:solidFill>
            </a:endParaRPr>
          </a:p>
          <a:p>
            <a:pPr marL="452438" indent="-540000" defTabSz="54000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de-DE" dirty="0"/>
              <a:t>5.8		Propeller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800" i="1" dirty="0">
                <a:solidFill>
                  <a:srgbClr val="044C96"/>
                </a:solidFill>
              </a:rPr>
              <a:t>Propeller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974E809-361D-4737-B52C-E6563C29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7903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2C7A8-7EE1-445E-B18B-B0B44B029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7915"/>
            <a:ext cx="9866050" cy="2387600"/>
          </a:xfrm>
        </p:spPr>
        <p:txBody>
          <a:bodyPr>
            <a:normAutofit/>
          </a:bodyPr>
          <a:lstStyle/>
          <a:p>
            <a:r>
              <a:rPr lang="de-DE" dirty="0"/>
              <a:t>5.5  Betriebsgrenzen </a:t>
            </a:r>
            <a:br>
              <a:rPr lang="de-DE" dirty="0"/>
            </a:br>
            <a:r>
              <a:rPr lang="de-DE" sz="3600" dirty="0"/>
              <a:t>(Manöverlasten und Lastvielfache)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3147B01-30C8-421C-BD17-8AC69CBE5D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44C96"/>
                </a:solidFill>
              </a:rPr>
              <a:t>Limitations (load factor and </a:t>
            </a:r>
            <a:r>
              <a:rPr lang="en-US" dirty="0" err="1">
                <a:solidFill>
                  <a:srgbClr val="044C96"/>
                </a:solidFill>
              </a:rPr>
              <a:t>manoeuvres</a:t>
            </a:r>
            <a:r>
              <a:rPr lang="en-US" dirty="0">
                <a:solidFill>
                  <a:srgbClr val="044C96"/>
                </a:solidFill>
              </a:rPr>
              <a:t>)</a:t>
            </a:r>
            <a:endParaRPr lang="de-DE" dirty="0">
              <a:solidFill>
                <a:srgbClr val="044C96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18B720-1CFD-4B73-A56F-433DC892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853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Kurvenflug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pic>
        <p:nvPicPr>
          <p:cNvPr id="7" name="Grafik 6" descr="Ein Bild, das Boot, Antenne, Linie, Land enthält.&#10;&#10;Automatisch generierte Beschreibung">
            <a:extLst>
              <a:ext uri="{FF2B5EF4-FFF2-40B4-BE49-F238E27FC236}">
                <a16:creationId xmlns:a16="http://schemas.microsoft.com/office/drawing/2014/main" id="{56FC82DD-8C3D-40A4-88AE-7ED744ECF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23" y="886226"/>
            <a:ext cx="11002954" cy="2931785"/>
          </a:xfrm>
          <a:prstGeom prst="rect">
            <a:avLst/>
          </a:prstGeom>
        </p:spPr>
      </p:pic>
      <p:sp>
        <p:nvSpPr>
          <p:cNvPr id="8" name="Tekstvak 1">
            <a:extLst>
              <a:ext uri="{FF2B5EF4-FFF2-40B4-BE49-F238E27FC236}">
                <a16:creationId xmlns:a16="http://schemas.microsoft.com/office/drawing/2014/main" id="{92DE10AA-FFBE-45F3-AFC2-5C1604C66CC6}"/>
              </a:ext>
            </a:extLst>
          </p:cNvPr>
          <p:cNvSpPr txBox="1"/>
          <p:nvPr/>
        </p:nvSpPr>
        <p:spPr>
          <a:xfrm>
            <a:off x="742068" y="3818011"/>
            <a:ext cx="1104793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FF0000"/>
              </a:buClr>
            </a:pPr>
            <a:r>
              <a:rPr lang="nl-NL" sz="2200" b="1" dirty="0">
                <a:solidFill>
                  <a:srgbClr val="C00000"/>
                </a:solidFill>
              </a:rPr>
              <a:t>Zentripetalkraft:</a:t>
            </a:r>
          </a:p>
          <a:p>
            <a:pPr marL="457200" indent="-45720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In der linken Darstellung befindet sich das Flugzeug um Geradeausflug:   A ≈ G.</a:t>
            </a:r>
          </a:p>
          <a:p>
            <a:pPr marL="457200" indent="-45720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/>
              <a:t>In der mittleren und rechten Darstellung wird der Auftrieb A in eine horizontale und eine vertikale Komponente zerlegt. </a:t>
            </a:r>
          </a:p>
          <a:p>
            <a:pPr marL="457200" indent="-45720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Die vertikale Komponente ist etwa so groß wie das Gewicht.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/>
              <a:t>Die horizontale Komponente </a:t>
            </a:r>
            <a:r>
              <a:rPr lang="de-DE" sz="2200" dirty="0" err="1"/>
              <a:t>F</a:t>
            </a:r>
            <a:r>
              <a:rPr lang="de-DE" sz="2200" baseline="-25000" dirty="0" err="1"/>
              <a:t>Zp</a:t>
            </a:r>
            <a:r>
              <a:rPr lang="de-DE" sz="2200" dirty="0"/>
              <a:t> ist die sogenannte </a:t>
            </a:r>
            <a:r>
              <a:rPr lang="de-DE" sz="2200" dirty="0">
                <a:solidFill>
                  <a:srgbClr val="C00000"/>
                </a:solidFill>
              </a:rPr>
              <a:t>Zentripetalkraft</a:t>
            </a:r>
            <a:r>
              <a:rPr lang="de-DE" sz="2200" dirty="0"/>
              <a:t>. Sie hält das Flugzeug auf der Kreisbahn. </a:t>
            </a:r>
          </a:p>
        </p:txBody>
      </p:sp>
    </p:spTree>
    <p:extLst>
      <p:ext uri="{BB962C8B-B14F-4D97-AF65-F5344CB8AC3E}">
        <p14:creationId xmlns:p14="http://schemas.microsoft.com/office/powerpoint/2010/main" val="3230018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Einfluss der Querneigung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819122A-FF78-443F-8BDE-FA26DCE210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786" y="892857"/>
            <a:ext cx="5495929" cy="5538423"/>
          </a:xfrm>
          <a:prstGeom prst="rect">
            <a:avLst/>
          </a:prstGeom>
        </p:spPr>
      </p:pic>
      <p:sp>
        <p:nvSpPr>
          <p:cNvPr id="9" name="Tekstvak 1">
            <a:extLst>
              <a:ext uri="{FF2B5EF4-FFF2-40B4-BE49-F238E27FC236}">
                <a16:creationId xmlns:a16="http://schemas.microsoft.com/office/drawing/2014/main" id="{68B27198-9B45-4862-ADF0-2E6280B134BC}"/>
              </a:ext>
            </a:extLst>
          </p:cNvPr>
          <p:cNvSpPr txBox="1"/>
          <p:nvPr/>
        </p:nvSpPr>
        <p:spPr>
          <a:xfrm>
            <a:off x="6096000" y="1128512"/>
            <a:ext cx="5638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nl-NL" sz="2200" b="1" dirty="0">
                <a:solidFill>
                  <a:srgbClr val="C00000"/>
                </a:solidFill>
              </a:rPr>
              <a:t>Kräfte im Kurvenflug: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Die horizontale Komponente </a:t>
            </a:r>
            <a:r>
              <a:rPr lang="nl-NL" sz="2200" b="1" dirty="0">
                <a:solidFill>
                  <a:srgbClr val="C00000"/>
                </a:solidFill>
              </a:rPr>
              <a:t>F</a:t>
            </a:r>
            <a:r>
              <a:rPr lang="nl-NL" sz="2200" b="1" baseline="-25000" dirty="0">
                <a:solidFill>
                  <a:srgbClr val="C00000"/>
                </a:solidFill>
              </a:rPr>
              <a:t>Zp</a:t>
            </a:r>
            <a:r>
              <a:rPr lang="nl-NL" sz="2200" dirty="0"/>
              <a:t> verleiht dem Flugzeug eine zentripetale Beschleunigung.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Die Massenträgheit des Flugzeugs (und seiner Beladung) verursacht die </a:t>
            </a:r>
            <a:r>
              <a:rPr lang="nl-NL" sz="2200" dirty="0">
                <a:solidFill>
                  <a:srgbClr val="C00000"/>
                </a:solidFill>
              </a:rPr>
              <a:t>Zentrifugalkraft </a:t>
            </a:r>
            <a:r>
              <a:rPr lang="nl-NL" sz="2200" b="1" dirty="0">
                <a:solidFill>
                  <a:srgbClr val="C00000"/>
                </a:solidFill>
              </a:rPr>
              <a:t>F</a:t>
            </a:r>
            <a:r>
              <a:rPr lang="nl-NL" sz="2200" b="1" baseline="-25000" dirty="0">
                <a:solidFill>
                  <a:srgbClr val="C00000"/>
                </a:solidFill>
              </a:rPr>
              <a:t>Zf </a:t>
            </a:r>
            <a:r>
              <a:rPr lang="nl-NL" sz="2200" dirty="0"/>
              <a:t>.</a:t>
            </a:r>
            <a:r>
              <a:rPr lang="nl-NL" sz="2200" b="1" baseline="-25000" dirty="0">
                <a:solidFill>
                  <a:srgbClr val="C00000"/>
                </a:solidFill>
              </a:rPr>
              <a:t> </a:t>
            </a:r>
            <a:endParaRPr lang="nl-NL" sz="2200" dirty="0"/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Die (vektorielle) Addition von Zentrifugalkraft und Gewicht ergibt die gesamte </a:t>
            </a:r>
            <a:r>
              <a:rPr lang="nl-NL" sz="2200" dirty="0">
                <a:solidFill>
                  <a:srgbClr val="C00000"/>
                </a:solidFill>
              </a:rPr>
              <a:t>Massenkraft</a:t>
            </a:r>
            <a:r>
              <a:rPr lang="nl-NL" sz="2200" dirty="0"/>
              <a:t> </a:t>
            </a:r>
            <a:r>
              <a:rPr lang="nl-NL" sz="2200" b="1" dirty="0">
                <a:solidFill>
                  <a:srgbClr val="C00000"/>
                </a:solidFill>
              </a:rPr>
              <a:t>F</a:t>
            </a:r>
            <a:r>
              <a:rPr lang="nl-NL" sz="2200" b="1" baseline="-25000" dirty="0">
                <a:solidFill>
                  <a:srgbClr val="C00000"/>
                </a:solidFill>
              </a:rPr>
              <a:t>M</a:t>
            </a:r>
            <a:r>
              <a:rPr lang="nl-NL" sz="2200" dirty="0"/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115452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Lastvielfache im Kurvenflug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pic>
        <p:nvPicPr>
          <p:cNvPr id="7" name="Grafik 6" descr="Ein Bild, das Boot, Antenne, Linie, Land enthält.&#10;&#10;Automatisch generierte Beschreibung">
            <a:extLst>
              <a:ext uri="{FF2B5EF4-FFF2-40B4-BE49-F238E27FC236}">
                <a16:creationId xmlns:a16="http://schemas.microsoft.com/office/drawing/2014/main" id="{196537D8-F77E-46E4-8021-111D272C45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725" y="834473"/>
            <a:ext cx="8972550" cy="2390775"/>
          </a:xfrm>
          <a:prstGeom prst="rect">
            <a:avLst/>
          </a:prstGeom>
        </p:spPr>
      </p:pic>
      <p:sp>
        <p:nvSpPr>
          <p:cNvPr id="8" name="Rechthoek 2">
            <a:extLst>
              <a:ext uri="{FF2B5EF4-FFF2-40B4-BE49-F238E27FC236}">
                <a16:creationId xmlns:a16="http://schemas.microsoft.com/office/drawing/2014/main" id="{75F283DA-D35C-4410-9B7C-791E8257ABEC}"/>
              </a:ext>
            </a:extLst>
          </p:cNvPr>
          <p:cNvSpPr/>
          <p:nvPr/>
        </p:nvSpPr>
        <p:spPr>
          <a:xfrm>
            <a:off x="1519800" y="3349556"/>
            <a:ext cx="8848725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Für die mittlere Abbildung gilt </a:t>
            </a:r>
            <a:r>
              <a:rPr lang="nl-NL" sz="2200" dirty="0">
                <a:solidFill>
                  <a:srgbClr val="C00000"/>
                </a:solidFill>
              </a:rPr>
              <a:t>n = 1,15 </a:t>
            </a:r>
            <a:r>
              <a:rPr lang="nl-NL" sz="2200" dirty="0"/>
              <a:t> ,für die rechte </a:t>
            </a:r>
            <a:r>
              <a:rPr lang="nl-NL" sz="2200" dirty="0">
                <a:solidFill>
                  <a:srgbClr val="C00000"/>
                </a:solidFill>
              </a:rPr>
              <a:t>n = 2</a:t>
            </a:r>
            <a:r>
              <a:rPr lang="nl-NL" sz="2200" dirty="0"/>
              <a:t> .</a:t>
            </a:r>
            <a:r>
              <a:rPr lang="nl-NL" sz="2200" dirty="0">
                <a:solidFill>
                  <a:srgbClr val="C00000"/>
                </a:solidFill>
              </a:rPr>
              <a:t> </a:t>
            </a:r>
            <a:br>
              <a:rPr lang="nl-NL" sz="2200" dirty="0">
                <a:solidFill>
                  <a:srgbClr val="C00000"/>
                </a:solidFill>
              </a:rPr>
            </a:br>
            <a:r>
              <a:rPr lang="nl-NL" sz="2200" dirty="0"/>
              <a:t>Hier brauchen wir den doppelten Auftrieb. </a:t>
            </a:r>
          </a:p>
          <a:p>
            <a:pPr marL="457200" indent="-457200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/>
              <a:t>Der Auftrieb hängt u. a. von der Geschwindigkeit ab. Der Auftrieb steigt mit dem Quadrat der Geschwindigkeit.</a:t>
            </a:r>
            <a:endParaRPr lang="nl-NL" sz="2200" dirty="0"/>
          </a:p>
        </p:txBody>
      </p:sp>
      <p:graphicFrame>
        <p:nvGraphicFramePr>
          <p:cNvPr id="9" name="Tabel 3">
            <a:extLst>
              <a:ext uri="{FF2B5EF4-FFF2-40B4-BE49-F238E27FC236}">
                <a16:creationId xmlns:a16="http://schemas.microsoft.com/office/drawing/2014/main" id="{E737D1CA-C425-4612-8C0E-1B3C44321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860981"/>
              </p:ext>
            </p:extLst>
          </p:nvPr>
        </p:nvGraphicFramePr>
        <p:xfrm>
          <a:off x="1609727" y="4997359"/>
          <a:ext cx="8972548" cy="1463040"/>
        </p:xfrm>
        <a:graphic>
          <a:graphicData uri="http://schemas.openxmlformats.org/drawingml/2006/table">
            <a:tbl>
              <a:tblPr/>
              <a:tblGrid>
                <a:gridCol w="23260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4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rgbClr val="FFFFFF"/>
                          </a:solidFill>
                          <a:effectLst/>
                        </a:rPr>
                        <a:t>Querneigung in Grad </a:t>
                      </a:r>
                      <a:endParaRPr lang="nl-NL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rgbClr val="FFFFFF"/>
                          </a:solidFill>
                          <a:effectLst/>
                        </a:rPr>
                        <a:t>Lastvielfaches n</a:t>
                      </a:r>
                      <a:endParaRPr lang="nl-NL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rgbClr val="FFFFFF"/>
                          </a:solidFill>
                          <a:effectLst/>
                        </a:rPr>
                        <a:t>Zunahme der Überziehgeschwindigkeit</a:t>
                      </a:r>
                      <a:endParaRPr lang="nl-NL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effectLst/>
                        </a:rPr>
                        <a:t>0°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effectLst/>
                        </a:rPr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>
                          <a:effectLst/>
                        </a:rPr>
                        <a:t>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nl-NL">
                          <a:effectLst/>
                        </a:rPr>
                        <a:t>30 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effectLst/>
                        </a:rPr>
                        <a:t>1,15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effectLst/>
                        </a:rPr>
                        <a:t>7%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nl-NL">
                          <a:effectLst/>
                        </a:rPr>
                        <a:t>60 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>
                          <a:effectLst/>
                        </a:rPr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>
                          <a:effectLst/>
                        </a:rPr>
                        <a:t>41%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940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Abfang- und </a:t>
            </a:r>
            <a:r>
              <a:rPr lang="de-DE" sz="2800" dirty="0" err="1"/>
              <a:t>Böenbelastungen</a:t>
            </a:r>
            <a:endParaRPr lang="de-DE" sz="2800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graphicFrame>
        <p:nvGraphicFramePr>
          <p:cNvPr id="7" name="Tabel 3">
            <a:extLst>
              <a:ext uri="{FF2B5EF4-FFF2-40B4-BE49-F238E27FC236}">
                <a16:creationId xmlns:a16="http://schemas.microsoft.com/office/drawing/2014/main" id="{29EC2394-CD83-488C-8E47-ABC5313C8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57438"/>
              </p:ext>
            </p:extLst>
          </p:nvPr>
        </p:nvGraphicFramePr>
        <p:xfrm>
          <a:off x="2935474" y="4640847"/>
          <a:ext cx="6168651" cy="1706880"/>
        </p:xfrm>
        <a:graphic>
          <a:graphicData uri="http://schemas.openxmlformats.org/drawingml/2006/table">
            <a:tbl>
              <a:tblPr/>
              <a:tblGrid>
                <a:gridCol w="2064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nl-NL" sz="2200" b="1" kern="1200" baseline="0" dirty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NL" sz="2200" b="1" kern="1200" baseline="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Lufttüchtigkeitsgruppe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l-NL" sz="2200" baseline="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801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nl-NL" sz="2200" b="1" kern="1200" baseline="0" dirty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="1" kern="1200" baseline="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 </a:t>
                      </a:r>
                      <a:r>
                        <a:rPr lang="nl-NL" sz="2200" b="0" kern="1200" baseline="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(Utlility)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="1" baseline="0" dirty="0">
                          <a:solidFill>
                            <a:srgbClr val="FFFFFF"/>
                          </a:solidFill>
                          <a:effectLst/>
                        </a:rPr>
                        <a:t>A </a:t>
                      </a:r>
                      <a:r>
                        <a:rPr lang="nl-NL" sz="2200" b="0" baseline="0" dirty="0">
                          <a:solidFill>
                            <a:srgbClr val="FFFFFF"/>
                          </a:solidFill>
                          <a:effectLst/>
                        </a:rPr>
                        <a:t>(Aerobatic)</a:t>
                      </a:r>
                      <a:endParaRPr lang="nl-NL" sz="2200" b="0" baseline="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69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nl-NL" sz="2200" b="1" baseline="0" dirty="0">
                          <a:effectLst/>
                        </a:rPr>
                        <a:t>bei V</a:t>
                      </a:r>
                      <a:r>
                        <a:rPr lang="nl-NL" sz="2200" b="1" baseline="-25000" dirty="0">
                          <a:effectLst/>
                        </a:rPr>
                        <a:t>A</a:t>
                      </a:r>
                      <a:endParaRPr lang="nl-NL" sz="2200" baseline="-250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aseline="0" dirty="0">
                          <a:effectLst/>
                        </a:rPr>
                        <a:t>+5,3 / -2,65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aseline="0" dirty="0">
                          <a:effectLst/>
                        </a:rPr>
                        <a:t>+7,0 / -5,0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nl-NL" sz="2200" b="1" baseline="0" dirty="0">
                          <a:effectLst/>
                        </a:rPr>
                        <a:t>bei V</a:t>
                      </a:r>
                      <a:r>
                        <a:rPr lang="nl-NL" sz="2200" b="1" baseline="-25000" dirty="0">
                          <a:effectLst/>
                        </a:rPr>
                        <a:t>NE</a:t>
                      </a:r>
                      <a:endParaRPr lang="nl-NL" sz="2200" baseline="-25000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aseline="0" dirty="0">
                          <a:effectLst/>
                        </a:rPr>
                        <a:t>+4,0 / -1,5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200" baseline="0" dirty="0">
                          <a:effectLst/>
                        </a:rPr>
                        <a:t>+7,0 / -5,0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7D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kstvak 1">
            <a:extLst>
              <a:ext uri="{FF2B5EF4-FFF2-40B4-BE49-F238E27FC236}">
                <a16:creationId xmlns:a16="http://schemas.microsoft.com/office/drawing/2014/main" id="{A86E1BA7-C105-4166-92EC-6C15F1B7A2B7}"/>
              </a:ext>
            </a:extLst>
          </p:cNvPr>
          <p:cNvSpPr txBox="1"/>
          <p:nvPr/>
        </p:nvSpPr>
        <p:spPr>
          <a:xfrm>
            <a:off x="1614483" y="953477"/>
            <a:ext cx="896303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b="1" dirty="0">
                <a:solidFill>
                  <a:srgbClr val="C00000"/>
                </a:solidFill>
              </a:rPr>
              <a:t>Abfangbelastungen: </a:t>
            </a:r>
            <a:br>
              <a:rPr lang="nl-NL" sz="2200" b="1" dirty="0">
                <a:solidFill>
                  <a:srgbClr val="C00000"/>
                </a:solidFill>
              </a:rPr>
            </a:br>
            <a:r>
              <a:rPr lang="de-DE" sz="2200" dirty="0"/>
              <a:t>Zusätzliche Belastungen des Segelflugzeugs, hervorgerufen von Höhensteuerbetätigungen durch den Piloten.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b="1" dirty="0">
                <a:solidFill>
                  <a:srgbClr val="C00000"/>
                </a:solidFill>
              </a:rPr>
              <a:t>Böenbelastungen: </a:t>
            </a:r>
            <a:br>
              <a:rPr lang="nl-NL" sz="2200" b="1" dirty="0">
                <a:solidFill>
                  <a:srgbClr val="C00000"/>
                </a:solidFill>
              </a:rPr>
            </a:br>
            <a:r>
              <a:rPr lang="nl-NL" sz="2200" dirty="0"/>
              <a:t>Z</a:t>
            </a:r>
            <a:r>
              <a:rPr lang="de-DE" sz="2200" dirty="0" err="1"/>
              <a:t>usätzliche</a:t>
            </a:r>
            <a:r>
              <a:rPr lang="de-DE" sz="2200" dirty="0"/>
              <a:t> Belastungen des Flugzeugs durch plötzliche Vergrößerung des Anstellwinkels infolge von Böen (Dadurch steigt die Auftriebskraft plötzlich an.).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Abfang- und Böenbelastungen werden in Form des </a:t>
            </a:r>
            <a:r>
              <a:rPr lang="nl-NL" sz="2200" dirty="0">
                <a:solidFill>
                  <a:srgbClr val="C00000"/>
                </a:solidFill>
              </a:rPr>
              <a:t>Lastvielfachen n</a:t>
            </a:r>
            <a:r>
              <a:rPr lang="nl-NL" sz="2200" dirty="0"/>
              <a:t> angegeben. </a:t>
            </a:r>
            <a:endParaRPr lang="nl-NL" sz="2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90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V-n-Diagramm für Abfangbelastungen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5C62849-4CB9-42C7-AEAD-1E8C37B71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911341"/>
            <a:ext cx="6750490" cy="5411531"/>
          </a:xfrm>
          <a:prstGeom prst="rect">
            <a:avLst/>
          </a:prstGeom>
        </p:spPr>
      </p:pic>
      <p:sp>
        <p:nvSpPr>
          <p:cNvPr id="10" name="Tekstvak 1">
            <a:extLst>
              <a:ext uri="{FF2B5EF4-FFF2-40B4-BE49-F238E27FC236}">
                <a16:creationId xmlns:a16="http://schemas.microsoft.com/office/drawing/2014/main" id="{5719A870-F9A0-4458-9708-34492F855ABD}"/>
              </a:ext>
            </a:extLst>
          </p:cNvPr>
          <p:cNvSpPr txBox="1"/>
          <p:nvPr/>
        </p:nvSpPr>
        <p:spPr>
          <a:xfrm>
            <a:off x="7101840" y="1059894"/>
            <a:ext cx="50901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grüner Bereich auf dem Fahrtmesser:</a:t>
            </a:r>
            <a:br>
              <a:rPr lang="nl-NL" sz="2200" dirty="0"/>
            </a:br>
            <a:r>
              <a:rPr lang="nl-NL" sz="2200" dirty="0"/>
              <a:t>	100 - 190 km/h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gelber Bereich auf dem Fahrtmesser:</a:t>
            </a:r>
            <a:br>
              <a:rPr lang="nl-NL" sz="2200" dirty="0"/>
            </a:br>
            <a:r>
              <a:rPr lang="nl-NL" sz="2200" dirty="0"/>
              <a:t>	190 - 280 km/h </a:t>
            </a:r>
            <a:br>
              <a:rPr lang="nl-NL" sz="2200" dirty="0"/>
            </a:br>
            <a:r>
              <a:rPr lang="nl-NL" sz="2200" dirty="0"/>
              <a:t>(max. 1/3 Ruderausschläge)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roter Strich auf dem Fahrtmesser:</a:t>
            </a:r>
            <a:br>
              <a:rPr lang="nl-NL" sz="2200" dirty="0"/>
            </a:br>
            <a:r>
              <a:rPr lang="nl-NL" sz="2200" dirty="0"/>
              <a:t>	V</a:t>
            </a:r>
            <a:r>
              <a:rPr lang="nl-NL" sz="2200" baseline="-25000" dirty="0"/>
              <a:t>NE</a:t>
            </a:r>
            <a:r>
              <a:rPr lang="nl-NL" sz="2200" dirty="0"/>
              <a:t> = 280 km/h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n</a:t>
            </a:r>
            <a:r>
              <a:rPr lang="nl-NL" sz="2200" baseline="-25000" dirty="0"/>
              <a:t>max</a:t>
            </a:r>
            <a:r>
              <a:rPr lang="nl-NL" sz="2200" dirty="0"/>
              <a:t> bei 190 km/h:		</a:t>
            </a:r>
            <a:br>
              <a:rPr lang="nl-NL" sz="2200" dirty="0"/>
            </a:br>
            <a:r>
              <a:rPr lang="nl-NL" sz="2200" dirty="0"/>
              <a:t>	+ 5,3 / - 2,65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n</a:t>
            </a:r>
            <a:r>
              <a:rPr lang="nl-NL" sz="2200" baseline="-25000" dirty="0"/>
              <a:t>max</a:t>
            </a:r>
            <a:r>
              <a:rPr lang="nl-NL" sz="2200" dirty="0"/>
              <a:t> bei 280 km/h:</a:t>
            </a:r>
            <a:br>
              <a:rPr lang="nl-NL" sz="2200" dirty="0"/>
            </a:br>
            <a:r>
              <a:rPr lang="nl-NL" sz="2200" dirty="0"/>
              <a:t>	+ 4,0 / - 1,50</a:t>
            </a:r>
          </a:p>
          <a:p>
            <a:pPr>
              <a:spcAft>
                <a:spcPts val="1200"/>
              </a:spcAft>
              <a:buClr>
                <a:srgbClr val="FF0000"/>
              </a:buClr>
            </a:pPr>
            <a:r>
              <a:rPr lang="nl-NL" sz="2200" dirty="0"/>
              <a:t>(Werte aus dem Flughandbuch der LS4-a entnommen)</a:t>
            </a:r>
          </a:p>
        </p:txBody>
      </p:sp>
    </p:spTree>
    <p:extLst>
      <p:ext uri="{BB962C8B-B14F-4D97-AF65-F5344CB8AC3E}">
        <p14:creationId xmlns:p14="http://schemas.microsoft.com/office/powerpoint/2010/main" val="350636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FA322-B917-4B15-B9E1-8FF8BF74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sz="2800" dirty="0"/>
              <a:t>Flattern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8E3A08C-0321-4E10-9A18-4764E9E3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13B1-D0BA-4A19-B609-64C08BFDA19E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B1F5A3E-80EF-4ED8-B13B-8F9C8D0778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5.5 Betriebsgrenzen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3F8CD02-6EB1-474C-BF4B-AE81F019C5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7488"/>
          <a:stretch/>
        </p:blipFill>
        <p:spPr>
          <a:xfrm>
            <a:off x="324519" y="847907"/>
            <a:ext cx="3404104" cy="5629093"/>
          </a:xfrm>
          <a:prstGeom prst="rect">
            <a:avLst/>
          </a:prstGeom>
        </p:spPr>
      </p:pic>
      <p:sp>
        <p:nvSpPr>
          <p:cNvPr id="8" name="Text Box 9">
            <a:extLst>
              <a:ext uri="{FF2B5EF4-FFF2-40B4-BE49-F238E27FC236}">
                <a16:creationId xmlns:a16="http://schemas.microsoft.com/office/drawing/2014/main" id="{64E13A12-8EE4-469A-BACF-7FDCD9C13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7263" y="684213"/>
            <a:ext cx="4484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/>
              <a:t> </a:t>
            </a:r>
          </a:p>
        </p:txBody>
      </p:sp>
      <p:sp>
        <p:nvSpPr>
          <p:cNvPr id="9" name="Tekstvak 1">
            <a:extLst>
              <a:ext uri="{FF2B5EF4-FFF2-40B4-BE49-F238E27FC236}">
                <a16:creationId xmlns:a16="http://schemas.microsoft.com/office/drawing/2014/main" id="{5E8747A6-B0E7-4107-AF25-AD82E2984232}"/>
              </a:ext>
            </a:extLst>
          </p:cNvPr>
          <p:cNvSpPr txBox="1"/>
          <p:nvPr/>
        </p:nvSpPr>
        <p:spPr>
          <a:xfrm>
            <a:off x="3967521" y="910808"/>
            <a:ext cx="789995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de-DE" sz="2200" dirty="0"/>
              <a:t>Durch Ruderausschläge oder Böen kann </a:t>
            </a:r>
            <a:r>
              <a:rPr lang="nl-NL" sz="2200" dirty="0"/>
              <a:t>der Flügel zu Schwingungen angeregt werden. 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Dies können </a:t>
            </a:r>
            <a:r>
              <a:rPr lang="nl-NL" sz="2200" dirty="0">
                <a:solidFill>
                  <a:srgbClr val="C00000"/>
                </a:solidFill>
              </a:rPr>
              <a:t>Biegeschwingungen</a:t>
            </a:r>
            <a:r>
              <a:rPr lang="nl-NL" sz="2200" dirty="0"/>
              <a:t> oder </a:t>
            </a:r>
            <a:r>
              <a:rPr lang="nl-NL" sz="2200" dirty="0">
                <a:solidFill>
                  <a:srgbClr val="C00000"/>
                </a:solidFill>
              </a:rPr>
              <a:t>Torsionsschwingungen</a:t>
            </a:r>
            <a:r>
              <a:rPr lang="nl-NL" sz="2200" dirty="0"/>
              <a:t> sein, die durch die Materialdämpfung schnell abklingen. 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Jedoch können bei einer dazu passenden Geschwindigkeit eine Biege- und eine Torsionsschwingung sich gegenseitig verstärken. Dies nennen wir </a:t>
            </a:r>
            <a:r>
              <a:rPr lang="nl-NL" sz="2200" b="1" dirty="0">
                <a:solidFill>
                  <a:srgbClr val="C00000"/>
                </a:solidFill>
              </a:rPr>
              <a:t>Flattern</a:t>
            </a:r>
            <a:r>
              <a:rPr lang="nl-NL" sz="2200" dirty="0"/>
              <a:t>.</a:t>
            </a:r>
            <a:br>
              <a:rPr lang="nl-NL" sz="2200" dirty="0"/>
            </a:br>
            <a:r>
              <a:rPr lang="nl-NL" sz="2200" dirty="0"/>
              <a:t>Wenn der Fügel flattert, besteht die Gefahr, dass er sehr schnell zerbricht.</a:t>
            </a:r>
          </a:p>
          <a:p>
            <a:pPr marL="457200" indent="-457200">
              <a:spcAft>
                <a:spcPts val="1200"/>
              </a:spcAft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nl-NL" sz="2200" dirty="0"/>
              <a:t>Neben dem Biege-Torsion-Flattern des Flügels gibt es noch viele andere Flatterformen.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60A70BE-5D96-42B6-8D11-281541BF1873}"/>
              </a:ext>
            </a:extLst>
          </p:cNvPr>
          <p:cNvSpPr/>
          <p:nvPr/>
        </p:nvSpPr>
        <p:spPr>
          <a:xfrm>
            <a:off x="3878534" y="3244334"/>
            <a:ext cx="44349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Revision 1 am 19.11. 2025 Austausch Folie 10</a:t>
            </a:r>
          </a:p>
        </p:txBody>
      </p:sp>
    </p:spTree>
    <p:extLst>
      <p:ext uri="{BB962C8B-B14F-4D97-AF65-F5344CB8AC3E}">
        <p14:creationId xmlns:p14="http://schemas.microsoft.com/office/powerpoint/2010/main" val="2320541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650</Words>
  <Application>Microsoft Office PowerPoint</Application>
  <PresentationFormat>Breitbild</PresentationFormat>
  <Paragraphs>102</Paragraphs>
  <Slides>10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Wingdings</vt:lpstr>
      <vt:lpstr>Office</vt:lpstr>
      <vt:lpstr>PowerPoint-Präsentation</vt:lpstr>
      <vt:lpstr>Gliederung (SFCL)</vt:lpstr>
      <vt:lpstr>5.5  Betriebsgrenzen  (Manöverlasten und Lastvielfache) </vt:lpstr>
      <vt:lpstr>Kurvenflug</vt:lpstr>
      <vt:lpstr>Einfluss der Querneigung</vt:lpstr>
      <vt:lpstr>Lastvielfache im Kurvenflug</vt:lpstr>
      <vt:lpstr>Abfang- und Böenbelastungen</vt:lpstr>
      <vt:lpstr>V-n-Diagramm für Abfangbelastungen</vt:lpstr>
      <vt:lpstr>Flattern</vt:lpstr>
      <vt:lpstr>Schieben im Kurvenflug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Hansen</dc:creator>
  <cp:lastModifiedBy>Schorsch</cp:lastModifiedBy>
  <cp:revision>58</cp:revision>
  <dcterms:created xsi:type="dcterms:W3CDTF">2021-05-15T14:36:40Z</dcterms:created>
  <dcterms:modified xsi:type="dcterms:W3CDTF">2025-11-19T17:47:52Z</dcterms:modified>
</cp:coreProperties>
</file>