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4" r:id="rId4"/>
    <p:sldId id="300" r:id="rId5"/>
    <p:sldId id="301" r:id="rId6"/>
    <p:sldId id="302" r:id="rId7"/>
    <p:sldId id="303" r:id="rId8"/>
    <p:sldId id="304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DEDB"/>
    <a:srgbClr val="4CBEE2"/>
    <a:srgbClr val="4472C4"/>
    <a:srgbClr val="044C96"/>
    <a:srgbClr val="2B88D9"/>
    <a:srgbClr val="C9DFF2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57" autoAdjust="0"/>
    <p:restoredTop sz="94250" autoAdjust="0"/>
  </p:normalViewPr>
  <p:slideViewPr>
    <p:cSldViewPr snapToGrid="0">
      <p:cViewPr varScale="1">
        <p:scale>
          <a:sx n="93" d="100"/>
          <a:sy n="93" d="100"/>
        </p:scale>
        <p:origin x="13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F5E03-4EE1-4ED0-B9A7-3081538AD9C8}" type="datetimeFigureOut">
              <a:rPr lang="de-DE" smtClean="0"/>
              <a:t>10.09.2025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DA0A4-27B6-4433-A0BE-39B4CD82726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423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13C0C7-BC27-4C73-9D06-A8FBD2EE5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7915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4F34E1-7A66-4BD2-8530-4D461B598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71422"/>
            <a:ext cx="9144000" cy="1655762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rgbClr val="044C9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84FEBA-76BC-4FEC-AC82-40121E35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16BF7EA-9E69-43AA-AA25-8E4952411D72}"/>
              </a:ext>
            </a:extLst>
          </p:cNvPr>
          <p:cNvSpPr/>
          <p:nvPr userDrawn="1"/>
        </p:nvSpPr>
        <p:spPr>
          <a:xfrm>
            <a:off x="0" y="-8027"/>
            <a:ext cx="12192000" cy="1219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542946C2-1299-46A5-9EF2-19DADE93A95F}"/>
              </a:ext>
            </a:extLst>
          </p:cNvPr>
          <p:cNvSpPr/>
          <p:nvPr userDrawn="1"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Grundlagen des Fliegens</a:t>
            </a:r>
          </a:p>
        </p:txBody>
      </p:sp>
    </p:spTree>
    <p:extLst>
      <p:ext uri="{BB962C8B-B14F-4D97-AF65-F5344CB8AC3E}">
        <p14:creationId xmlns:p14="http://schemas.microsoft.com/office/powerpoint/2010/main" val="310702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614A9-D9D8-4B52-9BD8-B78FCFA3E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7DD4E1-2953-4AC8-B770-ADE67159F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2840E5EF-6E5E-4B22-9D47-1B013A4A7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12">
            <a:extLst>
              <a:ext uri="{FF2B5EF4-FFF2-40B4-BE49-F238E27FC236}">
                <a16:creationId xmlns:a16="http://schemas.microsoft.com/office/drawing/2014/main" id="{169B5081-F331-4EBA-AA89-677FF7D5E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588000"/>
            <a:ext cx="9000000" cy="2880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67364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7CAC94-4567-49FD-88EC-FF50A030E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D349CE-4E41-4A5C-B20C-6C80799553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186" y="924910"/>
            <a:ext cx="5830614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7DD609C-C2D7-41F1-87A8-229808926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924910"/>
            <a:ext cx="5795172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DB36124C-7041-40A4-96B0-3B932BE0E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483C9599-7AFB-41CC-A829-793E0ACC68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588000"/>
            <a:ext cx="9000000" cy="2880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6613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5B1D07-A317-40DC-904D-FFA9D2BF9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9C07EC-0A56-42F7-93B4-F3E5FF836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12">
            <a:extLst>
              <a:ext uri="{FF2B5EF4-FFF2-40B4-BE49-F238E27FC236}">
                <a16:creationId xmlns:a16="http://schemas.microsoft.com/office/drawing/2014/main" id="{E9F8195F-514F-4121-87E1-5951ACAD0C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588000"/>
            <a:ext cx="9000000" cy="2880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1185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4ABCD65A-2C65-4ECB-B843-BEFA8C03EA4D}"/>
              </a:ext>
            </a:extLst>
          </p:cNvPr>
          <p:cNvSpPr/>
          <p:nvPr userDrawn="1"/>
        </p:nvSpPr>
        <p:spPr>
          <a:xfrm>
            <a:off x="0" y="6593274"/>
            <a:ext cx="12192000" cy="288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45C07F7-2E6A-4BCF-8A84-662E62A5E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4" y="132512"/>
            <a:ext cx="716493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6C3B32-9CDA-4DE4-A6FA-6084A993A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8676" y="892788"/>
            <a:ext cx="11788696" cy="5551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2A6F148-36B9-4688-A75C-51562723EDD4}"/>
              </a:ext>
            </a:extLst>
          </p:cNvPr>
          <p:cNvSpPr txBox="1"/>
          <p:nvPr userDrawn="1"/>
        </p:nvSpPr>
        <p:spPr>
          <a:xfrm>
            <a:off x="306815" y="6588000"/>
            <a:ext cx="1332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© BUKO Segelflug</a:t>
            </a:r>
          </a:p>
        </p:txBody>
      </p:sp>
      <p:pic>
        <p:nvPicPr>
          <p:cNvPr id="10" name="Grafik 9" descr="Ein Bild, das Text enthält.&#10;&#10;Automatisch generierte Beschreibung">
            <a:extLst>
              <a:ext uri="{FF2B5EF4-FFF2-40B4-BE49-F238E27FC236}">
                <a16:creationId xmlns:a16="http://schemas.microsoft.com/office/drawing/2014/main" id="{0BCAD85F-347B-4CB1-A19C-9322E36E3F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478"/>
          <a:stretch/>
        </p:blipFill>
        <p:spPr>
          <a:xfrm>
            <a:off x="91049" y="15929"/>
            <a:ext cx="863766" cy="696169"/>
          </a:xfrm>
          <a:prstGeom prst="rect">
            <a:avLst/>
          </a:prstGeom>
        </p:spPr>
      </p:pic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2F4365EF-E401-4AD6-9A42-F6FBA3A45F79}"/>
              </a:ext>
            </a:extLst>
          </p:cNvPr>
          <p:cNvSpPr/>
          <p:nvPr userDrawn="1"/>
        </p:nvSpPr>
        <p:spPr>
          <a:xfrm>
            <a:off x="8261131" y="103352"/>
            <a:ext cx="1296828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GDF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D3CFB5E0-5E15-488C-9576-0F223EAD510D}"/>
              </a:ext>
            </a:extLst>
          </p:cNvPr>
          <p:cNvSpPr/>
          <p:nvPr userDrawn="1"/>
        </p:nvSpPr>
        <p:spPr>
          <a:xfrm>
            <a:off x="9699342" y="103352"/>
            <a:ext cx="2492658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Segelflugtheorie SFCL</a:t>
            </a:r>
          </a:p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Grundlagen des Fliegens</a:t>
            </a:r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DB51A1B0-2D75-497E-B002-E6BAD5BFE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702BE076-1037-4FB3-A5DA-6C5FD657D0C3}"/>
              </a:ext>
            </a:extLst>
          </p:cNvPr>
          <p:cNvCxnSpPr>
            <a:cxnSpLocks/>
          </p:cNvCxnSpPr>
          <p:nvPr userDrawn="1"/>
        </p:nvCxnSpPr>
        <p:spPr>
          <a:xfrm>
            <a:off x="0" y="710131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hteck 3">
            <a:extLst>
              <a:ext uri="{FF2B5EF4-FFF2-40B4-BE49-F238E27FC236}">
                <a16:creationId xmlns:a16="http://schemas.microsoft.com/office/drawing/2014/main" id="{C486E684-9E51-4D4C-9F4D-4215507024FF}"/>
              </a:ext>
            </a:extLst>
          </p:cNvPr>
          <p:cNvSpPr/>
          <p:nvPr userDrawn="1"/>
        </p:nvSpPr>
        <p:spPr>
          <a:xfrm>
            <a:off x="11967372" y="103351"/>
            <a:ext cx="224628" cy="504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215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2B88D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884A4F68-ED5A-4FF4-8D2A-D2E64660729D}"/>
              </a:ext>
            </a:extLst>
          </p:cNvPr>
          <p:cNvSpPr/>
          <p:nvPr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Grundlagen des Fliegens</a:t>
            </a:r>
          </a:p>
        </p:txBody>
      </p:sp>
      <p:pic>
        <p:nvPicPr>
          <p:cNvPr id="6" name="Grafik 5" descr="Ein Bild, das Text enthält.&#10;&#10;Automatisch generierte Beschreibung">
            <a:extLst>
              <a:ext uri="{FF2B5EF4-FFF2-40B4-BE49-F238E27FC236}">
                <a16:creationId xmlns:a16="http://schemas.microsoft.com/office/drawing/2014/main" id="{9486641D-FD6D-4834-B209-3534F1D283A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261"/>
          <a:stretch/>
        </p:blipFill>
        <p:spPr>
          <a:xfrm>
            <a:off x="3607299" y="1973866"/>
            <a:ext cx="5266568" cy="4332784"/>
          </a:xfrm>
          <a:prstGeom prst="rect">
            <a:avLst/>
          </a:prstGeom>
        </p:spPr>
      </p:pic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4239DEF-2EBC-47CA-A8AD-CCF7B7385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t>1</a:t>
            </a:fld>
            <a:endParaRPr lang="de-DE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A754A21-1E1E-441C-91DA-BE1673E04CF5}"/>
              </a:ext>
            </a:extLst>
          </p:cNvPr>
          <p:cNvSpPr txBox="1"/>
          <p:nvPr/>
        </p:nvSpPr>
        <p:spPr>
          <a:xfrm>
            <a:off x="4758351" y="1408325"/>
            <a:ext cx="2964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i="1" dirty="0">
                <a:solidFill>
                  <a:srgbClr val="044C96"/>
                </a:solidFill>
              </a:rPr>
              <a:t>PRINCIPLES OF FLIGHT</a:t>
            </a:r>
          </a:p>
        </p:txBody>
      </p:sp>
    </p:spTree>
    <p:extLst>
      <p:ext uri="{BB962C8B-B14F-4D97-AF65-F5344CB8AC3E}">
        <p14:creationId xmlns:p14="http://schemas.microsoft.com/office/powerpoint/2010/main" val="1667208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AC422-73B0-4880-8217-243373E43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Gliederung (SFCL)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6C87F1-7C08-4959-A7EC-85DEC81366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40000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sz="2400" b="1" dirty="0"/>
              <a:t>5	Grundlagen des Fliegens</a:t>
            </a:r>
          </a:p>
          <a:p>
            <a:pPr marL="540000" lvl="1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b="1" i="1" dirty="0">
                <a:solidFill>
                  <a:srgbClr val="044C96"/>
                </a:solidFill>
              </a:rPr>
              <a:t>Principles of flight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5.1		Aerodynamik (Strömungslehre)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Aerodynamics (airflow) 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5.2		Flugmechanik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Flight mechanics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5.3		Stabilität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Stability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5.4		Steuerung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Control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endParaRPr lang="de-DE" sz="2000" i="1" dirty="0">
              <a:solidFill>
                <a:srgbClr val="044C96"/>
              </a:solidFill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616F40A-8AD2-4F07-8A23-28333DA8D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11044"/>
            <a:ext cx="5795172" cy="4589755"/>
          </a:xfrm>
        </p:spPr>
        <p:txBody>
          <a:bodyPr>
            <a:normAutofit/>
          </a:bodyPr>
          <a:lstStyle/>
          <a:p>
            <a:pPr marL="540000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5.5	Betriebsgrenzen </a:t>
            </a:r>
            <a:br>
              <a:rPr lang="de-DE" dirty="0"/>
            </a:br>
            <a:r>
              <a:rPr lang="de-DE" dirty="0"/>
              <a:t>(Manöverlasten und Lastvielfache) 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i="1" dirty="0">
                <a:solidFill>
                  <a:srgbClr val="044C96"/>
                </a:solidFill>
              </a:rPr>
              <a:t>Limitations (load factor and manoeuvres)</a:t>
            </a:r>
            <a:endParaRPr lang="de-DE" sz="1800" i="1" dirty="0">
              <a:solidFill>
                <a:srgbClr val="044C96"/>
              </a:solidFill>
            </a:endParaRP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5.6		Überziehen und Trudeln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Stalling and spinning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5.7		Steilspirale 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Spiral dive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5.8		Propeller 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Propeller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974E809-361D-4737-B52C-E6563C29B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7903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02C7A8-7EE1-445E-B18B-B0B44B0295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7915"/>
            <a:ext cx="9866050" cy="2387600"/>
          </a:xfrm>
        </p:spPr>
        <p:txBody>
          <a:bodyPr>
            <a:normAutofit/>
          </a:bodyPr>
          <a:lstStyle/>
          <a:p>
            <a:r>
              <a:rPr lang="de-DE" dirty="0"/>
              <a:t>5.6 Überziehen und Trudeln </a:t>
            </a:r>
            <a:br>
              <a:rPr lang="de-DE" dirty="0"/>
            </a:br>
            <a:endParaRPr lang="de-DE" sz="36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147B01-30C8-421C-BD17-8AC69CBE5D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400" i="1" dirty="0">
                <a:solidFill>
                  <a:srgbClr val="044C96"/>
                </a:solidFill>
              </a:rPr>
              <a:t>Stalling and spinning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B18B720-1CFD-4B73-A56F-433DC892E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08534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Überziehen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5.6 Überziehen und Trudeln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3C6E9DC-9C41-470C-815F-682837372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96" y="902574"/>
            <a:ext cx="8184440" cy="4112680"/>
          </a:xfrm>
          <a:prstGeom prst="rect">
            <a:avLst/>
          </a:prstGeom>
        </p:spPr>
      </p:pic>
      <p:sp>
        <p:nvSpPr>
          <p:cNvPr id="8" name="Tekstvak 1">
            <a:extLst>
              <a:ext uri="{FF2B5EF4-FFF2-40B4-BE49-F238E27FC236}">
                <a16:creationId xmlns:a16="http://schemas.microsoft.com/office/drawing/2014/main" id="{CC9BC2E1-23AE-4C90-9AD5-6958FA8B0374}"/>
              </a:ext>
            </a:extLst>
          </p:cNvPr>
          <p:cNvSpPr txBox="1"/>
          <p:nvPr/>
        </p:nvSpPr>
        <p:spPr>
          <a:xfrm>
            <a:off x="8476836" y="902574"/>
            <a:ext cx="358316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Clr>
                <a:srgbClr val="FF0000"/>
              </a:buClr>
            </a:pPr>
            <a:r>
              <a:rPr lang="nl-NL" sz="2200" b="1" dirty="0">
                <a:solidFill>
                  <a:srgbClr val="C00000"/>
                </a:solidFill>
              </a:rPr>
              <a:t>Folgen des Überziehens</a:t>
            </a:r>
            <a:r>
              <a:rPr lang="nl-NL" sz="2200" dirty="0"/>
              <a:t>: 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charset="2"/>
              <a:buChar char="Ø"/>
            </a:pPr>
            <a:r>
              <a:rPr lang="nl-NL" sz="2200" dirty="0"/>
              <a:t>Auftriebsverlust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charset="2"/>
              <a:buChar char="Ø"/>
            </a:pPr>
            <a:r>
              <a:rPr lang="nl-NL" sz="2200" dirty="0"/>
              <a:t>Widerstandszunahme, Leitwerksschütteln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charset="2"/>
              <a:buChar char="Ø"/>
            </a:pPr>
            <a:r>
              <a:rPr lang="nl-NL" sz="2200" dirty="0"/>
              <a:t>Moment um die Querachse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charset="2"/>
              <a:buChar char="Ø"/>
            </a:pPr>
            <a:r>
              <a:rPr lang="nl-NL" sz="2200" dirty="0"/>
              <a:t>Erfolgt der Strömungs-abriss nicht symmetrisch, entstehen auch Momente um </a:t>
            </a:r>
            <a:r>
              <a:rPr lang="de-DE" sz="2200" dirty="0"/>
              <a:t>Längsachse (Rollen) und Hochachse (Gieren)</a:t>
            </a:r>
            <a:r>
              <a:rPr lang="nl-NL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768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Überziehgeschwindigkeit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5.6 Überziehen und Trudeln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9AE8F9A-C7C3-4208-814C-B5B77F8323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107" y="748715"/>
            <a:ext cx="7131145" cy="3387294"/>
          </a:xfrm>
          <a:prstGeom prst="rect">
            <a:avLst/>
          </a:prstGeom>
        </p:spPr>
      </p:pic>
      <p:sp>
        <p:nvSpPr>
          <p:cNvPr id="8" name="Tekstvak 1">
            <a:extLst>
              <a:ext uri="{FF2B5EF4-FFF2-40B4-BE49-F238E27FC236}">
                <a16:creationId xmlns:a16="http://schemas.microsoft.com/office/drawing/2014/main" id="{DC4E46C0-F561-4B96-940F-A9CD3AE85D12}"/>
              </a:ext>
            </a:extLst>
          </p:cNvPr>
          <p:cNvSpPr txBox="1"/>
          <p:nvPr/>
        </p:nvSpPr>
        <p:spPr>
          <a:xfrm>
            <a:off x="7696200" y="1041978"/>
            <a:ext cx="4144693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Clr>
                <a:srgbClr val="FF0000"/>
              </a:buClr>
            </a:pPr>
            <a:r>
              <a:rPr lang="nl-NL" sz="2200" b="1" dirty="0">
                <a:solidFill>
                  <a:srgbClr val="C00000"/>
                </a:solidFill>
              </a:rPr>
              <a:t>Erhöhte Überziehgeschwindigkeit </a:t>
            </a:r>
            <a:br>
              <a:rPr lang="nl-NL" sz="2200" b="1" dirty="0">
                <a:solidFill>
                  <a:srgbClr val="C00000"/>
                </a:solidFill>
              </a:rPr>
            </a:br>
            <a:r>
              <a:rPr lang="nl-NL" sz="2200" dirty="0"/>
              <a:t>bei:  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>
                <a:solidFill>
                  <a:srgbClr val="C00000"/>
                </a:solidFill>
              </a:rPr>
              <a:t>Windenstart </a:t>
            </a:r>
            <a:br>
              <a:rPr lang="nl-NL" sz="2200" dirty="0">
                <a:solidFill>
                  <a:srgbClr val="C00000"/>
                </a:solidFill>
              </a:rPr>
            </a:br>
            <a:r>
              <a:rPr lang="nl-NL" sz="2200" dirty="0"/>
              <a:t>(erhöhte Flächenbelastung)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>
                <a:solidFill>
                  <a:srgbClr val="C00000"/>
                </a:solidFill>
              </a:rPr>
              <a:t>Steilkreisen </a:t>
            </a:r>
            <a:br>
              <a:rPr lang="nl-NL" sz="2200" dirty="0">
                <a:solidFill>
                  <a:srgbClr val="C00000"/>
                </a:solidFill>
              </a:rPr>
            </a:br>
            <a:r>
              <a:rPr lang="nl-NL" sz="2200" dirty="0"/>
              <a:t>(erhöhte Flächenbelastung)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>
                <a:solidFill>
                  <a:srgbClr val="C00000"/>
                </a:solidFill>
              </a:rPr>
              <a:t>nassen </a:t>
            </a:r>
            <a:r>
              <a:rPr lang="nl-NL" sz="2200" dirty="0"/>
              <a:t>oder</a:t>
            </a:r>
            <a:r>
              <a:rPr lang="nl-NL" sz="2200" dirty="0">
                <a:solidFill>
                  <a:srgbClr val="C00000"/>
                </a:solidFill>
              </a:rPr>
              <a:t> verschmutzten Flügeln </a:t>
            </a:r>
            <a:br>
              <a:rPr lang="nl-NL" sz="2200" dirty="0">
                <a:solidFill>
                  <a:srgbClr val="C00000"/>
                </a:solidFill>
              </a:rPr>
            </a:br>
            <a:r>
              <a:rPr lang="nl-NL" sz="2200" dirty="0"/>
              <a:t>(verringerter Höchstauftriebs-  beiwert C</a:t>
            </a:r>
            <a:r>
              <a:rPr lang="nl-NL" sz="2200" baseline="-25000" dirty="0"/>
              <a:t>A,max</a:t>
            </a:r>
            <a:r>
              <a:rPr lang="nl-NL" sz="2200" dirty="0"/>
              <a:t>)</a:t>
            </a:r>
            <a:endParaRPr lang="nl-NL" sz="2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30590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Abkippen und Beenden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5.6 Überziehen und Trudeln</a:t>
            </a:r>
          </a:p>
        </p:txBody>
      </p:sp>
      <p:pic>
        <p:nvPicPr>
          <p:cNvPr id="7" name="Picture 2" descr="http://www.zweefvliegopleiding.nl/images/evo/asymmetrische-overtrek.jpg">
            <a:extLst>
              <a:ext uri="{FF2B5EF4-FFF2-40B4-BE49-F238E27FC236}">
                <a16:creationId xmlns:a16="http://schemas.microsoft.com/office/drawing/2014/main" id="{F91C4CF5-35BE-48D2-9B90-09782531F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00" y="1501073"/>
            <a:ext cx="7256472" cy="3192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kstvak 1">
            <a:extLst>
              <a:ext uri="{FF2B5EF4-FFF2-40B4-BE49-F238E27FC236}">
                <a16:creationId xmlns:a16="http://schemas.microsoft.com/office/drawing/2014/main" id="{4049AD0C-D5FD-4E64-9D16-F504F34CE533}"/>
              </a:ext>
            </a:extLst>
          </p:cNvPr>
          <p:cNvSpPr txBox="1"/>
          <p:nvPr/>
        </p:nvSpPr>
        <p:spPr>
          <a:xfrm>
            <a:off x="7362712" y="846956"/>
            <a:ext cx="4697288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indent="-360000">
              <a:spcAft>
                <a:spcPts val="6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nl-NL" sz="2200" dirty="0"/>
              <a:t>Das Segelflugzeug ist kurz vor dem Strömungsabriss. </a:t>
            </a:r>
          </a:p>
          <a:p>
            <a:pPr marL="360000" indent="-360000">
              <a:spcAft>
                <a:spcPts val="6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nl-NL" sz="2200" dirty="0"/>
              <a:t>Der innere Flügel wird in der Kurve langsamer, die Strömung reißt ab.</a:t>
            </a:r>
            <a:br>
              <a:rPr lang="nl-NL" sz="2200" dirty="0"/>
            </a:br>
            <a:r>
              <a:rPr lang="nl-NL" sz="2200" dirty="0"/>
              <a:t>Am schnelleren äußerern Flügel liegt die Strömung noch an. </a:t>
            </a:r>
            <a:br>
              <a:rPr lang="nl-NL" sz="2200" dirty="0"/>
            </a:br>
            <a:r>
              <a:rPr lang="nl-NL" sz="2200" dirty="0"/>
              <a:t>=&gt; geringerer Auftrieb und größerer Widerstand an einem Flügel </a:t>
            </a:r>
            <a:br>
              <a:rPr lang="nl-NL" sz="2200" dirty="0"/>
            </a:br>
            <a:r>
              <a:rPr lang="nl-NL" sz="2200" dirty="0"/>
              <a:t>=&gt; Abkippen über diesen Flügel</a:t>
            </a:r>
          </a:p>
          <a:p>
            <a:pPr marL="360000" indent="-360000">
              <a:spcAft>
                <a:spcPts val="6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nl-NL" sz="2200" dirty="0">
                <a:solidFill>
                  <a:srgbClr val="C00000"/>
                </a:solidFill>
              </a:rPr>
              <a:t>Sofort Seitenruder gegen Abkipprichtung, Querruder neutral, Knüppel nachlassen, abfangen.</a:t>
            </a:r>
          </a:p>
          <a:p>
            <a:pPr>
              <a:spcAft>
                <a:spcPts val="600"/>
              </a:spcAft>
              <a:buClr>
                <a:srgbClr val="FF0000"/>
              </a:buClr>
            </a:pPr>
            <a:r>
              <a:rPr lang="nl-NL" sz="2200" dirty="0">
                <a:solidFill>
                  <a:srgbClr val="C00000"/>
                </a:solidFill>
              </a:rPr>
              <a:t> </a:t>
            </a:r>
            <a:br>
              <a:rPr lang="nl-NL" sz="2200" dirty="0">
                <a:solidFill>
                  <a:srgbClr val="C00000"/>
                </a:solidFill>
              </a:rPr>
            </a:br>
            <a:r>
              <a:rPr lang="nl-NL" sz="2200" dirty="0">
                <a:solidFill>
                  <a:srgbClr val="C00000"/>
                </a:solidFill>
              </a:rPr>
              <a:t>Achtung:</a:t>
            </a:r>
            <a:r>
              <a:rPr lang="nl-NL" sz="2200" dirty="0"/>
              <a:t> Querruder gegen die Abkipprichtung führt zum Trudeln. </a:t>
            </a:r>
          </a:p>
        </p:txBody>
      </p:sp>
      <p:sp>
        <p:nvSpPr>
          <p:cNvPr id="9" name="Tekstvak 1">
            <a:extLst>
              <a:ext uri="{FF2B5EF4-FFF2-40B4-BE49-F238E27FC236}">
                <a16:creationId xmlns:a16="http://schemas.microsoft.com/office/drawing/2014/main" id="{76F05740-D699-4743-8C0C-0A7EFA166F19}"/>
              </a:ext>
            </a:extLst>
          </p:cNvPr>
          <p:cNvSpPr txBox="1"/>
          <p:nvPr/>
        </p:nvSpPr>
        <p:spPr>
          <a:xfrm>
            <a:off x="2480645" y="846956"/>
            <a:ext cx="46972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C00000"/>
                </a:solidFill>
              </a:rPr>
              <a:t>Überziehen in einer Schiebekurve</a:t>
            </a:r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281498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Einleiten des Trudelns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5.6 Überziehen und Trudeln</a:t>
            </a:r>
          </a:p>
        </p:txBody>
      </p:sp>
      <p:pic>
        <p:nvPicPr>
          <p:cNvPr id="7" name="Picture 2" descr="http://www.zweefvliegopleiding.nl/images/evo/tolvlucht2.jpg">
            <a:extLst>
              <a:ext uri="{FF2B5EF4-FFF2-40B4-BE49-F238E27FC236}">
                <a16:creationId xmlns:a16="http://schemas.microsoft.com/office/drawing/2014/main" id="{67AFFBF9-996E-4EEA-B5C4-1B8010C306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508"/>
          <a:stretch/>
        </p:blipFill>
        <p:spPr bwMode="auto">
          <a:xfrm>
            <a:off x="255038" y="856357"/>
            <a:ext cx="5840962" cy="5605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kstvak 1">
            <a:extLst>
              <a:ext uri="{FF2B5EF4-FFF2-40B4-BE49-F238E27FC236}">
                <a16:creationId xmlns:a16="http://schemas.microsoft.com/office/drawing/2014/main" id="{E4C16362-402F-43CD-B84A-BC589BC2C5B6}"/>
              </a:ext>
            </a:extLst>
          </p:cNvPr>
          <p:cNvSpPr txBox="1"/>
          <p:nvPr/>
        </p:nvSpPr>
        <p:spPr>
          <a:xfrm>
            <a:off x="6219037" y="856357"/>
            <a:ext cx="5840963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indent="-360000"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nl-NL" sz="2200" dirty="0"/>
              <a:t>Geschwindigkeit verringern. </a:t>
            </a:r>
          </a:p>
          <a:p>
            <a:pPr marL="360000" indent="-360000"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nl-NL" sz="2200" dirty="0"/>
              <a:t>Kurz vor dem Abreißen der Strömung Seitenruder in Abkipprichtung. Dabei versuchen, Flügel mit Querruder gegen die Abkipprichtung horizontal zu halten. </a:t>
            </a:r>
          </a:p>
          <a:p>
            <a:pPr marL="360000" indent="-360000"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nl-NL" sz="2200" dirty="0"/>
              <a:t>Sobald der innere Flügel wegsackt, Querruder voll dagegen. Das voll ausgeschlagene Querruder verursacht den Strömungsabriss.</a:t>
            </a:r>
          </a:p>
          <a:p>
            <a:pPr marL="360000" indent="-360000"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nl-NL" sz="2200" dirty="0"/>
              <a:t>Der innere Flügel kippt weg, sein Widerstand nimmt zu, was die Drehung einleitet</a:t>
            </a:r>
          </a:p>
          <a:p>
            <a:pPr marL="360000" indent="-360000"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de-DE" sz="2200" dirty="0"/>
              <a:t>Die Nase zeigt steil nach unten, und der Boden scheint sich unter der Rumpfnase zu drehen.</a:t>
            </a:r>
            <a:r>
              <a:rPr lang="nl-NL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8390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Beenden des Trudelns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5.6 Überziehen und Trudeln</a:t>
            </a:r>
          </a:p>
        </p:txBody>
      </p:sp>
      <p:pic>
        <p:nvPicPr>
          <p:cNvPr id="7" name="Picture 2" descr="http://www.zweefvliegopleiding.nl/images/evo/tolvlucht2.jpg">
            <a:extLst>
              <a:ext uri="{FF2B5EF4-FFF2-40B4-BE49-F238E27FC236}">
                <a16:creationId xmlns:a16="http://schemas.microsoft.com/office/drawing/2014/main" id="{98D98FA0-E046-4A96-A199-E13CBED8EF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879"/>
          <a:stretch/>
        </p:blipFill>
        <p:spPr bwMode="auto">
          <a:xfrm>
            <a:off x="253200" y="925914"/>
            <a:ext cx="5842800" cy="5006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hthoek 5">
            <a:extLst>
              <a:ext uri="{FF2B5EF4-FFF2-40B4-BE49-F238E27FC236}">
                <a16:creationId xmlns:a16="http://schemas.microsoft.com/office/drawing/2014/main" id="{3E7FE8A6-4D9A-434A-9361-577F05607E74}"/>
              </a:ext>
            </a:extLst>
          </p:cNvPr>
          <p:cNvSpPr/>
          <p:nvPr/>
        </p:nvSpPr>
        <p:spPr>
          <a:xfrm>
            <a:off x="6394298" y="3429000"/>
            <a:ext cx="5544502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6"/>
            </a:pPr>
            <a:r>
              <a:rPr lang="nl-NL" sz="2200" dirty="0"/>
              <a:t>Volles Seitenruder gegen die Drehrichtung. </a:t>
            </a:r>
          </a:p>
          <a:p>
            <a:pPr marL="457200" indent="-457200"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6"/>
            </a:pPr>
            <a:r>
              <a:rPr lang="nl-NL" sz="2200" dirty="0"/>
              <a:t>Höhenruder neutral halten,</a:t>
            </a:r>
            <a:br>
              <a:rPr lang="nl-NL" sz="2200" dirty="0"/>
            </a:br>
            <a:r>
              <a:rPr lang="nl-NL" sz="2200" dirty="0"/>
              <a:t>Querruder neutral halten.</a:t>
            </a:r>
          </a:p>
          <a:p>
            <a:pPr marL="457200" indent="-457200"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6"/>
            </a:pPr>
            <a:r>
              <a:rPr lang="nl-NL" sz="2200" dirty="0"/>
              <a:t>Steuerknüppel nachlassen, bis die Drehung aufhört.</a:t>
            </a:r>
          </a:p>
          <a:p>
            <a:pPr marL="457200" indent="-457200">
              <a:spcAft>
                <a:spcPts val="1200"/>
              </a:spcAft>
              <a:buClr>
                <a:schemeClr val="tx1"/>
              </a:buClr>
              <a:buFont typeface="+mj-lt"/>
              <a:buAutoNum type="arabicPeriod" startAt="6"/>
            </a:pPr>
            <a:r>
              <a:rPr lang="nl-NL" sz="2200" dirty="0"/>
              <a:t>Sobald die Drehung aufhört, Seitenruder in Neutralstellung und weich abfangen.</a:t>
            </a:r>
          </a:p>
        </p:txBody>
      </p:sp>
    </p:spTree>
    <p:extLst>
      <p:ext uri="{BB962C8B-B14F-4D97-AF65-F5344CB8AC3E}">
        <p14:creationId xmlns:p14="http://schemas.microsoft.com/office/powerpoint/2010/main" val="424301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382</Words>
  <Application>Microsoft Office PowerPoint</Application>
  <PresentationFormat>Breitbild</PresentationFormat>
  <Paragraphs>65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Arial Rounded MT Bold</vt:lpstr>
      <vt:lpstr>Calibri</vt:lpstr>
      <vt:lpstr>Calibri Light</vt:lpstr>
      <vt:lpstr>Wingdings</vt:lpstr>
      <vt:lpstr>Office</vt:lpstr>
      <vt:lpstr>PowerPoint-Präsentation</vt:lpstr>
      <vt:lpstr>Gliederung (SFCL)</vt:lpstr>
      <vt:lpstr>5.6 Überziehen und Trudeln  </vt:lpstr>
      <vt:lpstr>Überziehen</vt:lpstr>
      <vt:lpstr>Überziehgeschwindigkeit</vt:lpstr>
      <vt:lpstr>Abkippen und Beenden</vt:lpstr>
      <vt:lpstr>Einleiten des Trudelns</vt:lpstr>
      <vt:lpstr>Beenden des Trudelns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 Hansen</dc:creator>
  <cp:lastModifiedBy>Schorsch</cp:lastModifiedBy>
  <cp:revision>59</cp:revision>
  <dcterms:created xsi:type="dcterms:W3CDTF">2021-05-15T14:36:40Z</dcterms:created>
  <dcterms:modified xsi:type="dcterms:W3CDTF">2025-09-10T20:02:34Z</dcterms:modified>
</cp:coreProperties>
</file>