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4" r:id="rId4"/>
    <p:sldId id="316" r:id="rId5"/>
    <p:sldId id="317" r:id="rId6"/>
    <p:sldId id="318" r:id="rId7"/>
    <p:sldId id="319" r:id="rId8"/>
    <p:sldId id="321" r:id="rId9"/>
    <p:sldId id="322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DEDB"/>
    <a:srgbClr val="4CBEE2"/>
    <a:srgbClr val="4472C4"/>
    <a:srgbClr val="044C96"/>
    <a:srgbClr val="2B88D9"/>
    <a:srgbClr val="C9DFF2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7" autoAdjust="0"/>
    <p:restoredTop sz="94250" autoAdjust="0"/>
  </p:normalViewPr>
  <p:slideViewPr>
    <p:cSldViewPr snapToGrid="0">
      <p:cViewPr varScale="1">
        <p:scale>
          <a:sx n="93" d="100"/>
          <a:sy n="93" d="100"/>
        </p:scale>
        <p:origin x="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5E03-4EE1-4ED0-B9A7-3081538AD9C8}" type="datetimeFigureOut">
              <a:rPr lang="de-DE" smtClean="0"/>
              <a:t>10.09.2025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DA0A4-27B6-4433-A0BE-39B4CD82726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423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13C0C7-BC27-4C73-9D06-A8FBD2EE5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F34E1-7A66-4BD2-8530-4D461B598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1422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rgbClr val="044C9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4FEBA-76BC-4FEC-AC82-40121E3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16BF7EA-9E69-43AA-AA25-8E4952411D72}"/>
              </a:ext>
            </a:extLst>
          </p:cNvPr>
          <p:cNvSpPr/>
          <p:nvPr userDrawn="1"/>
        </p:nvSpPr>
        <p:spPr>
          <a:xfrm>
            <a:off x="0" y="-8027"/>
            <a:ext cx="12192000" cy="121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42946C2-1299-46A5-9EF2-19DADE93A95F}"/>
              </a:ext>
            </a:extLst>
          </p:cNvPr>
          <p:cNvSpPr/>
          <p:nvPr userDrawn="1"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Grundlagen des Fliegens</a:t>
            </a:r>
          </a:p>
        </p:txBody>
      </p:sp>
    </p:spTree>
    <p:extLst>
      <p:ext uri="{BB962C8B-B14F-4D97-AF65-F5344CB8AC3E}">
        <p14:creationId xmlns:p14="http://schemas.microsoft.com/office/powerpoint/2010/main" val="31070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614A9-D9D8-4B52-9BD8-B78FCFA3E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7DD4E1-2953-4AC8-B770-ADE67159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840E5EF-6E5E-4B22-9D47-1B013A4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169B5081-F331-4EBA-AA89-677FF7D5E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36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CAC94-4567-49FD-88EC-FF50A030E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349CE-4E41-4A5C-B20C-6C8079955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DD609C-C2D7-41F1-87A8-229808926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4910"/>
            <a:ext cx="5795172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B36124C-7041-40A4-96B0-3B932BE0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83C9599-7AFB-41CC-A829-793E0ACC6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6613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B1D07-A317-40DC-904D-FFA9D2BF9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C07EC-0A56-42F7-93B4-F3E5FF83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E9F8195F-514F-4121-87E1-5951ACAD0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1185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4ABCD65A-2C65-4ECB-B843-BEFA8C03EA4D}"/>
              </a:ext>
            </a:extLst>
          </p:cNvPr>
          <p:cNvSpPr/>
          <p:nvPr userDrawn="1"/>
        </p:nvSpPr>
        <p:spPr>
          <a:xfrm>
            <a:off x="0" y="6593274"/>
            <a:ext cx="12192000" cy="28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07F7-2E6A-4BCF-8A84-662E62A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4" y="132512"/>
            <a:ext cx="716493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C3B32-9CDA-4DE4-A6FA-6084A993A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676" y="892788"/>
            <a:ext cx="11788696" cy="5551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A6F148-36B9-4688-A75C-51562723EDD4}"/>
              </a:ext>
            </a:extLst>
          </p:cNvPr>
          <p:cNvSpPr txBox="1"/>
          <p:nvPr userDrawn="1"/>
        </p:nvSpPr>
        <p:spPr>
          <a:xfrm>
            <a:off x="306815" y="6588000"/>
            <a:ext cx="1332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© BUKO Segelflug</a:t>
            </a:r>
          </a:p>
        </p:txBody>
      </p: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CAD85F-347B-4CB1-A19C-9322E36E3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78"/>
          <a:stretch/>
        </p:blipFill>
        <p:spPr>
          <a:xfrm>
            <a:off x="91049" y="15929"/>
            <a:ext cx="863766" cy="696169"/>
          </a:xfrm>
          <a:prstGeom prst="rect">
            <a:avLst/>
          </a:prstGeom>
        </p:spPr>
      </p:pic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F4365EF-E401-4AD6-9A42-F6FBA3A45F79}"/>
              </a:ext>
            </a:extLst>
          </p:cNvPr>
          <p:cNvSpPr/>
          <p:nvPr userDrawn="1"/>
        </p:nvSpPr>
        <p:spPr>
          <a:xfrm>
            <a:off x="8261131" y="103352"/>
            <a:ext cx="129682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GDF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3CFB5E0-5E15-488C-9576-0F223EAD510D}"/>
              </a:ext>
            </a:extLst>
          </p:cNvPr>
          <p:cNvSpPr/>
          <p:nvPr userDrawn="1"/>
        </p:nvSpPr>
        <p:spPr>
          <a:xfrm>
            <a:off x="9699342" y="103352"/>
            <a:ext cx="249265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Segelflugtheorie SFCL</a:t>
            </a:r>
          </a:p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Grundlagen des Fliegens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DB51A1B0-2D75-497E-B002-E6BAD5BFE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02BE076-1037-4FB3-A5DA-6C5FD657D0C3}"/>
              </a:ext>
            </a:extLst>
          </p:cNvPr>
          <p:cNvCxnSpPr>
            <a:cxnSpLocks/>
          </p:cNvCxnSpPr>
          <p:nvPr userDrawn="1"/>
        </p:nvCxnSpPr>
        <p:spPr>
          <a:xfrm>
            <a:off x="0" y="710131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eck 3">
            <a:extLst>
              <a:ext uri="{FF2B5EF4-FFF2-40B4-BE49-F238E27FC236}">
                <a16:creationId xmlns:a16="http://schemas.microsoft.com/office/drawing/2014/main" id="{C486E684-9E51-4D4C-9F4D-4215507024FF}"/>
              </a:ext>
            </a:extLst>
          </p:cNvPr>
          <p:cNvSpPr/>
          <p:nvPr userDrawn="1"/>
        </p:nvSpPr>
        <p:spPr>
          <a:xfrm>
            <a:off x="11967372" y="103351"/>
            <a:ext cx="224628" cy="504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215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B88D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84A4F68-ED5A-4FF4-8D2A-D2E64660729D}"/>
              </a:ext>
            </a:extLst>
          </p:cNvPr>
          <p:cNvSpPr/>
          <p:nvPr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Grundlagen des Fliegens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9486641D-FD6D-4834-B209-3534F1D283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61"/>
          <a:stretch/>
        </p:blipFill>
        <p:spPr>
          <a:xfrm>
            <a:off x="3607299" y="1973866"/>
            <a:ext cx="5266568" cy="4332784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239DEF-2EBC-47CA-A8AD-CCF7B7385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t>1</a:t>
            </a:fld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754A21-1E1E-441C-91DA-BE1673E04CF5}"/>
              </a:ext>
            </a:extLst>
          </p:cNvPr>
          <p:cNvSpPr txBox="1"/>
          <p:nvPr/>
        </p:nvSpPr>
        <p:spPr>
          <a:xfrm>
            <a:off x="4758351" y="1408325"/>
            <a:ext cx="2964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i="1" dirty="0">
                <a:solidFill>
                  <a:srgbClr val="044C96"/>
                </a:solidFill>
              </a:rPr>
              <a:t>PRINCIPLES OF FLIGHT</a:t>
            </a:r>
          </a:p>
        </p:txBody>
      </p:sp>
    </p:spTree>
    <p:extLst>
      <p:ext uri="{BB962C8B-B14F-4D97-AF65-F5344CB8AC3E}">
        <p14:creationId xmlns:p14="http://schemas.microsoft.com/office/powerpoint/2010/main" val="166720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AC422-73B0-4880-8217-243373E4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Gliederung (SFCL)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C87F1-7C08-4959-A7EC-85DEC81366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40000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sz="2400" b="1" dirty="0"/>
              <a:t>5	Grundlagen des Fliegens</a:t>
            </a:r>
          </a:p>
          <a:p>
            <a:pPr marL="540000" lvl="1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b="1" i="1" dirty="0">
                <a:solidFill>
                  <a:srgbClr val="044C96"/>
                </a:solidFill>
              </a:rPr>
              <a:t>Principles of flight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5.1		Aerodynamik (Strömungslehre)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Aerodynamics (airflow) 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5.2		Flugmechanik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Flight mechanics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5.3		Stabilität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Stability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5.4		Steuerung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Control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16F40A-8AD2-4F07-8A23-28333DA8D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1044"/>
            <a:ext cx="5795172" cy="4589755"/>
          </a:xfrm>
        </p:spPr>
        <p:txBody>
          <a:bodyPr>
            <a:normAutofit/>
          </a:bodyPr>
          <a:lstStyle/>
          <a:p>
            <a:pPr marL="540000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5.5	Betriebsgrenzen </a:t>
            </a:r>
            <a:br>
              <a:rPr lang="de-DE" dirty="0"/>
            </a:br>
            <a:r>
              <a:rPr lang="de-DE" dirty="0"/>
              <a:t>(Manöverlasten und Lastvielfache)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Limitations (load factor and manoeuvres)</a:t>
            </a:r>
            <a:endParaRPr lang="de-DE" sz="1800" i="1" dirty="0">
              <a:solidFill>
                <a:srgbClr val="044C96"/>
              </a:solidFill>
            </a:endParaRP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5.6		Überziehen und Trudeln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Stalling and spinning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5.7		Steilspirale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Spiral dive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5.8		Propeller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Propeller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74E809-361D-4737-B52C-E6563C29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790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2C7A8-7EE1-445E-B18B-B0B44B029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866050" cy="2387600"/>
          </a:xfrm>
        </p:spPr>
        <p:txBody>
          <a:bodyPr>
            <a:normAutofit/>
          </a:bodyPr>
          <a:lstStyle/>
          <a:p>
            <a:r>
              <a:rPr lang="de-DE" dirty="0"/>
              <a:t>5.8 Propeller</a:t>
            </a:r>
            <a:br>
              <a:rPr lang="de-DE" dirty="0"/>
            </a:br>
            <a:endParaRPr lang="de-DE" sz="36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147B01-30C8-421C-BD17-8AC69CBE5D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400" i="1" dirty="0">
                <a:solidFill>
                  <a:srgbClr val="044C96"/>
                </a:solidFill>
              </a:rPr>
              <a:t>Propeller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18B720-1CFD-4B73-A56F-433DC892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853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Rückstoßprinzip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5.8 Propeller</a:t>
            </a:r>
          </a:p>
        </p:txBody>
      </p:sp>
      <p:pic>
        <p:nvPicPr>
          <p:cNvPr id="7" name="Grafik 6" descr="Ein Bild, das Text, Himmel, Tag, Linie enthält.&#10;&#10;Automatisch generierte Beschreibung">
            <a:extLst>
              <a:ext uri="{FF2B5EF4-FFF2-40B4-BE49-F238E27FC236}">
                <a16:creationId xmlns:a16="http://schemas.microsoft.com/office/drawing/2014/main" id="{55719833-315E-4CEB-9D2A-A199B88FF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22" y="913447"/>
            <a:ext cx="7696158" cy="402963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535DF7D5-3989-45CE-82D5-52467C3F34F5}"/>
              </a:ext>
            </a:extLst>
          </p:cNvPr>
          <p:cNvSpPr txBox="1"/>
          <p:nvPr/>
        </p:nvSpPr>
        <p:spPr>
          <a:xfrm>
            <a:off x="7955280" y="1196109"/>
            <a:ext cx="423672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Propellerblätter beschleunigen anströmende Luft nach hinten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actio – reactio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</a:t>
            </a:r>
            <a:r>
              <a:rPr lang="de-DE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Schubkraft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nach vorn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Propellerstrahl wird eingeschnürt (Kontinuitäts-gesetz) und erfährt eine Drehung (Drall)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de-DE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86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Anströmung eines Propellerblatts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5.8 Propeller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35DF7D5-3989-45CE-82D5-52467C3F34F5}"/>
              </a:ext>
            </a:extLst>
          </p:cNvPr>
          <p:cNvSpPr txBox="1"/>
          <p:nvPr/>
        </p:nvSpPr>
        <p:spPr>
          <a:xfrm>
            <a:off x="7897894" y="1196109"/>
            <a:ext cx="416210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Die Anströmung resultiert aus Fluggeschwindigkeit und Umfangsgeschwindigkeit.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Abhängig vom Blattwinkel ergibt sich die am Blattelement erzeugte Luftkraft.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Die Luftkraft wird aufgeteilt in die beiden Komponenten </a:t>
            </a:r>
            <a:r>
              <a:rPr lang="de-DE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Umfangskraft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und </a:t>
            </a:r>
            <a:r>
              <a:rPr lang="de-DE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Schub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de-DE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E443B69-FEC3-43FF-813F-41B6B72ACC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29" y="877251"/>
            <a:ext cx="7594365" cy="55574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3343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Schränkung des Propellerblatts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5.8 Propeller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35DF7D5-3989-45CE-82D5-52467C3F34F5}"/>
              </a:ext>
            </a:extLst>
          </p:cNvPr>
          <p:cNvSpPr txBox="1"/>
          <p:nvPr/>
        </p:nvSpPr>
        <p:spPr>
          <a:xfrm>
            <a:off x="5651113" y="1060643"/>
            <a:ext cx="61715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Der Propeller soll einen guten Wirkungsgrad haben.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Für jedes Blattelement muss der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 Anstellwinkel optimal sein.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Das Propellerblatt muss </a:t>
            </a:r>
            <a:r>
              <a:rPr lang="de-DE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geschränkt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(verdreht) sein.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Die </a:t>
            </a:r>
            <a:r>
              <a:rPr lang="de-DE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Propellersteigung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ergibt sich aus dem Blattwinkel bei 75% der Blattlänge.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Sie wird angegeben in cm oder Zoll (inches)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de-DE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601C175-8E9D-46F5-AA3F-6278F0742B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57" y="773276"/>
            <a:ext cx="4575175" cy="58268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4957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Propellergegenmoment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5.8 Propeller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35DF7D5-3989-45CE-82D5-52467C3F34F5}"/>
              </a:ext>
            </a:extLst>
          </p:cNvPr>
          <p:cNvSpPr txBox="1"/>
          <p:nvPr/>
        </p:nvSpPr>
        <p:spPr>
          <a:xfrm>
            <a:off x="702784" y="3914654"/>
            <a:ext cx="1108721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Das </a:t>
            </a:r>
            <a:r>
              <a:rPr lang="de-DE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Propellergegenmoment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ist das Reaktionsmoment aus das Antriebsmoment.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Es bewirkt eine Drehbewegung des Flugzeugs um die Längsachse.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Diese Drehung wird auch als </a:t>
            </a:r>
            <a:r>
              <a:rPr lang="de-DE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Torque-Effekt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bezeichnet.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de-DE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fik 7" descr="Ein Bild, das Text, Gerät, Messanzeige enthält.&#10;&#10;Automatisch generierte Beschreibung">
            <a:extLst>
              <a:ext uri="{FF2B5EF4-FFF2-40B4-BE49-F238E27FC236}">
                <a16:creationId xmlns:a16="http://schemas.microsoft.com/office/drawing/2014/main" id="{338F3E66-0838-441F-AFF1-8533F8747E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785" y="944366"/>
            <a:ext cx="10786429" cy="2662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322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Luftstrom-Gier-Effekt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5.8 Propeller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35DF7D5-3989-45CE-82D5-52467C3F34F5}"/>
              </a:ext>
            </a:extLst>
          </p:cNvPr>
          <p:cNvSpPr txBox="1"/>
          <p:nvPr/>
        </p:nvSpPr>
        <p:spPr>
          <a:xfrm>
            <a:off x="1295450" y="4389627"/>
            <a:ext cx="11087215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Durch seinen Drall umströmt der Propellerstrahl den Rumpf spiralförmig. 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Der Propellerstrahl trifft daher seitlich auf das Seitenleitwerk.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Die Folge ist eine Drehung um die Hochachse (Giermoment)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</a:t>
            </a:r>
            <a:r>
              <a:rPr lang="de-DE" sz="2400" b="1" dirty="0">
                <a:solidFill>
                  <a:srgbClr val="C00000"/>
                </a:solidFill>
              </a:rPr>
              <a:t>Luftstrom-Gier-Effekt</a:t>
            </a:r>
            <a:endParaRPr lang="de-DE" sz="2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de-DE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1101D36-3D28-4C57-B1E6-A3B89CAB5C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873" y="863394"/>
            <a:ext cx="8680253" cy="318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272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Asymmetrische Propellerbelastung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5.8 Propeller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35DF7D5-3989-45CE-82D5-52467C3F34F5}"/>
              </a:ext>
            </a:extLst>
          </p:cNvPr>
          <p:cNvSpPr txBox="1"/>
          <p:nvPr/>
        </p:nvSpPr>
        <p:spPr>
          <a:xfrm>
            <a:off x="435206" y="4850040"/>
            <a:ext cx="820415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rgbClr val="FF0000"/>
              </a:buClr>
            </a:pPr>
            <a:r>
              <a:rPr lang="de-DE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</a:t>
            </a:r>
            <a:r>
              <a:rPr lang="de-DE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Asymmetrische Propellerbelastung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Die Folge ist eine Drehung um die Hochachse (Giermoment)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Dieser Effekt wird auch als </a:t>
            </a:r>
            <a:r>
              <a:rPr lang="de-DE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P-Faktor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bezeichnet.</a:t>
            </a:r>
            <a:endParaRPr lang="de-DE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F665125-587F-4EDA-8A4C-E886C24BC2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50" y="904274"/>
            <a:ext cx="8204150" cy="3623578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C46A1AE9-0551-4496-8C57-671009165EF3}"/>
              </a:ext>
            </a:extLst>
          </p:cNvPr>
          <p:cNvSpPr txBox="1"/>
          <p:nvPr/>
        </p:nvSpPr>
        <p:spPr>
          <a:xfrm>
            <a:off x="8432800" y="927859"/>
            <a:ext cx="35305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Bei großem (Flugzeug-) Anstellwinkel wird der Propellerkreis schräg angeströmt. </a:t>
            </a:r>
          </a:p>
          <a:p>
            <a:pPr marL="342900" indent="-3429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Wegen des höheren Anstellwinkel ist der Schub des abwärts drehenden Propeller-blatts größer als der des aufwärts drehenden 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endParaRPr lang="de-DE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27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345</Words>
  <Application>Microsoft Office PowerPoint</Application>
  <PresentationFormat>Breitbild</PresentationFormat>
  <Paragraphs>67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Arial</vt:lpstr>
      <vt:lpstr>Arial Rounded MT Bold</vt:lpstr>
      <vt:lpstr>Calibri</vt:lpstr>
      <vt:lpstr>Calibri Light</vt:lpstr>
      <vt:lpstr>Symbol</vt:lpstr>
      <vt:lpstr>Wingdings</vt:lpstr>
      <vt:lpstr>Office</vt:lpstr>
      <vt:lpstr>PowerPoint-Präsentation</vt:lpstr>
      <vt:lpstr>Gliederung (SFCL)</vt:lpstr>
      <vt:lpstr>5.8 Propeller </vt:lpstr>
      <vt:lpstr>Rückstoßprinzip</vt:lpstr>
      <vt:lpstr>Anströmung eines Propellerblatts</vt:lpstr>
      <vt:lpstr>Schränkung des Propellerblatts</vt:lpstr>
      <vt:lpstr>Propellergegenmoment</vt:lpstr>
      <vt:lpstr>Luftstrom-Gier-Effekt</vt:lpstr>
      <vt:lpstr>Asymmetrische Propellerbelastung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Hansen</dc:creator>
  <cp:lastModifiedBy>Schorsch</cp:lastModifiedBy>
  <cp:revision>64</cp:revision>
  <dcterms:created xsi:type="dcterms:W3CDTF">2021-05-15T14:36:40Z</dcterms:created>
  <dcterms:modified xsi:type="dcterms:W3CDTF">2025-09-10T20:03:56Z</dcterms:modified>
</cp:coreProperties>
</file>