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4" r:id="rId4"/>
    <p:sldId id="262" r:id="rId5"/>
    <p:sldId id="269" r:id="rId6"/>
    <p:sldId id="283" r:id="rId7"/>
    <p:sldId id="284" r:id="rId8"/>
    <p:sldId id="285" r:id="rId9"/>
    <p:sldId id="286" r:id="rId10"/>
    <p:sldId id="287" r:id="rId11"/>
    <p:sldId id="293" r:id="rId12"/>
    <p:sldId id="294" r:id="rId13"/>
    <p:sldId id="295" r:id="rId14"/>
    <p:sldId id="296"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6"/>
    <a:srgbClr val="4472C4"/>
    <a:srgbClr val="044C96"/>
    <a:srgbClr val="2B88D9"/>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262" autoAdjust="0"/>
  </p:normalViewPr>
  <p:slideViewPr>
    <p:cSldViewPr snapToGrid="0">
      <p:cViewPr>
        <p:scale>
          <a:sx n="84" d="100"/>
          <a:sy n="84" d="100"/>
        </p:scale>
        <p:origin x="-547"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14.12.2021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4</a:t>
            </a:fld>
            <a:endParaRPr lang="de-DE"/>
          </a:p>
        </p:txBody>
      </p:sp>
    </p:spTree>
    <p:extLst>
      <p:ext uri="{BB962C8B-B14F-4D97-AF65-F5344CB8AC3E}">
        <p14:creationId xmlns:p14="http://schemas.microsoft.com/office/powerpoint/2010/main" val="72272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Flugleistung und Flugplanung</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30614A9-D9D8-4B52-9BD8-B78FCFA3EA68}"/>
              </a:ext>
            </a:extLst>
          </p:cNvPr>
          <p:cNvSpPr>
            <a:spLocks noGrp="1"/>
          </p:cNvSpPr>
          <p:nvPr>
            <p:ph type="title"/>
          </p:nvPr>
        </p:nvSpPr>
        <p:spPr>
          <a:xfrm>
            <a:off x="954815" y="132512"/>
            <a:ext cx="6951512" cy="504000"/>
          </a:xfrm>
        </p:spPr>
        <p:txBody>
          <a:bodyPr/>
          <a:lstStyle/>
          <a:p>
            <a:r>
              <a:rPr lang="de-DE"/>
              <a:t>Mastertitelformat bearbeiten</a:t>
            </a:r>
          </a:p>
        </p:txBody>
      </p:sp>
      <p:sp>
        <p:nvSpPr>
          <p:cNvPr id="3" name="Inhaltsplatzhalter 2">
            <a:extLst>
              <a:ext uri="{FF2B5EF4-FFF2-40B4-BE49-F238E27FC236}">
                <a16:creationId xmlns=""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47CAC94-4567-49FD-88EC-FF50A030EA30}"/>
              </a:ext>
            </a:extLst>
          </p:cNvPr>
          <p:cNvSpPr>
            <a:spLocks noGrp="1"/>
          </p:cNvSpPr>
          <p:nvPr>
            <p:ph type="title"/>
          </p:nvPr>
        </p:nvSpPr>
        <p:spPr>
          <a:xfrm>
            <a:off x="954815" y="132512"/>
            <a:ext cx="6969985" cy="504000"/>
          </a:xfrm>
        </p:spPr>
        <p:txBody>
          <a:bodyPr/>
          <a:lstStyle/>
          <a:p>
            <a:r>
              <a:rPr lang="de-DE" dirty="0"/>
              <a:t>Mastertitelformat bearbeiten</a:t>
            </a:r>
          </a:p>
        </p:txBody>
      </p:sp>
      <p:sp>
        <p:nvSpPr>
          <p:cNvPr id="3" name="Inhaltsplatzhalter 2">
            <a:extLst>
              <a:ext uri="{FF2B5EF4-FFF2-40B4-BE49-F238E27FC236}">
                <a16:creationId xmlns=""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25B1D07-A317-40DC-904D-FFA9D2BF9D75}"/>
              </a:ext>
            </a:extLst>
          </p:cNvPr>
          <p:cNvSpPr>
            <a:spLocks noGrp="1"/>
          </p:cNvSpPr>
          <p:nvPr>
            <p:ph type="title"/>
          </p:nvPr>
        </p:nvSpPr>
        <p:spPr>
          <a:xfrm>
            <a:off x="954815" y="132512"/>
            <a:ext cx="6979222" cy="504000"/>
          </a:xfrm>
        </p:spPr>
        <p:txBody>
          <a:bodyPr/>
          <a:lstStyle/>
          <a:p>
            <a:r>
              <a:rPr lang="de-DE"/>
              <a:t>Mastertitelformat bearbeiten</a:t>
            </a:r>
          </a:p>
        </p:txBody>
      </p:sp>
      <p:sp>
        <p:nvSpPr>
          <p:cNvPr id="6" name="Foliennummernplatzhalter 5">
            <a:extLst>
              <a:ext uri="{FF2B5EF4-FFF2-40B4-BE49-F238E27FC236}">
                <a16:creationId xmlns=""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 xmlns:a16="http://schemas.microsoft.com/office/drawing/2014/main" id="{845C07F7-2E6A-4BCF-8A84-662E62A5E6A4}"/>
              </a:ext>
            </a:extLst>
          </p:cNvPr>
          <p:cNvSpPr>
            <a:spLocks noGrp="1"/>
          </p:cNvSpPr>
          <p:nvPr>
            <p:ph type="title"/>
          </p:nvPr>
        </p:nvSpPr>
        <p:spPr>
          <a:xfrm>
            <a:off x="954815" y="132512"/>
            <a:ext cx="6566374"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 xmlns:a16="http://schemas.microsoft.com/office/drawing/2014/main" id="{0BCAD85F-347B-4CB1-A19C-9322E36E3F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 xmlns:a16="http://schemas.microsoft.com/office/drawing/2014/main" id="{2F4365EF-E401-4AD6-9A42-F6FBA3A45F79}"/>
              </a:ext>
            </a:extLst>
          </p:cNvPr>
          <p:cNvSpPr/>
          <p:nvPr userDrawn="1"/>
        </p:nvSpPr>
        <p:spPr>
          <a:xfrm>
            <a:off x="7930426" y="103545"/>
            <a:ext cx="121751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FLP</a:t>
            </a:r>
          </a:p>
        </p:txBody>
      </p:sp>
      <p:sp>
        <p:nvSpPr>
          <p:cNvPr id="13" name="Rechteck: abgerundete Ecken 12">
            <a:extLst>
              <a:ext uri="{FF2B5EF4-FFF2-40B4-BE49-F238E27FC236}">
                <a16:creationId xmlns="" xmlns:a16="http://schemas.microsoft.com/office/drawing/2014/main" id="{D3CFB5E0-5E15-488C-9576-0F223EAD510D}"/>
              </a:ext>
            </a:extLst>
          </p:cNvPr>
          <p:cNvSpPr/>
          <p:nvPr userDrawn="1"/>
        </p:nvSpPr>
        <p:spPr>
          <a:xfrm>
            <a:off x="9289325" y="103545"/>
            <a:ext cx="290267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Flugleistung und Flugplanung</a:t>
            </a:r>
          </a:p>
        </p:txBody>
      </p:sp>
      <p:sp>
        <p:nvSpPr>
          <p:cNvPr id="14" name="Foliennummernplatzhalter 5">
            <a:extLst>
              <a:ext uri="{FF2B5EF4-FFF2-40B4-BE49-F238E27FC236}">
                <a16:creationId xmlns=""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Flugleistung und Flugplanung</a:t>
            </a:r>
          </a:p>
        </p:txBody>
      </p:sp>
      <p:pic>
        <p:nvPicPr>
          <p:cNvPr id="6" name="Grafik 5" descr="Ein Bild, das Text enthält.&#10;&#10;Automatisch generierte Beschreibung">
            <a:extLst>
              <a:ext uri="{FF2B5EF4-FFF2-40B4-BE49-F238E27FC236}">
                <a16:creationId xmlns="" xmlns:a16="http://schemas.microsoft.com/office/drawing/2014/main" id="{9486641D-FD6D-4834-B209-3534F1D283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261"/>
          <a:stretch/>
        </p:blipFill>
        <p:spPr>
          <a:xfrm>
            <a:off x="3607299" y="1973866"/>
            <a:ext cx="5266568" cy="4332784"/>
          </a:xfrm>
          <a:prstGeom prst="rect">
            <a:avLst/>
          </a:prstGeom>
        </p:spPr>
      </p:pic>
      <p:sp>
        <p:nvSpPr>
          <p:cNvPr id="7" name="Foliennummernplatzhalter 6">
            <a:extLst>
              <a:ext uri="{FF2B5EF4-FFF2-40B4-BE49-F238E27FC236}">
                <a16:creationId xmlns=""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a:p>
        </p:txBody>
      </p:sp>
      <p:sp>
        <p:nvSpPr>
          <p:cNvPr id="2" name="Textfeld 1">
            <a:extLst>
              <a:ext uri="{FF2B5EF4-FFF2-40B4-BE49-F238E27FC236}">
                <a16:creationId xmlns="" xmlns:a16="http://schemas.microsoft.com/office/drawing/2014/main" id="{CA754A21-1E1E-441C-91DA-BE1673E04CF5}"/>
              </a:ext>
            </a:extLst>
          </p:cNvPr>
          <p:cNvSpPr txBox="1"/>
          <p:nvPr/>
        </p:nvSpPr>
        <p:spPr>
          <a:xfrm>
            <a:off x="3685782" y="1408325"/>
            <a:ext cx="5109605" cy="461665"/>
          </a:xfrm>
          <a:prstGeom prst="rect">
            <a:avLst/>
          </a:prstGeom>
          <a:noFill/>
        </p:spPr>
        <p:txBody>
          <a:bodyPr wrap="none" rtlCol="0">
            <a:spAutoFit/>
          </a:bodyPr>
          <a:lstStyle/>
          <a:p>
            <a:pPr algn="ctr"/>
            <a:r>
              <a:rPr lang="de-DE" sz="2400" i="1" dirty="0">
                <a:solidFill>
                  <a:srgbClr val="044C96"/>
                </a:solidFill>
              </a:rPr>
              <a:t>FLIGHT PERFORMANCE AND PLANNING</a:t>
            </a: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10</a:t>
            </a:fld>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4432" y="901044"/>
            <a:ext cx="4808383" cy="5648584"/>
          </a:xfrm>
          <a:prstGeom prst="rect">
            <a:avLst/>
          </a:prstGeom>
        </p:spPr>
      </p:pic>
      <p:sp>
        <p:nvSpPr>
          <p:cNvPr id="19" name="Titel 1">
            <a:extLst>
              <a:ext uri="{FF2B5EF4-FFF2-40B4-BE49-F238E27FC236}">
                <a16:creationId xmlns="" xmlns:a16="http://schemas.microsoft.com/office/drawing/2014/main" id="{EA3FA322-B917-4B15-B9E1-8FF8BF74478D}"/>
              </a:ext>
            </a:extLst>
          </p:cNvPr>
          <p:cNvSpPr>
            <a:spLocks noGrp="1"/>
          </p:cNvSpPr>
          <p:nvPr>
            <p:ph type="title"/>
          </p:nvPr>
        </p:nvSpPr>
        <p:spPr>
          <a:xfrm>
            <a:off x="990673" y="132512"/>
            <a:ext cx="6736903" cy="504000"/>
          </a:xfrm>
        </p:spPr>
        <p:txBody>
          <a:bodyPr>
            <a:noAutofit/>
          </a:bodyPr>
          <a:lstStyle/>
          <a:p>
            <a:r>
              <a:rPr lang="de-DE" sz="2800" dirty="0"/>
              <a:t>7.1.2 Beladung - Wägung</a:t>
            </a:r>
          </a:p>
        </p:txBody>
      </p:sp>
      <p:sp>
        <p:nvSpPr>
          <p:cNvPr id="20" name="Textplatzhalter 5">
            <a:extLst>
              <a:ext uri="{FF2B5EF4-FFF2-40B4-BE49-F238E27FC236}">
                <a16:creationId xmlns="" xmlns:a16="http://schemas.microsoft.com/office/drawing/2014/main" id="{BB1F5A3E-80EF-4ED8-B13B-8F9C8D0778A9}"/>
              </a:ext>
            </a:extLst>
          </p:cNvPr>
          <p:cNvSpPr>
            <a:spLocks noGrp="1"/>
          </p:cNvSpPr>
          <p:nvPr>
            <p:ph type="body" sz="quarter" idx="13"/>
          </p:nvPr>
        </p:nvSpPr>
        <p:spPr>
          <a:xfrm>
            <a:off x="1519800" y="6616660"/>
            <a:ext cx="9000000" cy="288000"/>
          </a:xfrm>
        </p:spPr>
        <p:txBody>
          <a:bodyPr/>
          <a:lstStyle/>
          <a:p>
            <a:r>
              <a:rPr lang="de-DE" dirty="0"/>
              <a:t>7.1 Überprüfung von Masse und Schwerpunkt</a:t>
            </a:r>
          </a:p>
        </p:txBody>
      </p:sp>
      <p:sp>
        <p:nvSpPr>
          <p:cNvPr id="18" name="Inhaltsplatzhalter 2">
            <a:extLst>
              <a:ext uri="{FF2B5EF4-FFF2-40B4-BE49-F238E27FC236}">
                <a16:creationId xmlns="" xmlns:a16="http://schemas.microsoft.com/office/drawing/2014/main" id="{3CBD096B-4F61-E542-87D8-FF3CFB3C7180}"/>
              </a:ext>
            </a:extLst>
          </p:cNvPr>
          <p:cNvSpPr>
            <a:spLocks noGrp="1"/>
          </p:cNvSpPr>
          <p:nvPr>
            <p:ph sz="half" idx="1"/>
          </p:nvPr>
        </p:nvSpPr>
        <p:spPr>
          <a:xfrm>
            <a:off x="189185" y="924910"/>
            <a:ext cx="6736903" cy="5475890"/>
          </a:xfrm>
        </p:spPr>
        <p:txBody>
          <a:bodyPr>
            <a:normAutofit/>
          </a:bodyPr>
          <a:lstStyle/>
          <a:p>
            <a:pPr marL="0" indent="0">
              <a:buNone/>
            </a:pPr>
            <a:r>
              <a:rPr lang="de-DE" sz="2400" b="1" dirty="0"/>
              <a:t>Bestimmung des Schwerpunkts bei einer ASW 28 </a:t>
            </a:r>
            <a:endParaRPr lang="de-DE" sz="2400" dirty="0"/>
          </a:p>
          <a:p>
            <a:pPr marL="0" indent="0">
              <a:buNone/>
            </a:pPr>
            <a:endParaRPr lang="de-DE" dirty="0"/>
          </a:p>
          <a:p>
            <a:pPr marL="342900" indent="-342900"/>
            <a:r>
              <a:rPr lang="de-DE" dirty="0"/>
              <a:t>Der Schwerpunkt (x) dieses leeren Flugzeugs liegt 60,23 cm hinter der Vorderkante des Flügels</a:t>
            </a:r>
          </a:p>
          <a:p>
            <a:pPr marL="342900" indent="-342900"/>
            <a:r>
              <a:rPr lang="de-DE" dirty="0"/>
              <a:t>Sobald sich der Pilot hinsetzt, verlagert sich der Schwerpunkt ein wenig nach vorne.</a:t>
            </a:r>
          </a:p>
          <a:p>
            <a:pPr marL="342900" indent="-342900"/>
            <a:r>
              <a:rPr lang="de-DE" dirty="0"/>
              <a:t>Das Flughandbuch des Flugzeugs gibt an, wie weit der Schwerpunkt während des Fluges von der Vorderkante des Flugzeugs entfernt sein sollte</a:t>
            </a:r>
          </a:p>
          <a:p>
            <a:pPr marL="342900" indent="-342900"/>
            <a:r>
              <a:rPr lang="de-DE" dirty="0"/>
              <a:t>Damit kannst du das minimale und maximale Gewicht des Piloten berechnen.</a:t>
            </a:r>
          </a:p>
          <a:p>
            <a:pPr marL="342900" indent="-342900"/>
            <a:endParaRPr lang="de-DE" dirty="0"/>
          </a:p>
        </p:txBody>
      </p:sp>
    </p:spTree>
    <p:extLst>
      <p:ext uri="{BB962C8B-B14F-4D97-AF65-F5344CB8AC3E}">
        <p14:creationId xmlns:p14="http://schemas.microsoft.com/office/powerpoint/2010/main" val="260354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846F879-73F4-D443-95A7-B5CD067560BA}"/>
              </a:ext>
            </a:extLst>
          </p:cNvPr>
          <p:cNvSpPr>
            <a:spLocks noGrp="1"/>
          </p:cNvSpPr>
          <p:nvPr>
            <p:ph type="title"/>
          </p:nvPr>
        </p:nvSpPr>
        <p:spPr>
          <a:xfrm>
            <a:off x="954815" y="132512"/>
            <a:ext cx="6772761" cy="504000"/>
          </a:xfrm>
        </p:spPr>
        <p:txBody>
          <a:bodyPr>
            <a:normAutofit/>
          </a:bodyPr>
          <a:lstStyle/>
          <a:p>
            <a:r>
              <a:rPr lang="de-DE" sz="2800" dirty="0"/>
              <a:t>7.1.2 Beladung - Schwerpunktlage</a:t>
            </a:r>
          </a:p>
        </p:txBody>
      </p:sp>
      <p:sp>
        <p:nvSpPr>
          <p:cNvPr id="4" name="Inhaltsplatzhalter 3">
            <a:extLst>
              <a:ext uri="{FF2B5EF4-FFF2-40B4-BE49-F238E27FC236}">
                <a16:creationId xmlns="" xmlns:a16="http://schemas.microsoft.com/office/drawing/2014/main" id="{458C03C0-FFEF-114C-8DFA-4B42DFB84103}"/>
              </a:ext>
            </a:extLst>
          </p:cNvPr>
          <p:cNvSpPr>
            <a:spLocks noGrp="1"/>
          </p:cNvSpPr>
          <p:nvPr>
            <p:ph sz="half" idx="2"/>
          </p:nvPr>
        </p:nvSpPr>
        <p:spPr/>
        <p:txBody>
          <a:bodyPr/>
          <a:lstStyle/>
          <a:p>
            <a:r>
              <a:rPr lang="de-DE" dirty="0"/>
              <a:t>Laut Flughandbuch der ASW28 darf der Schwerpunkt im Flug zwischen 22,2 cm und 34,5 cm hinter der Vorderkante des Flügels liegen. </a:t>
            </a:r>
          </a:p>
          <a:p>
            <a:endParaRPr lang="de-DE" dirty="0"/>
          </a:p>
          <a:p>
            <a:r>
              <a:rPr lang="de-DE" dirty="0"/>
              <a:t>Mit einem Pilotengewicht von 74 kg wiegt das Flugzeug insgesamt 331 kg und der Schwerpunkt liegt 34 cm hinter dem MP (Messpunkt). </a:t>
            </a:r>
          </a:p>
          <a:p>
            <a:endParaRPr lang="de-DE" dirty="0"/>
          </a:p>
          <a:p>
            <a:r>
              <a:rPr lang="de-DE" dirty="0"/>
              <a:t>Der Messpunkt ist die Vorderkante des Flügels, gemessen an der ersten Wurzelrippe.</a:t>
            </a:r>
          </a:p>
        </p:txBody>
      </p:sp>
      <p:sp>
        <p:nvSpPr>
          <p:cNvPr id="5" name="Foliennummernplatzhalter 4">
            <a:extLst>
              <a:ext uri="{FF2B5EF4-FFF2-40B4-BE49-F238E27FC236}">
                <a16:creationId xmlns="" xmlns:a16="http://schemas.microsoft.com/office/drawing/2014/main" id="{E022EC63-7741-8E49-803B-70928641A344}"/>
              </a:ext>
            </a:extLst>
          </p:cNvPr>
          <p:cNvSpPr>
            <a:spLocks noGrp="1"/>
          </p:cNvSpPr>
          <p:nvPr>
            <p:ph type="sldNum" sz="quarter" idx="12"/>
          </p:nvPr>
        </p:nvSpPr>
        <p:spPr/>
        <p:txBody>
          <a:bodyPr/>
          <a:lstStyle/>
          <a:p>
            <a:fld id="{1BAF13B1-D0BA-4A19-B609-64C08BFDA19E}" type="slidenum">
              <a:rPr lang="de-DE" smtClean="0"/>
              <a:pPr/>
              <a:t>11</a:t>
            </a:fld>
            <a:endParaRPr lang="de-DE" dirty="0"/>
          </a:p>
        </p:txBody>
      </p:sp>
      <p:sp>
        <p:nvSpPr>
          <p:cNvPr id="6" name="Textplatzhalter 5">
            <a:extLst>
              <a:ext uri="{FF2B5EF4-FFF2-40B4-BE49-F238E27FC236}">
                <a16:creationId xmlns="" xmlns:a16="http://schemas.microsoft.com/office/drawing/2014/main" id="{73844766-83C9-7C4B-9550-CC8E7C7FBFB2}"/>
              </a:ext>
            </a:extLst>
          </p:cNvPr>
          <p:cNvSpPr>
            <a:spLocks noGrp="1"/>
          </p:cNvSpPr>
          <p:nvPr>
            <p:ph type="body" sz="quarter" idx="13"/>
          </p:nvPr>
        </p:nvSpPr>
        <p:spPr/>
        <p:txBody>
          <a:bodyPr/>
          <a:lstStyle/>
          <a:p>
            <a:r>
              <a:rPr lang="de-DE" dirty="0"/>
              <a:t>7.1 Überprüfung von Masse und Schwerpunkt</a:t>
            </a:r>
          </a:p>
          <a:p>
            <a:endParaRPr lang="de-DE" dirty="0"/>
          </a:p>
        </p:txBody>
      </p:sp>
      <p:pic>
        <p:nvPicPr>
          <p:cNvPr id="7" name="Inhaltsplatzhalter 6">
            <a:extLst>
              <a:ext uri="{FF2B5EF4-FFF2-40B4-BE49-F238E27FC236}">
                <a16:creationId xmlns="" xmlns:a16="http://schemas.microsoft.com/office/drawing/2014/main" id="{6AE4C0CB-EDDD-1C4B-BB29-43FD0054D17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2673" y="925513"/>
            <a:ext cx="5333071" cy="5475287"/>
          </a:xfrm>
          <a:prstGeom prst="rect">
            <a:avLst/>
          </a:prstGeom>
        </p:spPr>
      </p:pic>
    </p:spTree>
    <p:extLst>
      <p:ext uri="{BB962C8B-B14F-4D97-AF65-F5344CB8AC3E}">
        <p14:creationId xmlns:p14="http://schemas.microsoft.com/office/powerpoint/2010/main" val="189965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846F879-73F4-D443-95A7-B5CD067560BA}"/>
              </a:ext>
            </a:extLst>
          </p:cNvPr>
          <p:cNvSpPr>
            <a:spLocks noGrp="1"/>
          </p:cNvSpPr>
          <p:nvPr>
            <p:ph type="title"/>
          </p:nvPr>
        </p:nvSpPr>
        <p:spPr>
          <a:xfrm>
            <a:off x="954815" y="132512"/>
            <a:ext cx="6772761" cy="504000"/>
          </a:xfrm>
        </p:spPr>
        <p:txBody>
          <a:bodyPr>
            <a:normAutofit/>
          </a:bodyPr>
          <a:lstStyle/>
          <a:p>
            <a:r>
              <a:rPr lang="de-DE" sz="2800" dirty="0"/>
              <a:t>7.1.2 Beladung - Wasserballast</a:t>
            </a:r>
          </a:p>
        </p:txBody>
      </p:sp>
      <p:sp>
        <p:nvSpPr>
          <p:cNvPr id="4" name="Inhaltsplatzhalter 3">
            <a:extLst>
              <a:ext uri="{FF2B5EF4-FFF2-40B4-BE49-F238E27FC236}">
                <a16:creationId xmlns="" xmlns:a16="http://schemas.microsoft.com/office/drawing/2014/main" id="{458C03C0-FFEF-114C-8DFA-4B42DFB84103}"/>
              </a:ext>
            </a:extLst>
          </p:cNvPr>
          <p:cNvSpPr>
            <a:spLocks noGrp="1"/>
          </p:cNvSpPr>
          <p:nvPr>
            <p:ph sz="half" idx="2"/>
          </p:nvPr>
        </p:nvSpPr>
        <p:spPr/>
        <p:txBody>
          <a:bodyPr/>
          <a:lstStyle/>
          <a:p>
            <a:endParaRPr lang="de-DE" dirty="0"/>
          </a:p>
          <a:p>
            <a:endParaRPr lang="de-DE" dirty="0"/>
          </a:p>
          <a:p>
            <a:endParaRPr lang="de-DE" dirty="0"/>
          </a:p>
          <a:p>
            <a:endParaRPr lang="de-DE" dirty="0"/>
          </a:p>
          <a:p>
            <a:endParaRPr lang="de-DE" dirty="0"/>
          </a:p>
          <a:p>
            <a:r>
              <a:rPr lang="de-DE" dirty="0"/>
              <a:t>Somit darf ein 75 kg schwerer Pilot in einer ASW28 mit einem Leergewicht von 256,4 kg max. 190 Liter Wasser zuladen. </a:t>
            </a:r>
          </a:p>
          <a:p>
            <a:endParaRPr lang="de-DE" dirty="0"/>
          </a:p>
          <a:p>
            <a:r>
              <a:rPr lang="de-DE" dirty="0"/>
              <a:t>Ein Pilot mit einem Gewicht von 105 kg darf somit max. 160 Liter Wasser transportieren.</a:t>
            </a:r>
          </a:p>
        </p:txBody>
      </p:sp>
      <p:sp>
        <p:nvSpPr>
          <p:cNvPr id="5" name="Foliennummernplatzhalter 4">
            <a:extLst>
              <a:ext uri="{FF2B5EF4-FFF2-40B4-BE49-F238E27FC236}">
                <a16:creationId xmlns="" xmlns:a16="http://schemas.microsoft.com/office/drawing/2014/main" id="{E022EC63-7741-8E49-803B-70928641A344}"/>
              </a:ext>
            </a:extLst>
          </p:cNvPr>
          <p:cNvSpPr>
            <a:spLocks noGrp="1"/>
          </p:cNvSpPr>
          <p:nvPr>
            <p:ph type="sldNum" sz="quarter" idx="12"/>
          </p:nvPr>
        </p:nvSpPr>
        <p:spPr/>
        <p:txBody>
          <a:bodyPr/>
          <a:lstStyle/>
          <a:p>
            <a:fld id="{1BAF13B1-D0BA-4A19-B609-64C08BFDA19E}" type="slidenum">
              <a:rPr lang="de-DE" smtClean="0"/>
              <a:pPr/>
              <a:t>12</a:t>
            </a:fld>
            <a:endParaRPr lang="de-DE" dirty="0"/>
          </a:p>
        </p:txBody>
      </p:sp>
      <p:sp>
        <p:nvSpPr>
          <p:cNvPr id="6" name="Textplatzhalter 5">
            <a:extLst>
              <a:ext uri="{FF2B5EF4-FFF2-40B4-BE49-F238E27FC236}">
                <a16:creationId xmlns="" xmlns:a16="http://schemas.microsoft.com/office/drawing/2014/main" id="{73844766-83C9-7C4B-9550-CC8E7C7FBFB2}"/>
              </a:ext>
            </a:extLst>
          </p:cNvPr>
          <p:cNvSpPr>
            <a:spLocks noGrp="1"/>
          </p:cNvSpPr>
          <p:nvPr>
            <p:ph type="body" sz="quarter" idx="13"/>
          </p:nvPr>
        </p:nvSpPr>
        <p:spPr/>
        <p:txBody>
          <a:bodyPr/>
          <a:lstStyle/>
          <a:p>
            <a:r>
              <a:rPr lang="de-DE" dirty="0"/>
              <a:t>7.1 Überprüfung von Masse und Schwerpunkt</a:t>
            </a:r>
          </a:p>
          <a:p>
            <a:endParaRPr lang="de-DE" dirty="0"/>
          </a:p>
        </p:txBody>
      </p:sp>
      <p:sp>
        <p:nvSpPr>
          <p:cNvPr id="8" name="Inhaltsplatzhalter 7">
            <a:extLst>
              <a:ext uri="{FF2B5EF4-FFF2-40B4-BE49-F238E27FC236}">
                <a16:creationId xmlns="" xmlns:a16="http://schemas.microsoft.com/office/drawing/2014/main" id="{1B1C6743-8124-5345-8885-972ED1725D13}"/>
              </a:ext>
            </a:extLst>
          </p:cNvPr>
          <p:cNvSpPr>
            <a:spLocks noGrp="1"/>
          </p:cNvSpPr>
          <p:nvPr>
            <p:ph sz="half" idx="1"/>
          </p:nvPr>
        </p:nvSpPr>
        <p:spPr>
          <a:xfrm>
            <a:off x="189186" y="924910"/>
            <a:ext cx="11764006" cy="547676"/>
          </a:xfrm>
        </p:spPr>
        <p:txBody>
          <a:bodyPr>
            <a:normAutofit/>
          </a:bodyPr>
          <a:lstStyle/>
          <a:p>
            <a:pPr marL="0" indent="0">
              <a:buNone/>
            </a:pPr>
            <a:r>
              <a:rPr lang="de-DE" b="1" dirty="0"/>
              <a:t>Eine ASW28 darf gemäß Zulassung zusätzlich bis zu 210 Liter Wasser transportieren </a:t>
            </a:r>
          </a:p>
          <a:p>
            <a:endParaRPr lang="de-DE" dirty="0"/>
          </a:p>
        </p:txBody>
      </p:sp>
      <p:pic>
        <p:nvPicPr>
          <p:cNvPr id="9" name="Grafik 8">
            <a:extLst>
              <a:ext uri="{FF2B5EF4-FFF2-40B4-BE49-F238E27FC236}">
                <a16:creationId xmlns="" xmlns:a16="http://schemas.microsoft.com/office/drawing/2014/main" id="{EABD930F-E606-8F42-A823-591186D17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08" y="1973312"/>
            <a:ext cx="5623469" cy="4142622"/>
          </a:xfrm>
          <a:prstGeom prst="rect">
            <a:avLst/>
          </a:prstGeom>
        </p:spPr>
      </p:pic>
    </p:spTree>
    <p:extLst>
      <p:ext uri="{BB962C8B-B14F-4D97-AF65-F5344CB8AC3E}">
        <p14:creationId xmlns:p14="http://schemas.microsoft.com/office/powerpoint/2010/main" val="35357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 xmlns:a16="http://schemas.microsoft.com/office/drawing/2014/main" id="{519B5C77-B0A8-564F-A7CD-699D6813F233}"/>
              </a:ext>
            </a:extLst>
          </p:cNvPr>
          <p:cNvSpPr>
            <a:spLocks noGrp="1"/>
          </p:cNvSpPr>
          <p:nvPr>
            <p:ph sz="half" idx="1"/>
          </p:nvPr>
        </p:nvSpPr>
        <p:spPr>
          <a:xfrm>
            <a:off x="189186" y="924910"/>
            <a:ext cx="5830614" cy="5475890"/>
          </a:xfrm>
        </p:spPr>
        <p:txBody>
          <a:bodyPr/>
          <a:lstStyle/>
          <a:p>
            <a:endParaRPr lang="de-DE" dirty="0"/>
          </a:p>
        </p:txBody>
      </p:sp>
      <p:sp>
        <p:nvSpPr>
          <p:cNvPr id="2" name="Titel 1">
            <a:extLst>
              <a:ext uri="{FF2B5EF4-FFF2-40B4-BE49-F238E27FC236}">
                <a16:creationId xmlns="" xmlns:a16="http://schemas.microsoft.com/office/drawing/2014/main" id="{F846F879-73F4-D443-95A7-B5CD067560BA}"/>
              </a:ext>
            </a:extLst>
          </p:cNvPr>
          <p:cNvSpPr>
            <a:spLocks noGrp="1"/>
          </p:cNvSpPr>
          <p:nvPr>
            <p:ph type="title"/>
          </p:nvPr>
        </p:nvSpPr>
        <p:spPr>
          <a:xfrm>
            <a:off x="954815" y="132512"/>
            <a:ext cx="6772761" cy="504000"/>
          </a:xfrm>
        </p:spPr>
        <p:txBody>
          <a:bodyPr>
            <a:normAutofit/>
          </a:bodyPr>
          <a:lstStyle/>
          <a:p>
            <a:r>
              <a:rPr lang="de-DE" sz="2800" dirty="0"/>
              <a:t>7.1.2 Beladung</a:t>
            </a:r>
          </a:p>
        </p:txBody>
      </p:sp>
      <p:sp>
        <p:nvSpPr>
          <p:cNvPr id="4" name="Inhaltsplatzhalter 3">
            <a:extLst>
              <a:ext uri="{FF2B5EF4-FFF2-40B4-BE49-F238E27FC236}">
                <a16:creationId xmlns="" xmlns:a16="http://schemas.microsoft.com/office/drawing/2014/main" id="{458C03C0-FFEF-114C-8DFA-4B42DFB84103}"/>
              </a:ext>
            </a:extLst>
          </p:cNvPr>
          <p:cNvSpPr>
            <a:spLocks noGrp="1"/>
          </p:cNvSpPr>
          <p:nvPr>
            <p:ph sz="half" idx="2"/>
          </p:nvPr>
        </p:nvSpPr>
        <p:spPr/>
        <p:txBody>
          <a:bodyPr>
            <a:normAutofit/>
          </a:bodyPr>
          <a:lstStyle/>
          <a:p>
            <a:pPr marL="0" indent="0">
              <a:buNone/>
            </a:pPr>
            <a:r>
              <a:rPr lang="de-DE" b="1" dirty="0"/>
              <a:t>Bei übermäßig hohem Gewicht müssen folgende Nachteile in Kauf genommen werden:</a:t>
            </a:r>
          </a:p>
          <a:p>
            <a:endParaRPr lang="de-DE" dirty="0"/>
          </a:p>
          <a:p>
            <a:r>
              <a:rPr lang="de-DE" dirty="0"/>
              <a:t>Die Startrollstrecke wird länger;</a:t>
            </a:r>
          </a:p>
          <a:p>
            <a:r>
              <a:rPr lang="de-DE" dirty="0"/>
              <a:t>das Segelflugzeug steigt in der Thermik schlechter;</a:t>
            </a:r>
          </a:p>
          <a:p>
            <a:r>
              <a:rPr lang="de-DE" dirty="0"/>
              <a:t>es lässt sich oft schwieriger steuern;</a:t>
            </a:r>
          </a:p>
          <a:p>
            <a:r>
              <a:rPr lang="de-DE" dirty="0"/>
              <a:t>die Landeanflug- und Aufsetzgeschwindigkeiten erhöhen sich;</a:t>
            </a:r>
          </a:p>
          <a:p>
            <a:r>
              <a:rPr lang="de-DE" dirty="0"/>
              <a:t>die gesamte Struktur wird höher belastet, besonders bei abrupten Steuerausschlägen, Turbulenzen und bei der Landung.</a:t>
            </a:r>
          </a:p>
        </p:txBody>
      </p:sp>
      <p:sp>
        <p:nvSpPr>
          <p:cNvPr id="5" name="Foliennummernplatzhalter 4">
            <a:extLst>
              <a:ext uri="{FF2B5EF4-FFF2-40B4-BE49-F238E27FC236}">
                <a16:creationId xmlns="" xmlns:a16="http://schemas.microsoft.com/office/drawing/2014/main" id="{E022EC63-7741-8E49-803B-70928641A344}"/>
              </a:ext>
            </a:extLst>
          </p:cNvPr>
          <p:cNvSpPr>
            <a:spLocks noGrp="1"/>
          </p:cNvSpPr>
          <p:nvPr>
            <p:ph type="sldNum" sz="quarter" idx="12"/>
          </p:nvPr>
        </p:nvSpPr>
        <p:spPr/>
        <p:txBody>
          <a:bodyPr/>
          <a:lstStyle/>
          <a:p>
            <a:fld id="{1BAF13B1-D0BA-4A19-B609-64C08BFDA19E}" type="slidenum">
              <a:rPr lang="de-DE" smtClean="0"/>
              <a:pPr/>
              <a:t>13</a:t>
            </a:fld>
            <a:endParaRPr lang="de-DE" dirty="0"/>
          </a:p>
        </p:txBody>
      </p:sp>
      <p:sp>
        <p:nvSpPr>
          <p:cNvPr id="6" name="Textplatzhalter 5">
            <a:extLst>
              <a:ext uri="{FF2B5EF4-FFF2-40B4-BE49-F238E27FC236}">
                <a16:creationId xmlns="" xmlns:a16="http://schemas.microsoft.com/office/drawing/2014/main" id="{73844766-83C9-7C4B-9550-CC8E7C7FBFB2}"/>
              </a:ext>
            </a:extLst>
          </p:cNvPr>
          <p:cNvSpPr>
            <a:spLocks noGrp="1"/>
          </p:cNvSpPr>
          <p:nvPr>
            <p:ph type="body" sz="quarter" idx="13"/>
          </p:nvPr>
        </p:nvSpPr>
        <p:spPr/>
        <p:txBody>
          <a:bodyPr/>
          <a:lstStyle/>
          <a:p>
            <a:r>
              <a:rPr lang="de-DE" dirty="0"/>
              <a:t>7.1 Überprüfung von Masse und Schwerpunkt</a:t>
            </a:r>
          </a:p>
          <a:p>
            <a:endParaRPr lang="de-DE" dirty="0"/>
          </a:p>
        </p:txBody>
      </p:sp>
      <p:pic>
        <p:nvPicPr>
          <p:cNvPr id="10" name="Afbeelding 1">
            <a:extLst>
              <a:ext uri="{FF2B5EF4-FFF2-40B4-BE49-F238E27FC236}">
                <a16:creationId xmlns="" xmlns:a16="http://schemas.microsoft.com/office/drawing/2014/main" id="{3B78587E-F402-B540-A51A-71F431F1D6BD}"/>
              </a:ext>
            </a:extLst>
          </p:cNvPr>
          <p:cNvPicPr>
            <a:picLocks noChangeAspect="1"/>
          </p:cNvPicPr>
          <p:nvPr/>
        </p:nvPicPr>
        <p:blipFill rotWithShape="1">
          <a:blip r:embed="rId2"/>
          <a:srcRect l="166" t="2371" r="3930" b="-2371"/>
          <a:stretch/>
        </p:blipFill>
        <p:spPr>
          <a:xfrm>
            <a:off x="152485" y="921620"/>
            <a:ext cx="5477350" cy="5662788"/>
          </a:xfrm>
          <a:prstGeom prst="rect">
            <a:avLst/>
          </a:prstGeom>
        </p:spPr>
      </p:pic>
    </p:spTree>
    <p:extLst>
      <p:ext uri="{BB962C8B-B14F-4D97-AF65-F5344CB8AC3E}">
        <p14:creationId xmlns:p14="http://schemas.microsoft.com/office/powerpoint/2010/main" val="53197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 xmlns:a16="http://schemas.microsoft.com/office/drawing/2014/main" id="{519B5C77-B0A8-564F-A7CD-699D6813F233}"/>
              </a:ext>
            </a:extLst>
          </p:cNvPr>
          <p:cNvSpPr>
            <a:spLocks noGrp="1"/>
          </p:cNvSpPr>
          <p:nvPr>
            <p:ph sz="half" idx="1"/>
          </p:nvPr>
        </p:nvSpPr>
        <p:spPr>
          <a:xfrm>
            <a:off x="189186" y="924910"/>
            <a:ext cx="11831047" cy="5475890"/>
          </a:xfrm>
        </p:spPr>
        <p:txBody>
          <a:bodyPr>
            <a:normAutofit/>
          </a:bodyPr>
          <a:lstStyle/>
          <a:p>
            <a:pPr marL="0" indent="0">
              <a:buNone/>
            </a:pPr>
            <a:r>
              <a:rPr lang="de-DE" b="1" dirty="0"/>
              <a:t>Bist du jedoch zu leicht:</a:t>
            </a:r>
          </a:p>
          <a:p>
            <a:pPr marL="0" indent="0">
              <a:buNone/>
            </a:pPr>
            <a:endParaRPr lang="de-DE" dirty="0"/>
          </a:p>
          <a:p>
            <a:r>
              <a:rPr lang="de-DE" dirty="0"/>
              <a:t>fliegst du außerhalb des zulässigen Schwerpunktbereichs;</a:t>
            </a:r>
          </a:p>
          <a:p>
            <a:r>
              <a:rPr lang="de-DE" dirty="0"/>
              <a:t>die Neigung zum Strömungsabriss und zum Trudeln </a:t>
            </a:r>
            <a:r>
              <a:rPr lang="de-DE"/>
              <a:t>erhöht sich</a:t>
            </a:r>
            <a:endParaRPr lang="de-DE" dirty="0"/>
          </a:p>
          <a:p>
            <a:r>
              <a:rPr lang="de-DE" dirty="0"/>
              <a:t>und somit auch die Absturzgefahr. </a:t>
            </a:r>
          </a:p>
          <a:p>
            <a:endParaRPr lang="de-DE" dirty="0"/>
          </a:p>
          <a:p>
            <a:pPr marL="0" indent="0" algn="ctr">
              <a:buNone/>
            </a:pPr>
            <a:endParaRPr lang="de-DE" b="1" dirty="0"/>
          </a:p>
          <a:p>
            <a:pPr marL="0" indent="0" algn="ctr">
              <a:buNone/>
            </a:pPr>
            <a:r>
              <a:rPr lang="de-DE" b="1" dirty="0">
                <a:solidFill>
                  <a:srgbClr val="FF0000"/>
                </a:solidFill>
              </a:rPr>
              <a:t>Du musst dich vor dem Flug immer vergewissern, dass die Gewichts- und Schwerpunktgrenzen eingehalten werden.</a:t>
            </a:r>
          </a:p>
          <a:p>
            <a:pPr marL="0" indent="0" algn="ctr">
              <a:buNone/>
            </a:pPr>
            <a:endParaRPr lang="de-DE" b="1" dirty="0">
              <a:solidFill>
                <a:srgbClr val="FF0000"/>
              </a:solidFill>
            </a:endParaRPr>
          </a:p>
          <a:p>
            <a:pPr marL="0" indent="0" algn="ctr">
              <a:buNone/>
            </a:pPr>
            <a:r>
              <a:rPr lang="de-DE" b="1" dirty="0"/>
              <a:t>Führe die ersten Flüge mit einem neuen Flugzeugtyp immer mit etwas weiter vorne liegendem Schwerpunkt durch, fliege nicht mit dem Mindestgewicht. Nimm lieber etwas Blei mit, damit das Flugzeug stabiler fliegt. </a:t>
            </a:r>
          </a:p>
          <a:p>
            <a:pPr marL="0" indent="0" algn="ctr">
              <a:buNone/>
            </a:pPr>
            <a:endParaRPr lang="de-DE" b="1" dirty="0"/>
          </a:p>
          <a:p>
            <a:endParaRPr lang="de-DE" dirty="0"/>
          </a:p>
          <a:p>
            <a:endParaRPr lang="de-DE" dirty="0"/>
          </a:p>
        </p:txBody>
      </p:sp>
      <p:sp>
        <p:nvSpPr>
          <p:cNvPr id="2" name="Titel 1">
            <a:extLst>
              <a:ext uri="{FF2B5EF4-FFF2-40B4-BE49-F238E27FC236}">
                <a16:creationId xmlns="" xmlns:a16="http://schemas.microsoft.com/office/drawing/2014/main" id="{F846F879-73F4-D443-95A7-B5CD067560BA}"/>
              </a:ext>
            </a:extLst>
          </p:cNvPr>
          <p:cNvSpPr>
            <a:spLocks noGrp="1"/>
          </p:cNvSpPr>
          <p:nvPr>
            <p:ph type="title"/>
          </p:nvPr>
        </p:nvSpPr>
        <p:spPr>
          <a:xfrm>
            <a:off x="954815" y="132512"/>
            <a:ext cx="6772761" cy="504000"/>
          </a:xfrm>
        </p:spPr>
        <p:txBody>
          <a:bodyPr>
            <a:normAutofit/>
          </a:bodyPr>
          <a:lstStyle/>
          <a:p>
            <a:r>
              <a:rPr lang="de-DE" sz="2800" dirty="0"/>
              <a:t>7.1.2 Beladung</a:t>
            </a:r>
          </a:p>
        </p:txBody>
      </p:sp>
      <p:sp>
        <p:nvSpPr>
          <p:cNvPr id="5" name="Foliennummernplatzhalter 4">
            <a:extLst>
              <a:ext uri="{FF2B5EF4-FFF2-40B4-BE49-F238E27FC236}">
                <a16:creationId xmlns="" xmlns:a16="http://schemas.microsoft.com/office/drawing/2014/main" id="{E022EC63-7741-8E49-803B-70928641A344}"/>
              </a:ext>
            </a:extLst>
          </p:cNvPr>
          <p:cNvSpPr>
            <a:spLocks noGrp="1"/>
          </p:cNvSpPr>
          <p:nvPr>
            <p:ph type="sldNum" sz="quarter" idx="12"/>
          </p:nvPr>
        </p:nvSpPr>
        <p:spPr/>
        <p:txBody>
          <a:bodyPr/>
          <a:lstStyle/>
          <a:p>
            <a:fld id="{1BAF13B1-D0BA-4A19-B609-64C08BFDA19E}" type="slidenum">
              <a:rPr lang="de-DE" smtClean="0"/>
              <a:pPr/>
              <a:t>14</a:t>
            </a:fld>
            <a:endParaRPr lang="de-DE" dirty="0"/>
          </a:p>
        </p:txBody>
      </p:sp>
      <p:sp>
        <p:nvSpPr>
          <p:cNvPr id="6" name="Textplatzhalter 5">
            <a:extLst>
              <a:ext uri="{FF2B5EF4-FFF2-40B4-BE49-F238E27FC236}">
                <a16:creationId xmlns="" xmlns:a16="http://schemas.microsoft.com/office/drawing/2014/main" id="{73844766-83C9-7C4B-9550-CC8E7C7FBFB2}"/>
              </a:ext>
            </a:extLst>
          </p:cNvPr>
          <p:cNvSpPr>
            <a:spLocks noGrp="1"/>
          </p:cNvSpPr>
          <p:nvPr>
            <p:ph type="body" sz="quarter" idx="13"/>
          </p:nvPr>
        </p:nvSpPr>
        <p:spPr/>
        <p:txBody>
          <a:bodyPr/>
          <a:lstStyle/>
          <a:p>
            <a:r>
              <a:rPr lang="de-DE" dirty="0"/>
              <a:t>7.1 Überprüfung von Masse und Schwerpunkt</a:t>
            </a:r>
          </a:p>
          <a:p>
            <a:endParaRPr lang="de-DE" dirty="0"/>
          </a:p>
        </p:txBody>
      </p:sp>
    </p:spTree>
    <p:extLst>
      <p:ext uri="{BB962C8B-B14F-4D97-AF65-F5344CB8AC3E}">
        <p14:creationId xmlns:p14="http://schemas.microsoft.com/office/powerpoint/2010/main" val="184507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82AC422-73B0-4880-8217-243373E43EB1}"/>
              </a:ext>
            </a:extLst>
          </p:cNvPr>
          <p:cNvSpPr>
            <a:spLocks noGrp="1"/>
          </p:cNvSpPr>
          <p:nvPr>
            <p:ph type="title"/>
          </p:nvPr>
        </p:nvSpPr>
        <p:spPr>
          <a:xfrm>
            <a:off x="954815" y="132512"/>
            <a:ext cx="6616024" cy="504000"/>
          </a:xfrm>
        </p:spPr>
        <p:txBody>
          <a:bodyPr>
            <a:noAutofit/>
          </a:bodyPr>
          <a:lstStyle/>
          <a:p>
            <a:r>
              <a:rPr lang="de-DE" sz="2400" dirty="0"/>
              <a:t>Flugleistung und Flugplanung: Gliederung (SFCL)</a:t>
            </a:r>
          </a:p>
        </p:txBody>
      </p:sp>
      <p:sp>
        <p:nvSpPr>
          <p:cNvPr id="3" name="Inhaltsplatzhalter 2">
            <a:extLst>
              <a:ext uri="{FF2B5EF4-FFF2-40B4-BE49-F238E27FC236}">
                <a16:creationId xmlns="" xmlns:a16="http://schemas.microsoft.com/office/drawing/2014/main" id="{816C87F1-7C08-4959-A7EC-85DEC81366CE}"/>
              </a:ext>
            </a:extLst>
          </p:cNvPr>
          <p:cNvSpPr>
            <a:spLocks noGrp="1"/>
          </p:cNvSpPr>
          <p:nvPr>
            <p:ph sz="half" idx="1"/>
          </p:nvPr>
        </p:nvSpPr>
        <p:spPr/>
        <p:txBody>
          <a:bodyPr>
            <a:normAutofit fontScale="85000" lnSpcReduction="10000"/>
          </a:bodyPr>
          <a:lstStyle/>
          <a:p>
            <a:pPr marL="541338" indent="-541338">
              <a:lnSpc>
                <a:spcPct val="100000"/>
              </a:lnSpc>
              <a:buNone/>
            </a:pPr>
            <a:r>
              <a:rPr lang="de-DE" sz="2400" dirty="0"/>
              <a:t>7.1	Überprüfung von Masse und Schwerpunkt</a:t>
            </a:r>
          </a:p>
          <a:p>
            <a:pPr marL="806450" indent="4763">
              <a:lnSpc>
                <a:spcPct val="100000"/>
              </a:lnSpc>
              <a:spcBef>
                <a:spcPts val="300"/>
              </a:spcBef>
              <a:spcAft>
                <a:spcPts val="600"/>
              </a:spcAft>
              <a:buNone/>
            </a:pPr>
            <a:r>
              <a:rPr lang="en-US" sz="2000" i="1" dirty="0">
                <a:solidFill>
                  <a:srgbClr val="044C96"/>
                </a:solidFill>
              </a:rPr>
              <a:t>Mass and balance </a:t>
            </a:r>
          </a:p>
          <a:p>
            <a:pPr marL="541338" indent="-541338">
              <a:lnSpc>
                <a:spcPct val="100000"/>
              </a:lnSpc>
              <a:buNone/>
            </a:pPr>
            <a:r>
              <a:rPr lang="de-DE" sz="2400" dirty="0"/>
              <a:t>7.2	Geschwindigkeitspolare von Segelflugzeugen und Reisegeschwindigkeit</a:t>
            </a:r>
          </a:p>
          <a:p>
            <a:pPr marL="806450" indent="4763">
              <a:lnSpc>
                <a:spcPct val="100000"/>
              </a:lnSpc>
              <a:spcBef>
                <a:spcPts val="300"/>
              </a:spcBef>
              <a:spcAft>
                <a:spcPts val="600"/>
              </a:spcAft>
              <a:buNone/>
            </a:pPr>
            <a:r>
              <a:rPr lang="en-US" sz="2000" i="1" dirty="0">
                <a:solidFill>
                  <a:srgbClr val="044C96"/>
                </a:solidFill>
              </a:rPr>
              <a:t>Speed polar of sailplanes or cruising speed </a:t>
            </a:r>
            <a:endParaRPr lang="de-DE" sz="2000" i="1" dirty="0">
              <a:solidFill>
                <a:srgbClr val="044C96"/>
              </a:solidFill>
            </a:endParaRPr>
          </a:p>
          <a:p>
            <a:pPr marL="541338" indent="-541338">
              <a:lnSpc>
                <a:spcPct val="100000"/>
              </a:lnSpc>
              <a:buNone/>
            </a:pPr>
            <a:r>
              <a:rPr lang="de-DE" sz="2400" dirty="0"/>
              <a:t>7.3	Flugplanung und Streckenwahl</a:t>
            </a:r>
          </a:p>
          <a:p>
            <a:pPr marL="806450" indent="4763">
              <a:lnSpc>
                <a:spcPct val="100000"/>
              </a:lnSpc>
              <a:spcBef>
                <a:spcPts val="300"/>
              </a:spcBef>
              <a:spcAft>
                <a:spcPts val="600"/>
              </a:spcAft>
              <a:buNone/>
            </a:pPr>
            <a:r>
              <a:rPr lang="en-US" sz="2000" i="1" dirty="0">
                <a:solidFill>
                  <a:srgbClr val="044C96"/>
                </a:solidFill>
              </a:rPr>
              <a:t>Flight planning and task setting </a:t>
            </a:r>
            <a:endParaRPr lang="de-DE" sz="2000" i="1" dirty="0">
              <a:solidFill>
                <a:srgbClr val="044C96"/>
              </a:solidFill>
            </a:endParaRPr>
          </a:p>
          <a:p>
            <a:pPr marL="541338" indent="-541338">
              <a:lnSpc>
                <a:spcPct val="100000"/>
              </a:lnSpc>
              <a:buNone/>
            </a:pPr>
            <a:r>
              <a:rPr lang="de-DE" sz="2400" dirty="0"/>
              <a:t>7.4	ICAO Flugplan</a:t>
            </a:r>
          </a:p>
          <a:p>
            <a:pPr marL="806450" indent="4763">
              <a:lnSpc>
                <a:spcPct val="100000"/>
              </a:lnSpc>
              <a:spcBef>
                <a:spcPts val="300"/>
              </a:spcBef>
              <a:spcAft>
                <a:spcPts val="600"/>
              </a:spcAft>
              <a:buNone/>
            </a:pPr>
            <a:r>
              <a:rPr lang="en-US" sz="2000" i="1" dirty="0">
                <a:solidFill>
                  <a:srgbClr val="044C96"/>
                </a:solidFill>
              </a:rPr>
              <a:t>ICAO flight plan (ATS flight plan) </a:t>
            </a:r>
          </a:p>
          <a:p>
            <a:pPr marL="541338" indent="-541338">
              <a:lnSpc>
                <a:spcPct val="100000"/>
              </a:lnSpc>
              <a:buNone/>
            </a:pPr>
            <a:r>
              <a:rPr lang="de-DE" sz="2400" dirty="0"/>
              <a:t>7.5	Flugüberwachung und Streckenplanung im Flug</a:t>
            </a:r>
          </a:p>
          <a:p>
            <a:pPr marL="806450" indent="4763">
              <a:lnSpc>
                <a:spcPct val="100000"/>
              </a:lnSpc>
              <a:spcBef>
                <a:spcPts val="300"/>
              </a:spcBef>
              <a:spcAft>
                <a:spcPts val="600"/>
              </a:spcAft>
              <a:buNone/>
            </a:pPr>
            <a:r>
              <a:rPr lang="en-US" sz="2000" i="1" dirty="0">
                <a:solidFill>
                  <a:srgbClr val="044C96"/>
                </a:solidFill>
              </a:rPr>
              <a:t>Flight monitoring and in-flight re-planning</a:t>
            </a:r>
            <a:endParaRPr lang="de-DE" sz="2000" i="1" dirty="0">
              <a:solidFill>
                <a:srgbClr val="044C96"/>
              </a:solidFill>
            </a:endParaRPr>
          </a:p>
          <a:p>
            <a:pPr marL="541338" indent="-541338">
              <a:lnSpc>
                <a:spcPct val="100000"/>
              </a:lnSpc>
              <a:buNone/>
            </a:pPr>
            <a:endParaRPr lang="de-DE" sz="2400" dirty="0"/>
          </a:p>
          <a:p>
            <a:pPr marL="806450" indent="4763">
              <a:lnSpc>
                <a:spcPct val="100000"/>
              </a:lnSpc>
              <a:spcBef>
                <a:spcPts val="300"/>
              </a:spcBef>
              <a:spcAft>
                <a:spcPts val="600"/>
              </a:spcAft>
              <a:buNone/>
            </a:pPr>
            <a:r>
              <a:rPr lang="en-US" sz="2000" i="1" dirty="0">
                <a:solidFill>
                  <a:srgbClr val="044C96"/>
                </a:solidFill>
              </a:rPr>
              <a:t> </a:t>
            </a:r>
            <a:endParaRPr lang="de-DE" sz="2000" i="1" dirty="0">
              <a:solidFill>
                <a:srgbClr val="044C96"/>
              </a:solidFill>
            </a:endParaRPr>
          </a:p>
          <a:p>
            <a:pPr marL="541338" indent="-541338">
              <a:lnSpc>
                <a:spcPct val="100000"/>
              </a:lnSpc>
              <a:buNone/>
            </a:pPr>
            <a:r>
              <a:rPr lang="de-DE" sz="2400" dirty="0"/>
              <a:t> </a:t>
            </a:r>
          </a:p>
          <a:p>
            <a:pPr marL="806450" indent="4763">
              <a:lnSpc>
                <a:spcPct val="100000"/>
              </a:lnSpc>
              <a:spcBef>
                <a:spcPts val="300"/>
              </a:spcBef>
              <a:spcAft>
                <a:spcPts val="600"/>
              </a:spcAft>
              <a:buNone/>
            </a:pPr>
            <a:r>
              <a:rPr lang="en-US" sz="2000" i="1" dirty="0">
                <a:solidFill>
                  <a:srgbClr val="044C96"/>
                </a:solidFill>
              </a:rPr>
              <a:t> </a:t>
            </a:r>
            <a:endParaRPr lang="de-DE" sz="2000" i="1" dirty="0">
              <a:solidFill>
                <a:srgbClr val="044C96"/>
              </a:solidFill>
            </a:endParaRPr>
          </a:p>
        </p:txBody>
      </p:sp>
      <p:sp>
        <p:nvSpPr>
          <p:cNvPr id="5" name="Foliennummernplatzhalter 4">
            <a:extLst>
              <a:ext uri="{FF2B5EF4-FFF2-40B4-BE49-F238E27FC236}">
                <a16:creationId xmlns=""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2</a:t>
            </a:fld>
            <a:endParaRPr lang="de-DE" dirty="0"/>
          </a:p>
        </p:txBody>
      </p:sp>
      <p:sp>
        <p:nvSpPr>
          <p:cNvPr id="6" name="Abgerundetes Rechteck 5">
            <a:extLst>
              <a:ext uri="{FF2B5EF4-FFF2-40B4-BE49-F238E27FC236}">
                <a16:creationId xmlns="" xmlns:a16="http://schemas.microsoft.com/office/drawing/2014/main" id="{5CEE88F5-5A33-0947-8CA3-B07FC98AD27A}"/>
              </a:ext>
            </a:extLst>
          </p:cNvPr>
          <p:cNvSpPr/>
          <p:nvPr/>
        </p:nvSpPr>
        <p:spPr>
          <a:xfrm>
            <a:off x="170898" y="815829"/>
            <a:ext cx="5830614" cy="833677"/>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790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02C7A8-7EE1-445E-B18B-B0B44B029576}"/>
              </a:ext>
            </a:extLst>
          </p:cNvPr>
          <p:cNvSpPr>
            <a:spLocks noGrp="1"/>
          </p:cNvSpPr>
          <p:nvPr>
            <p:ph type="ctrTitle"/>
          </p:nvPr>
        </p:nvSpPr>
        <p:spPr/>
        <p:txBody>
          <a:bodyPr>
            <a:normAutofit/>
          </a:bodyPr>
          <a:lstStyle/>
          <a:p>
            <a:r>
              <a:rPr lang="de-DE" dirty="0"/>
              <a:t>7.1 Überprüfung</a:t>
            </a:r>
            <a:br>
              <a:rPr lang="de-DE" dirty="0"/>
            </a:br>
            <a:r>
              <a:rPr lang="de-DE" dirty="0"/>
              <a:t> von Masse und Schwerpunkt</a:t>
            </a:r>
          </a:p>
        </p:txBody>
      </p:sp>
      <p:sp>
        <p:nvSpPr>
          <p:cNvPr id="3" name="Untertitel 2">
            <a:extLst>
              <a:ext uri="{FF2B5EF4-FFF2-40B4-BE49-F238E27FC236}">
                <a16:creationId xmlns="" xmlns:a16="http://schemas.microsoft.com/office/drawing/2014/main" id="{C3147B01-30C8-421C-BD17-8AC69CBE5D79}"/>
              </a:ext>
            </a:extLst>
          </p:cNvPr>
          <p:cNvSpPr>
            <a:spLocks noGrp="1"/>
          </p:cNvSpPr>
          <p:nvPr>
            <p:ph type="subTitle" idx="1"/>
          </p:nvPr>
        </p:nvSpPr>
        <p:spPr/>
        <p:txBody>
          <a:bodyPr>
            <a:normAutofit/>
          </a:bodyPr>
          <a:lstStyle/>
          <a:p>
            <a:pPr marL="806450" indent="4763">
              <a:lnSpc>
                <a:spcPct val="100000"/>
              </a:lnSpc>
              <a:spcBef>
                <a:spcPts val="300"/>
              </a:spcBef>
              <a:spcAft>
                <a:spcPts val="600"/>
              </a:spcAft>
            </a:pPr>
            <a:r>
              <a:rPr lang="en-US" dirty="0"/>
              <a:t>Mass and balance </a:t>
            </a:r>
          </a:p>
        </p:txBody>
      </p:sp>
      <p:sp>
        <p:nvSpPr>
          <p:cNvPr id="4" name="Foliennummernplatzhalter 3">
            <a:extLst>
              <a:ext uri="{FF2B5EF4-FFF2-40B4-BE49-F238E27FC236}">
                <a16:creationId xmlns=""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Tree>
    <p:extLst>
      <p:ext uri="{BB962C8B-B14F-4D97-AF65-F5344CB8AC3E}">
        <p14:creationId xmlns:p14="http://schemas.microsoft.com/office/powerpoint/2010/main" val="140853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A3FA322-B917-4B15-B9E1-8FF8BF74478D}"/>
              </a:ext>
            </a:extLst>
          </p:cNvPr>
          <p:cNvSpPr>
            <a:spLocks noGrp="1"/>
          </p:cNvSpPr>
          <p:nvPr>
            <p:ph type="title"/>
          </p:nvPr>
        </p:nvSpPr>
        <p:spPr>
          <a:xfrm>
            <a:off x="954815" y="132512"/>
            <a:ext cx="6877970" cy="504000"/>
          </a:xfrm>
        </p:spPr>
        <p:txBody>
          <a:bodyPr>
            <a:noAutofit/>
          </a:bodyPr>
          <a:lstStyle/>
          <a:p>
            <a:r>
              <a:rPr lang="de-DE" sz="2800" dirty="0"/>
              <a:t>7.1.1 Berücksichtigung Masse  &amp; Schwerpunkt</a:t>
            </a:r>
          </a:p>
        </p:txBody>
      </p:sp>
      <p:sp>
        <p:nvSpPr>
          <p:cNvPr id="5" name="Foliennummernplatzhalter 4">
            <a:extLst>
              <a:ext uri="{FF2B5EF4-FFF2-40B4-BE49-F238E27FC236}">
                <a16:creationId xmlns=""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6" name="Textplatzhalter 5">
            <a:extLst>
              <a:ext uri="{FF2B5EF4-FFF2-40B4-BE49-F238E27FC236}">
                <a16:creationId xmlns="" xmlns:a16="http://schemas.microsoft.com/office/drawing/2014/main" id="{BB1F5A3E-80EF-4ED8-B13B-8F9C8D0778A9}"/>
              </a:ext>
            </a:extLst>
          </p:cNvPr>
          <p:cNvSpPr>
            <a:spLocks noGrp="1"/>
          </p:cNvSpPr>
          <p:nvPr>
            <p:ph type="body" sz="quarter" idx="13"/>
          </p:nvPr>
        </p:nvSpPr>
        <p:spPr/>
        <p:txBody>
          <a:bodyPr/>
          <a:lstStyle/>
          <a:p>
            <a:r>
              <a:rPr lang="de-DE" dirty="0"/>
              <a:t>7.1 Überprüfung von Masse und Schwerpunkt</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167" y="859856"/>
            <a:ext cx="7389243" cy="3386736"/>
          </a:xfrm>
          <a:prstGeom prst="rect">
            <a:avLst/>
          </a:prstGeom>
        </p:spPr>
      </p:pic>
      <p:sp>
        <p:nvSpPr>
          <p:cNvPr id="8" name="Textfeld 7">
            <a:extLst>
              <a:ext uri="{FF2B5EF4-FFF2-40B4-BE49-F238E27FC236}">
                <a16:creationId xmlns="" xmlns:a16="http://schemas.microsoft.com/office/drawing/2014/main" id="{78779D8F-AED4-8E44-8DF3-2D482EEB6AEF}"/>
              </a:ext>
            </a:extLst>
          </p:cNvPr>
          <p:cNvSpPr txBox="1"/>
          <p:nvPr/>
        </p:nvSpPr>
        <p:spPr>
          <a:xfrm>
            <a:off x="224628" y="4612947"/>
            <a:ext cx="11742744" cy="1785104"/>
          </a:xfrm>
          <a:prstGeom prst="rect">
            <a:avLst/>
          </a:prstGeom>
          <a:noFill/>
        </p:spPr>
        <p:txBody>
          <a:bodyPr wrap="square" rtlCol="0">
            <a:spAutoFit/>
          </a:bodyPr>
          <a:lstStyle/>
          <a:p>
            <a:pPr marL="342900" indent="-342900">
              <a:buFont typeface="Arial" panose="020B0604020202020204" pitchFamily="34" charset="0"/>
              <a:buChar char="•"/>
            </a:pPr>
            <a:r>
              <a:rPr lang="de-DE" sz="2200" b="1" dirty="0"/>
              <a:t>Ein Flugzeug ist nur dann lufttüchtig, wenn es innerhalb der Grenzen seiner Masse und seines Schwerpunkts geflogen wird.</a:t>
            </a:r>
          </a:p>
          <a:p>
            <a:pPr marL="342900" indent="-342900">
              <a:buFont typeface="Arial" panose="020B0604020202020204" pitchFamily="34" charset="0"/>
              <a:buChar char="•"/>
            </a:pPr>
            <a:r>
              <a:rPr lang="de-DE" sz="2200" dirty="0"/>
              <a:t>Das Mindest- und Höchstgewicht für den/die Piloten ist im Flughandbuch angegeben, das in jedem Flugzeug vorhanden ist. </a:t>
            </a:r>
          </a:p>
          <a:p>
            <a:pPr marL="342900" indent="-342900">
              <a:buFont typeface="Arial" panose="020B0604020202020204" pitchFamily="34" charset="0"/>
              <a:buChar char="•"/>
            </a:pPr>
            <a:r>
              <a:rPr lang="de-DE" sz="2200" dirty="0"/>
              <a:t>Überprüfe vor jedem Start die Masse und den Schwerpunkt.</a:t>
            </a:r>
          </a:p>
        </p:txBody>
      </p:sp>
    </p:spTree>
    <p:extLst>
      <p:ext uri="{BB962C8B-B14F-4D97-AF65-F5344CB8AC3E}">
        <p14:creationId xmlns:p14="http://schemas.microsoft.com/office/powerpoint/2010/main" val="281845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A3FA322-B917-4B15-B9E1-8FF8BF74478D}"/>
              </a:ext>
            </a:extLst>
          </p:cNvPr>
          <p:cNvSpPr>
            <a:spLocks noGrp="1"/>
          </p:cNvSpPr>
          <p:nvPr>
            <p:ph type="title"/>
          </p:nvPr>
        </p:nvSpPr>
        <p:spPr>
          <a:xfrm>
            <a:off x="954815" y="132512"/>
            <a:ext cx="6860717" cy="504000"/>
          </a:xfrm>
        </p:spPr>
        <p:txBody>
          <a:bodyPr>
            <a:noAutofit/>
          </a:bodyPr>
          <a:lstStyle/>
          <a:p>
            <a:r>
              <a:rPr lang="de-DE" sz="2800" dirty="0"/>
              <a:t>7.1.1 Berücksichtigung Masse  &amp; Schwerpunkt</a:t>
            </a:r>
          </a:p>
        </p:txBody>
      </p:sp>
      <p:sp>
        <p:nvSpPr>
          <p:cNvPr id="5" name="Foliennummernplatzhalter 4">
            <a:extLst>
              <a:ext uri="{FF2B5EF4-FFF2-40B4-BE49-F238E27FC236}">
                <a16:creationId xmlns=""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5</a:t>
            </a:fld>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88540"/>
            <a:ext cx="9144000" cy="3509319"/>
          </a:xfrm>
          <a:prstGeom prst="rect">
            <a:avLst/>
          </a:prstGeom>
        </p:spPr>
      </p:pic>
      <p:sp>
        <p:nvSpPr>
          <p:cNvPr id="14" name="Textplatzhalter 5">
            <a:extLst>
              <a:ext uri="{FF2B5EF4-FFF2-40B4-BE49-F238E27FC236}">
                <a16:creationId xmlns="" xmlns:a16="http://schemas.microsoft.com/office/drawing/2014/main" id="{BB1F5A3E-80EF-4ED8-B13B-8F9C8D0778A9}"/>
              </a:ext>
            </a:extLst>
          </p:cNvPr>
          <p:cNvSpPr>
            <a:spLocks noGrp="1"/>
          </p:cNvSpPr>
          <p:nvPr>
            <p:ph type="body" sz="quarter" idx="13"/>
          </p:nvPr>
        </p:nvSpPr>
        <p:spPr>
          <a:xfrm>
            <a:off x="1519800" y="6616660"/>
            <a:ext cx="9000000" cy="288000"/>
          </a:xfrm>
        </p:spPr>
        <p:txBody>
          <a:bodyPr/>
          <a:lstStyle/>
          <a:p>
            <a:r>
              <a:rPr lang="de-DE" dirty="0"/>
              <a:t>7.1 Überprüfung von Masse und Schwerpunkt</a:t>
            </a:r>
          </a:p>
        </p:txBody>
      </p:sp>
      <p:sp>
        <p:nvSpPr>
          <p:cNvPr id="10" name="Textfeld 9">
            <a:extLst>
              <a:ext uri="{FF2B5EF4-FFF2-40B4-BE49-F238E27FC236}">
                <a16:creationId xmlns="" xmlns:a16="http://schemas.microsoft.com/office/drawing/2014/main" id="{4EFDCFF8-C9A8-564F-A446-E5FE0B086E5E}"/>
              </a:ext>
            </a:extLst>
          </p:cNvPr>
          <p:cNvSpPr txBox="1"/>
          <p:nvPr/>
        </p:nvSpPr>
        <p:spPr>
          <a:xfrm>
            <a:off x="224628" y="4981437"/>
            <a:ext cx="11742744" cy="1446550"/>
          </a:xfrm>
          <a:prstGeom prst="rect">
            <a:avLst/>
          </a:prstGeom>
          <a:noFill/>
        </p:spPr>
        <p:txBody>
          <a:bodyPr wrap="square" rtlCol="0">
            <a:spAutoFit/>
          </a:bodyPr>
          <a:lstStyle/>
          <a:p>
            <a:pPr marL="342900" indent="-342900">
              <a:buFont typeface="Arial" panose="020B0604020202020204" pitchFamily="34" charset="0"/>
              <a:buChar char="•"/>
            </a:pPr>
            <a:r>
              <a:rPr lang="de-DE" sz="2200" dirty="0"/>
              <a:t>Der </a:t>
            </a:r>
            <a:r>
              <a:rPr lang="de-DE" sz="2200" b="1" dirty="0"/>
              <a:t>Schwerpunkt</a:t>
            </a:r>
            <a:r>
              <a:rPr lang="de-DE" sz="2200" dirty="0"/>
              <a:t> eines Segelflugzeugs muss sich innerhalb bestimmter Grenzen im vorderen Bereich des Flügels befinden.</a:t>
            </a:r>
          </a:p>
          <a:p>
            <a:pPr marL="342900" indent="-342900">
              <a:buFont typeface="Arial" panose="020B0604020202020204" pitchFamily="34" charset="0"/>
              <a:buChar char="•"/>
            </a:pPr>
            <a:r>
              <a:rPr lang="de-DE" sz="2200" dirty="0"/>
              <a:t>Mit </a:t>
            </a:r>
            <a:r>
              <a:rPr lang="de-DE" sz="2200" b="1" dirty="0"/>
              <a:t>Trimmgewichten</a:t>
            </a:r>
            <a:r>
              <a:rPr lang="de-DE" sz="2200" dirty="0"/>
              <a:t> in der Nase oder Heckballast kann das Flugzeug in richtige </a:t>
            </a:r>
            <a:r>
              <a:rPr lang="de-DE" sz="2200" dirty="0" smtClean="0"/>
              <a:t>Schwerpunktlage </a:t>
            </a:r>
            <a:r>
              <a:rPr lang="de-DE" sz="2200" dirty="0"/>
              <a:t>zwischen der vorderen und hinteren Grenze gebracht werden.</a:t>
            </a:r>
          </a:p>
        </p:txBody>
      </p:sp>
    </p:spTree>
    <p:extLst>
      <p:ext uri="{BB962C8B-B14F-4D97-AF65-F5344CB8AC3E}">
        <p14:creationId xmlns:p14="http://schemas.microsoft.com/office/powerpoint/2010/main" val="241414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312" y="880613"/>
            <a:ext cx="9215887" cy="5683130"/>
          </a:xfrm>
          <a:prstGeom prst="rect">
            <a:avLst/>
          </a:prstGeom>
        </p:spPr>
      </p:pic>
      <p:sp>
        <p:nvSpPr>
          <p:cNvPr id="2" name="Titel 1">
            <a:extLst>
              <a:ext uri="{FF2B5EF4-FFF2-40B4-BE49-F238E27FC236}">
                <a16:creationId xmlns="" xmlns:a16="http://schemas.microsoft.com/office/drawing/2014/main" id="{EA3FA322-B917-4B15-B9E1-8FF8BF74478D}"/>
              </a:ext>
            </a:extLst>
          </p:cNvPr>
          <p:cNvSpPr>
            <a:spLocks noGrp="1"/>
          </p:cNvSpPr>
          <p:nvPr>
            <p:ph type="title"/>
          </p:nvPr>
        </p:nvSpPr>
        <p:spPr>
          <a:xfrm>
            <a:off x="954815" y="132512"/>
            <a:ext cx="6860717" cy="504000"/>
          </a:xfrm>
        </p:spPr>
        <p:txBody>
          <a:bodyPr>
            <a:noAutofit/>
          </a:bodyPr>
          <a:lstStyle/>
          <a:p>
            <a:r>
              <a:rPr lang="de-DE" sz="2800" dirty="0"/>
              <a:t>7.1.1 Berücksichtigung Masse  &amp; Schwerpunkt</a:t>
            </a:r>
          </a:p>
        </p:txBody>
      </p:sp>
      <p:sp>
        <p:nvSpPr>
          <p:cNvPr id="3" name="Inhaltsplatzhalter 2">
            <a:extLst>
              <a:ext uri="{FF2B5EF4-FFF2-40B4-BE49-F238E27FC236}">
                <a16:creationId xmlns="" xmlns:a16="http://schemas.microsoft.com/office/drawing/2014/main" id="{82D91192-5D50-49E4-B1FC-E421C191A2E5}"/>
              </a:ext>
            </a:extLst>
          </p:cNvPr>
          <p:cNvSpPr>
            <a:spLocks noGrp="1"/>
          </p:cNvSpPr>
          <p:nvPr>
            <p:ph sz="half" idx="1"/>
          </p:nvPr>
        </p:nvSpPr>
        <p:spPr>
          <a:xfrm>
            <a:off x="304801" y="924910"/>
            <a:ext cx="2233478" cy="3104675"/>
          </a:xfrm>
        </p:spPr>
        <p:txBody>
          <a:bodyPr>
            <a:normAutofit fontScale="92500" lnSpcReduction="10000"/>
          </a:bodyPr>
          <a:lstStyle/>
          <a:p>
            <a:pPr marL="0" indent="0">
              <a:buNone/>
            </a:pPr>
            <a:r>
              <a:rPr lang="de-DE" dirty="0"/>
              <a:t>Bei einer ASK 21</a:t>
            </a:r>
          </a:p>
          <a:p>
            <a:pPr marL="0" indent="0">
              <a:buNone/>
            </a:pPr>
            <a:r>
              <a:rPr lang="de-DE" dirty="0"/>
              <a:t>oder einem</a:t>
            </a:r>
          </a:p>
          <a:p>
            <a:pPr marL="0" indent="0">
              <a:buNone/>
            </a:pPr>
            <a:r>
              <a:rPr lang="de-DE" dirty="0"/>
              <a:t>Grob </a:t>
            </a:r>
            <a:r>
              <a:rPr lang="de-DE" dirty="0" err="1"/>
              <a:t>Twin</a:t>
            </a:r>
            <a:r>
              <a:rPr lang="de-DE" dirty="0"/>
              <a:t> II</a:t>
            </a:r>
          </a:p>
          <a:p>
            <a:pPr marL="0" indent="0">
              <a:buNone/>
            </a:pPr>
            <a:r>
              <a:rPr lang="de-DE" dirty="0"/>
              <a:t>wird der</a:t>
            </a:r>
          </a:p>
          <a:p>
            <a:pPr marL="0" indent="0">
              <a:buNone/>
            </a:pPr>
            <a:r>
              <a:rPr lang="de-DE" dirty="0" smtClean="0"/>
              <a:t>Schwerpunkt</a:t>
            </a:r>
          </a:p>
          <a:p>
            <a:pPr marL="0" indent="0">
              <a:buNone/>
            </a:pPr>
            <a:r>
              <a:rPr lang="de-DE" dirty="0" smtClean="0"/>
              <a:t>durch</a:t>
            </a:r>
            <a:endParaRPr lang="de-DE" dirty="0"/>
          </a:p>
          <a:p>
            <a:pPr marL="0" indent="0">
              <a:buNone/>
            </a:pPr>
            <a:r>
              <a:rPr lang="de-DE" dirty="0"/>
              <a:t>den vorderen</a:t>
            </a:r>
          </a:p>
          <a:p>
            <a:pPr marL="0" indent="0">
              <a:buNone/>
            </a:pPr>
            <a:r>
              <a:rPr lang="de-DE" dirty="0"/>
              <a:t>Piloten bestimmt. </a:t>
            </a:r>
          </a:p>
          <a:p>
            <a:pPr marL="0" indent="0">
              <a:buNone/>
            </a:pPr>
            <a:endParaRPr lang="de-DE" dirty="0"/>
          </a:p>
          <a:p>
            <a:pPr marL="0" indent="0">
              <a:buNone/>
            </a:pPr>
            <a:endParaRPr lang="de-DE" dirty="0"/>
          </a:p>
        </p:txBody>
      </p:sp>
      <p:sp>
        <p:nvSpPr>
          <p:cNvPr id="5" name="Foliennummernplatzhalter 4">
            <a:extLst>
              <a:ext uri="{FF2B5EF4-FFF2-40B4-BE49-F238E27FC236}">
                <a16:creationId xmlns=""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7" name="Rechteck 6"/>
          <p:cNvSpPr/>
          <p:nvPr/>
        </p:nvSpPr>
        <p:spPr>
          <a:xfrm>
            <a:off x="3071005" y="4391894"/>
            <a:ext cx="4899804" cy="1785104"/>
          </a:xfrm>
          <a:prstGeom prst="rect">
            <a:avLst/>
          </a:prstGeom>
        </p:spPr>
        <p:txBody>
          <a:bodyPr wrap="square">
            <a:spAutoFit/>
          </a:bodyPr>
          <a:lstStyle/>
          <a:p>
            <a:pPr algn="ctr"/>
            <a:r>
              <a:rPr lang="de-DE" sz="2200" b="1" dirty="0"/>
              <a:t>Der hintere Pilot sitzt ungefähr in der Mitte des Schwerpunkts. Ob ein Flug-lehrer oder Passagier mit an Bord ist oder nicht, macht für die Lage des Schwerpunkts fast keinen Unterschied.</a:t>
            </a:r>
          </a:p>
        </p:txBody>
      </p:sp>
      <p:sp>
        <p:nvSpPr>
          <p:cNvPr id="9" name="Textplatzhalter 5">
            <a:extLst>
              <a:ext uri="{FF2B5EF4-FFF2-40B4-BE49-F238E27FC236}">
                <a16:creationId xmlns="" xmlns:a16="http://schemas.microsoft.com/office/drawing/2014/main" id="{BB1F5A3E-80EF-4ED8-B13B-8F9C8D0778A9}"/>
              </a:ext>
            </a:extLst>
          </p:cNvPr>
          <p:cNvSpPr>
            <a:spLocks noGrp="1"/>
          </p:cNvSpPr>
          <p:nvPr>
            <p:ph type="body" sz="quarter" idx="13"/>
          </p:nvPr>
        </p:nvSpPr>
        <p:spPr>
          <a:xfrm>
            <a:off x="1519800" y="6616660"/>
            <a:ext cx="9000000" cy="288000"/>
          </a:xfrm>
        </p:spPr>
        <p:txBody>
          <a:bodyPr/>
          <a:lstStyle/>
          <a:p>
            <a:r>
              <a:rPr lang="de-DE" dirty="0"/>
              <a:t>7.1 Überprüfung von Masse und Schwerpunkt</a:t>
            </a:r>
          </a:p>
        </p:txBody>
      </p:sp>
    </p:spTree>
    <p:extLst>
      <p:ext uri="{BB962C8B-B14F-4D97-AF65-F5344CB8AC3E}">
        <p14:creationId xmlns:p14="http://schemas.microsoft.com/office/powerpoint/2010/main" val="294979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794" y="849916"/>
            <a:ext cx="9081934" cy="5585390"/>
          </a:xfrm>
          <a:prstGeom prst="rect">
            <a:avLst/>
          </a:prstGeom>
        </p:spPr>
      </p:pic>
      <p:sp>
        <p:nvSpPr>
          <p:cNvPr id="2" name="Titel 1">
            <a:extLst>
              <a:ext uri="{FF2B5EF4-FFF2-40B4-BE49-F238E27FC236}">
                <a16:creationId xmlns="" xmlns:a16="http://schemas.microsoft.com/office/drawing/2014/main" id="{EA3FA322-B917-4B15-B9E1-8FF8BF74478D}"/>
              </a:ext>
            </a:extLst>
          </p:cNvPr>
          <p:cNvSpPr>
            <a:spLocks noGrp="1"/>
          </p:cNvSpPr>
          <p:nvPr>
            <p:ph type="title"/>
          </p:nvPr>
        </p:nvSpPr>
        <p:spPr>
          <a:xfrm>
            <a:off x="954815" y="132512"/>
            <a:ext cx="6860717" cy="504000"/>
          </a:xfrm>
        </p:spPr>
        <p:txBody>
          <a:bodyPr>
            <a:noAutofit/>
          </a:bodyPr>
          <a:lstStyle/>
          <a:p>
            <a:r>
              <a:rPr lang="de-DE" sz="2800" dirty="0"/>
              <a:t>7.1.1 Berücksichtigung Masse  &amp; Schwerpunkt</a:t>
            </a:r>
          </a:p>
        </p:txBody>
      </p:sp>
      <p:sp>
        <p:nvSpPr>
          <p:cNvPr id="3" name="Inhaltsplatzhalter 2">
            <a:extLst>
              <a:ext uri="{FF2B5EF4-FFF2-40B4-BE49-F238E27FC236}">
                <a16:creationId xmlns="" xmlns:a16="http://schemas.microsoft.com/office/drawing/2014/main" id="{82D91192-5D50-49E4-B1FC-E421C191A2E5}"/>
              </a:ext>
            </a:extLst>
          </p:cNvPr>
          <p:cNvSpPr>
            <a:spLocks noGrp="1"/>
          </p:cNvSpPr>
          <p:nvPr>
            <p:ph sz="half" idx="1"/>
          </p:nvPr>
        </p:nvSpPr>
        <p:spPr>
          <a:xfrm>
            <a:off x="3674860" y="890403"/>
            <a:ext cx="7850035" cy="1110923"/>
          </a:xfrm>
        </p:spPr>
        <p:txBody>
          <a:bodyPr>
            <a:normAutofit/>
          </a:bodyPr>
          <a:lstStyle/>
          <a:p>
            <a:pPr marL="0" indent="0" algn="ctr">
              <a:buNone/>
            </a:pPr>
            <a:r>
              <a:rPr lang="de-DE" b="1" dirty="0"/>
              <a:t>Bei einer DG-1001 sitzen beide Personen vor dem Schwerpunkt. Laut Flughandbuch muss das Gewicht des vorderen Pilot mindestens 70 kg betragen.</a:t>
            </a:r>
            <a:endParaRPr lang="de-DE" dirty="0"/>
          </a:p>
        </p:txBody>
      </p:sp>
      <p:sp>
        <p:nvSpPr>
          <p:cNvPr id="5" name="Foliennummernplatzhalter 4">
            <a:extLst>
              <a:ext uri="{FF2B5EF4-FFF2-40B4-BE49-F238E27FC236}">
                <a16:creationId xmlns=""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7</a:t>
            </a:fld>
            <a:endParaRPr lang="de-DE" dirty="0"/>
          </a:p>
        </p:txBody>
      </p:sp>
      <p:sp>
        <p:nvSpPr>
          <p:cNvPr id="9" name="Inhaltsplatzhalter 2">
            <a:extLst>
              <a:ext uri="{FF2B5EF4-FFF2-40B4-BE49-F238E27FC236}">
                <a16:creationId xmlns="" xmlns:a16="http://schemas.microsoft.com/office/drawing/2014/main" id="{82D91192-5D50-49E4-B1FC-E421C191A2E5}"/>
              </a:ext>
            </a:extLst>
          </p:cNvPr>
          <p:cNvSpPr>
            <a:spLocks noGrp="1"/>
          </p:cNvSpPr>
          <p:nvPr>
            <p:ph sz="half" idx="1"/>
          </p:nvPr>
        </p:nvSpPr>
        <p:spPr>
          <a:xfrm>
            <a:off x="120771" y="1833328"/>
            <a:ext cx="2674189" cy="4101646"/>
          </a:xfrm>
        </p:spPr>
        <p:txBody>
          <a:bodyPr>
            <a:normAutofit/>
          </a:bodyPr>
          <a:lstStyle/>
          <a:p>
            <a:pPr marL="0" indent="0">
              <a:buNone/>
            </a:pPr>
            <a:r>
              <a:rPr lang="de-DE" dirty="0"/>
              <a:t>Das Gewicht des hinteren Piloten wird zu 40% mit dem Gewicht des vorderen Piloten verrechnet. Mit dem (Heckballast) kann der Schwerpunkt nach hinten und mit Blei in der Nase (Trimmgewicht) nach vorne verlagert werden.</a:t>
            </a:r>
          </a:p>
          <a:p>
            <a:pPr marL="0" indent="0">
              <a:buNone/>
            </a:pPr>
            <a:endParaRPr lang="de-DE" dirty="0"/>
          </a:p>
          <a:p>
            <a:pPr marL="0" indent="0">
              <a:buNone/>
            </a:pPr>
            <a:endParaRPr lang="de-DE" dirty="0"/>
          </a:p>
        </p:txBody>
      </p:sp>
      <p:sp>
        <p:nvSpPr>
          <p:cNvPr id="10" name="Textplatzhalter 5">
            <a:extLst>
              <a:ext uri="{FF2B5EF4-FFF2-40B4-BE49-F238E27FC236}">
                <a16:creationId xmlns="" xmlns:a16="http://schemas.microsoft.com/office/drawing/2014/main" id="{BB1F5A3E-80EF-4ED8-B13B-8F9C8D0778A9}"/>
              </a:ext>
            </a:extLst>
          </p:cNvPr>
          <p:cNvSpPr>
            <a:spLocks noGrp="1"/>
          </p:cNvSpPr>
          <p:nvPr>
            <p:ph type="body" sz="quarter" idx="13"/>
          </p:nvPr>
        </p:nvSpPr>
        <p:spPr>
          <a:xfrm>
            <a:off x="1519800" y="6616660"/>
            <a:ext cx="9000000" cy="288000"/>
          </a:xfrm>
        </p:spPr>
        <p:txBody>
          <a:bodyPr/>
          <a:lstStyle/>
          <a:p>
            <a:r>
              <a:rPr lang="de-DE" dirty="0"/>
              <a:t>7.1 Überprüfung von Masse und Schwerpunkt</a:t>
            </a:r>
          </a:p>
        </p:txBody>
      </p:sp>
    </p:spTree>
    <p:extLst>
      <p:ext uri="{BB962C8B-B14F-4D97-AF65-F5344CB8AC3E}">
        <p14:creationId xmlns:p14="http://schemas.microsoft.com/office/powerpoint/2010/main" val="15437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77" y="856733"/>
            <a:ext cx="8551653" cy="4068306"/>
          </a:xfrm>
          <a:prstGeom prst="rect">
            <a:avLst/>
          </a:prstGeom>
        </p:spPr>
      </p:pic>
      <p:sp>
        <p:nvSpPr>
          <p:cNvPr id="2" name="Titel 1">
            <a:extLst>
              <a:ext uri="{FF2B5EF4-FFF2-40B4-BE49-F238E27FC236}">
                <a16:creationId xmlns="" xmlns:a16="http://schemas.microsoft.com/office/drawing/2014/main" id="{EA3FA322-B917-4B15-B9E1-8FF8BF74478D}"/>
              </a:ext>
            </a:extLst>
          </p:cNvPr>
          <p:cNvSpPr>
            <a:spLocks noGrp="1"/>
          </p:cNvSpPr>
          <p:nvPr>
            <p:ph type="title"/>
          </p:nvPr>
        </p:nvSpPr>
        <p:spPr>
          <a:xfrm>
            <a:off x="901028" y="132512"/>
            <a:ext cx="6898267" cy="504000"/>
          </a:xfrm>
        </p:spPr>
        <p:txBody>
          <a:bodyPr>
            <a:noAutofit/>
          </a:bodyPr>
          <a:lstStyle/>
          <a:p>
            <a:r>
              <a:rPr lang="de-DE" sz="2800" dirty="0"/>
              <a:t>7.1.2 Beladung - Wägung</a:t>
            </a:r>
          </a:p>
        </p:txBody>
      </p:sp>
      <p:sp>
        <p:nvSpPr>
          <p:cNvPr id="5" name="Foliennummernplatzhalter 4">
            <a:extLst>
              <a:ext uri="{FF2B5EF4-FFF2-40B4-BE49-F238E27FC236}">
                <a16:creationId xmlns=""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8</a:t>
            </a:fld>
            <a:endParaRPr lang="de-DE" dirty="0"/>
          </a:p>
        </p:txBody>
      </p:sp>
      <p:sp>
        <p:nvSpPr>
          <p:cNvPr id="15" name="Textplatzhalter 5">
            <a:extLst>
              <a:ext uri="{FF2B5EF4-FFF2-40B4-BE49-F238E27FC236}">
                <a16:creationId xmlns="" xmlns:a16="http://schemas.microsoft.com/office/drawing/2014/main" id="{BB1F5A3E-80EF-4ED8-B13B-8F9C8D0778A9}"/>
              </a:ext>
            </a:extLst>
          </p:cNvPr>
          <p:cNvSpPr>
            <a:spLocks noGrp="1"/>
          </p:cNvSpPr>
          <p:nvPr>
            <p:ph type="body" sz="quarter" idx="13"/>
          </p:nvPr>
        </p:nvSpPr>
        <p:spPr>
          <a:xfrm>
            <a:off x="1519800" y="6616660"/>
            <a:ext cx="9000000" cy="288000"/>
          </a:xfrm>
        </p:spPr>
        <p:txBody>
          <a:bodyPr/>
          <a:lstStyle/>
          <a:p>
            <a:r>
              <a:rPr lang="de-DE" dirty="0"/>
              <a:t>7.1 Überprüfung von Masse und Schwerpunkt</a:t>
            </a:r>
          </a:p>
        </p:txBody>
      </p:sp>
      <p:sp>
        <p:nvSpPr>
          <p:cNvPr id="16" name="Textfeld 15">
            <a:extLst>
              <a:ext uri="{FF2B5EF4-FFF2-40B4-BE49-F238E27FC236}">
                <a16:creationId xmlns="" xmlns:a16="http://schemas.microsoft.com/office/drawing/2014/main" id="{4298DE7F-B2D3-064D-ACA0-F33F3EAD2E14}"/>
              </a:ext>
            </a:extLst>
          </p:cNvPr>
          <p:cNvSpPr txBox="1"/>
          <p:nvPr/>
        </p:nvSpPr>
        <p:spPr>
          <a:xfrm>
            <a:off x="224628" y="4984641"/>
            <a:ext cx="11742744" cy="1508105"/>
          </a:xfrm>
          <a:prstGeom prst="rect">
            <a:avLst/>
          </a:prstGeom>
          <a:noFill/>
        </p:spPr>
        <p:txBody>
          <a:bodyPr wrap="square" rtlCol="0">
            <a:spAutoFit/>
          </a:bodyPr>
          <a:lstStyle/>
          <a:p>
            <a:pPr marL="342900" indent="-342900">
              <a:buFont typeface="Arial" panose="020B0604020202020204" pitchFamily="34" charset="0"/>
              <a:buChar char="•"/>
            </a:pPr>
            <a:r>
              <a:rPr lang="de-DE" sz="2400" dirty="0"/>
              <a:t>Im Luftfahrthandbuch oder im Wartungsbuch ist angegeben, wie das Luftfahrzeug gewogen werden muss</a:t>
            </a:r>
            <a:r>
              <a:rPr lang="de-DE" sz="2200" dirty="0"/>
              <a:t>.</a:t>
            </a:r>
          </a:p>
          <a:p>
            <a:pPr marL="342900" indent="-342900">
              <a:buFont typeface="Arial" panose="020B0604020202020204" pitchFamily="34" charset="0"/>
              <a:buChar char="•"/>
            </a:pPr>
            <a:r>
              <a:rPr lang="de-DE" sz="2200" dirty="0"/>
              <a:t>Normalerweise wird das Flugzeug in Flugposition gewogen, wobei sich eine Waage unter dem Hauptrad und eine unter dem </a:t>
            </a:r>
            <a:r>
              <a:rPr lang="de-DE" sz="2200" dirty="0" err="1"/>
              <a:t>Spornrad</a:t>
            </a:r>
            <a:r>
              <a:rPr lang="de-DE" sz="2200" dirty="0"/>
              <a:t> befindet.</a:t>
            </a:r>
          </a:p>
        </p:txBody>
      </p:sp>
      <p:sp>
        <p:nvSpPr>
          <p:cNvPr id="6" name="Inhaltsplatzhalter 5">
            <a:extLst>
              <a:ext uri="{FF2B5EF4-FFF2-40B4-BE49-F238E27FC236}">
                <a16:creationId xmlns="" xmlns:a16="http://schemas.microsoft.com/office/drawing/2014/main" id="{1CB1D4CC-21B6-9242-B654-34E1899EC671}"/>
              </a:ext>
            </a:extLst>
          </p:cNvPr>
          <p:cNvSpPr>
            <a:spLocks noGrp="1"/>
          </p:cNvSpPr>
          <p:nvPr>
            <p:ph sz="half" idx="1"/>
          </p:nvPr>
        </p:nvSpPr>
        <p:spPr>
          <a:xfrm>
            <a:off x="257975" y="924910"/>
            <a:ext cx="2700380" cy="3982477"/>
          </a:xfrm>
        </p:spPr>
        <p:txBody>
          <a:bodyPr/>
          <a:lstStyle/>
          <a:p>
            <a:pPr marL="0" indent="0">
              <a:buNone/>
            </a:pPr>
            <a:endParaRPr lang="de-DE" dirty="0"/>
          </a:p>
          <a:p>
            <a:pPr marL="0" indent="0">
              <a:buNone/>
            </a:pPr>
            <a:endParaRPr lang="de-DE" dirty="0"/>
          </a:p>
          <a:p>
            <a:pPr marL="0" indent="0">
              <a:buNone/>
            </a:pPr>
            <a:r>
              <a:rPr lang="de-DE" dirty="0"/>
              <a:t>Nach jeder Änderung des Gewichts,  zum Beispiel durch eine Reparatur oder einen Umbau, muss das Flugzeug erneut gewogen werden. </a:t>
            </a:r>
          </a:p>
          <a:p>
            <a:endParaRPr lang="de-DE" dirty="0"/>
          </a:p>
        </p:txBody>
      </p:sp>
    </p:spTree>
    <p:extLst>
      <p:ext uri="{BB962C8B-B14F-4D97-AF65-F5344CB8AC3E}">
        <p14:creationId xmlns:p14="http://schemas.microsoft.com/office/powerpoint/2010/main" val="362269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264" y="749688"/>
            <a:ext cx="8020050" cy="4772025"/>
          </a:xfrm>
          <a:prstGeom prst="rect">
            <a:avLst/>
          </a:prstGeom>
        </p:spPr>
      </p:pic>
      <p:sp>
        <p:nvSpPr>
          <p:cNvPr id="5" name="Foliennummernplatzhalter 4">
            <a:extLst>
              <a:ext uri="{FF2B5EF4-FFF2-40B4-BE49-F238E27FC236}">
                <a16:creationId xmlns=""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6" name="Textplatzhalter 5">
            <a:extLst>
              <a:ext uri="{FF2B5EF4-FFF2-40B4-BE49-F238E27FC236}">
                <a16:creationId xmlns="" xmlns:a16="http://schemas.microsoft.com/office/drawing/2014/main" id="{BB1F5A3E-80EF-4ED8-B13B-8F9C8D0778A9}"/>
              </a:ext>
            </a:extLst>
          </p:cNvPr>
          <p:cNvSpPr>
            <a:spLocks noGrp="1"/>
          </p:cNvSpPr>
          <p:nvPr>
            <p:ph type="body" sz="quarter" idx="13"/>
          </p:nvPr>
        </p:nvSpPr>
        <p:spPr/>
        <p:txBody>
          <a:bodyPr/>
          <a:lstStyle/>
          <a:p>
            <a:r>
              <a:rPr lang="de-DE" dirty="0"/>
              <a:t>7.2 Geschwindigkeitspolare von Segelflugzeugen und Reisegeschwindigkeit</a:t>
            </a:r>
          </a:p>
        </p:txBody>
      </p:sp>
      <p:sp>
        <p:nvSpPr>
          <p:cNvPr id="12" name="Titel 1">
            <a:extLst>
              <a:ext uri="{FF2B5EF4-FFF2-40B4-BE49-F238E27FC236}">
                <a16:creationId xmlns="" xmlns:a16="http://schemas.microsoft.com/office/drawing/2014/main" id="{EA3FA322-B917-4B15-B9E1-8FF8BF74478D}"/>
              </a:ext>
            </a:extLst>
          </p:cNvPr>
          <p:cNvSpPr>
            <a:spLocks noGrp="1"/>
          </p:cNvSpPr>
          <p:nvPr>
            <p:ph type="title"/>
          </p:nvPr>
        </p:nvSpPr>
        <p:spPr>
          <a:xfrm>
            <a:off x="954815" y="132512"/>
            <a:ext cx="6808620" cy="504000"/>
          </a:xfrm>
        </p:spPr>
        <p:txBody>
          <a:bodyPr>
            <a:noAutofit/>
          </a:bodyPr>
          <a:lstStyle/>
          <a:p>
            <a:r>
              <a:rPr lang="de-DE" sz="2800" dirty="0"/>
              <a:t>7.1.2 Beladung - Wägung</a:t>
            </a:r>
          </a:p>
        </p:txBody>
      </p:sp>
      <p:sp>
        <p:nvSpPr>
          <p:cNvPr id="3" name="Inhaltsplatzhalter 2">
            <a:extLst>
              <a:ext uri="{FF2B5EF4-FFF2-40B4-BE49-F238E27FC236}">
                <a16:creationId xmlns="" xmlns:a16="http://schemas.microsoft.com/office/drawing/2014/main" id="{E78CAF07-DF71-5D41-ABC4-6D047A866A5B}"/>
              </a:ext>
            </a:extLst>
          </p:cNvPr>
          <p:cNvSpPr>
            <a:spLocks noGrp="1"/>
          </p:cNvSpPr>
          <p:nvPr>
            <p:ph sz="half" idx="1"/>
          </p:nvPr>
        </p:nvSpPr>
        <p:spPr>
          <a:xfrm>
            <a:off x="189185" y="924910"/>
            <a:ext cx="11742743" cy="5475890"/>
          </a:xfrm>
        </p:spPr>
        <p:txBody>
          <a:bodyPr>
            <a:normAutofit/>
          </a:bodyPr>
          <a:lstStyle/>
          <a:p>
            <a:pPr marL="342900" indent="-342900"/>
            <a:endParaRPr lang="de-DE" dirty="0"/>
          </a:p>
          <a:p>
            <a:pPr marL="342900" indent="-342900"/>
            <a:endParaRPr lang="de-DE" dirty="0"/>
          </a:p>
          <a:p>
            <a:pPr marL="342900" indent="-342900"/>
            <a:endParaRPr lang="de-DE" dirty="0"/>
          </a:p>
          <a:p>
            <a:pPr marL="342900" indent="-342900"/>
            <a:endParaRPr lang="de-DE" dirty="0"/>
          </a:p>
          <a:p>
            <a:pPr marL="342900" indent="-342900"/>
            <a:endParaRPr lang="de-DE" dirty="0"/>
          </a:p>
          <a:p>
            <a:pPr marL="342900" indent="-342900"/>
            <a:endParaRPr lang="de-DE" dirty="0"/>
          </a:p>
          <a:p>
            <a:pPr marL="342900" indent="-342900"/>
            <a:endParaRPr lang="de-DE" dirty="0"/>
          </a:p>
          <a:p>
            <a:pPr marL="342900" indent="-342900"/>
            <a:endParaRPr lang="de-DE" dirty="0"/>
          </a:p>
          <a:p>
            <a:pPr marL="342900" indent="-342900"/>
            <a:endParaRPr lang="de-DE" dirty="0"/>
          </a:p>
          <a:p>
            <a:pPr marL="342900" indent="-342900"/>
            <a:endParaRPr lang="de-DE" dirty="0"/>
          </a:p>
          <a:p>
            <a:pPr marL="342900" indent="-342900"/>
            <a:r>
              <a:rPr lang="de-DE" dirty="0"/>
              <a:t>Zunächst wird das Gewicht am Hauptrad (G1) ermittelt, dann wird das Gewicht am Sporn (G2) gemessen. </a:t>
            </a:r>
          </a:p>
          <a:p>
            <a:pPr marL="342900" indent="-342900"/>
            <a:r>
              <a:rPr lang="de-DE" dirty="0"/>
              <a:t>G1 und G2 bilden zusammen das Leergewicht des Flugzeugs. </a:t>
            </a:r>
          </a:p>
        </p:txBody>
      </p:sp>
    </p:spTree>
    <p:extLst>
      <p:ext uri="{BB962C8B-B14F-4D97-AF65-F5344CB8AC3E}">
        <p14:creationId xmlns:p14="http://schemas.microsoft.com/office/powerpoint/2010/main" val="24039017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762</Words>
  <Application>Microsoft Office PowerPoint</Application>
  <PresentationFormat>Benutzerdefiniert</PresentationFormat>
  <Paragraphs>128</Paragraphs>
  <Slides>14</Slides>
  <Notes>1</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Office</vt:lpstr>
      <vt:lpstr>PowerPoint-Präsentation</vt:lpstr>
      <vt:lpstr>Flugleistung und Flugplanung: Gliederung (SFCL)</vt:lpstr>
      <vt:lpstr>7.1 Überprüfung  von Masse und Schwerpunkt</vt:lpstr>
      <vt:lpstr>7.1.1 Berücksichtigung Masse  &amp; Schwerpunkt</vt:lpstr>
      <vt:lpstr>7.1.1 Berücksichtigung Masse  &amp; Schwerpunkt</vt:lpstr>
      <vt:lpstr>7.1.1 Berücksichtigung Masse  &amp; Schwerpunkt</vt:lpstr>
      <vt:lpstr>7.1.1 Berücksichtigung Masse  &amp; Schwerpunkt</vt:lpstr>
      <vt:lpstr>7.1.2 Beladung - Wägung</vt:lpstr>
      <vt:lpstr>7.1.2 Beladung - Wägung</vt:lpstr>
      <vt:lpstr>7.1.2 Beladung - Wägung</vt:lpstr>
      <vt:lpstr>7.1.2 Beladung - Schwerpunktlage</vt:lpstr>
      <vt:lpstr>7.1.2 Beladung - Wasserballast</vt:lpstr>
      <vt:lpstr>7.1.2 Beladung</vt:lpstr>
      <vt:lpstr>7.1.2 Beladung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 Hansen</dc:creator>
  <cp:lastModifiedBy>Schorsch</cp:lastModifiedBy>
  <cp:revision>109</cp:revision>
  <dcterms:created xsi:type="dcterms:W3CDTF">2021-05-15T14:36:40Z</dcterms:created>
  <dcterms:modified xsi:type="dcterms:W3CDTF">2021-12-14T18:24:49Z</dcterms:modified>
</cp:coreProperties>
</file>