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0" r:id="rId3"/>
    <p:sldId id="264" r:id="rId4"/>
    <p:sldId id="262" r:id="rId5"/>
    <p:sldId id="269" r:id="rId6"/>
    <p:sldId id="270" r:id="rId7"/>
    <p:sldId id="266" r:id="rId8"/>
    <p:sldId id="271" r:id="rId9"/>
    <p:sldId id="272" r:id="rId10"/>
    <p:sldId id="273" r:id="rId11"/>
    <p:sldId id="274" r:id="rId12"/>
    <p:sldId id="275" r:id="rId13"/>
    <p:sldId id="268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67" r:id="rId22"/>
    <p:sldId id="265" r:id="rId23"/>
    <p:sldId id="283" r:id="rId24"/>
    <p:sldId id="284" r:id="rId25"/>
    <p:sldId id="291" r:id="rId26"/>
    <p:sldId id="292" r:id="rId27"/>
    <p:sldId id="293" r:id="rId28"/>
    <p:sldId id="294" r:id="rId29"/>
    <p:sldId id="289" r:id="rId30"/>
    <p:sldId id="290" r:id="rId3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6"/>
    <a:srgbClr val="4472C4"/>
    <a:srgbClr val="044C96"/>
    <a:srgbClr val="2B88D9"/>
    <a:srgbClr val="C9DFF2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7" autoAdjust="0"/>
    <p:restoredTop sz="94262" autoAdjust="0"/>
  </p:normalViewPr>
  <p:slideViewPr>
    <p:cSldViewPr snapToGrid="0">
      <p:cViewPr varScale="1">
        <p:scale>
          <a:sx n="88" d="100"/>
          <a:sy n="88" d="100"/>
        </p:scale>
        <p:origin x="403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F5E03-4EE1-4ED0-B9A7-3081538AD9C8}" type="datetimeFigureOut">
              <a:rPr lang="de-DE" smtClean="0"/>
              <a:t>05.09.2025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DA0A4-27B6-4433-A0BE-39B4CD82726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423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3C0C7-BC27-4C73-9D06-A8FBD2EE5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791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4F34E1-7A66-4BD2-8530-4D461B598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1422"/>
            <a:ext cx="9144000" cy="165576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rgbClr val="044C9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84FEBA-76BC-4FEC-AC82-40121E35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16BF7EA-9E69-43AA-AA25-8E4952411D72}"/>
              </a:ext>
            </a:extLst>
          </p:cNvPr>
          <p:cNvSpPr/>
          <p:nvPr userDrawn="1"/>
        </p:nvSpPr>
        <p:spPr>
          <a:xfrm>
            <a:off x="0" y="-8027"/>
            <a:ext cx="12192000" cy="1219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542946C2-1299-46A5-9EF2-19DADE93A95F}"/>
              </a:ext>
            </a:extLst>
          </p:cNvPr>
          <p:cNvSpPr/>
          <p:nvPr userDrawn="1"/>
        </p:nvSpPr>
        <p:spPr>
          <a:xfrm>
            <a:off x="192088" y="188913"/>
            <a:ext cx="11828145" cy="1219412"/>
          </a:xfrm>
          <a:prstGeom prst="roundRect">
            <a:avLst/>
          </a:prstGeom>
          <a:ln>
            <a:noFill/>
          </a:ln>
          <a:effectLst>
            <a:reflection blurRad="6350" stA="50000" endA="300" endPos="13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Segelflugtheorie SFCL</a:t>
            </a:r>
          </a:p>
          <a:p>
            <a:pPr algn="ctr"/>
            <a:r>
              <a:rPr lang="de-DE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Flugleistung und Flugplanung</a:t>
            </a:r>
          </a:p>
        </p:txBody>
      </p:sp>
    </p:spTree>
    <p:extLst>
      <p:ext uri="{BB962C8B-B14F-4D97-AF65-F5344CB8AC3E}">
        <p14:creationId xmlns:p14="http://schemas.microsoft.com/office/powerpoint/2010/main" val="310702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614A9-D9D8-4B52-9BD8-B78FCFA3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951512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7DD4E1-2953-4AC8-B770-ADE67159F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840E5EF-6E5E-4B22-9D47-1B013A4A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169B5081-F331-4EBA-AA89-677FF7D5E9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736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CAC94-4567-49FD-88EC-FF50A030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969985" cy="504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D349CE-4E41-4A5C-B20C-6C8079955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6" y="924910"/>
            <a:ext cx="5830614" cy="547589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DD609C-C2D7-41F1-87A8-229808926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24910"/>
            <a:ext cx="5795172" cy="547589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B36124C-7041-40A4-96B0-3B932BE0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483C9599-7AFB-41CC-A829-793E0ACC68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6613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B1D07-A317-40DC-904D-FFA9D2BF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979222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9C07EC-0A56-42F7-93B4-F3E5FF83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E9F8195F-514F-4121-87E1-5951ACAD0C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11859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486E684-9E51-4D4C-9F4D-4215507024FF}"/>
              </a:ext>
            </a:extLst>
          </p:cNvPr>
          <p:cNvSpPr/>
          <p:nvPr userDrawn="1"/>
        </p:nvSpPr>
        <p:spPr>
          <a:xfrm>
            <a:off x="11967372" y="103351"/>
            <a:ext cx="224628" cy="504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ABCD65A-2C65-4ECB-B843-BEFA8C03EA4D}"/>
              </a:ext>
            </a:extLst>
          </p:cNvPr>
          <p:cNvSpPr/>
          <p:nvPr userDrawn="1"/>
        </p:nvSpPr>
        <p:spPr>
          <a:xfrm>
            <a:off x="0" y="6593274"/>
            <a:ext cx="12192000" cy="288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45C07F7-2E6A-4BCF-8A84-662E62A5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66374" cy="50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6C3B32-9CDA-4DE4-A6FA-6084A993A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676" y="892788"/>
            <a:ext cx="11788696" cy="5551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2A6F148-36B9-4688-A75C-51562723EDD4}"/>
              </a:ext>
            </a:extLst>
          </p:cNvPr>
          <p:cNvSpPr txBox="1"/>
          <p:nvPr userDrawn="1"/>
        </p:nvSpPr>
        <p:spPr>
          <a:xfrm>
            <a:off x="306815" y="6596219"/>
            <a:ext cx="1296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© BUKO Segelflug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9989FB3-161B-4989-8896-3B0586CB16CC}"/>
              </a:ext>
            </a:extLst>
          </p:cNvPr>
          <p:cNvCxnSpPr>
            <a:cxnSpLocks/>
          </p:cNvCxnSpPr>
          <p:nvPr userDrawn="1"/>
        </p:nvCxnSpPr>
        <p:spPr>
          <a:xfrm>
            <a:off x="0" y="6593274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0BCAD85F-347B-4CB1-A19C-9322E36E3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78"/>
          <a:stretch/>
        </p:blipFill>
        <p:spPr>
          <a:xfrm>
            <a:off x="91049" y="15929"/>
            <a:ext cx="863766" cy="696169"/>
          </a:xfrm>
          <a:prstGeom prst="rect">
            <a:avLst/>
          </a:prstGeom>
        </p:spPr>
      </p:pic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2F4365EF-E401-4AD6-9A42-F6FBA3A45F79}"/>
              </a:ext>
            </a:extLst>
          </p:cNvPr>
          <p:cNvSpPr/>
          <p:nvPr userDrawn="1"/>
        </p:nvSpPr>
        <p:spPr>
          <a:xfrm>
            <a:off x="7930426" y="103545"/>
            <a:ext cx="1217516" cy="50400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FLP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3CFB5E0-5E15-488C-9576-0F223EAD510D}"/>
              </a:ext>
            </a:extLst>
          </p:cNvPr>
          <p:cNvSpPr/>
          <p:nvPr userDrawn="1"/>
        </p:nvSpPr>
        <p:spPr>
          <a:xfrm>
            <a:off x="9289325" y="103545"/>
            <a:ext cx="2902675" cy="50400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Segelflugtheorie SFCL</a:t>
            </a:r>
          </a:p>
          <a:p>
            <a:pPr algn="l"/>
            <a:r>
              <a:rPr lang="de-DE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Flugleistung und Flugplanung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DB51A1B0-2D75-497E-B002-E6BAD5BFE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702BE076-1037-4FB3-A5DA-6C5FD657D0C3}"/>
              </a:ext>
            </a:extLst>
          </p:cNvPr>
          <p:cNvCxnSpPr>
            <a:cxnSpLocks/>
          </p:cNvCxnSpPr>
          <p:nvPr userDrawn="1"/>
        </p:nvCxnSpPr>
        <p:spPr>
          <a:xfrm>
            <a:off x="0" y="710131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15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B88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884A4F68-ED5A-4FF4-8D2A-D2E64660729D}"/>
              </a:ext>
            </a:extLst>
          </p:cNvPr>
          <p:cNvSpPr/>
          <p:nvPr/>
        </p:nvSpPr>
        <p:spPr>
          <a:xfrm>
            <a:off x="192088" y="188913"/>
            <a:ext cx="11828145" cy="1219412"/>
          </a:xfrm>
          <a:prstGeom prst="roundRect">
            <a:avLst/>
          </a:prstGeom>
          <a:ln>
            <a:noFill/>
          </a:ln>
          <a:effectLst>
            <a:reflection blurRad="6350" stA="50000" endA="300" endPos="13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Segelflugtheorie SFCL</a:t>
            </a:r>
          </a:p>
          <a:p>
            <a:pPr algn="ctr"/>
            <a:r>
              <a:rPr lang="de-DE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Flugleistung und Flugplanung</a:t>
            </a: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9486641D-FD6D-4834-B209-3534F1D283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61"/>
          <a:stretch/>
        </p:blipFill>
        <p:spPr>
          <a:xfrm>
            <a:off x="3607299" y="1973866"/>
            <a:ext cx="5266568" cy="4332784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239DEF-2EBC-47CA-A8AD-CCF7B738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t>1</a:t>
            </a:fld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A754A21-1E1E-441C-91DA-BE1673E04CF5}"/>
              </a:ext>
            </a:extLst>
          </p:cNvPr>
          <p:cNvSpPr txBox="1"/>
          <p:nvPr/>
        </p:nvSpPr>
        <p:spPr>
          <a:xfrm>
            <a:off x="3685782" y="1408325"/>
            <a:ext cx="510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i="1" dirty="0">
                <a:solidFill>
                  <a:srgbClr val="044C96"/>
                </a:solidFill>
              </a:rPr>
              <a:t>FLIGHT PERFORMANCE AND PLANNING</a:t>
            </a:r>
          </a:p>
        </p:txBody>
      </p:sp>
    </p:spTree>
    <p:extLst>
      <p:ext uri="{BB962C8B-B14F-4D97-AF65-F5344CB8AC3E}">
        <p14:creationId xmlns:p14="http://schemas.microsoft.com/office/powerpoint/2010/main" val="1667208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C4F61C2-914A-9B4F-8227-8EFA0E4C6E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86527" cy="504000"/>
          </a:xfrm>
        </p:spPr>
        <p:txBody>
          <a:bodyPr>
            <a:noAutofit/>
          </a:bodyPr>
          <a:lstStyle/>
          <a:p>
            <a:r>
              <a:rPr lang="de-DE" sz="2800" dirty="0"/>
              <a:t>7.2.1 Geschwindigkeitspolare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03C617-C722-48CC-9D69-8C2471D59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9186" y="4531057"/>
            <a:ext cx="11778186" cy="1869743"/>
          </a:xfrm>
        </p:spPr>
        <p:txBody>
          <a:bodyPr>
            <a:noAutofit/>
          </a:bodyPr>
          <a:lstStyle/>
          <a:p>
            <a:r>
              <a:rPr lang="de-DE" dirty="0"/>
              <a:t>Zeichne vom Ursprung des Koordinatensystems (Nullpunkt) eine Tangente an die Polare. </a:t>
            </a:r>
          </a:p>
          <a:p>
            <a:r>
              <a:rPr lang="de-DE" dirty="0"/>
              <a:t>Dort, wo die Linie die Polare berührt, ziehst du eine Linie senkrecht nach oben, um die Geschwindigkeit abzulesen. </a:t>
            </a:r>
          </a:p>
          <a:p>
            <a:r>
              <a:rPr lang="de-DE" dirty="0"/>
              <a:t>Die Abbildung zeigt, dass diese Geschwindigkeit des besten Gleitens bei einer LS4 ohne Wasserballast in ruhiger Luft ±95 km/h beträgt.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7.2 Geschwindigkeitspolare von Segelflugzeugen und Reisegeschwindigkeit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CD65CA0-9A36-F744-8C7D-3317642B1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154" y="1201004"/>
            <a:ext cx="9078168" cy="342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27ABF33-7EAB-594E-B091-491C43AFF4FE}"/>
              </a:ext>
            </a:extLst>
          </p:cNvPr>
          <p:cNvSpPr txBox="1">
            <a:spLocks/>
          </p:cNvSpPr>
          <p:nvPr/>
        </p:nvSpPr>
        <p:spPr>
          <a:xfrm>
            <a:off x="191459" y="912102"/>
            <a:ext cx="11778186" cy="680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/>
              <a:t>Ermittlung der Geschwindigkeit des besten Gleitens: </a:t>
            </a:r>
          </a:p>
        </p:txBody>
      </p:sp>
    </p:spTree>
    <p:extLst>
      <p:ext uri="{BB962C8B-B14F-4D97-AF65-F5344CB8AC3E}">
        <p14:creationId xmlns:p14="http://schemas.microsoft.com/office/powerpoint/2010/main" val="2310079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C4F61C2-914A-9B4F-8227-8EFA0E4C6E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86527" cy="504000"/>
          </a:xfrm>
        </p:spPr>
        <p:txBody>
          <a:bodyPr>
            <a:noAutofit/>
          </a:bodyPr>
          <a:lstStyle/>
          <a:p>
            <a:r>
              <a:rPr lang="de-DE" sz="2800" dirty="0"/>
              <a:t>7.2.1 Geschwindigkeitspolare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7.2 Geschwindigkeitspolare von Segelflugzeugen und Reisegeschwindigkeit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585E6B8-8B32-704E-8DB9-C380BD43B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74" y="1269243"/>
            <a:ext cx="7754828" cy="2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03C617-C722-48CC-9D69-8C2471D59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9186" y="4220487"/>
            <a:ext cx="11778186" cy="2180314"/>
          </a:xfrm>
        </p:spPr>
        <p:txBody>
          <a:bodyPr>
            <a:noAutofit/>
          </a:bodyPr>
          <a:lstStyle/>
          <a:p>
            <a:r>
              <a:rPr lang="de-DE" dirty="0"/>
              <a:t>Beim Durchfliegen von Sinkgebieten verschiebt sich die gesamte Polarebene um den Wert des Sinkens nach unten. </a:t>
            </a:r>
          </a:p>
          <a:p>
            <a:r>
              <a:rPr lang="de-DE" dirty="0"/>
              <a:t>Wenn du dann eine Tangente vom Ursprung aus ziehst, erhältst du eine höhere Geschwindigkeit für den besten Gleitwinkel.</a:t>
            </a:r>
          </a:p>
          <a:p>
            <a:r>
              <a:rPr lang="de-DE" dirty="0"/>
              <a:t>Die Variometernadel zeigt auf dem MC-Ring die Geschwindigkeit des besten Gleitens bei dem entsprechenden Luftsinken für Flüge ohne Wasserballast an.</a:t>
            </a:r>
          </a:p>
        </p:txBody>
      </p:sp>
      <p:pic>
        <p:nvPicPr>
          <p:cNvPr id="9220" name="Picture 4" descr="7.2.9 MacCready Ring">
            <a:extLst>
              <a:ext uri="{FF2B5EF4-FFF2-40B4-BE49-F238E27FC236}">
                <a16:creationId xmlns:a16="http://schemas.microsoft.com/office/drawing/2014/main" id="{FC2C5AC6-8208-C048-8054-1DC1121E6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723" y="1785307"/>
            <a:ext cx="2745898" cy="223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27ABF33-7EAB-594E-B091-491C43AFF4FE}"/>
              </a:ext>
            </a:extLst>
          </p:cNvPr>
          <p:cNvSpPr txBox="1">
            <a:spLocks/>
          </p:cNvSpPr>
          <p:nvPr/>
        </p:nvSpPr>
        <p:spPr>
          <a:xfrm>
            <a:off x="191459" y="912102"/>
            <a:ext cx="11778186" cy="680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/>
              <a:t>Ermittlung der Geschwindigkeit mit dem besten Gleitwinkel beim Durchfliegen eines Abwindgebietes: </a:t>
            </a:r>
          </a:p>
        </p:txBody>
      </p:sp>
    </p:spTree>
    <p:extLst>
      <p:ext uri="{BB962C8B-B14F-4D97-AF65-F5344CB8AC3E}">
        <p14:creationId xmlns:p14="http://schemas.microsoft.com/office/powerpoint/2010/main" val="198849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C4F61C2-914A-9B4F-8227-8EFA0E4C6E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86527" cy="504000"/>
          </a:xfrm>
        </p:spPr>
        <p:txBody>
          <a:bodyPr>
            <a:noAutofit/>
          </a:bodyPr>
          <a:lstStyle/>
          <a:p>
            <a:r>
              <a:rPr lang="de-DE" sz="2800" dirty="0"/>
              <a:t>7.2.1 Geschwindigkeitspolare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03C617-C722-48CC-9D69-8C2471D59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9186" y="4258101"/>
            <a:ext cx="11778186" cy="2142699"/>
          </a:xfrm>
        </p:spPr>
        <p:txBody>
          <a:bodyPr>
            <a:noAutofit/>
          </a:bodyPr>
          <a:lstStyle/>
          <a:p>
            <a:r>
              <a:rPr lang="de-DE" dirty="0"/>
              <a:t>Wenn du bei 35 km/h Gegenwind fliegst, ziehe die Tangente von 35 km/h auf der horizontalen Koordinatenachse an die Polare.</a:t>
            </a:r>
          </a:p>
          <a:p>
            <a:r>
              <a:rPr lang="de-DE" dirty="0"/>
              <a:t>Die Geschwindigkeit für das beste Gleiten über Grund beträgt ±105 km/h. </a:t>
            </a:r>
          </a:p>
          <a:p>
            <a:r>
              <a:rPr lang="de-DE" dirty="0"/>
              <a:t>Wenn du die Tangente von 35 km/h nach links verlängerst, ergibt sich für die LS4 ein Wert von +0,4 m/s. Wenn du also den Pfeil des MC-Rings auf +0,4 m/s bei einem Gegenwind von 35 km/h einstellst, fliegst du mit dem besten Gleitwinkel über Grund.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7.2 Geschwindigkeitspolare von Segelflugzeugen und Reisegeschwindigkeit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FC189370-DC8E-0F4E-83EB-35EECF42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00" y="840758"/>
            <a:ext cx="8620486" cy="343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27ABF33-7EAB-594E-B091-491C43AFF4FE}"/>
              </a:ext>
            </a:extLst>
          </p:cNvPr>
          <p:cNvSpPr txBox="1">
            <a:spLocks/>
          </p:cNvSpPr>
          <p:nvPr/>
        </p:nvSpPr>
        <p:spPr>
          <a:xfrm>
            <a:off x="191459" y="912102"/>
            <a:ext cx="11778186" cy="680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/>
              <a:t>Ermittlung der Geschwindigkeit des besten Gleitens bei Gegenwind: </a:t>
            </a:r>
          </a:p>
        </p:txBody>
      </p:sp>
    </p:spTree>
    <p:extLst>
      <p:ext uri="{BB962C8B-B14F-4D97-AF65-F5344CB8AC3E}">
        <p14:creationId xmlns:p14="http://schemas.microsoft.com/office/powerpoint/2010/main" val="124698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86527" cy="504000"/>
          </a:xfrm>
        </p:spPr>
        <p:txBody>
          <a:bodyPr>
            <a:noAutofit/>
          </a:bodyPr>
          <a:lstStyle/>
          <a:p>
            <a:r>
              <a:rPr lang="de-DE" sz="2800" dirty="0"/>
              <a:t>7.2.1 Geschwindigkeitspolare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03C617-C722-48CC-9D69-8C2471D59E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r>
              <a:rPr lang="de-DE" dirty="0"/>
              <a:t>Bei mäßigem Gegenwind den MC-Ring auf plus 0,25 m/s drehen </a:t>
            </a:r>
          </a:p>
          <a:p>
            <a:r>
              <a:rPr lang="de-DE" dirty="0"/>
              <a:t>Bei starkem Gegenwind auf plus 0,5 m/s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7.2 Geschwindigkeitspolare von Segelflugzeugen und Reisegeschwindigkeit</a:t>
            </a:r>
          </a:p>
        </p:txBody>
      </p:sp>
      <p:pic>
        <p:nvPicPr>
          <p:cNvPr id="8" name="Afbeelding 2">
            <a:extLst>
              <a:ext uri="{FF2B5EF4-FFF2-40B4-BE49-F238E27FC236}">
                <a16:creationId xmlns:a16="http://schemas.microsoft.com/office/drawing/2014/main" id="{C511313C-53ED-6C42-9699-ABED6EF12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475137"/>
            <a:ext cx="5092293" cy="2639505"/>
          </a:xfrm>
          <a:prstGeom prst="rect">
            <a:avLst/>
          </a:prstGeom>
        </p:spPr>
      </p:pic>
      <p:graphicFrame>
        <p:nvGraphicFramePr>
          <p:cNvPr id="9" name="Tabel 10">
            <a:extLst>
              <a:ext uri="{FF2B5EF4-FFF2-40B4-BE49-F238E27FC236}">
                <a16:creationId xmlns:a16="http://schemas.microsoft.com/office/drawing/2014/main" id="{1EB887E9-DAB5-F549-A73E-D4319A6E8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82721"/>
              </p:ext>
            </p:extLst>
          </p:nvPr>
        </p:nvGraphicFramePr>
        <p:xfrm>
          <a:off x="189186" y="1548698"/>
          <a:ext cx="8013119" cy="1618059"/>
        </p:xfrm>
        <a:graphic>
          <a:graphicData uri="http://schemas.openxmlformats.org/drawingml/2006/table">
            <a:tbl>
              <a:tblPr/>
              <a:tblGrid>
                <a:gridCol w="1660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9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487">
                <a:tc>
                  <a:txBody>
                    <a:bodyPr/>
                    <a:lstStyle/>
                    <a:p>
                      <a:pPr algn="ctr"/>
                      <a:r>
                        <a:rPr lang="nl-NL" sz="2200" b="1" dirty="0">
                          <a:solidFill>
                            <a:srgbClr val="FFFFFF"/>
                          </a:solidFill>
                          <a:latin typeface="+mn-lt"/>
                        </a:rPr>
                        <a:t>Gegenwind</a:t>
                      </a:r>
                      <a:endParaRPr lang="nl-NL" sz="2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682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b="1" dirty="0">
                          <a:solidFill>
                            <a:srgbClr val="FFFFFF"/>
                          </a:solidFill>
                          <a:latin typeface="+mn-lt"/>
                        </a:rPr>
                        <a:t>Windstärke</a:t>
                      </a:r>
                      <a:endParaRPr lang="nl-NL" sz="2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682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b="1" dirty="0">
                          <a:solidFill>
                            <a:srgbClr val="FFFFFF"/>
                          </a:solidFill>
                          <a:latin typeface="+mn-lt"/>
                        </a:rPr>
                        <a:t>  Ringeinstellung</a:t>
                      </a:r>
                      <a:endParaRPr lang="nl-NL" sz="2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682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593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rgbClr val="000000"/>
                          </a:solidFill>
                          <a:latin typeface="+mn-lt"/>
                        </a:rPr>
                        <a:t>mäßig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rgbClr val="000000"/>
                          </a:solidFill>
                          <a:latin typeface="+mn-lt"/>
                        </a:rPr>
                        <a:t>5 m/s = 10 kt = 18 km/h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>
                          <a:solidFill>
                            <a:srgbClr val="000000"/>
                          </a:solidFill>
                          <a:latin typeface="+mn-lt"/>
                        </a:rPr>
                        <a:t> + 0.25 m/s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593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rgbClr val="000000"/>
                          </a:solidFill>
                          <a:latin typeface="+mn-lt"/>
                        </a:rPr>
                        <a:t>kräftig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rgbClr val="000000"/>
                          </a:solidFill>
                          <a:latin typeface="+mn-lt"/>
                        </a:rPr>
                        <a:t>10 m/s = 20 kt = 36 km/h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>
                          <a:solidFill>
                            <a:srgbClr val="000000"/>
                          </a:solidFill>
                          <a:latin typeface="+mn-lt"/>
                        </a:rPr>
                        <a:t> + 0.5 m/s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593"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rgbClr val="000000"/>
                          </a:solidFill>
                          <a:latin typeface="+mn-lt"/>
                        </a:rPr>
                        <a:t>stark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rgbClr val="000000"/>
                          </a:solidFill>
                          <a:latin typeface="+mn-lt"/>
                        </a:rPr>
                        <a:t>15 m/s = 30 kt = 54 km/h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rgbClr val="000000"/>
                          </a:solidFill>
                          <a:latin typeface="+mn-lt"/>
                        </a:rPr>
                        <a:t> + 0.75 m/s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A7EFC656-7365-F44B-8E20-4346DED06B0E}"/>
              </a:ext>
            </a:extLst>
          </p:cNvPr>
          <p:cNvSpPr txBox="1">
            <a:spLocks/>
          </p:cNvSpPr>
          <p:nvPr/>
        </p:nvSpPr>
        <p:spPr>
          <a:xfrm>
            <a:off x="191459" y="912102"/>
            <a:ext cx="11778186" cy="680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/>
              <a:t>Geschwindigkeit des besten Gleitens über Grund bei Gegenwind: </a:t>
            </a:r>
          </a:p>
        </p:txBody>
      </p:sp>
    </p:spTree>
    <p:extLst>
      <p:ext uri="{BB962C8B-B14F-4D97-AF65-F5344CB8AC3E}">
        <p14:creationId xmlns:p14="http://schemas.microsoft.com/office/powerpoint/2010/main" val="3253893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C4F61C2-914A-9B4F-8227-8EFA0E4C6E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86527" cy="504000"/>
          </a:xfrm>
        </p:spPr>
        <p:txBody>
          <a:bodyPr>
            <a:noAutofit/>
          </a:bodyPr>
          <a:lstStyle/>
          <a:p>
            <a:r>
              <a:rPr lang="de-DE" sz="2800" dirty="0"/>
              <a:t>7.2.1 Geschwindigkeitspolare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03C617-C722-48CC-9D69-8C2471D59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9186" y="5117910"/>
            <a:ext cx="11778186" cy="1282890"/>
          </a:xfrm>
        </p:spPr>
        <p:txBody>
          <a:bodyPr>
            <a:noAutofit/>
          </a:bodyPr>
          <a:lstStyle/>
          <a:p>
            <a:r>
              <a:rPr lang="de-DE" dirty="0"/>
              <a:t>Das Fliegen mit Wasserballast erfordert eine höhere Fluggeschwindigkeit für die gleiche Gleitzahl.</a:t>
            </a:r>
          </a:p>
          <a:p>
            <a:r>
              <a:rPr lang="de-DE" dirty="0"/>
              <a:t>Das Fliegen mit Wasserballast lohnt sich nur bei großen Aufwinddurchmessern und gutem Steigen.</a:t>
            </a:r>
          </a:p>
          <a:p>
            <a:r>
              <a:rPr lang="de-DE" dirty="0"/>
              <a:t>Lasse das Wasser vor der Landung ab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7.2 Geschwindigkeitspolare von Segelflugzeugen und Reisegeschwindigkeit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27ABF33-7EAB-594E-B091-491C43AFF4FE}"/>
              </a:ext>
            </a:extLst>
          </p:cNvPr>
          <p:cNvSpPr txBox="1">
            <a:spLocks/>
          </p:cNvSpPr>
          <p:nvPr/>
        </p:nvSpPr>
        <p:spPr>
          <a:xfrm>
            <a:off x="191459" y="912102"/>
            <a:ext cx="11778186" cy="680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/>
              <a:t>Fliegen mit Wasser: 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8F1D36D5-D71E-964B-8C27-A24F32A91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85" y="924910"/>
            <a:ext cx="8026480" cy="419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020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86527" cy="504000"/>
          </a:xfrm>
        </p:spPr>
        <p:txBody>
          <a:bodyPr>
            <a:noAutofit/>
          </a:bodyPr>
          <a:lstStyle/>
          <a:p>
            <a:r>
              <a:rPr lang="de-DE" sz="2800" dirty="0"/>
              <a:t>7.2.1 Geschwindigkeitspolare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D91192-5D50-49E4-B1FC-E421C191A2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Fliegen mit Wasser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03C617-C722-48CC-9D69-8C2471D59E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de-DE" b="1" dirty="0"/>
          </a:p>
          <a:p>
            <a:r>
              <a:rPr lang="de-DE" dirty="0"/>
              <a:t>Zwei Segelflugzeuge kreisen mit einer Querneigung von jeweils 45°, eines ohne und eines mit Wasserballast. </a:t>
            </a:r>
          </a:p>
          <a:p>
            <a:r>
              <a:rPr lang="de-DE" dirty="0"/>
              <a:t>Das leichtere Segelflugzeug fliegt mit einer Geschwindigkeit von 90 km/h und hat eine Sinkgeschwindigkeit von 1,2 m/s. Sein Kurvenradius beträgt 62 m. </a:t>
            </a:r>
          </a:p>
          <a:p>
            <a:r>
              <a:rPr lang="de-DE" dirty="0"/>
              <a:t>Das schwerere Segelflugzeug fliegt mit einer Geschwindigkeit von 110 km/h und hat einen Kurvenradius von 93 m. Dabei erhöht sich das Eigensinken auf 1,4 m/s.</a:t>
            </a:r>
          </a:p>
          <a:p>
            <a:r>
              <a:rPr lang="de-DE" dirty="0"/>
              <a:t>Bei engen Aufwinden bewirkt der größere Kreisradius auch eine Verringerung des Steigen der Luft.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7.2 Geschwindigkeitspolare von Segelflugzeugen und Reisegeschwindigkeit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45CF7749-DA63-E845-836B-28551688A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68" y="1676591"/>
            <a:ext cx="5738132" cy="317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212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C4F61C2-914A-9B4F-8227-8EFA0E4C6E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Schlechteres Steigen, </a:t>
            </a:r>
            <a:br>
              <a:rPr lang="de-DE" b="1" dirty="0"/>
            </a:br>
            <a:r>
              <a:rPr lang="de-DE" b="1" dirty="0"/>
              <a:t>besseres Gleiten</a:t>
            </a:r>
          </a:p>
          <a:p>
            <a:pPr marL="0" indent="0">
              <a:buNone/>
            </a:pPr>
            <a:r>
              <a:rPr lang="de-DE" dirty="0"/>
              <a:t>Aus dem Polardiagramm ist </a:t>
            </a:r>
            <a:br>
              <a:rPr lang="de-DE" dirty="0"/>
            </a:br>
            <a:r>
              <a:rPr lang="de-DE" dirty="0"/>
              <a:t>ersichtlich, dass durch </a:t>
            </a:r>
            <a:br>
              <a:rPr lang="de-DE" dirty="0"/>
            </a:br>
            <a:r>
              <a:rPr lang="de-DE" dirty="0"/>
              <a:t>Wasserballast:</a:t>
            </a:r>
          </a:p>
          <a:p>
            <a:r>
              <a:rPr lang="de-DE" dirty="0"/>
              <a:t> die Überziehgeschwindigkeit </a:t>
            </a:r>
            <a:br>
              <a:rPr lang="de-DE" dirty="0"/>
            </a:br>
            <a:r>
              <a:rPr lang="de-DE" dirty="0"/>
              <a:t>steigt</a:t>
            </a:r>
          </a:p>
          <a:p>
            <a:r>
              <a:rPr lang="de-DE" dirty="0"/>
              <a:t>die Sinkgeschwindigkeit im </a:t>
            </a:r>
            <a:br>
              <a:rPr lang="de-DE" dirty="0"/>
            </a:br>
            <a:r>
              <a:rPr lang="de-DE" dirty="0"/>
              <a:t>niedrigen Geschwindigkeitsbereich </a:t>
            </a:r>
            <a:br>
              <a:rPr lang="de-DE" dirty="0"/>
            </a:br>
            <a:r>
              <a:rPr lang="de-DE" dirty="0"/>
              <a:t>steigt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86527" cy="504000"/>
          </a:xfrm>
        </p:spPr>
        <p:txBody>
          <a:bodyPr>
            <a:noAutofit/>
          </a:bodyPr>
          <a:lstStyle/>
          <a:p>
            <a:r>
              <a:rPr lang="de-DE" sz="2800" dirty="0"/>
              <a:t>7.2.1 Geschwindigkeitspolare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03C617-C722-48CC-9D69-8C2471D59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9186" y="5281684"/>
            <a:ext cx="11778186" cy="1119116"/>
          </a:xfrm>
        </p:spPr>
        <p:txBody>
          <a:bodyPr>
            <a:noAutofit/>
          </a:bodyPr>
          <a:lstStyle/>
          <a:p>
            <a:r>
              <a:rPr lang="de-DE" dirty="0"/>
              <a:t>die Sinkgeschwindigkeit im Hochgeschwindigkeitsbereich sinkt</a:t>
            </a:r>
          </a:p>
          <a:p>
            <a:r>
              <a:rPr lang="de-DE" dirty="0"/>
              <a:t>der Gleitwinkel sich verbessert und die sich Reisegeschwindigkeit erhöht, wenn du mit der gleichen MC-Einstellung fliegst.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7.2 Geschwindigkeitspolare von Segelflugzeugen und Reisegeschwindigkeit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27ABF33-7EAB-594E-B091-491C43AFF4FE}"/>
              </a:ext>
            </a:extLst>
          </p:cNvPr>
          <p:cNvSpPr txBox="1">
            <a:spLocks/>
          </p:cNvSpPr>
          <p:nvPr/>
        </p:nvSpPr>
        <p:spPr>
          <a:xfrm>
            <a:off x="191459" y="912102"/>
            <a:ext cx="11778186" cy="680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/>
              <a:t>Fliegen mit Wasser: 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8F1D36D5-D71E-964B-8C27-A24F32A91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149" y="843022"/>
            <a:ext cx="7347224" cy="383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525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86527" cy="504000"/>
          </a:xfrm>
        </p:spPr>
        <p:txBody>
          <a:bodyPr>
            <a:noAutofit/>
          </a:bodyPr>
          <a:lstStyle/>
          <a:p>
            <a:r>
              <a:rPr lang="de-DE" sz="2800" dirty="0"/>
              <a:t>7.2.2 Reisegeschwindigkeit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03C617-C722-48CC-9D69-8C2471D59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9988" y="4500862"/>
            <a:ext cx="7627384" cy="1973601"/>
          </a:xfrm>
        </p:spPr>
        <p:txBody>
          <a:bodyPr>
            <a:noAutofit/>
          </a:bodyPr>
          <a:lstStyle/>
          <a:p>
            <a:r>
              <a:rPr lang="de-DE" dirty="0"/>
              <a:t>Wenn du eine höhere MC-Einstellung wählst, fliegst du schneller vor, verlierst mehr Höhe, bist aber auch schneller im nächsten Aufwind. </a:t>
            </a:r>
          </a:p>
          <a:p>
            <a:r>
              <a:rPr lang="de-DE" dirty="0"/>
              <a:t>Solange die gewonnene Zeit die zusätzliche Zeit überwiegt, die du benötigst, um die verlorene Höhe wieder zu ersteigen, ist alles in Ordnung.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7.2 Geschwindigkeitspolare von Segelflugzeugen und Reisegeschwindigkeit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378D936B-810D-2746-B6C0-6079CE72D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6" y="924910"/>
            <a:ext cx="6702933" cy="396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Mittleres Steigen, Polare und </a:t>
            </a:r>
            <a:r>
              <a:rPr lang="de-DE" b="1" dirty="0">
                <a:solidFill>
                  <a:srgbClr val="FF0000"/>
                </a:solidFill>
              </a:rPr>
              <a:t>Reisegeschwindigkeit</a:t>
            </a:r>
            <a:endParaRPr lang="de-DE" dirty="0"/>
          </a:p>
        </p:txBody>
      </p:sp>
      <p:pic>
        <p:nvPicPr>
          <p:cNvPr id="16" name="Grafik 15" descr="Ein Bild, das Tisch enthält.&#10;&#10;Automatisch generierte Beschreibung">
            <a:extLst>
              <a:ext uri="{FF2B5EF4-FFF2-40B4-BE49-F238E27FC236}">
                <a16:creationId xmlns:a16="http://schemas.microsoft.com/office/drawing/2014/main" id="{75375DC8-03D1-A049-AB80-D0582F7F9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077" y="1265424"/>
            <a:ext cx="7772155" cy="3151952"/>
          </a:xfrm>
          <a:prstGeom prst="rect">
            <a:avLst/>
          </a:prstGeom>
        </p:spPr>
      </p:pic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08086181-588C-5D46-AADE-E0587FFAD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49068"/>
              </p:ext>
            </p:extLst>
          </p:nvPr>
        </p:nvGraphicFramePr>
        <p:xfrm>
          <a:off x="295221" y="1321660"/>
          <a:ext cx="3847288" cy="51549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2902">
                  <a:extLst>
                    <a:ext uri="{9D8B030D-6E8A-4147-A177-3AD203B41FA5}">
                      <a16:colId xmlns:a16="http://schemas.microsoft.com/office/drawing/2014/main" val="2285488300"/>
                    </a:ext>
                  </a:extLst>
                </a:gridCol>
                <a:gridCol w="2844386">
                  <a:extLst>
                    <a:ext uri="{9D8B030D-6E8A-4147-A177-3AD203B41FA5}">
                      <a16:colId xmlns:a16="http://schemas.microsoft.com/office/drawing/2014/main" val="497580188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v-Vor =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  <a:effectLst/>
                        </a:rPr>
                        <a:t>Vorfluggeschwindigkeit (in km/h)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9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28364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MC =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MacCready Wert, der der Vorfluggeschwindigkeit entspricht  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1285168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t-Vor =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Zeit (in sec) für die Gleitstrecke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562449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v-Sink =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Sinkgeschwindigkeit beim Vorfliegen (in m/s)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1935447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h-Vor =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Höhenverlust (in m) für eine Gleitstrecke von 18 km 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1602249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t-Steig1 =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Zeit (in sec.) für den Ausgleich des Höhenverlustes bei einem mittleren Steigen von 1 m/s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600614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T-Gesamt1</a:t>
                      </a:r>
                      <a:r>
                        <a:rPr lang="de-DE" sz="1200" baseline="-25000" dirty="0">
                          <a:effectLst/>
                        </a:rPr>
                        <a:t> </a:t>
                      </a:r>
                      <a:r>
                        <a:rPr lang="de-DE" sz="1200" dirty="0">
                          <a:effectLst/>
                        </a:rPr>
                        <a:t>=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Gesamtzeit (Vorflug + Steigen) bei 1 m/s mittlerem Steigen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6869021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v-Reise1 =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Reisegeschwindigkeit (Strecke geteilt durch T-Ges1) in km/h für ein mittleres Steigen von 1 m/s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7459121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t-Steig2 =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Zeit (in sec.) für den Ausgleich des Höhenverlustes bei einem mittleren Steigen von 2 m/s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9293159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T-Gesamt2</a:t>
                      </a:r>
                      <a:r>
                        <a:rPr lang="de-DE" sz="1200" baseline="-25000" dirty="0">
                          <a:effectLst/>
                        </a:rPr>
                        <a:t> </a:t>
                      </a:r>
                      <a:r>
                        <a:rPr lang="de-DE" sz="1200" dirty="0">
                          <a:effectLst/>
                        </a:rPr>
                        <a:t>=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Gesamtzeit (Vorflug + Steigen) bei 2 m/s mittlerem Steigen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9166749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v-Reise2 =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Reisegeschwindigkeit (Strecke geteilt durch T-Ges2) in km/h für ein mittleres Steigen von 2 m/s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07082077"/>
                  </a:ext>
                </a:extLst>
              </a:tr>
            </a:tbl>
          </a:graphicData>
        </a:graphic>
      </p:graphicFrame>
      <p:sp>
        <p:nvSpPr>
          <p:cNvPr id="18" name="Textfeld 17">
            <a:extLst>
              <a:ext uri="{FF2B5EF4-FFF2-40B4-BE49-F238E27FC236}">
                <a16:creationId xmlns:a16="http://schemas.microsoft.com/office/drawing/2014/main" id="{3A9FE467-ED21-EB44-927E-504952EC3296}"/>
              </a:ext>
            </a:extLst>
          </p:cNvPr>
          <p:cNvSpPr txBox="1"/>
          <p:nvPr/>
        </p:nvSpPr>
        <p:spPr>
          <a:xfrm>
            <a:off x="4248077" y="2660070"/>
            <a:ext cx="7719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1" dirty="0"/>
              <a:t>Flugzeit und </a:t>
            </a:r>
            <a:r>
              <a:rPr lang="de-DE" sz="1600" i="1" dirty="0"/>
              <a:t>Reisegeschwindigkeit</a:t>
            </a:r>
            <a:r>
              <a:rPr lang="de-DE" i="1" dirty="0"/>
              <a:t> über einen 18km-Streckenabschnitt</a:t>
            </a:r>
          </a:p>
        </p:txBody>
      </p:sp>
    </p:spTree>
    <p:extLst>
      <p:ext uri="{BB962C8B-B14F-4D97-AF65-F5344CB8AC3E}">
        <p14:creationId xmlns:p14="http://schemas.microsoft.com/office/powerpoint/2010/main" val="2973273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C4F61C2-914A-9B4F-8227-8EFA0E4C6E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86527" cy="504000"/>
          </a:xfrm>
        </p:spPr>
        <p:txBody>
          <a:bodyPr>
            <a:noAutofit/>
          </a:bodyPr>
          <a:lstStyle/>
          <a:p>
            <a:r>
              <a:rPr lang="de-DE" sz="2800" dirty="0"/>
              <a:t>7.2.2 Reisegeschwindigkeit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03C617-C722-48CC-9D69-8C2471D59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9186" y="5203969"/>
            <a:ext cx="11778186" cy="1196831"/>
          </a:xfrm>
        </p:spPr>
        <p:txBody>
          <a:bodyPr>
            <a:noAutofit/>
          </a:bodyPr>
          <a:lstStyle/>
          <a:p>
            <a:r>
              <a:rPr lang="de-DE" dirty="0"/>
              <a:t>A fliegt mit MC-Einstellung 0 m/s und kommt nach 18 Minuten Flugzeit am höchsten an Wolke2 an. </a:t>
            </a:r>
          </a:p>
          <a:p>
            <a:r>
              <a:rPr lang="de-DE" dirty="0"/>
              <a:t>B fliegt mit MC-Einstellung 2 m/s und kommt nach 12 Minuten an Wolke2 an, aber 220 m tiefer,</a:t>
            </a:r>
            <a:br>
              <a:rPr lang="de-DE" dirty="0"/>
            </a:br>
            <a:r>
              <a:rPr lang="de-DE" dirty="0"/>
              <a:t>B befindet sich aber etwa 4 Minuten vor A an der Wolkenbasis von Wolke 2.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7.2 Geschwindigkeitspolare von Segelflugzeugen und Reisegeschwindigkeit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27ABF33-7EAB-594E-B091-491C43AFF4FE}"/>
              </a:ext>
            </a:extLst>
          </p:cNvPr>
          <p:cNvSpPr txBox="1">
            <a:spLocks/>
          </p:cNvSpPr>
          <p:nvPr/>
        </p:nvSpPr>
        <p:spPr>
          <a:xfrm>
            <a:off x="191459" y="912102"/>
            <a:ext cx="11778186" cy="680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/>
              <a:t>Flugzeitvergleich bei 2 m/s mittlerem Steigen: 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4D51517D-4B6F-3F4D-9445-56F60FBDC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698" y="1307523"/>
            <a:ext cx="7633855" cy="389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753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C4F61C2-914A-9B4F-8227-8EFA0E4C6E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86527" cy="504000"/>
          </a:xfrm>
        </p:spPr>
        <p:txBody>
          <a:bodyPr>
            <a:noAutofit/>
          </a:bodyPr>
          <a:lstStyle/>
          <a:p>
            <a:r>
              <a:rPr lang="de-DE" sz="2800" dirty="0"/>
              <a:t>7.2.2 Reisegeschwindigkeit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03C617-C722-48CC-9D69-8C2471D59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9186" y="5550477"/>
            <a:ext cx="11778186" cy="850323"/>
          </a:xfrm>
        </p:spPr>
        <p:txBody>
          <a:bodyPr>
            <a:noAutofit/>
          </a:bodyPr>
          <a:lstStyle/>
          <a:p>
            <a:r>
              <a:rPr lang="de-DE" dirty="0"/>
              <a:t>Deine Reisegeschwindigkeit ist am höchsten, wenn Du nur in den stärksten Aufwinden kreist und zwischen den Aufwinden mit der optimalen MC-Einstellung fliegst (Endsteigen = Anfangssteigen).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7.2 Geschwindigkeitspolare von Segelflugzeugen und Reisegeschwindigkeit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27ABF33-7EAB-594E-B091-491C43AFF4FE}"/>
              </a:ext>
            </a:extLst>
          </p:cNvPr>
          <p:cNvSpPr txBox="1">
            <a:spLocks/>
          </p:cNvSpPr>
          <p:nvPr/>
        </p:nvSpPr>
        <p:spPr>
          <a:xfrm>
            <a:off x="191459" y="912102"/>
            <a:ext cx="11778186" cy="680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/>
              <a:t>Nur in den stärksten Aufwinden kreisen: 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BD9668C9-D0F4-BE4F-AFFA-6C817911C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393" y="1307523"/>
            <a:ext cx="8501397" cy="402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93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AC422-73B0-4880-8217-243373E43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616024" cy="504000"/>
          </a:xfrm>
        </p:spPr>
        <p:txBody>
          <a:bodyPr>
            <a:noAutofit/>
          </a:bodyPr>
          <a:lstStyle/>
          <a:p>
            <a:r>
              <a:rPr lang="de-DE" sz="2400" dirty="0"/>
              <a:t>Flugleistung und Flugplanung: Gliederung (SFCL)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6C87F1-7C08-4959-A7EC-85DEC81366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541338" indent="-541338">
              <a:lnSpc>
                <a:spcPct val="100000"/>
              </a:lnSpc>
              <a:buNone/>
            </a:pPr>
            <a:r>
              <a:rPr lang="de-DE" sz="2400" dirty="0"/>
              <a:t>7.1	Überprüfung von Masse und Schwerpunkt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rgbClr val="044C96"/>
                </a:solidFill>
              </a:rPr>
              <a:t>Mass and balance 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2400" dirty="0"/>
              <a:t>7.2	Geschwindigkeitspolare von Segelflugzeugen und Reisegeschwindigkeit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rgbClr val="044C96"/>
                </a:solidFill>
              </a:rPr>
              <a:t>Speed polar of sailplanes or cruising speed </a:t>
            </a:r>
            <a:endParaRPr lang="de-DE" sz="2000" i="1" dirty="0">
              <a:solidFill>
                <a:srgbClr val="044C96"/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2400" dirty="0"/>
              <a:t>7.3	Flugplanung und Streckenwahl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rgbClr val="044C96"/>
                </a:solidFill>
              </a:rPr>
              <a:t>Flight planning and task setting </a:t>
            </a:r>
            <a:endParaRPr lang="de-DE" sz="2000" i="1" dirty="0">
              <a:solidFill>
                <a:srgbClr val="044C96"/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2400" dirty="0"/>
              <a:t>7.4	ICAO Flugplan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rgbClr val="044C96"/>
                </a:solidFill>
              </a:rPr>
              <a:t>ICAO flight plan (ATS flight plan) 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2400" dirty="0"/>
              <a:t>7.5	Flugüberwachung und Streckenplanung im Flug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rgbClr val="044C96"/>
                </a:solidFill>
              </a:rPr>
              <a:t>Flight monitoring and in-flight re-planning</a:t>
            </a:r>
            <a:endParaRPr lang="de-DE" sz="2000" i="1" dirty="0">
              <a:solidFill>
                <a:srgbClr val="044C96"/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endParaRPr lang="de-DE" sz="2400" dirty="0"/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rgbClr val="044C96"/>
                </a:solidFill>
              </a:rPr>
              <a:t> </a:t>
            </a:r>
            <a:endParaRPr lang="de-DE" sz="2000" i="1" dirty="0">
              <a:solidFill>
                <a:srgbClr val="044C96"/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2400" dirty="0"/>
              <a:t> 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2000" i="1" dirty="0">
                <a:solidFill>
                  <a:srgbClr val="044C96"/>
                </a:solidFill>
              </a:rPr>
              <a:t> </a:t>
            </a:r>
            <a:endParaRPr lang="de-DE" sz="2000" i="1" dirty="0">
              <a:solidFill>
                <a:srgbClr val="044C96"/>
              </a:solidFill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16F40A-8AD2-4F07-8A23-28333DA8DE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41338" indent="-541338">
              <a:buNone/>
            </a:pPr>
            <a:endParaRPr lang="de-DE" sz="1700" i="1" dirty="0">
              <a:solidFill>
                <a:srgbClr val="044C96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74E809-361D-4737-B52C-E6563C29B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5CEE88F5-5A33-0947-8CA3-B07FC98AD27A}"/>
              </a:ext>
            </a:extLst>
          </p:cNvPr>
          <p:cNvSpPr/>
          <p:nvPr/>
        </p:nvSpPr>
        <p:spPr>
          <a:xfrm>
            <a:off x="170898" y="1550932"/>
            <a:ext cx="5830614" cy="1132764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7903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C4F61C2-914A-9B4F-8227-8EFA0E4C6E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86527" cy="504000"/>
          </a:xfrm>
        </p:spPr>
        <p:txBody>
          <a:bodyPr>
            <a:noAutofit/>
          </a:bodyPr>
          <a:lstStyle/>
          <a:p>
            <a:r>
              <a:rPr lang="de-DE" sz="2800" dirty="0"/>
              <a:t>7.2.2 Reisegeschwindigkeit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7.2 Geschwindigkeitspolare von Segelflugzeugen und Reisegeschwindigkeit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27ABF33-7EAB-594E-B091-491C43AFF4FE}"/>
              </a:ext>
            </a:extLst>
          </p:cNvPr>
          <p:cNvSpPr txBox="1">
            <a:spLocks/>
          </p:cNvSpPr>
          <p:nvPr/>
        </p:nvSpPr>
        <p:spPr>
          <a:xfrm>
            <a:off x="191459" y="912102"/>
            <a:ext cx="11778186" cy="680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/>
              <a:t>Nur in den stärksten Aufwinden kreisen: 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B7BB37F4-619F-7A41-83B3-71911234F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62" y="1307523"/>
            <a:ext cx="6780711" cy="346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03C617-C722-48CC-9D69-8C2471D59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9186" y="5056909"/>
            <a:ext cx="11778186" cy="1343892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rgbClr val="7030A0"/>
                </a:solidFill>
              </a:rPr>
              <a:t>Pilot (3) </a:t>
            </a:r>
            <a:r>
              <a:rPr lang="de-DE" dirty="0"/>
              <a:t>fliegt mit MC = 0 m/s, lässt die 1 m/s –Aufwinde aus und kommt nach 25 Minuten unter dem 3-Meter-Aufwind an.</a:t>
            </a:r>
          </a:p>
          <a:p>
            <a:r>
              <a:rPr lang="de-DE" dirty="0">
                <a:solidFill>
                  <a:schemeClr val="accent6"/>
                </a:solidFill>
              </a:rPr>
              <a:t>Pilot (4) </a:t>
            </a:r>
            <a:r>
              <a:rPr lang="de-DE" dirty="0"/>
              <a:t>fliegt mit MC = 1 m/s, lässt die 1 m/s –Aufwinde aus und kommt nach 25 Minuten an der Basis der 3-Meter-Wolke an.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4E0DBBD-6757-2A4B-BF0D-46C887DB5281}"/>
              </a:ext>
            </a:extLst>
          </p:cNvPr>
          <p:cNvSpPr txBox="1"/>
          <p:nvPr/>
        </p:nvSpPr>
        <p:spPr>
          <a:xfrm>
            <a:off x="7232073" y="2485174"/>
            <a:ext cx="4698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>
                    <a:lumMod val="50000"/>
                  </a:schemeClr>
                </a:solidFill>
              </a:rPr>
              <a:t>Pilot (1) </a:t>
            </a:r>
            <a:r>
              <a:rPr lang="de-DE" sz="2200" dirty="0"/>
              <a:t>fliegt mit MC = 0 m/s und steigt in allen Aufwinden. Nach 25 Minuten befindet er sich noch im letzten 1 m/s –Bart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FF0000"/>
                </a:solidFill>
              </a:rPr>
              <a:t>Pilot (2) </a:t>
            </a:r>
            <a:r>
              <a:rPr lang="de-DE" sz="2200" dirty="0"/>
              <a:t>fliegt mit MC = 3 m/s, er fliegt am schnellsten, landet aber unter der angeflogenen Wolke.</a:t>
            </a:r>
          </a:p>
        </p:txBody>
      </p:sp>
    </p:spTree>
    <p:extLst>
      <p:ext uri="{BB962C8B-B14F-4D97-AF65-F5344CB8AC3E}">
        <p14:creationId xmlns:p14="http://schemas.microsoft.com/office/powerpoint/2010/main" val="1877494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86527" cy="504000"/>
          </a:xfrm>
        </p:spPr>
        <p:txBody>
          <a:bodyPr>
            <a:noAutofit/>
          </a:bodyPr>
          <a:lstStyle/>
          <a:p>
            <a:r>
              <a:rPr lang="de-DE" sz="2800" dirty="0"/>
              <a:t>7.2.2 Reisegeschwindigkeit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D91192-5D50-49E4-B1FC-E421C191A2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Die optimale MC-Einstellung hängt ab von</a:t>
            </a:r>
            <a:endParaRPr lang="de-DE" dirty="0"/>
          </a:p>
          <a:p>
            <a:r>
              <a:rPr lang="de-DE" dirty="0"/>
              <a:t>dem Steigen im aktuellen Aufwind</a:t>
            </a:r>
          </a:p>
          <a:p>
            <a:r>
              <a:rPr lang="de-DE" dirty="0"/>
              <a:t>dem erwarteten Steigen im nächsten Aufwind</a:t>
            </a:r>
          </a:p>
          <a:p>
            <a:r>
              <a:rPr lang="de-DE" dirty="0"/>
              <a:t>der Entfernung zum nächsten Steigen und der Gleitzahl deines Flugzeugs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03C617-C722-48CC-9D69-8C2471D59E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DE" b="1" dirty="0"/>
              <a:t>Regeln für die optimale MacCready-Einstellung</a:t>
            </a:r>
          </a:p>
          <a:p>
            <a:r>
              <a:rPr lang="de-DE" dirty="0"/>
              <a:t>Du bist am schnellsten, wenn du die besseren Aufwinde findest! Das ist viel wichtiger als eine optimale MC-Einstellung.</a:t>
            </a:r>
          </a:p>
          <a:p>
            <a:r>
              <a:rPr lang="de-DE" dirty="0"/>
              <a:t>MC-Einstellung 0 m/s führt zu einem großen Zeitverlust. Der Zeitverlust durch eine geringe MC-Fehleinstellung ist gering. </a:t>
            </a:r>
          </a:p>
          <a:p>
            <a:r>
              <a:rPr lang="de-DE" dirty="0"/>
              <a:t>Fliege nie mit einer MC-Einstellung über dem erwarteten nächste Steigen.  Du kommst tiefer an und in Bodennähe ist das Steigen in der Regel schwächer.</a:t>
            </a:r>
          </a:p>
          <a:p>
            <a:r>
              <a:rPr lang="de-DE" dirty="0"/>
              <a:t>Fliege nie mit einer MC-Einstellung, die höher ist als das aktuelle Steigen. Wenn du den nächsten Aufwind in "sicherer Höhe" erreichen kannst und du vermutest, dass er besser sein wird, verlasse den aktuellen Aufwind.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7.2 Geschwindigkeitspolare von Segelflugzeugen und Reisegeschwindigkeit</a:t>
            </a:r>
          </a:p>
        </p:txBody>
      </p:sp>
      <p:pic>
        <p:nvPicPr>
          <p:cNvPr id="9" name="Afbeelding 1">
            <a:extLst>
              <a:ext uri="{FF2B5EF4-FFF2-40B4-BE49-F238E27FC236}">
                <a16:creationId xmlns:a16="http://schemas.microsoft.com/office/drawing/2014/main" id="{2A4850FC-FE72-2245-A9F4-50AD8891F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8" y="2911718"/>
            <a:ext cx="4877578" cy="356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19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606191" cy="504000"/>
          </a:xfrm>
        </p:spPr>
        <p:txBody>
          <a:bodyPr>
            <a:noAutofit/>
          </a:bodyPr>
          <a:lstStyle/>
          <a:p>
            <a:r>
              <a:rPr lang="de-DE" sz="2800" dirty="0"/>
              <a:t>7.2.3 Endanflug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03C617-C722-48CC-9D69-8C2471D59E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Mit einem Endanflugrechner kannst du jederzeit während des Endanflugs sehen, ob du schneller oder langsamer fliegen kannst. </a:t>
            </a:r>
          </a:p>
          <a:p>
            <a:r>
              <a:rPr lang="de-DE" dirty="0"/>
              <a:t>Wenn Du die MacCready-Einstellung erhöhst, errechnet der Computer, wie viel Höhe Du benötigst. </a:t>
            </a:r>
          </a:p>
          <a:p>
            <a:r>
              <a:rPr lang="de-DE" dirty="0"/>
              <a:t>Wenn Dein Höhenmesser anzeigt, dass Du genügend Höhe hast, kannst Du mit dieser erhöhten MaCready-Einstellung fliegen. </a:t>
            </a:r>
          </a:p>
          <a:p>
            <a:r>
              <a:rPr lang="de-DE" dirty="0"/>
              <a:t>Wenn der Höhenmesser anzeigt, dass Du nicht mit sicherer Höhe das Ziel erreichen wirst, stelle eine niedrigere MacCready-Einstellung ein.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7.2 Geschwindigkeitspolare von Segelflugzeugen und Reisegeschwindigkeit</a:t>
            </a:r>
          </a:p>
        </p:txBody>
      </p:sp>
      <p:pic>
        <p:nvPicPr>
          <p:cNvPr id="7" name="Afbeelding 1">
            <a:extLst>
              <a:ext uri="{FF2B5EF4-FFF2-40B4-BE49-F238E27FC236}">
                <a16:creationId xmlns:a16="http://schemas.microsoft.com/office/drawing/2014/main" id="{6D95E3DC-B44F-F140-9C4A-46D7C1C0F0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8913" y="2968999"/>
            <a:ext cx="5830887" cy="3380886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78B5FB86-3A35-DC42-AABE-721A5753631D}"/>
              </a:ext>
            </a:extLst>
          </p:cNvPr>
          <p:cNvSpPr txBox="1">
            <a:spLocks/>
          </p:cNvSpPr>
          <p:nvPr/>
        </p:nvSpPr>
        <p:spPr>
          <a:xfrm>
            <a:off x="189186" y="924910"/>
            <a:ext cx="5830614" cy="5475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Die optimale MC-Einstellung im Endanflug</a:t>
            </a:r>
            <a:endParaRPr lang="de-DE" dirty="0"/>
          </a:p>
          <a:p>
            <a:r>
              <a:rPr lang="de-DE" dirty="0"/>
              <a:t>Verlasse den letzten Aufwind in einer Höhe, mit der du mit der MC-Einstellung des aktuellen Steigens unter Berücksichtigung des Windes das Ziel in sicherer Höhe erreichen kannst.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213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helicopter flying in the sky&#10;&#10;Description automatically generated with medium confidence">
            <a:extLst>
              <a:ext uri="{FF2B5EF4-FFF2-40B4-BE49-F238E27FC236}">
                <a16:creationId xmlns:a16="http://schemas.microsoft.com/office/drawing/2014/main" id="{AEF3ECCB-9771-4176-B0FC-CA3668260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48" y="2448479"/>
            <a:ext cx="2606557" cy="17370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86527" cy="504000"/>
          </a:xfrm>
        </p:spPr>
        <p:txBody>
          <a:bodyPr>
            <a:noAutofit/>
          </a:bodyPr>
          <a:lstStyle/>
          <a:p>
            <a:r>
              <a:rPr lang="de-DE" sz="2800" dirty="0"/>
              <a:t>7.2.4 Leistung von Reisemotorseglern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03C617-C722-48CC-9D69-8C2471D59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169163"/>
            <a:ext cx="5795172" cy="42825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de-DE" b="1" dirty="0">
                <a:solidFill>
                  <a:srgbClr val="333333"/>
                </a:solidFill>
              </a:rPr>
              <a:t>Kategorien gemäß ICAO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dirty="0">
                <a:solidFill>
                  <a:srgbClr val="333333"/>
                </a:solidFill>
              </a:rPr>
              <a:t>Flugzeuge</a:t>
            </a:r>
          </a:p>
          <a:p>
            <a:pPr marL="742950" lvl="1" indent="-2857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2200" dirty="0">
                <a:solidFill>
                  <a:srgbClr val="333333"/>
                </a:solidFill>
              </a:rPr>
              <a:t>Einmotoriges Landflugzeuge</a:t>
            </a:r>
          </a:p>
          <a:p>
            <a:pPr marL="742950" lvl="1" indent="-2857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2200" dirty="0">
                <a:solidFill>
                  <a:srgbClr val="333333"/>
                </a:solidFill>
              </a:rPr>
              <a:t>Mehrmotorige Landflugzeuge</a:t>
            </a:r>
          </a:p>
          <a:p>
            <a:pPr marL="742950" lvl="1" indent="-2857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2200" dirty="0">
                <a:solidFill>
                  <a:srgbClr val="333333"/>
                </a:solidFill>
              </a:rPr>
              <a:t>Einmotorige Wasserflugzeuge</a:t>
            </a:r>
          </a:p>
          <a:p>
            <a:pPr marL="742950" lvl="1" indent="-28575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sz="2200" dirty="0">
                <a:solidFill>
                  <a:srgbClr val="333333"/>
                </a:solidFill>
              </a:rPr>
              <a:t>Mehrmotorige Wasserflugzeuge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dirty="0">
                <a:solidFill>
                  <a:srgbClr val="333333"/>
                </a:solidFill>
              </a:rPr>
              <a:t>Drehflügler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dirty="0">
                <a:solidFill>
                  <a:srgbClr val="333333"/>
                </a:solidFill>
              </a:rPr>
              <a:t>Luftschiffe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dirty="0">
                <a:solidFill>
                  <a:srgbClr val="333333"/>
                </a:solidFill>
              </a:rPr>
              <a:t>Freiballone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dirty="0">
                <a:solidFill>
                  <a:srgbClr val="333333"/>
                </a:solidFill>
              </a:rPr>
              <a:t>Segelflugzeuge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de-DE" dirty="0">
                <a:solidFill>
                  <a:srgbClr val="333333"/>
                </a:solidFill>
              </a:rPr>
              <a:t>Luftfahrzeuge mit vertikaler Start- und Landefähigkeit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7.2 Geschwindigkeitspolare von Segelflugzeugen und Reisegeschwindigkeit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CA58FF8-893D-5F46-BE67-F2F3F29ED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4611A3AC-664B-B54B-8095-28B75F564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pic>
        <p:nvPicPr>
          <p:cNvPr id="16" name="Picture 15" descr="A picture containing grass, tree, outdoor, plane&#10;&#10;Description automatically generated">
            <a:extLst>
              <a:ext uri="{FF2B5EF4-FFF2-40B4-BE49-F238E27FC236}">
                <a16:creationId xmlns:a16="http://schemas.microsoft.com/office/drawing/2014/main" id="{71832489-26A9-4F5C-B54B-CEF0EF5B23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74" y="3153321"/>
            <a:ext cx="2917642" cy="1944335"/>
          </a:xfrm>
          <a:prstGeom prst="rect">
            <a:avLst/>
          </a:prstGeom>
        </p:spPr>
      </p:pic>
      <p:pic>
        <p:nvPicPr>
          <p:cNvPr id="20" name="Picture 19" descr="A group of hot air balloons in the sky&#10;&#10;Description automatically generated with medium confidence">
            <a:extLst>
              <a:ext uri="{FF2B5EF4-FFF2-40B4-BE49-F238E27FC236}">
                <a16:creationId xmlns:a16="http://schemas.microsoft.com/office/drawing/2014/main" id="{6FA25FAD-87B5-4AF2-A107-3E6EDDC70C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8" y="3974914"/>
            <a:ext cx="1481312" cy="2222836"/>
          </a:xfrm>
          <a:prstGeom prst="rect">
            <a:avLst/>
          </a:prstGeom>
        </p:spPr>
      </p:pic>
      <p:pic>
        <p:nvPicPr>
          <p:cNvPr id="14" name="Picture 13" descr="A picture containing plane, transport, outdoor, airplane&#10;&#10;Description automatically generated">
            <a:extLst>
              <a:ext uri="{FF2B5EF4-FFF2-40B4-BE49-F238E27FC236}">
                <a16:creationId xmlns:a16="http://schemas.microsoft.com/office/drawing/2014/main" id="{EEDEF057-8D15-4E85-8258-3004A445AC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19" y="5168777"/>
            <a:ext cx="3304099" cy="128292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005B614-FF27-5147-B44A-4A79FE7CCBFD}"/>
              </a:ext>
            </a:extLst>
          </p:cNvPr>
          <p:cNvSpPr txBox="1"/>
          <p:nvPr/>
        </p:nvSpPr>
        <p:spPr>
          <a:xfrm>
            <a:off x="218361" y="961056"/>
            <a:ext cx="111025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>
                <a:solidFill>
                  <a:srgbClr val="333333"/>
                </a:solidFill>
              </a:rPr>
              <a:t>Leistungsklassen von Luftfahrzeugen</a:t>
            </a:r>
            <a:br>
              <a:rPr lang="de-DE" sz="2200" b="1" dirty="0">
                <a:solidFill>
                  <a:srgbClr val="333333"/>
                </a:solidFill>
              </a:rPr>
            </a:br>
            <a:r>
              <a:rPr lang="de-DE" sz="2200" dirty="0">
                <a:solidFill>
                  <a:srgbClr val="333333"/>
                </a:solidFill>
              </a:rPr>
              <a:t>Einteilung aller Luftfahrzeuge anhand ihrem technischen Leistungsvermögen (performance), </a:t>
            </a:r>
            <a:br>
              <a:rPr lang="de-DE" sz="2200" dirty="0">
                <a:solidFill>
                  <a:srgbClr val="333333"/>
                </a:solidFill>
              </a:rPr>
            </a:br>
            <a:r>
              <a:rPr lang="de-DE" sz="2200" dirty="0">
                <a:solidFill>
                  <a:srgbClr val="333333"/>
                </a:solidFill>
              </a:rPr>
              <a:t>damit für alle Luftfahrzeuge einer bestimmten Kategorie identische Anforderungen gelten.</a:t>
            </a:r>
          </a:p>
        </p:txBody>
      </p:sp>
    </p:spTree>
    <p:extLst>
      <p:ext uri="{BB962C8B-B14F-4D97-AF65-F5344CB8AC3E}">
        <p14:creationId xmlns:p14="http://schemas.microsoft.com/office/powerpoint/2010/main" val="3060448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7909F13C-9377-7943-97F0-02F55B141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6" y="979502"/>
            <a:ext cx="5830614" cy="5475890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Verordnung (EU) Nr. 1178/2011    FCL.010: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86527" cy="504000"/>
          </a:xfrm>
        </p:spPr>
        <p:txBody>
          <a:bodyPr>
            <a:noAutofit/>
          </a:bodyPr>
          <a:lstStyle/>
          <a:p>
            <a:r>
              <a:rPr lang="de-DE" sz="2800" dirty="0"/>
              <a:t>7.2.4 Leistung von Reisemotorseglern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03C617-C722-48CC-9D69-8C2471D59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6083" y="947149"/>
            <a:ext cx="5731573" cy="5453650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de-DE" b="1" dirty="0"/>
              <a:t>Motorsegler</a:t>
            </a:r>
            <a:r>
              <a:rPr lang="de-DE" dirty="0"/>
              <a:t> (powered sailplane) bezeichnet ein Segelflugzeug, das mit einem oder mehreren Triebwerken ausgerüstet ist und bei abgestellten Triebwerken die Eigenschaften eines Segelflugzeugs aufweist.</a:t>
            </a:r>
          </a:p>
          <a:p>
            <a:pPr marL="0" indent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lang="de-DE" dirty="0"/>
          </a:p>
          <a:p>
            <a:pPr marL="0" indent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lang="de-DE" dirty="0"/>
          </a:p>
          <a:p>
            <a:pPr marL="0" indent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de-DE" b="1" dirty="0"/>
              <a:t>Reisemotorsegler</a:t>
            </a:r>
            <a:r>
              <a:rPr lang="de-DE" dirty="0"/>
              <a:t> (Touring Motor Glider, </a:t>
            </a:r>
            <a:r>
              <a:rPr lang="de-DE" b="1" dirty="0"/>
              <a:t>TMG</a:t>
            </a:r>
            <a:r>
              <a:rPr lang="de-DE" dirty="0"/>
              <a:t>) bezeichnet, sofern (...) nichts anderes festgelegt ist, eine bestimmte Klasse von Motorseglern mit einem </a:t>
            </a:r>
            <a:r>
              <a:rPr lang="de-DE" u="sng" dirty="0"/>
              <a:t>fest montierten, nicht einziehbaren Triebwerk und einem nicht versenkbaren Propeller</a:t>
            </a:r>
            <a:r>
              <a:rPr lang="de-DE" dirty="0"/>
              <a:t>. Ein TMG muss gemäß dem Flughandbuch aus eigener Motorkraft starten und steigen können.</a:t>
            </a:r>
            <a:br>
              <a:rPr lang="de-DE" dirty="0"/>
            </a:b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7.2 Geschwindigkeitspolare von Segelflugzeugen und Reisegeschwindigkeit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CA58FF8-893D-5F46-BE67-F2F3F29ED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4611A3AC-664B-B54B-8095-28B75F564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3A4076-E174-4AC4-B29D-B2D7D5F9A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67" y="2612190"/>
            <a:ext cx="4420119" cy="340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42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86527" cy="504000"/>
          </a:xfrm>
        </p:spPr>
        <p:txBody>
          <a:bodyPr>
            <a:noAutofit/>
          </a:bodyPr>
          <a:lstStyle/>
          <a:p>
            <a:r>
              <a:rPr lang="de-DE" sz="2800" dirty="0"/>
              <a:t>7.2.4 Leistung von Reisemotorseglern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D91192-5D50-49E4-B1FC-E421C191A2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Kennzeichen der Klassen in Deutschland</a:t>
            </a:r>
          </a:p>
          <a:p>
            <a:pPr marL="0" indent="0">
              <a:buNone/>
            </a:pPr>
            <a:endParaRPr lang="de-DE" b="1" dirty="0"/>
          </a:p>
          <a:p>
            <a:pPr>
              <a:tabLst>
                <a:tab pos="1241425" algn="l"/>
              </a:tabLst>
            </a:pPr>
            <a:r>
              <a:rPr lang="de-DE" dirty="0"/>
              <a:t>D-A	Flugzeuge	&gt; 20 t	</a:t>
            </a:r>
          </a:p>
          <a:p>
            <a:pPr>
              <a:tabLst>
                <a:tab pos="1241425" algn="l"/>
              </a:tabLst>
            </a:pPr>
            <a:r>
              <a:rPr lang="de-DE" dirty="0"/>
              <a:t>D-B	Flugzeuge	14 – 20 t</a:t>
            </a:r>
          </a:p>
          <a:p>
            <a:pPr>
              <a:tabLst>
                <a:tab pos="1241425" algn="l"/>
              </a:tabLst>
            </a:pPr>
            <a:r>
              <a:rPr lang="de-DE" dirty="0"/>
              <a:t>D-C	Flugzeuge	5,7 – 14 t</a:t>
            </a:r>
          </a:p>
          <a:p>
            <a:pPr>
              <a:tabLst>
                <a:tab pos="1241425" algn="l"/>
              </a:tabLst>
            </a:pPr>
            <a:r>
              <a:rPr lang="de-DE" dirty="0"/>
              <a:t>D-E	einmotorige Flugzeuge &lt; 2 t</a:t>
            </a:r>
          </a:p>
          <a:p>
            <a:pPr>
              <a:tabLst>
                <a:tab pos="1241425" algn="l"/>
              </a:tabLst>
            </a:pPr>
            <a:r>
              <a:rPr lang="de-DE" dirty="0"/>
              <a:t>D-F	einmotorige Flugzeuge 2 – 5,7 t</a:t>
            </a:r>
          </a:p>
          <a:p>
            <a:pPr>
              <a:tabLst>
                <a:tab pos="1241425" algn="l"/>
              </a:tabLst>
            </a:pPr>
            <a:r>
              <a:rPr lang="de-DE" dirty="0"/>
              <a:t>D-G	mehrmotorige Flugzeuge &lt; 2 t</a:t>
            </a:r>
          </a:p>
          <a:p>
            <a:pPr>
              <a:tabLst>
                <a:tab pos="1241425" algn="l"/>
              </a:tabLst>
            </a:pPr>
            <a:r>
              <a:rPr lang="de-DE" dirty="0"/>
              <a:t>D-H	Drehflügler/Hubschrauber</a:t>
            </a:r>
          </a:p>
          <a:p>
            <a:pPr>
              <a:tabLst>
                <a:tab pos="1241425" algn="l"/>
              </a:tabLst>
            </a:pPr>
            <a:r>
              <a:rPr lang="de-DE" dirty="0"/>
              <a:t>D-I	mehrmotorige Flugzeuge 2 – 5,7 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03C617-C722-48CC-9D69-8C2471D59E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228600" lvl="1">
              <a:spcBef>
                <a:spcPts val="1000"/>
              </a:spcBef>
            </a:pPr>
            <a:endParaRPr lang="de-DE" sz="2200" dirty="0"/>
          </a:p>
          <a:p>
            <a:pPr marL="228600" lvl="1">
              <a:spcBef>
                <a:spcPts val="1000"/>
              </a:spcBef>
            </a:pPr>
            <a:endParaRPr lang="de-DE" sz="2200" dirty="0"/>
          </a:p>
          <a:p>
            <a:pPr marL="228600" lvl="1">
              <a:spcBef>
                <a:spcPts val="1000"/>
              </a:spcBef>
              <a:tabLst>
                <a:tab pos="1241425" algn="l"/>
              </a:tabLst>
            </a:pPr>
            <a:r>
              <a:rPr lang="de-DE" sz="2200" dirty="0"/>
              <a:t>D-K	Motorsegler (incl. TMG)</a:t>
            </a:r>
          </a:p>
          <a:p>
            <a:pPr marL="228600" lvl="1">
              <a:spcBef>
                <a:spcPts val="1000"/>
              </a:spcBef>
              <a:tabLst>
                <a:tab pos="1241425" algn="l"/>
              </a:tabLst>
            </a:pPr>
            <a:r>
              <a:rPr lang="de-DE" sz="2200" dirty="0"/>
              <a:t>D-L	Luftschiffe</a:t>
            </a:r>
          </a:p>
          <a:p>
            <a:pPr marL="228600" lvl="1">
              <a:spcBef>
                <a:spcPts val="1000"/>
              </a:spcBef>
              <a:tabLst>
                <a:tab pos="1241425" algn="l"/>
              </a:tabLst>
            </a:pPr>
            <a:r>
              <a:rPr lang="de-DE" sz="2200" dirty="0"/>
              <a:t>D-M	motorisierte Luftsportgeräte  </a:t>
            </a:r>
            <a:br>
              <a:rPr lang="de-DE" sz="2200" dirty="0"/>
            </a:br>
            <a:r>
              <a:rPr lang="de-DE" sz="2200" dirty="0"/>
              <a:t>  	(Ultraleichtflugzeuge) &lt; 600  kg</a:t>
            </a:r>
          </a:p>
          <a:p>
            <a:pPr marL="228600" lvl="1">
              <a:spcBef>
                <a:spcPts val="1000"/>
              </a:spcBef>
              <a:tabLst>
                <a:tab pos="1241425" algn="l"/>
              </a:tabLst>
            </a:pPr>
            <a:r>
              <a:rPr lang="de-DE" sz="2200" dirty="0"/>
              <a:t>D-N	nichtmotorisierte Luftsportgeräte </a:t>
            </a:r>
            <a:br>
              <a:rPr lang="de-DE" sz="2200" dirty="0"/>
            </a:br>
            <a:r>
              <a:rPr lang="de-DE" sz="2200" dirty="0"/>
              <a:t> 	(z. B. Hängegleiter, Gleitflugzeuge)</a:t>
            </a:r>
          </a:p>
          <a:p>
            <a:pPr marL="228600" lvl="1">
              <a:spcBef>
                <a:spcPts val="1000"/>
              </a:spcBef>
              <a:tabLst>
                <a:tab pos="1241425" algn="l"/>
              </a:tabLst>
            </a:pPr>
            <a:r>
              <a:rPr lang="de-DE" sz="2200" dirty="0"/>
              <a:t>D-O	Bemannte Ballone</a:t>
            </a:r>
          </a:p>
          <a:p>
            <a:pPr marL="228600" lvl="1">
              <a:spcBef>
                <a:spcPts val="1000"/>
              </a:spcBef>
              <a:tabLst>
                <a:tab pos="1241425" algn="l"/>
              </a:tabLst>
            </a:pPr>
            <a:r>
              <a:rPr lang="de-DE" sz="2200" dirty="0"/>
              <a:t>D-1234	Segelflugzeuge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7.2 Geschwindigkeitspolare von Segelflugzeugen und Reisegeschwindigkeit</a:t>
            </a:r>
          </a:p>
        </p:txBody>
      </p:sp>
    </p:spTree>
    <p:extLst>
      <p:ext uri="{BB962C8B-B14F-4D97-AF65-F5344CB8AC3E}">
        <p14:creationId xmlns:p14="http://schemas.microsoft.com/office/powerpoint/2010/main" val="1689041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86527" cy="504000"/>
          </a:xfrm>
        </p:spPr>
        <p:txBody>
          <a:bodyPr>
            <a:noAutofit/>
          </a:bodyPr>
          <a:lstStyle/>
          <a:p>
            <a:r>
              <a:rPr lang="de-DE" sz="2800" dirty="0"/>
              <a:t>7.2.4 Leistung von Reisemotorseglern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D91192-5D50-49E4-B1FC-E421C191A2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Flugphasen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03C617-C722-48CC-9D69-8C2471D59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41342" y="924910"/>
            <a:ext cx="4426030" cy="5475890"/>
          </a:xfrm>
        </p:spPr>
        <p:txBody>
          <a:bodyPr>
            <a:noAutofit/>
          </a:bodyPr>
          <a:lstStyle/>
          <a:p>
            <a:pPr marL="228600" lvl="1">
              <a:spcBef>
                <a:spcPts val="1000"/>
              </a:spcBef>
            </a:pPr>
            <a:endParaRPr lang="de-DE" sz="2200" dirty="0"/>
          </a:p>
          <a:p>
            <a:pPr marL="228600" lvl="1">
              <a:spcBef>
                <a:spcPts val="1000"/>
              </a:spcBef>
            </a:pPr>
            <a:endParaRPr lang="de-DE" sz="2200" dirty="0"/>
          </a:p>
          <a:p>
            <a:pPr marL="0" indent="0">
              <a:buNone/>
              <a:tabLst>
                <a:tab pos="525463" algn="l"/>
              </a:tabLst>
            </a:pPr>
            <a:r>
              <a:rPr lang="de-DE" dirty="0"/>
              <a:t>0 	Rollen</a:t>
            </a:r>
          </a:p>
          <a:p>
            <a:pPr marL="0" indent="0">
              <a:buNone/>
              <a:tabLst>
                <a:tab pos="525463" algn="l"/>
              </a:tabLst>
            </a:pPr>
            <a:r>
              <a:rPr lang="de-DE" dirty="0"/>
              <a:t>1 	Start und Anfangssteigflug</a:t>
            </a:r>
          </a:p>
          <a:p>
            <a:pPr marL="0" indent="0">
              <a:buNone/>
              <a:tabLst>
                <a:tab pos="525463" algn="l"/>
              </a:tabLst>
            </a:pPr>
            <a:r>
              <a:rPr lang="de-DE" dirty="0"/>
              <a:t>2 	Steigflug</a:t>
            </a:r>
          </a:p>
          <a:p>
            <a:pPr marL="0" indent="0">
              <a:buNone/>
              <a:tabLst>
                <a:tab pos="525463" algn="l"/>
              </a:tabLst>
            </a:pPr>
            <a:r>
              <a:rPr lang="de-DE" dirty="0"/>
              <a:t>3 	Reiseflug</a:t>
            </a:r>
          </a:p>
          <a:p>
            <a:pPr marL="0" indent="0">
              <a:buNone/>
              <a:tabLst>
                <a:tab pos="525463" algn="l"/>
              </a:tabLst>
            </a:pPr>
            <a:r>
              <a:rPr lang="de-DE" dirty="0"/>
              <a:t>4 	Sinkflug</a:t>
            </a:r>
          </a:p>
          <a:p>
            <a:pPr marL="0" indent="0">
              <a:buNone/>
              <a:tabLst>
                <a:tab pos="525463" algn="l"/>
              </a:tabLst>
            </a:pPr>
            <a:r>
              <a:rPr lang="de-DE" dirty="0"/>
              <a:t>5 	Landeanflug</a:t>
            </a:r>
          </a:p>
          <a:p>
            <a:pPr marL="0" indent="0">
              <a:buNone/>
              <a:tabLst>
                <a:tab pos="525463" algn="l"/>
              </a:tabLst>
            </a:pPr>
            <a:r>
              <a:rPr lang="de-DE" dirty="0"/>
              <a:t>6 	Endanflug</a:t>
            </a:r>
          </a:p>
          <a:p>
            <a:pPr marL="0" indent="0">
              <a:buNone/>
              <a:tabLst>
                <a:tab pos="525463" algn="l"/>
              </a:tabLst>
            </a:pPr>
            <a:r>
              <a:rPr lang="de-DE" dirty="0"/>
              <a:t>7 	Landung</a:t>
            </a:r>
          </a:p>
          <a:p>
            <a:pPr marL="0" indent="0">
              <a:buNone/>
              <a:tabLst>
                <a:tab pos="525463" algn="l"/>
              </a:tabLst>
            </a:pPr>
            <a:r>
              <a:rPr lang="de-DE" dirty="0"/>
              <a:t>8 	Rollen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7.2 Geschwindigkeitspolare von Segelflugzeugen und Reisegeschwindigkeit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108BE1AB-43E2-A84F-9097-545963E25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52" y="2396717"/>
            <a:ext cx="6586526" cy="319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94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86527" cy="504000"/>
          </a:xfrm>
        </p:spPr>
        <p:txBody>
          <a:bodyPr>
            <a:noAutofit/>
          </a:bodyPr>
          <a:lstStyle/>
          <a:p>
            <a:r>
              <a:rPr lang="de-DE" sz="2800" dirty="0"/>
              <a:t>7.2.4 Leistung von Reisemotorseglern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D91192-5D50-49E4-B1FC-E421C191A2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>
                <a:solidFill>
                  <a:srgbClr val="333333"/>
                </a:solidFill>
              </a:rPr>
              <a:t>Standard-Platzrunde nach ICAO</a:t>
            </a:r>
          </a:p>
          <a:p>
            <a:r>
              <a:rPr lang="de-DE" dirty="0">
                <a:solidFill>
                  <a:srgbClr val="333333"/>
                </a:solidFill>
              </a:rPr>
              <a:t>Standardisiertes An- und Abflugverfahren für Flüge nach Sichtflugregeln (VFR) </a:t>
            </a:r>
          </a:p>
          <a:p>
            <a:r>
              <a:rPr lang="de-DE" dirty="0">
                <a:solidFill>
                  <a:srgbClr val="333333"/>
                </a:solidFill>
              </a:rPr>
              <a:t>Zur Einleitung eines sicheren Landeanflugs, Einordnung des Verkehrs sowie Schutz lärmempfindlicher Gebiete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03C617-C722-48CC-9D69-8C2471D59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1531" y="924910"/>
            <a:ext cx="5675841" cy="547589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dirty="0">
              <a:solidFill>
                <a:srgbClr val="333333"/>
              </a:solidFill>
            </a:endParaRPr>
          </a:p>
          <a:p>
            <a:r>
              <a:rPr lang="de-DE" dirty="0">
                <a:solidFill>
                  <a:srgbClr val="333333"/>
                </a:solidFill>
              </a:rPr>
              <a:t>Soweit nicht abweichend festgelegt: Platzrunden in Abstand ca. 1,5 km querab der Landebahn und linksherum (links sitzende Pilot kann die Landebahn besser im Auge behalten) </a:t>
            </a:r>
          </a:p>
          <a:p>
            <a:r>
              <a:rPr lang="de-DE" dirty="0">
                <a:solidFill>
                  <a:srgbClr val="333333"/>
                </a:solidFill>
              </a:rPr>
              <a:t>Veröffentlichung per VFR-Anflugkarten (Flugweg und  Flughöhe) </a:t>
            </a:r>
          </a:p>
          <a:p>
            <a:r>
              <a:rPr lang="de-DE" dirty="0">
                <a:solidFill>
                  <a:srgbClr val="333333"/>
                </a:solidFill>
              </a:rPr>
              <a:t>Festlegung einer Platzrunden nur bei unkontrollierten Flugplätzen (in Deutschland)</a:t>
            </a:r>
          </a:p>
          <a:p>
            <a:r>
              <a:rPr lang="de-DE" dirty="0">
                <a:solidFill>
                  <a:srgbClr val="333333"/>
                </a:solidFill>
              </a:rPr>
              <a:t>Abweichungen nur  aus Flugbetrieblichen Gründen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7.2 Geschwindigkeitspolare von Segelflugzeugen und Reisegeschwindigkeit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F59833C-1408-8148-932E-E0DCB6FE6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6" y="3629986"/>
            <a:ext cx="6450857" cy="275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123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86527" cy="504000"/>
          </a:xfrm>
        </p:spPr>
        <p:txBody>
          <a:bodyPr>
            <a:noAutofit/>
          </a:bodyPr>
          <a:lstStyle/>
          <a:p>
            <a:r>
              <a:rPr lang="de-DE" sz="2800" dirty="0"/>
              <a:t>7.2.4 Leistung von Reisemotorseglern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D91192-5D50-49E4-B1FC-E421C191A2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03C617-C722-48CC-9D69-8C2471D59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1531" y="924910"/>
            <a:ext cx="5675841" cy="54758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b="1" dirty="0">
                <a:solidFill>
                  <a:srgbClr val="333333"/>
                </a:solidFill>
              </a:rPr>
              <a:t>VFR-Anflugkarte</a:t>
            </a:r>
          </a:p>
          <a:p>
            <a:pPr marL="0" indent="0">
              <a:buNone/>
            </a:pPr>
            <a:endParaRPr lang="de-DE" dirty="0">
              <a:solidFill>
                <a:srgbClr val="333333"/>
              </a:solidFill>
            </a:endParaRPr>
          </a:p>
          <a:p>
            <a:r>
              <a:rPr lang="de-DE" dirty="0">
                <a:solidFill>
                  <a:srgbClr val="333333"/>
                </a:solidFill>
              </a:rPr>
              <a:t>Standortmeldungen mit Angaben </a:t>
            </a:r>
            <a:r>
              <a:rPr lang="de-DE" i="1" dirty="0">
                <a:solidFill>
                  <a:srgbClr val="333333"/>
                </a:solidFill>
              </a:rPr>
              <a:t>Funkrufzeichen</a:t>
            </a:r>
            <a:r>
              <a:rPr lang="de-DE" dirty="0">
                <a:solidFill>
                  <a:srgbClr val="333333"/>
                </a:solidFill>
              </a:rPr>
              <a:t> und </a:t>
            </a:r>
            <a:r>
              <a:rPr lang="de-DE" i="1" dirty="0">
                <a:solidFill>
                  <a:srgbClr val="333333"/>
                </a:solidFill>
              </a:rPr>
              <a:t>Standort</a:t>
            </a:r>
            <a:r>
              <a:rPr lang="de-DE" dirty="0">
                <a:solidFill>
                  <a:srgbClr val="333333"/>
                </a:solidFill>
              </a:rPr>
              <a:t> </a:t>
            </a:r>
            <a:br>
              <a:rPr lang="de-DE" dirty="0">
                <a:solidFill>
                  <a:srgbClr val="333333"/>
                </a:solidFill>
              </a:rPr>
            </a:br>
            <a:r>
              <a:rPr lang="de-DE" i="1" dirty="0">
                <a:solidFill>
                  <a:srgbClr val="333333"/>
                </a:solidFill>
              </a:rPr>
              <a:t>als Position in der Platzrunde. </a:t>
            </a:r>
            <a:br>
              <a:rPr lang="de-DE" i="1" dirty="0">
                <a:solidFill>
                  <a:srgbClr val="333333"/>
                </a:solidFill>
              </a:rPr>
            </a:br>
            <a:r>
              <a:rPr lang="de-DE" i="1" dirty="0">
                <a:solidFill>
                  <a:srgbClr val="333333"/>
                </a:solidFill>
              </a:rPr>
              <a:t>Z.B.: „D-KLBA, rechter Gegenanflug, Piste 24“</a:t>
            </a:r>
          </a:p>
          <a:p>
            <a:pPr marL="0" indent="0">
              <a:buNone/>
            </a:pPr>
            <a:endParaRPr lang="de-DE" i="1" dirty="0">
              <a:solidFill>
                <a:srgbClr val="333333"/>
              </a:solidFill>
            </a:endParaRPr>
          </a:p>
          <a:p>
            <a:r>
              <a:rPr lang="de-DE" dirty="0">
                <a:solidFill>
                  <a:srgbClr val="333333"/>
                </a:solidFill>
              </a:rPr>
              <a:t>um Segelflug und Motorflug zu entzerren, wird für den Segelflug i.d.R. eine Rechtsplatzrunde definiert.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7.2 Geschwindigkeitspolare von Segelflugzeugen und Reisegeschwindigkeit</a:t>
            </a:r>
          </a:p>
        </p:txBody>
      </p:sp>
      <p:pic>
        <p:nvPicPr>
          <p:cNvPr id="9" name="Picture 15">
            <a:extLst>
              <a:ext uri="{FF2B5EF4-FFF2-40B4-BE49-F238E27FC236}">
                <a16:creationId xmlns:a16="http://schemas.microsoft.com/office/drawing/2014/main" id="{95C0E8A8-3624-DE40-8EA7-E87B2F211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62" y="877895"/>
            <a:ext cx="4229493" cy="562170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0F643AC-7C1E-9B41-82B6-CD4C0912D15D}"/>
              </a:ext>
            </a:extLst>
          </p:cNvPr>
          <p:cNvSpPr txBox="1"/>
          <p:nvPr/>
        </p:nvSpPr>
        <p:spPr>
          <a:xfrm rot="20665568">
            <a:off x="214156" y="5325740"/>
            <a:ext cx="26112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FF0000"/>
                </a:solidFill>
              </a:rPr>
              <a:t>Mit freundlicher Genehmigung der DFS Deutsche Flugsicherung GmbH, </a:t>
            </a:r>
            <a:br>
              <a:rPr lang="de-DE" sz="1100" dirty="0">
                <a:solidFill>
                  <a:srgbClr val="FF0000"/>
                </a:solidFill>
              </a:rPr>
            </a:br>
            <a:r>
              <a:rPr lang="de-DE" sz="1100" dirty="0">
                <a:solidFill>
                  <a:srgbClr val="FF0000"/>
                </a:solidFill>
              </a:rPr>
              <a:t>nicht für navigatorische Zwecke geeignet.</a:t>
            </a:r>
          </a:p>
        </p:txBody>
      </p:sp>
    </p:spTree>
    <p:extLst>
      <p:ext uri="{BB962C8B-B14F-4D97-AF65-F5344CB8AC3E}">
        <p14:creationId xmlns:p14="http://schemas.microsoft.com/office/powerpoint/2010/main" val="2633921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76460EF2-6D51-2B45-B99C-7BBF07794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6" y="924910"/>
            <a:ext cx="5830614" cy="5475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Start- und Steigleistung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86527" cy="504000"/>
          </a:xfrm>
        </p:spPr>
        <p:txBody>
          <a:bodyPr>
            <a:noAutofit/>
          </a:bodyPr>
          <a:lstStyle/>
          <a:p>
            <a:r>
              <a:rPr lang="de-DE" sz="2800" dirty="0"/>
              <a:t>7.2.4 Leistung von Reisemotorseglern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7.2 Geschwindigkeitspolare von Segelflugzeugen und Reisegeschwindigkeit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CA58FF8-893D-5F46-BE67-F2F3F29ED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4611A3AC-664B-B54B-8095-28B75F564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9CB6AC8-03AA-4BBE-ABF8-25609D02A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5266" y="888641"/>
            <a:ext cx="5570256" cy="5475890"/>
          </a:xfrm>
        </p:spPr>
        <p:txBody>
          <a:bodyPr>
            <a:noAutofit/>
          </a:bodyPr>
          <a:lstStyle/>
          <a:p>
            <a:endParaRPr lang="de-DE" b="1" i="0" dirty="0">
              <a:solidFill>
                <a:srgbClr val="333333"/>
              </a:solidFill>
              <a:effectLst/>
            </a:endParaRPr>
          </a:p>
          <a:p>
            <a:endParaRPr lang="de-DE" b="1" dirty="0">
              <a:solidFill>
                <a:srgbClr val="333333"/>
              </a:solidFill>
            </a:endParaRPr>
          </a:p>
          <a:p>
            <a:r>
              <a:rPr lang="de-DE" b="1" i="0" dirty="0">
                <a:solidFill>
                  <a:srgbClr val="333333"/>
                </a:solidFill>
                <a:effectLst/>
              </a:rPr>
              <a:t>Einflüsse auf die Startleistung</a:t>
            </a:r>
          </a:p>
          <a:p>
            <a:pPr lvl="1"/>
            <a:r>
              <a:rPr lang="de-DE" dirty="0">
                <a:solidFill>
                  <a:srgbClr val="333333"/>
                </a:solidFill>
              </a:rPr>
              <a:t>Luftdichte und Dichtehöhe</a:t>
            </a:r>
          </a:p>
          <a:p>
            <a:pPr lvl="1"/>
            <a:r>
              <a:rPr lang="de-DE" dirty="0">
                <a:solidFill>
                  <a:srgbClr val="333333"/>
                </a:solidFill>
              </a:rPr>
              <a:t>Wind</a:t>
            </a:r>
          </a:p>
          <a:p>
            <a:pPr lvl="1"/>
            <a:r>
              <a:rPr lang="de-DE" dirty="0">
                <a:solidFill>
                  <a:srgbClr val="333333"/>
                </a:solidFill>
              </a:rPr>
              <a:t>Flugzeugmasse</a:t>
            </a:r>
          </a:p>
          <a:p>
            <a:pPr lvl="1"/>
            <a:r>
              <a:rPr lang="de-DE" dirty="0">
                <a:solidFill>
                  <a:srgbClr val="333333"/>
                </a:solidFill>
              </a:rPr>
              <a:t>Start- und Landebahnbeschaffenheit</a:t>
            </a:r>
          </a:p>
          <a:p>
            <a:pPr lvl="1"/>
            <a:r>
              <a:rPr lang="de-DE" dirty="0">
                <a:solidFill>
                  <a:srgbClr val="333333"/>
                </a:solidFill>
              </a:rPr>
              <a:t>Neigung</a:t>
            </a:r>
          </a:p>
          <a:p>
            <a:r>
              <a:rPr lang="de-DE" b="1" dirty="0">
                <a:solidFill>
                  <a:srgbClr val="333333"/>
                </a:solidFill>
              </a:rPr>
              <a:t>Steigleistung</a:t>
            </a:r>
          </a:p>
          <a:p>
            <a:pPr lvl="1"/>
            <a:r>
              <a:rPr lang="de-DE" dirty="0">
                <a:solidFill>
                  <a:srgbClr val="333333"/>
                </a:solidFill>
              </a:rPr>
              <a:t>Steiggradient (gewonnene Höhe pro Strecke)</a:t>
            </a:r>
          </a:p>
          <a:p>
            <a:pPr lvl="1"/>
            <a:r>
              <a:rPr lang="de-DE" dirty="0">
                <a:solidFill>
                  <a:srgbClr val="333333"/>
                </a:solidFill>
              </a:rPr>
              <a:t>Steigwinkel (Winkel gegenüber der Horizontalen)</a:t>
            </a:r>
          </a:p>
          <a:p>
            <a:pPr lvl="1"/>
            <a:r>
              <a:rPr lang="de-DE" dirty="0">
                <a:solidFill>
                  <a:srgbClr val="333333"/>
                </a:solidFill>
              </a:rPr>
              <a:t>Steigrate (Zunahme der Höhe pro Zeiteinheit)</a:t>
            </a:r>
          </a:p>
          <a:p>
            <a:pPr lvl="1"/>
            <a:r>
              <a:rPr lang="de-DE" dirty="0">
                <a:solidFill>
                  <a:srgbClr val="333333"/>
                </a:solidFill>
              </a:rPr>
              <a:t>V</a:t>
            </a:r>
            <a:r>
              <a:rPr lang="de-DE" baseline="-26000" dirty="0">
                <a:solidFill>
                  <a:srgbClr val="333333"/>
                </a:solidFill>
              </a:rPr>
              <a:t>x</a:t>
            </a:r>
            <a:r>
              <a:rPr lang="de-DE" dirty="0">
                <a:solidFill>
                  <a:srgbClr val="333333"/>
                </a:solidFill>
              </a:rPr>
              <a:t>: Geschwindigkeit des besten Steigwinkels</a:t>
            </a:r>
          </a:p>
          <a:p>
            <a:pPr lvl="1"/>
            <a:r>
              <a:rPr lang="de-DE" dirty="0">
                <a:solidFill>
                  <a:srgbClr val="333333"/>
                </a:solidFill>
              </a:rPr>
              <a:t>V</a:t>
            </a:r>
            <a:r>
              <a:rPr lang="de-DE" baseline="-26000" dirty="0">
                <a:solidFill>
                  <a:srgbClr val="333333"/>
                </a:solidFill>
              </a:rPr>
              <a:t>y</a:t>
            </a:r>
            <a:r>
              <a:rPr lang="de-DE" dirty="0">
                <a:solidFill>
                  <a:srgbClr val="333333"/>
                </a:solidFill>
              </a:rPr>
              <a:t>: Geschwindigkeit der besten Steigrate</a:t>
            </a:r>
          </a:p>
          <a:p>
            <a:pPr marL="0" indent="0">
              <a:buNone/>
            </a:pPr>
            <a:endParaRPr lang="de-DE" b="1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pic>
        <p:nvPicPr>
          <p:cNvPr id="3074" name="Picture 2" descr="7.2.4. c Start TMG dreibein VY 40">
            <a:extLst>
              <a:ext uri="{FF2B5EF4-FFF2-40B4-BE49-F238E27FC236}">
                <a16:creationId xmlns:a16="http://schemas.microsoft.com/office/drawing/2014/main" id="{6C4B1F70-BCA6-49AB-857A-21037448D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17" y="1849819"/>
            <a:ext cx="5696252" cy="210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947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02C7A8-7EE1-445E-B18B-B0B44B0295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7.2 Geschwindigkeitspolare </a:t>
            </a:r>
            <a:br>
              <a:rPr lang="de-DE" dirty="0"/>
            </a:br>
            <a:r>
              <a:rPr lang="de-DE" dirty="0"/>
              <a:t>von Segelflugzeugen </a:t>
            </a:r>
            <a:br>
              <a:rPr lang="de-DE" dirty="0"/>
            </a:br>
            <a:r>
              <a:rPr lang="de-DE" dirty="0"/>
              <a:t>und Reisegeschwindigkeit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3147B01-30C8-421C-BD17-8AC69CBE5D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44C96"/>
                </a:solidFill>
              </a:rPr>
              <a:t>Speed polar of sailplanes or cruising speed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18B720-1CFD-4B73-A56F-433DC892E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85349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CD16F090-FB8F-2444-8D36-0D4AE7191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6" y="924910"/>
            <a:ext cx="5830614" cy="5475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Leistungsdaten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86527" cy="504000"/>
          </a:xfrm>
        </p:spPr>
        <p:txBody>
          <a:bodyPr>
            <a:noAutofit/>
          </a:bodyPr>
          <a:lstStyle/>
          <a:p>
            <a:r>
              <a:rPr lang="de-DE" sz="2800" dirty="0"/>
              <a:t>7.2.4 Leistung von Reisemotorseglern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7.2 Geschwindigkeitspolare von Segelflugzeugen und Reisegeschwindigkeit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CA58FF8-893D-5F46-BE67-F2F3F29ED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4611A3AC-664B-B54B-8095-28B75F564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4F3F4993-7976-411F-BB94-10DD71F6FFE6}"/>
              </a:ext>
            </a:extLst>
          </p:cNvPr>
          <p:cNvSpPr txBox="1">
            <a:spLocks/>
          </p:cNvSpPr>
          <p:nvPr/>
        </p:nvSpPr>
        <p:spPr>
          <a:xfrm>
            <a:off x="559367" y="1213308"/>
            <a:ext cx="5795172" cy="5475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de-DE" sz="1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9CB6AC8-03AA-4BBE-ABF8-25609D02A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1814" y="924910"/>
            <a:ext cx="6405557" cy="54758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Angaben zu Leistungsdaten aus dem Flughandbuch: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Überziehgeschwindigkeiten (mit und ohne Bremsklappen)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Roll- und Startstrecken (Startleistung)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Nachgewiesene Seitenwindkomponente bei Start und Landung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Steigleistung (Steigrate)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Dienstgipfelhöhe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Reiseleistung (Verbrauch, Reisegeschwindigkeit, Höchstflugdauer)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Landeleistung (benötigte Landestrecke)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Bei Reisemotorseglern: Segelflugleistungen (Geringstes Sinken, Beste Gleitzahl)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53F3439-5D3B-4000-84CD-742382AE8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0" y="1510619"/>
            <a:ext cx="4197245" cy="256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7.2.4 Reiseleistung neu">
            <a:extLst>
              <a:ext uri="{FF2B5EF4-FFF2-40B4-BE49-F238E27FC236}">
                <a16:creationId xmlns:a16="http://schemas.microsoft.com/office/drawing/2014/main" id="{306DE5D6-BAE6-4DB4-9B46-93AE6BAE9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69" y="3415300"/>
            <a:ext cx="4328284" cy="29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59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86527" cy="504000"/>
          </a:xfrm>
        </p:spPr>
        <p:txBody>
          <a:bodyPr>
            <a:noAutofit/>
          </a:bodyPr>
          <a:lstStyle/>
          <a:p>
            <a:r>
              <a:rPr lang="de-DE" sz="2800" dirty="0"/>
              <a:t>7.2 Flugleistung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03C617-C722-48CC-9D69-8C2471D59E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DE" b="1" dirty="0"/>
              <a:t>Flugleistung</a:t>
            </a:r>
            <a:endParaRPr lang="de-DE" dirty="0"/>
          </a:p>
          <a:p>
            <a:r>
              <a:rPr lang="de-DE" dirty="0"/>
              <a:t>Die Flugleistung eines Luftfahrzeugs müssen viele Leistungsdaten zusammengefasst werden.</a:t>
            </a:r>
          </a:p>
          <a:p>
            <a:r>
              <a:rPr lang="de-DE" dirty="0"/>
              <a:t>Es gibt keine Einheit oder Kennzahl, die eine „gesamte Flugleistung“ ausdrücken kann.</a:t>
            </a:r>
          </a:p>
          <a:p>
            <a:r>
              <a:rPr lang="de-DE" dirty="0"/>
              <a:t>Die </a:t>
            </a:r>
            <a:r>
              <a:rPr lang="de-DE" b="1" dirty="0"/>
              <a:t>Leistungsdaten</a:t>
            </a:r>
            <a:r>
              <a:rPr lang="de-DE" dirty="0"/>
              <a:t> von Segelflugzeugen und motorgetriebenen Luftfahrzeugen unterscheiden sich deutlich:</a:t>
            </a:r>
          </a:p>
          <a:p>
            <a:pPr lvl="1"/>
            <a:r>
              <a:rPr lang="de-DE" sz="2200" b="1" dirty="0"/>
              <a:t>Segelflugzeug: </a:t>
            </a:r>
            <a:r>
              <a:rPr lang="de-DE" sz="2200" dirty="0"/>
              <a:t>Geschwindigkeitspolare mit Überziehgeschwindigkeit, Höchstgeschwin-digkeit, Geringstem Sinken, Beste Gleitzahl</a:t>
            </a:r>
          </a:p>
          <a:p>
            <a:pPr lvl="1"/>
            <a:r>
              <a:rPr lang="de-DE" sz="2200" b="1" dirty="0"/>
              <a:t>TMG: </a:t>
            </a:r>
            <a:r>
              <a:rPr lang="de-DE" sz="2200" dirty="0"/>
              <a:t>hier kommen motorbedingt hinzu</a:t>
            </a:r>
            <a:br>
              <a:rPr lang="de-DE" sz="2200" dirty="0"/>
            </a:br>
            <a:r>
              <a:rPr lang="de-DE" sz="2200" dirty="0"/>
              <a:t>Steigleistung, Startstrecke, Dienstgipfel-höhe, Reichweite (Kraftstoffverbrauch und Kraftstoffzuladung)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7.2 Geschwindigkeitspolare von Segelflugzeugen und Reisegeschwindigkeit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B168968-CD2D-5B48-B426-755806376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92" y="1330046"/>
            <a:ext cx="5719679" cy="3061548"/>
          </a:xfrm>
          <a:prstGeom prst="rect">
            <a:avLst/>
          </a:prstGeom>
        </p:spPr>
      </p:pic>
      <p:pic>
        <p:nvPicPr>
          <p:cNvPr id="11" name="Inhaltsplatzhalter 10" descr="Ein Bild, das Tisch enthält.&#10;&#10;Automatisch generierte Beschreibung">
            <a:extLst>
              <a:ext uri="{FF2B5EF4-FFF2-40B4-BE49-F238E27FC236}">
                <a16:creationId xmlns:a16="http://schemas.microsoft.com/office/drawing/2014/main" id="{F43450FB-9A12-2E49-B166-DC5A23F4E8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4" y="3339252"/>
            <a:ext cx="4277860" cy="3061548"/>
          </a:xfrm>
        </p:spPr>
      </p:pic>
    </p:spTree>
    <p:extLst>
      <p:ext uri="{BB962C8B-B14F-4D97-AF65-F5344CB8AC3E}">
        <p14:creationId xmlns:p14="http://schemas.microsoft.com/office/powerpoint/2010/main" val="2818452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86527" cy="504000"/>
          </a:xfrm>
        </p:spPr>
        <p:txBody>
          <a:bodyPr>
            <a:noAutofit/>
          </a:bodyPr>
          <a:lstStyle/>
          <a:p>
            <a:r>
              <a:rPr lang="de-DE" sz="2800" dirty="0"/>
              <a:t>7.2.1 Geschwindigkeitspolare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D91192-5D50-49E4-B1FC-E421C191A2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03C617-C722-48CC-9D69-8C2471D59E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DE" b="1" dirty="0"/>
              <a:t>Geschwindigkeitspolare von Segelflugzeugen</a:t>
            </a:r>
          </a:p>
          <a:p>
            <a:r>
              <a:rPr lang="de-DE" dirty="0"/>
              <a:t>Die Gleitleistungen eines Segelflugzeuges sind in der </a:t>
            </a:r>
            <a:r>
              <a:rPr lang="de-DE" b="1" dirty="0"/>
              <a:t>Geschwindigkeitspolare</a:t>
            </a:r>
            <a:r>
              <a:rPr lang="de-DE" dirty="0"/>
              <a:t> beschrieben</a:t>
            </a:r>
          </a:p>
          <a:p>
            <a:r>
              <a:rPr lang="de-DE" dirty="0"/>
              <a:t>Im Segelflugzeug fliegst du durch mal mehr, mal weniger stark absinkende Luftmassen. Für jedes Luftmassensinken gibt es - abhängig von der jeweiligen Flächenbelastung des Segelflug-zeugs - </a:t>
            </a:r>
            <a:r>
              <a:rPr lang="de-DE" b="1" dirty="0"/>
              <a:t>eine optimale Geschwindigkeit, bei der für eine bestimmte Gleitflugstrecke möglichst wenig Höhe verbraucht wird</a:t>
            </a:r>
            <a:r>
              <a:rPr lang="de-DE" dirty="0"/>
              <a:t>.</a:t>
            </a:r>
          </a:p>
          <a:p>
            <a:r>
              <a:rPr lang="de-DE" dirty="0"/>
              <a:t>Wenn du den nächsten gute Aufwind sicher erreichen kannst, lohnt es sich, schneller zu fliegen und somit früher in dem Aufwind anzukommen. Es gibt also auch </a:t>
            </a:r>
            <a:r>
              <a:rPr lang="de-DE" b="1" dirty="0"/>
              <a:t>eine optimale Geschwindigkeit, bei der für ein bestimmtes voraussichtliches Steigen die Reisegeschwin-digkeit maximal ist.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7.2 Geschwindigkeitspolare von Segelflugzeugen und Reisegeschwindigkeit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268A735-B258-334C-A5EE-342D1EBFB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7" y="852372"/>
            <a:ext cx="5094283" cy="414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6F0EA90-067F-CF4E-AF32-52095D277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4" y="2705315"/>
            <a:ext cx="2873411" cy="369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149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C4F61C2-914A-9B4F-8227-8EFA0E4C6E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Jeder Segelflugzeugtyp hat – abhängig von der Flächenbelastung – eine andere Geschwindigkeitspolare</a:t>
            </a:r>
          </a:p>
          <a:p>
            <a:r>
              <a:rPr lang="de-DE" dirty="0"/>
              <a:t>Die Geschwindigkeitspolare deines Segelflugzeugs findest du im Flughandbuch.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86527" cy="504000"/>
          </a:xfrm>
        </p:spPr>
        <p:txBody>
          <a:bodyPr>
            <a:noAutofit/>
          </a:bodyPr>
          <a:lstStyle/>
          <a:p>
            <a:r>
              <a:rPr lang="de-DE" sz="2800" dirty="0"/>
              <a:t>7.2.1 Geschwindigkeitspolare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03C617-C722-48CC-9D69-8C2471D59E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de-DE" dirty="0"/>
              <a:t>Die Geschwindigkeitspolare ist eine Linie, die das Sinken eines sauberen Segelflugzeugs in ruhiger Luft bei verschiedenen Geschwindig-keiten darstellt. </a:t>
            </a:r>
          </a:p>
          <a:p>
            <a:endParaRPr lang="de-DE" dirty="0"/>
          </a:p>
          <a:p>
            <a:r>
              <a:rPr lang="de-DE" b="1" dirty="0"/>
              <a:t>Kennzahlen</a:t>
            </a:r>
            <a:r>
              <a:rPr lang="de-DE" dirty="0"/>
              <a:t> der Geschwindigkeitspolare:</a:t>
            </a:r>
          </a:p>
          <a:p>
            <a:pPr lvl="1"/>
            <a:r>
              <a:rPr lang="de-DE" sz="2200" dirty="0">
                <a:solidFill>
                  <a:srgbClr val="FF0000"/>
                </a:solidFill>
              </a:rPr>
              <a:t>Überziehgeschwindigkeit: </a:t>
            </a:r>
            <a:r>
              <a:rPr lang="de-DE" sz="2200" dirty="0"/>
              <a:t>Geschwindigkeit</a:t>
            </a:r>
            <a:r>
              <a:rPr lang="de-DE" sz="2200" dirty="0">
                <a:solidFill>
                  <a:srgbClr val="FF0000"/>
                </a:solidFill>
              </a:rPr>
              <a:t> </a:t>
            </a:r>
            <a:r>
              <a:rPr lang="de-DE" sz="2200" dirty="0"/>
              <a:t>beim Strömungsabriss</a:t>
            </a:r>
          </a:p>
          <a:p>
            <a:pPr lvl="1"/>
            <a:r>
              <a:rPr lang="de-DE" sz="2200" dirty="0">
                <a:solidFill>
                  <a:srgbClr val="00B050"/>
                </a:solidFill>
              </a:rPr>
              <a:t>Geringstes Sinken: </a:t>
            </a:r>
            <a:r>
              <a:rPr lang="de-DE" sz="2200" dirty="0"/>
              <a:t>der oberste Punkt der Polare </a:t>
            </a:r>
          </a:p>
          <a:p>
            <a:pPr lvl="1"/>
            <a:r>
              <a:rPr lang="de-DE" sz="2200" dirty="0">
                <a:solidFill>
                  <a:schemeClr val="accent1"/>
                </a:solidFill>
              </a:rPr>
              <a:t>Beste Gleitzahl: </a:t>
            </a:r>
            <a:r>
              <a:rPr lang="de-DE" sz="2200" dirty="0"/>
              <a:t>Geschwindigkeit, bei der die größtmögliche Strecke zurückgelegt wird</a:t>
            </a:r>
          </a:p>
          <a:p>
            <a:pPr lvl="1"/>
            <a:r>
              <a:rPr lang="de-DE" sz="2200" dirty="0">
                <a:solidFill>
                  <a:srgbClr val="C00000"/>
                </a:solidFill>
              </a:rPr>
              <a:t>Zulässige Höchstgeschwindigkeit: </a:t>
            </a:r>
            <a:r>
              <a:rPr lang="de-DE" sz="2200" dirty="0"/>
              <a:t>wird vom Hersteller festgelegt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7.2 Geschwindigkeitspolare von Segelflugzeugen und Reisegeschwindigkeit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41ECAF74-ED16-8840-A3E6-844304E3F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725" y="2832779"/>
            <a:ext cx="5365535" cy="28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245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C4F61C2-914A-9B4F-8227-8EFA0E4C6E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86527" cy="504000"/>
          </a:xfrm>
        </p:spPr>
        <p:txBody>
          <a:bodyPr>
            <a:noAutofit/>
          </a:bodyPr>
          <a:lstStyle/>
          <a:p>
            <a:r>
              <a:rPr lang="de-DE" sz="2800" dirty="0"/>
              <a:t>7.2.1 Geschwindigkeitspolare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03C617-C722-48CC-9D69-8C2471D59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9186" y="4731208"/>
            <a:ext cx="11778186" cy="1669592"/>
          </a:xfrm>
        </p:spPr>
        <p:txBody>
          <a:bodyPr>
            <a:noAutofit/>
          </a:bodyPr>
          <a:lstStyle/>
          <a:p>
            <a:r>
              <a:rPr lang="de-DE" dirty="0"/>
              <a:t>Bei einer </a:t>
            </a:r>
            <a:r>
              <a:rPr lang="de-DE" b="1" dirty="0"/>
              <a:t>Flächenbelastung</a:t>
            </a:r>
            <a:r>
              <a:rPr lang="de-DE" dirty="0"/>
              <a:t> von 31 kg/m</a:t>
            </a:r>
            <a:r>
              <a:rPr lang="de-DE" baseline="30000" dirty="0"/>
              <a:t>2</a:t>
            </a:r>
            <a:r>
              <a:rPr lang="de-DE" dirty="0"/>
              <a:t> liegt die Geschwindigkeit für die beste Gleitzahl einer ASW28 bei 92 km/h und bei einer Flächenbelastung von 50 kg/m</a:t>
            </a:r>
            <a:r>
              <a:rPr lang="de-DE" baseline="30000" dirty="0"/>
              <a:t>2</a:t>
            </a:r>
            <a:r>
              <a:rPr lang="de-DE" dirty="0"/>
              <a:t> bei 115 km/h.</a:t>
            </a:r>
          </a:p>
          <a:p>
            <a:r>
              <a:rPr lang="de-DE" dirty="0"/>
              <a:t>Bei höherer Flächenbelastung verschiebt sich Polare nach rechts und leicht nach unten. Die Geschwindigkeit für die beste Gleitzahl und das Sinken nehmen leicht zu, die Gleitzahl bleibt aber gleich.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7.2 Geschwindigkeitspolare von Segelflugzeugen und Reisegeschwindigkeit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CF99B65B-1DCC-B546-80D9-85E3C7DB0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118" y="924910"/>
            <a:ext cx="7620000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159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C4F61C2-914A-9B4F-8227-8EFA0E4C6E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86527" cy="504000"/>
          </a:xfrm>
        </p:spPr>
        <p:txBody>
          <a:bodyPr>
            <a:noAutofit/>
          </a:bodyPr>
          <a:lstStyle/>
          <a:p>
            <a:r>
              <a:rPr lang="de-DE" sz="2800" dirty="0"/>
              <a:t>7.2.1 Geschwindigkeitspolare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7.2 Geschwindigkeitspolare von Segelflugzeugen und Reisegeschwindigkeit</a:t>
            </a:r>
          </a:p>
        </p:txBody>
      </p:sp>
      <p:pic>
        <p:nvPicPr>
          <p:cNvPr id="8" name="Afbeelding 1">
            <a:extLst>
              <a:ext uri="{FF2B5EF4-FFF2-40B4-BE49-F238E27FC236}">
                <a16:creationId xmlns:a16="http://schemas.microsoft.com/office/drawing/2014/main" id="{BED09FF7-4F63-044C-85E1-FDC7C196B4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85"/>
          <a:stretch/>
        </p:blipFill>
        <p:spPr>
          <a:xfrm>
            <a:off x="3081430" y="924910"/>
            <a:ext cx="5666788" cy="3329737"/>
          </a:xfrm>
          <a:prstGeom prst="rect">
            <a:avLst/>
          </a:prstGeom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0B6B8CAB-7C42-824C-9810-B7A3F4526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562536"/>
              </p:ext>
            </p:extLst>
          </p:nvPr>
        </p:nvGraphicFramePr>
        <p:xfrm>
          <a:off x="1667508" y="4381181"/>
          <a:ext cx="8856984" cy="2011680"/>
        </p:xfrm>
        <a:graphic>
          <a:graphicData uri="http://schemas.openxmlformats.org/drawingml/2006/table">
            <a:tbl>
              <a:tblPr/>
              <a:tblGrid>
                <a:gridCol w="3409459">
                  <a:extLst>
                    <a:ext uri="{9D8B030D-6E8A-4147-A177-3AD203B41FA5}">
                      <a16:colId xmlns:a16="http://schemas.microsoft.com/office/drawing/2014/main" val="204987178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945643094"/>
                    </a:ext>
                  </a:extLst>
                </a:gridCol>
                <a:gridCol w="2033517">
                  <a:extLst>
                    <a:ext uri="{9D8B030D-6E8A-4147-A177-3AD203B41FA5}">
                      <a16:colId xmlns:a16="http://schemas.microsoft.com/office/drawing/2014/main" val="3161688314"/>
                    </a:ext>
                  </a:extLst>
                </a:gridCol>
                <a:gridCol w="1585208">
                  <a:extLst>
                    <a:ext uri="{9D8B030D-6E8A-4147-A177-3AD203B41FA5}">
                      <a16:colId xmlns:a16="http://schemas.microsoft.com/office/drawing/2014/main" val="22375992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l-NL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Flächenbelastung W/S</a:t>
                      </a:r>
                      <a:endParaRPr lang="nl-NL" sz="2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682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32 kg/m²</a:t>
                      </a:r>
                      <a:endParaRPr lang="nl-NL" sz="2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682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b="1">
                          <a:solidFill>
                            <a:schemeClr val="bg1"/>
                          </a:solidFill>
                          <a:latin typeface="+mn-lt"/>
                        </a:rPr>
                        <a:t> 40 kg/m²</a:t>
                      </a:r>
                      <a:endParaRPr lang="nl-NL" sz="22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682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50 kg/m²</a:t>
                      </a:r>
                      <a:endParaRPr lang="nl-NL" sz="2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682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594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rgbClr val="000000"/>
                          </a:solidFill>
                          <a:latin typeface="+mn-lt"/>
                        </a:rPr>
                        <a:t>Überziehgeschwindigkeit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rgbClr val="000000"/>
                          </a:solidFill>
                          <a:latin typeface="+mn-lt"/>
                        </a:rPr>
                        <a:t>68 km/h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rgbClr val="000000"/>
                          </a:solidFill>
                          <a:latin typeface="+mn-lt"/>
                        </a:rPr>
                        <a:t>77 km/h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>
                          <a:solidFill>
                            <a:srgbClr val="000000"/>
                          </a:solidFill>
                          <a:latin typeface="+mn-lt"/>
                        </a:rPr>
                        <a:t>86 km/h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0676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rgbClr val="000000"/>
                          </a:solidFill>
                          <a:latin typeface="+mn-lt"/>
                        </a:rPr>
                        <a:t>Geringstes Sinken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rgbClr val="000000"/>
                          </a:solidFill>
                          <a:latin typeface="+mn-lt"/>
                        </a:rPr>
                        <a:t>0,56 m/s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>
                          <a:solidFill>
                            <a:srgbClr val="000000"/>
                          </a:solidFill>
                          <a:latin typeface="+mn-lt"/>
                        </a:rPr>
                        <a:t>0,62 m/s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>
                          <a:solidFill>
                            <a:srgbClr val="000000"/>
                          </a:solidFill>
                          <a:latin typeface="+mn-lt"/>
                        </a:rPr>
                        <a:t>0,68 m/s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1685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rgbClr val="000000"/>
                          </a:solidFill>
                          <a:latin typeface="+mn-lt"/>
                        </a:rPr>
                        <a:t>                                       bei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rgbClr val="000000"/>
                          </a:solidFill>
                          <a:latin typeface="+mn-lt"/>
                        </a:rPr>
                        <a:t>78 km/h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>
                          <a:solidFill>
                            <a:srgbClr val="000000"/>
                          </a:solidFill>
                          <a:latin typeface="+mn-lt"/>
                        </a:rPr>
                        <a:t>87 km/h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>
                          <a:solidFill>
                            <a:srgbClr val="000000"/>
                          </a:solidFill>
                          <a:latin typeface="+mn-lt"/>
                        </a:rPr>
                        <a:t>98 km/h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76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rgbClr val="000000"/>
                          </a:solidFill>
                          <a:latin typeface="+mn-lt"/>
                        </a:rPr>
                        <a:t>Bestes Gleiten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rgbClr val="000000"/>
                          </a:solidFill>
                          <a:latin typeface="+mn-lt"/>
                        </a:rPr>
                        <a:t>41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rgbClr val="000000"/>
                          </a:solidFill>
                          <a:latin typeface="+mn-lt"/>
                        </a:rPr>
                        <a:t>41,5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rgbClr val="000000"/>
                          </a:solidFill>
                          <a:latin typeface="+mn-lt"/>
                        </a:rPr>
                        <a:t>42 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814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sz="2200" dirty="0">
                          <a:solidFill>
                            <a:srgbClr val="000000"/>
                          </a:solidFill>
                          <a:latin typeface="+mn-lt"/>
                        </a:rPr>
                        <a:t>                                       bei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rgbClr val="000000"/>
                          </a:solidFill>
                          <a:latin typeface="+mn-lt"/>
                        </a:rPr>
                        <a:t>100 km/h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rgbClr val="000000"/>
                          </a:solidFill>
                          <a:latin typeface="+mn-lt"/>
                        </a:rPr>
                        <a:t>112 km/h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dirty="0">
                          <a:solidFill>
                            <a:srgbClr val="000000"/>
                          </a:solidFill>
                          <a:latin typeface="+mn-lt"/>
                        </a:rPr>
                        <a:t>122 km/h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893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495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C4F61C2-914A-9B4F-8227-8EFA0E4C6E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86527" cy="504000"/>
          </a:xfrm>
        </p:spPr>
        <p:txBody>
          <a:bodyPr>
            <a:noAutofit/>
          </a:bodyPr>
          <a:lstStyle/>
          <a:p>
            <a:r>
              <a:rPr lang="de-DE" sz="2800" dirty="0"/>
              <a:t>7.2.1 Geschwindigkeitspolare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03C617-C722-48CC-9D69-8C2471D59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9186" y="4271749"/>
            <a:ext cx="11778186" cy="21290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dirty="0"/>
              <a:t>Was passiert, wenn man in einer DG-300 mit und ohne Wasserballast z.B. 100 km/h fliegt?</a:t>
            </a:r>
          </a:p>
          <a:p>
            <a:r>
              <a:rPr lang="de-DE" dirty="0"/>
              <a:t> Wenn du 100 km/h </a:t>
            </a:r>
            <a:r>
              <a:rPr lang="de-DE" b="1" dirty="0"/>
              <a:t>ohne Wasserballast </a:t>
            </a:r>
            <a:r>
              <a:rPr lang="de-DE" dirty="0"/>
              <a:t>in ruhiger Luft fliegen, fliegst du mit dem besten Gleit-winkel (Gleitzahl 41), dem besten Verhältnis zwischen Fluggeschwindigkeit und Sinkgeschwindigkeit.</a:t>
            </a:r>
          </a:p>
          <a:p>
            <a:r>
              <a:rPr lang="de-DE" dirty="0"/>
              <a:t> Wenn du 100 km/h </a:t>
            </a:r>
            <a:r>
              <a:rPr lang="de-DE" b="1" dirty="0"/>
              <a:t>mit Wasserballast </a:t>
            </a:r>
            <a:r>
              <a:rPr lang="de-DE" dirty="0"/>
              <a:t>fliegst, fliegst du mit einem größeren Anstellwinkel, um ein Gleichgewicht zwischen Gewicht und Auftrieb zu erreichen. Du hast nicht mehr den besten Gleitwinkel (Gleitzahl 37).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7.2 Geschwindigkeitspolare von Segelflugzeugen und Reisegeschwindigkeit</a:t>
            </a:r>
          </a:p>
        </p:txBody>
      </p:sp>
      <p:pic>
        <p:nvPicPr>
          <p:cNvPr id="8" name="Picture 2" descr="http://www.zweefvliegopleiding.nl/images/vliegtuigprestaties/twin-met-GLRW.jpg">
            <a:extLst>
              <a:ext uri="{FF2B5EF4-FFF2-40B4-BE49-F238E27FC236}">
                <a16:creationId xmlns:a16="http://schemas.microsoft.com/office/drawing/2014/main" id="{5D83BB18-341D-5243-8C89-576A60532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8182" b="3435"/>
          <a:stretch/>
        </p:blipFill>
        <p:spPr bwMode="auto">
          <a:xfrm>
            <a:off x="3403862" y="867014"/>
            <a:ext cx="5678950" cy="3404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1619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2623</Words>
  <Application>Microsoft Office PowerPoint</Application>
  <PresentationFormat>Breitbild</PresentationFormat>
  <Paragraphs>360</Paragraphs>
  <Slides>30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7" baseType="lpstr">
      <vt:lpstr>Arial</vt:lpstr>
      <vt:lpstr>Arial</vt:lpstr>
      <vt:lpstr>Arial Rounded MT Bold</vt:lpstr>
      <vt:lpstr>Calibri</vt:lpstr>
      <vt:lpstr>Calibri Light</vt:lpstr>
      <vt:lpstr>Times New Roman</vt:lpstr>
      <vt:lpstr>Office</vt:lpstr>
      <vt:lpstr>PowerPoint-Präsentation</vt:lpstr>
      <vt:lpstr>Flugleistung und Flugplanung: Gliederung (SFCL)</vt:lpstr>
      <vt:lpstr>7.2 Geschwindigkeitspolare  von Segelflugzeugen  und Reisegeschwindigkeit</vt:lpstr>
      <vt:lpstr>7.2 Flugleistung</vt:lpstr>
      <vt:lpstr>7.2.1 Geschwindigkeitspolare</vt:lpstr>
      <vt:lpstr>7.2.1 Geschwindigkeitspolare</vt:lpstr>
      <vt:lpstr>7.2.1 Geschwindigkeitspolare</vt:lpstr>
      <vt:lpstr>7.2.1 Geschwindigkeitspolare</vt:lpstr>
      <vt:lpstr>7.2.1 Geschwindigkeitspolare</vt:lpstr>
      <vt:lpstr>7.2.1 Geschwindigkeitspolare</vt:lpstr>
      <vt:lpstr>7.2.1 Geschwindigkeitspolare</vt:lpstr>
      <vt:lpstr>7.2.1 Geschwindigkeitspolare</vt:lpstr>
      <vt:lpstr>7.2.1 Geschwindigkeitspolare</vt:lpstr>
      <vt:lpstr>7.2.1 Geschwindigkeitspolare</vt:lpstr>
      <vt:lpstr>7.2.1 Geschwindigkeitspolare</vt:lpstr>
      <vt:lpstr>7.2.1 Geschwindigkeitspolare</vt:lpstr>
      <vt:lpstr>7.2.2 Reisegeschwindigkeit</vt:lpstr>
      <vt:lpstr>7.2.2 Reisegeschwindigkeit</vt:lpstr>
      <vt:lpstr>7.2.2 Reisegeschwindigkeit</vt:lpstr>
      <vt:lpstr>7.2.2 Reisegeschwindigkeit</vt:lpstr>
      <vt:lpstr>7.2.2 Reisegeschwindigkeit</vt:lpstr>
      <vt:lpstr>7.2.3 Endanflug</vt:lpstr>
      <vt:lpstr>7.2.4 Leistung von Reisemotorseglern</vt:lpstr>
      <vt:lpstr>7.2.4 Leistung von Reisemotorseglern</vt:lpstr>
      <vt:lpstr>7.2.4 Leistung von Reisemotorseglern</vt:lpstr>
      <vt:lpstr>7.2.4 Leistung von Reisemotorseglern</vt:lpstr>
      <vt:lpstr>7.2.4 Leistung von Reisemotorseglern</vt:lpstr>
      <vt:lpstr>7.2.4 Leistung von Reisemotorseglern</vt:lpstr>
      <vt:lpstr>7.2.4 Leistung von Reisemotorseglern</vt:lpstr>
      <vt:lpstr>7.2.4 Leistung von Reisemotorseglern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Hansen</dc:creator>
  <cp:lastModifiedBy>Schorsch</cp:lastModifiedBy>
  <cp:revision>81</cp:revision>
  <dcterms:created xsi:type="dcterms:W3CDTF">2021-05-15T14:36:40Z</dcterms:created>
  <dcterms:modified xsi:type="dcterms:W3CDTF">2025-09-05T11:59:41Z</dcterms:modified>
</cp:coreProperties>
</file>