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0" r:id="rId3"/>
    <p:sldId id="264" r:id="rId4"/>
    <p:sldId id="262" r:id="rId5"/>
    <p:sldId id="277" r:id="rId6"/>
    <p:sldId id="275" r:id="rId7"/>
    <p:sldId id="279" r:id="rId8"/>
    <p:sldId id="280" r:id="rId9"/>
    <p:sldId id="276" r:id="rId10"/>
    <p:sldId id="281" r:id="rId11"/>
    <p:sldId id="283" r:id="rId12"/>
    <p:sldId id="284" r:id="rId13"/>
    <p:sldId id="278" r:id="rId14"/>
    <p:sldId id="265" r:id="rId15"/>
    <p:sldId id="266" r:id="rId16"/>
    <p:sldId id="267" r:id="rId17"/>
    <p:sldId id="268" r:id="rId18"/>
    <p:sldId id="271" r:id="rId19"/>
    <p:sldId id="272" r:id="rId20"/>
    <p:sldId id="269" r:id="rId21"/>
    <p:sldId id="270" r:id="rId22"/>
    <p:sldId id="273" r:id="rId23"/>
    <p:sldId id="274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DCF5"/>
    <a:srgbClr val="C9DFF2"/>
    <a:srgbClr val="4472C4"/>
    <a:srgbClr val="044C96"/>
    <a:srgbClr val="2B88D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95" autoAdjust="0"/>
    <p:restoredTop sz="94262" autoAdjust="0"/>
  </p:normalViewPr>
  <p:slideViewPr>
    <p:cSldViewPr snapToGrid="0">
      <p:cViewPr varScale="1">
        <p:scale>
          <a:sx n="74" d="100"/>
          <a:sy n="74" d="100"/>
        </p:scale>
        <p:origin x="8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F5E03-4EE1-4ED0-B9A7-3081538AD9C8}" type="datetimeFigureOut">
              <a:rPr lang="de-DE" smtClean="0"/>
              <a:t>12.09.2024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DA0A4-27B6-4433-A0BE-39B4CD8272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230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3C0C7-BC27-4C73-9D06-A8FBD2EE5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37915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4F34E1-7A66-4BD2-8530-4D461B598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1422"/>
            <a:ext cx="9144000" cy="1655762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044C9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84FEBA-76BC-4FEC-AC82-40121E35D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16BF7EA-9E69-43AA-AA25-8E4952411D72}"/>
              </a:ext>
            </a:extLst>
          </p:cNvPr>
          <p:cNvSpPr/>
          <p:nvPr userDrawn="1"/>
        </p:nvSpPr>
        <p:spPr>
          <a:xfrm>
            <a:off x="0" y="-8027"/>
            <a:ext cx="12192000" cy="121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42946C2-1299-46A5-9EF2-19DADE93A95F}"/>
              </a:ext>
            </a:extLst>
          </p:cNvPr>
          <p:cNvSpPr/>
          <p:nvPr userDrawn="1"/>
        </p:nvSpPr>
        <p:spPr>
          <a:xfrm>
            <a:off x="192088" y="188913"/>
            <a:ext cx="11828145" cy="1219412"/>
          </a:xfrm>
          <a:prstGeom prst="roundRect">
            <a:avLst/>
          </a:prstGeom>
          <a:ln>
            <a:noFill/>
          </a:ln>
          <a:effectLst>
            <a:reflection blurRad="6350" stA="50000" endA="3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Segelflugtheorie SFCL</a:t>
            </a:r>
          </a:p>
          <a:p>
            <a:pPr algn="ctr"/>
            <a:r>
              <a:rPr lang="de-DE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Flugleistung und Flugplanung</a:t>
            </a:r>
          </a:p>
        </p:txBody>
      </p:sp>
    </p:spTree>
    <p:extLst>
      <p:ext uri="{BB962C8B-B14F-4D97-AF65-F5344CB8AC3E}">
        <p14:creationId xmlns:p14="http://schemas.microsoft.com/office/powerpoint/2010/main" val="310702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0614A9-D9D8-4B52-9BD8-B78FCFA3E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951512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DD4E1-2953-4AC8-B770-ADE67159F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2840E5EF-6E5E-4B22-9D47-1B013A4A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169B5081-F331-4EBA-AA89-677FF7D5E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67364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CAC94-4567-49FD-88EC-FF50A030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969985" cy="5040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D349CE-4E41-4A5C-B20C-6C8079955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DD609C-C2D7-41F1-87A8-229808926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24910"/>
            <a:ext cx="5795172" cy="547589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DB36124C-7041-40A4-96B0-3B932BE0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83C9599-7AFB-41CC-A829-793E0ACC68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6613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B1D07-A317-40DC-904D-FFA9D2BF9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979222" cy="504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9C07EC-0A56-42F7-93B4-F3E5FF83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E9F8195F-514F-4121-87E1-5951ACAD0C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9800" y="6616660"/>
            <a:ext cx="9000000" cy="2880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11859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C486E684-9E51-4D4C-9F4D-4215507024FF}"/>
              </a:ext>
            </a:extLst>
          </p:cNvPr>
          <p:cNvSpPr/>
          <p:nvPr userDrawn="1"/>
        </p:nvSpPr>
        <p:spPr>
          <a:xfrm>
            <a:off x="11967372" y="103351"/>
            <a:ext cx="224628" cy="504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ABCD65A-2C65-4ECB-B843-BEFA8C03EA4D}"/>
              </a:ext>
            </a:extLst>
          </p:cNvPr>
          <p:cNvSpPr/>
          <p:nvPr userDrawn="1"/>
        </p:nvSpPr>
        <p:spPr>
          <a:xfrm>
            <a:off x="0" y="6593274"/>
            <a:ext cx="12192000" cy="288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45C07F7-2E6A-4BCF-8A84-662E62A5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66374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6C3B32-9CDA-4DE4-A6FA-6084A993A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676" y="892788"/>
            <a:ext cx="11788696" cy="5551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2A6F148-36B9-4688-A75C-51562723EDD4}"/>
              </a:ext>
            </a:extLst>
          </p:cNvPr>
          <p:cNvSpPr txBox="1"/>
          <p:nvPr userDrawn="1"/>
        </p:nvSpPr>
        <p:spPr>
          <a:xfrm>
            <a:off x="306815" y="6596219"/>
            <a:ext cx="1296000" cy="2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© BUKO Segelflug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A9989FB3-161B-4989-8896-3B0586CB16CC}"/>
              </a:ext>
            </a:extLst>
          </p:cNvPr>
          <p:cNvCxnSpPr>
            <a:cxnSpLocks/>
          </p:cNvCxnSpPr>
          <p:nvPr userDrawn="1"/>
        </p:nvCxnSpPr>
        <p:spPr>
          <a:xfrm>
            <a:off x="0" y="6593274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0BCAD85F-347B-4CB1-A19C-9322E36E3F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78"/>
          <a:stretch/>
        </p:blipFill>
        <p:spPr>
          <a:xfrm>
            <a:off x="91049" y="15929"/>
            <a:ext cx="863766" cy="696169"/>
          </a:xfrm>
          <a:prstGeom prst="rect">
            <a:avLst/>
          </a:prstGeom>
        </p:spPr>
      </p:pic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F4365EF-E401-4AD6-9A42-F6FBA3A45F79}"/>
              </a:ext>
            </a:extLst>
          </p:cNvPr>
          <p:cNvSpPr/>
          <p:nvPr userDrawn="1"/>
        </p:nvSpPr>
        <p:spPr>
          <a:xfrm>
            <a:off x="7930426" y="103545"/>
            <a:ext cx="1217516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FLP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3CFB5E0-5E15-488C-9576-0F223EAD510D}"/>
              </a:ext>
            </a:extLst>
          </p:cNvPr>
          <p:cNvSpPr/>
          <p:nvPr userDrawn="1"/>
        </p:nvSpPr>
        <p:spPr>
          <a:xfrm>
            <a:off x="9289325" y="103545"/>
            <a:ext cx="2902675" cy="504000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Segelflugtheorie SFCL</a:t>
            </a:r>
          </a:p>
          <a:p>
            <a:pPr algn="l"/>
            <a:r>
              <a:rPr lang="de-DE" sz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Flugleistung und Flugplanung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DB51A1B0-2D75-497E-B002-E6BAD5BFE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233" y="6570000"/>
            <a:ext cx="540000" cy="2880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BAF13B1-D0BA-4A19-B609-64C08BFDA19E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702BE076-1037-4FB3-A5DA-6C5FD657D0C3}"/>
              </a:ext>
            </a:extLst>
          </p:cNvPr>
          <p:cNvCxnSpPr>
            <a:cxnSpLocks/>
          </p:cNvCxnSpPr>
          <p:nvPr userDrawn="1"/>
        </p:nvCxnSpPr>
        <p:spPr>
          <a:xfrm>
            <a:off x="0" y="710131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15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2B88D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2c/lp8wmgr16k34jr7hqplw6x2w0000gp/T/com.microsoft.Word/WebArchiveCopyPasteTempFiles/7.3.21_Ausrichtung_Dreieck_web1100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file:////var/folders/2c/lp8wmgr16k34jr7hqplw6x2w0000gp/T/com.microsoft.Word/WebArchiveCopyPasteTempFiles/7.3.22_M%25C3%25BChldorf_Strecke_neu_1100.jpg" TargetMode="Externa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file:////var/folders/2c/lp8wmgr16k34jr7hqplw6x2w0000gp/T/com.microsoft.Word/WebArchiveCopyPasteTempFiles/7.3.210_Verteilung_Steigen_web1100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2c/lp8wmgr16k34jr7hqplw6x2w0000gp/T/com.microsoft.Word/WebArchiveCopyPasteTempFiles/7.3.212_Zentrieren_durch_QN_web_1100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file:////var/folders/2c/lp8wmgr16k34jr7hqplw6x2w0000gp/T/com.microsoft.Word/WebArchiveCopyPasteTempFiles/7.3.213_Zentrieren_270_web1100.jpg" TargetMode="Externa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2c/lp8wmgr16k34jr7hqplw6x2w0000gp/T/com.microsoft.Word/WebArchiveCopyPasteTempFiles/7.3.215Aufwind_optimiert_verlassen_1100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2c/lp8wmgr16k34jr7hqplw6x2w0000gp/T/com.microsoft.Word/WebArchiveCopyPasteTempFiles/7.3.222_Flugroute_Cumuli_1100.jpg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2c/lp8wmgr16k34jr7hqplw6x2w0000gp/T/com.microsoft.Word/WebArchiveCopyPasteTempFiles/7.3.227_Au%25C3%259Fenlande-Platzrunde_web_1100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884A4F68-ED5A-4FF4-8D2A-D2E64660729D}"/>
              </a:ext>
            </a:extLst>
          </p:cNvPr>
          <p:cNvSpPr/>
          <p:nvPr/>
        </p:nvSpPr>
        <p:spPr>
          <a:xfrm>
            <a:off x="192088" y="188913"/>
            <a:ext cx="11828145" cy="1219412"/>
          </a:xfrm>
          <a:prstGeom prst="roundRect">
            <a:avLst/>
          </a:prstGeom>
          <a:ln>
            <a:noFill/>
          </a:ln>
          <a:effectLst>
            <a:reflection blurRad="6350" stA="50000" endA="300" endPos="1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Segelflugtheorie SFCL</a:t>
            </a:r>
          </a:p>
          <a:p>
            <a:pPr algn="ctr"/>
            <a:r>
              <a:rPr lang="de-DE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Flugleistung und Flugplanung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9486641D-FD6D-4834-B209-3534F1D28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61"/>
          <a:stretch/>
        </p:blipFill>
        <p:spPr>
          <a:xfrm>
            <a:off x="3607299" y="1973866"/>
            <a:ext cx="5266568" cy="4332784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239DEF-2EBC-47CA-A8AD-CCF7B7385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t>1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A754A21-1E1E-441C-91DA-BE1673E04CF5}"/>
              </a:ext>
            </a:extLst>
          </p:cNvPr>
          <p:cNvSpPr txBox="1"/>
          <p:nvPr/>
        </p:nvSpPr>
        <p:spPr>
          <a:xfrm>
            <a:off x="3685782" y="1408325"/>
            <a:ext cx="510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i="1" dirty="0">
                <a:solidFill>
                  <a:srgbClr val="044C96"/>
                </a:solidFill>
              </a:rPr>
              <a:t>FLIGHT PERFORMANCE AND PLANNING</a:t>
            </a:r>
          </a:p>
        </p:txBody>
      </p:sp>
    </p:spTree>
    <p:extLst>
      <p:ext uri="{BB962C8B-B14F-4D97-AF65-F5344CB8AC3E}">
        <p14:creationId xmlns:p14="http://schemas.microsoft.com/office/powerpoint/2010/main" val="1667208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86527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7.3.1 Flugdurchführungsplanung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Kraftstoffberechnung</a:t>
            </a:r>
          </a:p>
          <a:p>
            <a:pPr lvl="1"/>
            <a:r>
              <a:rPr lang="de-DE" sz="2200" dirty="0"/>
              <a:t>Ermitteln der benötigten Kraftstoffmenge anhand der Flugdurchführungsplanung und Verbrauchsdaten gem. Flughandbuch </a:t>
            </a:r>
          </a:p>
          <a:p>
            <a:pPr lvl="1"/>
            <a:r>
              <a:rPr lang="de-DE" sz="2200" dirty="0"/>
              <a:t>(incl. Zuschlägen und Reserve)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7.3 Flugplanung und Streckenwahl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1E81C8D7-730C-454E-A1D1-E340FE605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333333"/>
                </a:solidFill>
              </a:rPr>
              <a:t>Flugdurchführungsplanung </a:t>
            </a:r>
            <a:br>
              <a:rPr lang="de-DE" b="1" dirty="0">
                <a:solidFill>
                  <a:srgbClr val="333333"/>
                </a:solidFill>
              </a:rPr>
            </a:br>
            <a:r>
              <a:rPr lang="de-DE" b="1" i="1" dirty="0">
                <a:solidFill>
                  <a:srgbClr val="333333"/>
                </a:solidFill>
              </a:rPr>
              <a:t>(für Motorflug – TMG)</a:t>
            </a:r>
            <a:endParaRPr lang="de-DE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CA58FF8-893D-5F46-BE67-F2F3F29ED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611A3AC-664B-B54B-8095-28B75F564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3B0AF4C1-68B1-3C41-9AEF-42F7E598F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5" y="1981043"/>
            <a:ext cx="4913489" cy="42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774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57333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7.3.1 Flugvorbereitung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72338" y="924910"/>
            <a:ext cx="4695034" cy="547589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Einholen und Informieren über das </a:t>
            </a:r>
            <a:r>
              <a:rPr lang="de-DE" b="1" dirty="0"/>
              <a:t>Flugwetter</a:t>
            </a:r>
            <a:r>
              <a:rPr lang="de-DE" dirty="0"/>
              <a:t>:</a:t>
            </a:r>
          </a:p>
          <a:p>
            <a:r>
              <a:rPr lang="de-DE" dirty="0"/>
              <a:t>Wetterberatungsinformationen </a:t>
            </a:r>
            <a:br>
              <a:rPr lang="de-DE" dirty="0"/>
            </a:br>
            <a:r>
              <a:rPr lang="de-DE" dirty="0"/>
              <a:t>(Wind, Bewölkung, Sichten usw. auf der Route, am Start, Ziel und Ausweichflugplätzen)    </a:t>
            </a:r>
          </a:p>
          <a:p>
            <a:r>
              <a:rPr lang="de-DE" dirty="0"/>
              <a:t>Wettermeldungen (z.B. METAR)</a:t>
            </a:r>
          </a:p>
          <a:p>
            <a:r>
              <a:rPr lang="de-DE" dirty="0"/>
              <a:t>Wettervorhersagen (z.B. TAF, GAFOR)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7.3 Flugplanung und Streckenwahl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1E81C8D7-730C-454E-A1D1-E340FE605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FF0000"/>
                </a:solidFill>
              </a:rPr>
              <a:t>Flugvorbereitung</a:t>
            </a:r>
            <a:r>
              <a:rPr lang="de-DE" b="1" dirty="0"/>
              <a:t> - Flugwetter</a:t>
            </a:r>
          </a:p>
          <a:p>
            <a:endParaRPr lang="de-DE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CA58FF8-893D-5F46-BE67-F2F3F29ED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611A3AC-664B-B54B-8095-28B75F564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F98E9819-98B6-C04C-9C89-FB8CEE68E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4" y="3141215"/>
            <a:ext cx="4957763" cy="318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797DDB2-E922-2E4F-9C04-90ECAEF598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9" y="1450433"/>
            <a:ext cx="4238334" cy="391589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0399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57333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7.3.1 Flugvorbereitung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72338" y="924910"/>
            <a:ext cx="4695034" cy="547589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Einholen und Informieren über </a:t>
            </a:r>
            <a:r>
              <a:rPr lang="de-DE" b="1" dirty="0"/>
              <a:t>Flugsicherungsthemen</a:t>
            </a:r>
            <a:r>
              <a:rPr lang="de-DE" dirty="0"/>
              <a:t>:</a:t>
            </a:r>
            <a:r>
              <a:rPr lang="de-DE" dirty="0">
                <a:solidFill>
                  <a:srgbClr val="333333"/>
                </a:solidFill>
              </a:rPr>
              <a:t> </a:t>
            </a:r>
          </a:p>
          <a:p>
            <a:r>
              <a:rPr lang="de-DE" dirty="0">
                <a:solidFill>
                  <a:srgbClr val="333333"/>
                </a:solidFill>
              </a:rPr>
              <a:t>z.B. via AIS-Beratung oder Portal per Selbstbriefing</a:t>
            </a:r>
          </a:p>
          <a:p>
            <a:r>
              <a:rPr lang="de-DE" dirty="0">
                <a:solidFill>
                  <a:srgbClr val="333333"/>
                </a:solidFill>
              </a:rPr>
              <a:t>NOTAMs / VFR-Bulletin</a:t>
            </a:r>
          </a:p>
          <a:p>
            <a:r>
              <a:rPr lang="de-DE" dirty="0">
                <a:solidFill>
                  <a:srgbClr val="333333"/>
                </a:solidFill>
              </a:rPr>
              <a:t>Status von</a:t>
            </a:r>
          </a:p>
          <a:p>
            <a:pPr lvl="1"/>
            <a:r>
              <a:rPr lang="de-DE" sz="2200" dirty="0">
                <a:solidFill>
                  <a:srgbClr val="333333"/>
                </a:solidFill>
              </a:rPr>
              <a:t>Flugplätzen (Öffnungszeiten, Frequenzen, Anfluginformationen, verfügbaren Kraftstoff) ggf. auch für Ausweichflugplatz</a:t>
            </a:r>
          </a:p>
          <a:p>
            <a:pPr lvl="1"/>
            <a:r>
              <a:rPr lang="de-DE" sz="2200" dirty="0">
                <a:solidFill>
                  <a:srgbClr val="333333"/>
                </a:solidFill>
              </a:rPr>
              <a:t>Navigations- und Kommunikationseinrichtungen</a:t>
            </a:r>
          </a:p>
          <a:p>
            <a:pPr lvl="1"/>
            <a:r>
              <a:rPr lang="de-DE" sz="2200" dirty="0">
                <a:solidFill>
                  <a:srgbClr val="333333"/>
                </a:solidFill>
              </a:rPr>
              <a:t>Lufträumen und Beschränkungsgebieten</a:t>
            </a:r>
            <a:endParaRPr lang="de-DE" sz="22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7.3 Flugplanung und Streckenwahl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1E81C8D7-730C-454E-A1D1-E340FE605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FF0000"/>
                </a:solidFill>
              </a:rPr>
              <a:t>Flugvorbereitung</a:t>
            </a:r>
            <a:r>
              <a:rPr lang="de-DE" b="1" dirty="0"/>
              <a:t> - Flugberatung</a:t>
            </a:r>
          </a:p>
          <a:p>
            <a:endParaRPr lang="de-DE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CA58FF8-893D-5F46-BE67-F2F3F29ED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611A3AC-664B-B54B-8095-28B75F564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43397965-A87E-7F44-A14F-FF5A2177E4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74" y="1362089"/>
            <a:ext cx="4486276" cy="317726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A4EBF816-F0ED-394B-93A5-D157B37EA2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889" y="2643878"/>
            <a:ext cx="5988843" cy="277751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F2C42995-8900-6F40-AB72-6539C708A3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928" y="5236303"/>
            <a:ext cx="5290575" cy="124909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5969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86527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7.3.2 Streckensegelflug - Vorbereitung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b="1" dirty="0"/>
              <a:t>Planung und Vorbereitung</a:t>
            </a:r>
          </a:p>
          <a:p>
            <a:r>
              <a:rPr lang="de-DE" dirty="0"/>
              <a:t>Die zu erwartende Länge, Dauer und Stärke der Thermik bestimmt weitgehend, welcher Überlandflug geplant werden kann (Entfernung, Richtung). </a:t>
            </a:r>
          </a:p>
          <a:p>
            <a:r>
              <a:rPr lang="de-DE" dirty="0"/>
              <a:t>Flugsicherheitsinformationen und  thermisches Potential einer Region bestimmen die Streckenwahl. </a:t>
            </a:r>
          </a:p>
          <a:p>
            <a:r>
              <a:rPr lang="de-DE" dirty="0"/>
              <a:t>Fliege morgens zu Beginn der Thermik und am Abend so, dass du den Wind eher im Rücken hast, und tagsüber - während der stärksten Thermik – auf der Nase.</a:t>
            </a:r>
          </a:p>
          <a:p>
            <a:r>
              <a:rPr lang="de-DE" dirty="0"/>
              <a:t>Bereite die Karte und dein Navigationssystem vor und beachte Auffang- und Leitlinien sowie Luftraumbeschränkungen auf Kurs.</a:t>
            </a:r>
          </a:p>
          <a:p>
            <a:r>
              <a:rPr lang="de-DE" dirty="0"/>
              <a:t>Bereite dein Flugzeug und die Rückholung vor.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7.3 Flugplanung und Streckenwahl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1E81C8D7-730C-454E-A1D1-E340FE605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FF0000"/>
                </a:solidFill>
              </a:rPr>
              <a:t>Streckensegelflugvorbereitung und</a:t>
            </a:r>
            <a:br>
              <a:rPr lang="de-DE" b="1" dirty="0">
                <a:solidFill>
                  <a:srgbClr val="FF0000"/>
                </a:solidFill>
              </a:rPr>
            </a:br>
            <a:r>
              <a:rPr lang="de-DE" b="1" dirty="0">
                <a:solidFill>
                  <a:srgbClr val="FF0000"/>
                </a:solidFill>
              </a:rPr>
              <a:t>                                                    -durchführung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CA58FF8-893D-5F46-BE67-F2F3F29ED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5" name="Grafik 9" descr="Ein Bild, das Karte enthält.&#10;&#10;Automatisch generierte Beschreibung">
            <a:extLst>
              <a:ext uri="{FF2B5EF4-FFF2-40B4-BE49-F238E27FC236}">
                <a16:creationId xmlns:a16="http://schemas.microsoft.com/office/drawing/2014/main" id="{65046935-73E9-0640-BA51-DF538E61D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6" y="1790700"/>
            <a:ext cx="2701249" cy="289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4611A3AC-664B-B54B-8095-28B75F564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7" name="Grafik 10">
            <a:extLst>
              <a:ext uri="{FF2B5EF4-FFF2-40B4-BE49-F238E27FC236}">
                <a16:creationId xmlns:a16="http://schemas.microsoft.com/office/drawing/2014/main" id="{05912160-1AD7-844F-A04E-DD71F7D6E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38" y="3207223"/>
            <a:ext cx="2797069" cy="30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732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92397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7.3.2 Streckensegelflug - Taktik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Annäherung an die Thermik</a:t>
            </a:r>
          </a:p>
          <a:p>
            <a:r>
              <a:rPr lang="de-DE" dirty="0"/>
              <a:t>Beachtung der Signale, die einem Aufwind vorausgehen:</a:t>
            </a:r>
          </a:p>
          <a:p>
            <a:pPr lvl="1"/>
            <a:r>
              <a:rPr lang="de-DE" sz="2200" dirty="0"/>
              <a:t>Die Luft wird turbulent</a:t>
            </a:r>
          </a:p>
          <a:p>
            <a:pPr lvl="1"/>
            <a:r>
              <a:rPr lang="de-DE" sz="2200" dirty="0"/>
              <a:t>Das Segelflugzeug sinkt zusätzlich</a:t>
            </a:r>
            <a:br>
              <a:rPr lang="de-DE" sz="2200" dirty="0"/>
            </a:br>
            <a:r>
              <a:rPr lang="de-DE" sz="2200" dirty="0"/>
              <a:t>„Wo Sinken ist, ist auch Steigen!“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7.3 Flugplanung und Streckenwahl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D0E7FC62-43F4-4D47-BF28-E8533F5D60B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FF0000"/>
                </a:solidFill>
              </a:rPr>
              <a:t>Thermik anfliegen und zentrieren</a:t>
            </a:r>
          </a:p>
        </p:txBody>
      </p:sp>
      <p:pic>
        <p:nvPicPr>
          <p:cNvPr id="14" name="Afbeelding 1">
            <a:extLst>
              <a:ext uri="{FF2B5EF4-FFF2-40B4-BE49-F238E27FC236}">
                <a16:creationId xmlns:a16="http://schemas.microsoft.com/office/drawing/2014/main" id="{2E7A53C1-F232-FB41-9DBE-157F60035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28" y="1422313"/>
            <a:ext cx="5125294" cy="1862245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11B99CA5-3320-A34B-94FF-901B7D1E6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28" y="3721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6145" name="Grafik 51">
            <a:extLst>
              <a:ext uri="{FF2B5EF4-FFF2-40B4-BE49-F238E27FC236}">
                <a16:creationId xmlns:a16="http://schemas.microsoft.com/office/drawing/2014/main" id="{5B6842E7-CA9F-9D47-A7AB-90028E82C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7" y="3362984"/>
            <a:ext cx="4074417" cy="303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A27D7BA4-E7DA-3044-8CEF-F536AC2CCBF1}"/>
              </a:ext>
            </a:extLst>
          </p:cNvPr>
          <p:cNvSpPr txBox="1"/>
          <p:nvPr/>
        </p:nvSpPr>
        <p:spPr>
          <a:xfrm>
            <a:off x="4640239" y="3577888"/>
            <a:ext cx="69842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Spüren die Aufwärtsbewegung und / oder ein Flügel wird angehoben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Ändere des Kurs in Richtung des angehobenen Flügels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Die Geschwindigkeit steigt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Das Variometer beginnt zu steigen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/>
              <a:t>Wenn die Aufwärtsbeschleunigung endet: Kreise in Richtung des Flügels ein, der vom Aufwind angehoben wird.</a:t>
            </a:r>
          </a:p>
        </p:txBody>
      </p:sp>
    </p:spTree>
    <p:extLst>
      <p:ext uri="{BB962C8B-B14F-4D97-AF65-F5344CB8AC3E}">
        <p14:creationId xmlns:p14="http://schemas.microsoft.com/office/powerpoint/2010/main" val="114213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351F76C1-A864-F641-B94C-F54038AA04EC}"/>
              </a:ext>
            </a:extLst>
          </p:cNvPr>
          <p:cNvSpPr/>
          <p:nvPr/>
        </p:nvSpPr>
        <p:spPr>
          <a:xfrm>
            <a:off x="6500969" y="2519534"/>
            <a:ext cx="5234388" cy="3881265"/>
          </a:xfrm>
          <a:prstGeom prst="rect">
            <a:avLst/>
          </a:prstGeom>
          <a:solidFill>
            <a:srgbClr val="A6DC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92397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7.3.2 Streckensegelflug - Taktik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b="1" dirty="0"/>
          </a:p>
          <a:p>
            <a:r>
              <a:rPr lang="de-DE" b="1" dirty="0"/>
              <a:t>270</a:t>
            </a:r>
            <a:r>
              <a:rPr lang="de-DE" b="1" baseline="30000" dirty="0"/>
              <a:t>o</a:t>
            </a:r>
            <a:r>
              <a:rPr lang="de-DE" b="1" dirty="0"/>
              <a:t>-Methode</a:t>
            </a:r>
            <a:br>
              <a:rPr lang="de-DE" b="1" dirty="0"/>
            </a:br>
            <a:r>
              <a:rPr lang="de-DE" dirty="0"/>
              <a:t>Im maximalen Steigen nach einem ¾ Kreis </a:t>
            </a:r>
            <a:br>
              <a:rPr lang="de-DE" dirty="0"/>
            </a:br>
            <a:r>
              <a:rPr lang="de-DE" dirty="0"/>
              <a:t>zum Verlagern aufrichten  </a:t>
            </a:r>
            <a:br>
              <a:rPr lang="de-DE" dirty="0"/>
            </a:b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7.3 Flugplanung und Streckenwahl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3F7940C-0C64-C14E-942D-28923AD1A2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Zentriertechniken</a:t>
            </a:r>
          </a:p>
          <a:p>
            <a:r>
              <a:rPr lang="de-DE" b="1" dirty="0"/>
              <a:t>Steiler-Flacher-Methode:</a:t>
            </a:r>
            <a:br>
              <a:rPr lang="de-DE" dirty="0"/>
            </a:br>
            <a:r>
              <a:rPr lang="de-DE" dirty="0"/>
              <a:t>Steigen nimmt zu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/>
              <a:t>flacher (±20°), </a:t>
            </a:r>
            <a:br>
              <a:rPr lang="de-DE" dirty="0"/>
            </a:br>
            <a:r>
              <a:rPr lang="de-DE" dirty="0"/>
              <a:t>Steigen nimmt ab  </a:t>
            </a:r>
            <a:r>
              <a:rPr lang="de-DE" dirty="0">
                <a:sym typeface="Wingdings" pitchFamily="2" charset="2"/>
              </a:rPr>
              <a:t> steiler (</a:t>
            </a:r>
            <a:r>
              <a:rPr lang="de-DE" dirty="0"/>
              <a:t>max. 50°) 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4C82335-EBDC-144E-BB92-52D0E13DE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051" name="Grafik 53">
            <a:extLst>
              <a:ext uri="{FF2B5EF4-FFF2-40B4-BE49-F238E27FC236}">
                <a16:creationId xmlns:a16="http://schemas.microsoft.com/office/drawing/2014/main" id="{BDF4BA01-10EA-1542-B8FB-ED9AA3776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3" y="2519534"/>
            <a:ext cx="5179885" cy="388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E93F9BFE-374F-B34E-9FC8-3F8955D07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053" name="Grafik 54">
            <a:extLst>
              <a:ext uri="{FF2B5EF4-FFF2-40B4-BE49-F238E27FC236}">
                <a16:creationId xmlns:a16="http://schemas.microsoft.com/office/drawing/2014/main" id="{42C753C1-93E5-E84C-9BA9-7E8154583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969" y="2519534"/>
            <a:ext cx="4116493" cy="388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504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92397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7.3.2 Streckensegelflug - Taktik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 </a:t>
            </a:r>
          </a:p>
          <a:p>
            <a:r>
              <a:rPr lang="de-DE" dirty="0"/>
              <a:t>Fliegen mit konstanter Querneigung und Geschwindigkeit sind Grundvoraussetzungen, um einen Aufwind nicht zu verlieren.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7.3 Flugplanung und Streckenwahl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3F7940C-0C64-C14E-942D-28923AD1A2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de-DE" b="1" dirty="0"/>
          </a:p>
          <a:p>
            <a:r>
              <a:rPr lang="de-DE" b="1" dirty="0"/>
              <a:t>Kombinierte Methode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4C82335-EBDC-144E-BB92-52D0E13DE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93F9BFE-374F-B34E-9FC8-3F8955D07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2" name="Afbeelding 1">
            <a:extLst>
              <a:ext uri="{FF2B5EF4-FFF2-40B4-BE49-F238E27FC236}">
                <a16:creationId xmlns:a16="http://schemas.microsoft.com/office/drawing/2014/main" id="{3A32EE62-2FE5-D642-9028-B5B3703F5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8" y="2019869"/>
            <a:ext cx="4651566" cy="4380930"/>
          </a:xfrm>
          <a:prstGeom prst="rect">
            <a:avLst/>
          </a:prstGeom>
        </p:spPr>
      </p:pic>
      <p:pic>
        <p:nvPicPr>
          <p:cNvPr id="13" name="Afbeelding 1">
            <a:extLst>
              <a:ext uri="{FF2B5EF4-FFF2-40B4-BE49-F238E27FC236}">
                <a16:creationId xmlns:a16="http://schemas.microsoft.com/office/drawing/2014/main" id="{8684E967-C018-E64D-949D-FEBA4DA73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22" y="2550888"/>
            <a:ext cx="4490117" cy="3702305"/>
          </a:xfrm>
          <a:prstGeom prst="rect">
            <a:avLst/>
          </a:prstGeom>
        </p:spPr>
      </p:pic>
      <p:pic>
        <p:nvPicPr>
          <p:cNvPr id="11" name="Grafik 10" descr="Hochspannung Silhouette">
            <a:extLst>
              <a:ext uri="{FF2B5EF4-FFF2-40B4-BE49-F238E27FC236}">
                <a16:creationId xmlns:a16="http://schemas.microsoft.com/office/drawing/2014/main" id="{77AD8673-EB5C-ED4D-8945-E8EB69E11A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7104" y="2917926"/>
            <a:ext cx="1417320" cy="141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23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78749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7.3.2 Streckensegelflug - Taktik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 Verlassen des Aufwinds</a:t>
            </a:r>
          </a:p>
          <a:p>
            <a:r>
              <a:rPr lang="de-DE" dirty="0"/>
              <a:t>Du machst den letzten Kreis gerade durch den Kern der Thermik und erhöhst gleichzeitig deine Geschwindigkeit</a:t>
            </a:r>
            <a:br>
              <a:rPr lang="de-DE" dirty="0"/>
            </a:br>
            <a:r>
              <a:rPr lang="de-DE" dirty="0">
                <a:sym typeface="Wingdings" pitchFamily="2" charset="2"/>
              </a:rPr>
              <a:t> </a:t>
            </a:r>
            <a:r>
              <a:rPr lang="de-DE" dirty="0"/>
              <a:t>du durchfliegst die Abwindzone beschleunigt mit wenig Höhenverlust</a:t>
            </a:r>
          </a:p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7.3 Flugplanung und Streckenwahl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3F7940C-0C64-C14E-942D-28923AD1A2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Querneigung und Geschwindigkeit im Kreis</a:t>
            </a:r>
          </a:p>
          <a:p>
            <a:r>
              <a:rPr lang="de-DE" dirty="0"/>
              <a:t>Die Überziehgeschwindigkeit und das geringste Sinken nehmen mit der Querneigung zunimmt: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4C82335-EBDC-144E-BB92-52D0E13DE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93F9BFE-374F-B34E-9FC8-3F8955D07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CB3617-451D-FF49-91C5-197598123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097" name="Grafik 59" descr="Ein Bild, das Himmel enthält.&#10;&#10;Automatisch generierte Beschreibung">
            <a:extLst>
              <a:ext uri="{FF2B5EF4-FFF2-40B4-BE49-F238E27FC236}">
                <a16:creationId xmlns:a16="http://schemas.microsoft.com/office/drawing/2014/main" id="{0D4C7CC2-3D1C-BB45-B7EF-E5CB3D2FE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276" y="3292896"/>
            <a:ext cx="4993366" cy="310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">
            <a:extLst>
              <a:ext uri="{FF2B5EF4-FFF2-40B4-BE49-F238E27FC236}">
                <a16:creationId xmlns:a16="http://schemas.microsoft.com/office/drawing/2014/main" id="{3BE7E313-11F9-BF4F-BF22-2942926A4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54" y="3290736"/>
            <a:ext cx="5652015" cy="3110064"/>
          </a:xfrm>
          <a:prstGeom prst="rect">
            <a:avLst/>
          </a:prstGeom>
        </p:spPr>
      </p:pic>
      <p:graphicFrame>
        <p:nvGraphicFramePr>
          <p:cNvPr id="10" name="Tabelle 14">
            <a:extLst>
              <a:ext uri="{FF2B5EF4-FFF2-40B4-BE49-F238E27FC236}">
                <a16:creationId xmlns:a16="http://schemas.microsoft.com/office/drawing/2014/main" id="{B1D9E942-D58F-534B-826B-22066E3B5487}"/>
              </a:ext>
            </a:extLst>
          </p:cNvPr>
          <p:cNvGraphicFramePr>
            <a:graphicFrameLocks noGrp="1"/>
          </p:cNvGraphicFramePr>
          <p:nvPr/>
        </p:nvGraphicFramePr>
        <p:xfrm>
          <a:off x="988911" y="2041099"/>
          <a:ext cx="4784098" cy="85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2049">
                  <a:extLst>
                    <a:ext uri="{9D8B030D-6E8A-4147-A177-3AD203B41FA5}">
                      <a16:colId xmlns:a16="http://schemas.microsoft.com/office/drawing/2014/main" val="1656276514"/>
                    </a:ext>
                  </a:extLst>
                </a:gridCol>
                <a:gridCol w="2392049">
                  <a:extLst>
                    <a:ext uri="{9D8B030D-6E8A-4147-A177-3AD203B41FA5}">
                      <a16:colId xmlns:a16="http://schemas.microsoft.com/office/drawing/2014/main" val="39314866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sz="2200" dirty="0"/>
                        <a:t>bis </a:t>
                      </a:r>
                      <a:r>
                        <a:rPr lang="nl-NL" sz="2200" dirty="0"/>
                        <a:t>20°  -   3%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l-NL" sz="2200" dirty="0"/>
                        <a:t>bis 30°  -    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999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nl-NL" sz="2200" dirty="0"/>
                        <a:t>bis 40°  - 14%</a:t>
                      </a:r>
                      <a:endParaRPr lang="de-DE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l-NL" sz="2200" dirty="0"/>
                        <a:t>bis 60°  -  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2360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952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790B14-FA1F-F44B-9304-EC1178CCD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78749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7.3.2 Streckensegelflug - Taktik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0D51F4-2B30-E148-9541-678A9FA91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913" y="941696"/>
            <a:ext cx="11778459" cy="54591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FF0000"/>
                </a:solidFill>
              </a:rPr>
              <a:t>Vorfliegen</a:t>
            </a:r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In der </a:t>
            </a:r>
            <a:r>
              <a:rPr lang="de-DE" b="1" dirty="0"/>
              <a:t>oberen Schicht </a:t>
            </a:r>
            <a:r>
              <a:rPr lang="de-DE" dirty="0"/>
              <a:t>fliegst Du nach </a:t>
            </a:r>
            <a:r>
              <a:rPr lang="de-DE" dirty="0" err="1"/>
              <a:t>MacCready</a:t>
            </a:r>
            <a:r>
              <a:rPr lang="de-DE" dirty="0"/>
              <a:t> mit der Einstellung des erwarteten Steigens. In dieser Schicht ist die Thermik in der Regel am stärksten. Schwaches Steigen nicht zentriert; fliege weiter, bis du einen Aufwind findest, der dem erwarteten Steigen entspricht.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Wenn du in die </a:t>
            </a:r>
            <a:r>
              <a:rPr lang="de-DE" b="1" dirty="0"/>
              <a:t>mittlere Schicht </a:t>
            </a:r>
            <a:r>
              <a:rPr lang="de-DE" dirty="0"/>
              <a:t>gesunken bist ohne das erwartete Steigen zu finden, werde vorsichtiger und gebe dich mit weniger Steigen zufrieden. Halbiere die MC-Einstellung.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B1B279-D1CB-4E4C-B5B5-F45FA054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D072121-A56B-C748-92A0-452B8A270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7.3 Flugplanung und Streckenwahl</a:t>
            </a:r>
          </a:p>
          <a:p>
            <a:endParaRPr lang="de-DE" dirty="0"/>
          </a:p>
        </p:txBody>
      </p:sp>
      <p:pic>
        <p:nvPicPr>
          <p:cNvPr id="8" name="Afbeelding 1">
            <a:extLst>
              <a:ext uri="{FF2B5EF4-FFF2-40B4-BE49-F238E27FC236}">
                <a16:creationId xmlns:a16="http://schemas.microsoft.com/office/drawing/2014/main" id="{95C5DF5B-791D-204A-803B-9BE316D7F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785" y="921608"/>
            <a:ext cx="7590309" cy="387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97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EA29E4-D81C-B94E-B515-7793FD0C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78749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7.3.2 Streckensegelflug - Taktik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BA22D1-1FF2-594A-9274-EF479FC90C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Halte nach Wolken Ausschau, die sich möglichst nahe an deinem Kurs und vor allem auf der Luvseite befinden.</a:t>
            </a:r>
          </a:p>
          <a:p>
            <a:r>
              <a:rPr lang="de-DE" dirty="0"/>
              <a:t>Du kannst etwa 10° bis 30° vom Kurs abweichen, um den Wolken zu folgen. Wenn sie weiter als 30° von deinem Kurs entfernt sind, bringt nur eine Wolkenstraße einen Geschwindigkeitsgewinn.</a:t>
            </a:r>
          </a:p>
          <a:p>
            <a:r>
              <a:rPr lang="de-DE" dirty="0"/>
              <a:t>Aufwinde zwischen 45° und 90° von der Kurslinie sollten nur angeflogen werden, wenn Du keine andere Möglichkeit mehr siehst um oben zu bleiben.</a:t>
            </a:r>
          </a:p>
          <a:p>
            <a:r>
              <a:rPr lang="de-DE" dirty="0"/>
              <a:t>Ein Rückflug zum letzten Aufwind macht selten Sinn: die Wahrscheinlichkeit voraus Steigen zu finden ist genauso groß. </a:t>
            </a:r>
          </a:p>
          <a:p>
            <a:r>
              <a:rPr lang="de-DE" dirty="0"/>
              <a:t>Wenn Du die Wahl hast zwischen links und rechts von Ihrem Kurs: Folge den Wolken / den potentiellen Thermikquellen im Luv.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B87604-353F-E343-87D7-493E6EDA5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B6491BE-95B5-BC49-AE0A-BD791295C0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7.3 Flugplanung und Streckenwahl</a:t>
            </a:r>
          </a:p>
          <a:p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D1D291AF-519A-2C47-810A-7F75B219AC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13DDB36D-F741-B440-A0BC-F8963E7E4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8195" name="Grafik 68">
            <a:extLst>
              <a:ext uri="{FF2B5EF4-FFF2-40B4-BE49-F238E27FC236}">
                <a16:creationId xmlns:a16="http://schemas.microsoft.com/office/drawing/2014/main" id="{0490F925-3FFD-814E-A209-E68ACE249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8"/>
          <a:stretch>
            <a:fillRect/>
          </a:stretch>
        </p:blipFill>
        <p:spPr bwMode="auto">
          <a:xfrm>
            <a:off x="224628" y="996174"/>
            <a:ext cx="5795172" cy="440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2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AC422-73B0-4880-8217-243373E43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616024" cy="504000"/>
          </a:xfrm>
        </p:spPr>
        <p:txBody>
          <a:bodyPr>
            <a:noAutofit/>
          </a:bodyPr>
          <a:lstStyle/>
          <a:p>
            <a:r>
              <a:rPr lang="de-DE" sz="2400" dirty="0"/>
              <a:t>Flugleistung und Flugplanung: Gliederung (SFCL)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6C87F1-7C08-4959-A7EC-85DEC81366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7.1	Überprüfung von Masse und Schwerpunkt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Mass and balance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7.2	Geschwindigkeitspolare von Segelflugzeugen und Reisegeschwindigkeit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Speed polar of sailplanes or cruising speed </a:t>
            </a:r>
            <a:endParaRPr lang="de-DE" sz="2000" i="1" dirty="0">
              <a:solidFill>
                <a:srgbClr val="044C96"/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7.3	Flugplanung und Streckenwahl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Flight planning and task setting </a:t>
            </a:r>
            <a:endParaRPr lang="de-DE" sz="2000" i="1" dirty="0">
              <a:solidFill>
                <a:srgbClr val="044C96"/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7.4	ICAO Flugplan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ICAO flight plan (ATS flight plan) </a:t>
            </a: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7.5	Flugüberwachung und Streckenplanung im Flug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Flight monitoring and in-flight re-planning</a:t>
            </a:r>
            <a:endParaRPr lang="de-DE" sz="2000" i="1" dirty="0">
              <a:solidFill>
                <a:srgbClr val="044C96"/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endParaRPr lang="de-DE" sz="2400" dirty="0"/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 </a:t>
            </a:r>
            <a:endParaRPr lang="de-DE" sz="2000" i="1" dirty="0">
              <a:solidFill>
                <a:srgbClr val="044C96"/>
              </a:solidFill>
            </a:endParaRPr>
          </a:p>
          <a:p>
            <a:pPr marL="541338" indent="-541338">
              <a:lnSpc>
                <a:spcPct val="100000"/>
              </a:lnSpc>
              <a:buNone/>
            </a:pPr>
            <a:r>
              <a:rPr lang="de-DE" sz="2400" dirty="0"/>
              <a:t> </a:t>
            </a:r>
          </a:p>
          <a:p>
            <a:pPr marL="806450" indent="4763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None/>
            </a:pPr>
            <a:r>
              <a:rPr lang="en-US" sz="2000" i="1" dirty="0">
                <a:solidFill>
                  <a:srgbClr val="044C96"/>
                </a:solidFill>
              </a:rPr>
              <a:t> </a:t>
            </a:r>
            <a:endParaRPr lang="de-DE" sz="2000" i="1" dirty="0">
              <a:solidFill>
                <a:srgbClr val="044C96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74E809-361D-4737-B52C-E6563C29B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5CEE88F5-5A33-0947-8CA3-B07FC98AD27A}"/>
              </a:ext>
            </a:extLst>
          </p:cNvPr>
          <p:cNvSpPr/>
          <p:nvPr/>
        </p:nvSpPr>
        <p:spPr>
          <a:xfrm>
            <a:off x="170898" y="2579424"/>
            <a:ext cx="5830614" cy="827603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903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78749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7.3.2 Streckensegelflug - Taktik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7.2 Geschwindigkeitspolare </a:t>
            </a:r>
            <a:r>
              <a:rPr lang="de-DE" dirty="0"/>
              <a:t>von Segelflugzeugen und Reisegeschwindigkeit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3F7940C-0C64-C14E-942D-28923AD1A2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FF0000"/>
                </a:solidFill>
              </a:rPr>
              <a:t>Thermiksuche</a:t>
            </a:r>
          </a:p>
          <a:p>
            <a:pPr marL="0" indent="0">
              <a:buNone/>
            </a:pPr>
            <a:endParaRPr lang="de-DE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rgbClr val="FF0000"/>
              </a:solidFill>
            </a:endParaRPr>
          </a:p>
          <a:p>
            <a:r>
              <a:rPr lang="de-DE" b="1" dirty="0"/>
              <a:t>Wahl der Wolke</a:t>
            </a:r>
          </a:p>
          <a:p>
            <a:endParaRPr lang="de-DE" sz="900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de-DE" sz="2200" dirty="0">
                <a:solidFill>
                  <a:srgbClr val="FF0000"/>
                </a:solidFill>
              </a:rPr>
              <a:t>1</a:t>
            </a:r>
            <a:r>
              <a:rPr lang="de-DE" sz="2200" dirty="0"/>
              <a:t>, </a:t>
            </a:r>
            <a:r>
              <a:rPr lang="de-DE" sz="2200" dirty="0">
                <a:solidFill>
                  <a:srgbClr val="FF0000"/>
                </a:solidFill>
              </a:rPr>
              <a:t>2</a:t>
            </a:r>
            <a:r>
              <a:rPr lang="de-DE" sz="2200" dirty="0"/>
              <a:t> und </a:t>
            </a:r>
            <a:r>
              <a:rPr lang="de-DE" sz="2200" dirty="0">
                <a:solidFill>
                  <a:srgbClr val="FF0000"/>
                </a:solidFill>
              </a:rPr>
              <a:t>3:</a:t>
            </a:r>
            <a:r>
              <a:rPr lang="de-DE" sz="2200" dirty="0"/>
              <a:t> Die ersten drei Wolken </a:t>
            </a:r>
            <a:br>
              <a:rPr lang="de-DE" sz="2200" dirty="0"/>
            </a:br>
            <a:r>
              <a:rPr lang="de-DE" sz="2200" dirty="0"/>
              <a:t>befinden sich in der Aufbauphase. 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de-DE" sz="2200" dirty="0">
                <a:solidFill>
                  <a:srgbClr val="FF0000"/>
                </a:solidFill>
              </a:rPr>
              <a:t>4</a:t>
            </a:r>
            <a:r>
              <a:rPr lang="de-DE" sz="2200" dirty="0"/>
              <a:t> Cumuluswolken in Form eines </a:t>
            </a:r>
            <a:br>
              <a:rPr lang="de-DE" sz="2200" dirty="0"/>
            </a:br>
            <a:r>
              <a:rPr lang="de-DE" sz="2200" dirty="0"/>
              <a:t>Dreiecks mit der Spitze nach oben </a:t>
            </a:r>
            <a:br>
              <a:rPr lang="de-DE" sz="2200" dirty="0"/>
            </a:br>
            <a:r>
              <a:rPr lang="de-DE" sz="2200" dirty="0"/>
              <a:t>haben normalerweise das beste</a:t>
            </a:r>
            <a:br>
              <a:rPr lang="de-DE" sz="2200" dirty="0"/>
            </a:br>
            <a:r>
              <a:rPr lang="de-DE" sz="2200" dirty="0"/>
              <a:t>Steigen.</a:t>
            </a:r>
          </a:p>
          <a:p>
            <a:pPr lvl="1"/>
            <a:endParaRPr lang="de-DE" sz="2200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4C82335-EBDC-144E-BB92-52D0E13DE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93F9BFE-374F-B34E-9FC8-3F8955D07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CB3617-451D-FF49-91C5-197598123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3" name="Afbeelding 2">
            <a:extLst>
              <a:ext uri="{FF2B5EF4-FFF2-40B4-BE49-F238E27FC236}">
                <a16:creationId xmlns:a16="http://schemas.microsoft.com/office/drawing/2014/main" id="{2F79A6FB-6EF4-B047-AE3E-94CFDA341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091" y="1784575"/>
            <a:ext cx="6917714" cy="3285914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092" y="5172508"/>
            <a:ext cx="11312279" cy="13374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dirty="0">
                <a:solidFill>
                  <a:srgbClr val="FF0000"/>
                </a:solidFill>
              </a:rPr>
              <a:t>5</a:t>
            </a:r>
            <a:r>
              <a:rPr lang="de-DE" dirty="0"/>
              <a:t> Eine Wolke in Form eines umgekehrten Dreiecks beginnt sich aufzulösen.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dirty="0">
                <a:solidFill>
                  <a:srgbClr val="FF0000"/>
                </a:solidFill>
              </a:rPr>
              <a:t>6</a:t>
            </a:r>
            <a:r>
              <a:rPr lang="de-DE" dirty="0"/>
              <a:t> Wenn der Aufwind nicht mehr mit warmer Luft versorgt wird, löst sich die Wolke auf.</a:t>
            </a:r>
          </a:p>
        </p:txBody>
      </p:sp>
    </p:spTree>
    <p:extLst>
      <p:ext uri="{BB962C8B-B14F-4D97-AF65-F5344CB8AC3E}">
        <p14:creationId xmlns:p14="http://schemas.microsoft.com/office/powerpoint/2010/main" val="1826296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78749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7.3.2 Streckensegelflug - Taktik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3636" y="924910"/>
            <a:ext cx="7613736" cy="5475890"/>
          </a:xfrm>
        </p:spPr>
        <p:txBody>
          <a:bodyPr>
            <a:normAutofit lnSpcReduction="10000"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Das Steigen in einem Aufwind ist nicht überall gleich.</a:t>
            </a:r>
          </a:p>
          <a:p>
            <a:r>
              <a:rPr lang="de-DE" dirty="0"/>
              <a:t>Das stärkste Steigen findest du in der Regel</a:t>
            </a:r>
          </a:p>
          <a:p>
            <a:pPr lvl="1"/>
            <a:r>
              <a:rPr lang="de-DE" sz="2200" dirty="0"/>
              <a:t>auf der Sonnenseite     oder</a:t>
            </a:r>
          </a:p>
          <a:p>
            <a:pPr lvl="1"/>
            <a:r>
              <a:rPr lang="de-DE" sz="2200" dirty="0"/>
              <a:t>Auf der Wind-Seite       oder</a:t>
            </a:r>
          </a:p>
          <a:p>
            <a:pPr lvl="1"/>
            <a:r>
              <a:rPr lang="de-DE" sz="2200" dirty="0"/>
              <a:t>unterhalb der dicksten Stelle der Wolke, wo die Basis am dunkelsten ist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7.2 Geschwindigkeitspolare </a:t>
            </a:r>
            <a:r>
              <a:rPr lang="de-DE" dirty="0"/>
              <a:t>von Segelflugzeugen und Reisegeschwindigkeit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3F7940C-0C64-C14E-942D-28923AD1A2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4C82335-EBDC-144E-BB92-52D0E13DE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93F9BFE-374F-B34E-9FC8-3F8955D07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CB3617-451D-FF49-91C5-197598123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3" name="Afbeelding 2">
            <a:extLst>
              <a:ext uri="{FF2B5EF4-FFF2-40B4-BE49-F238E27FC236}">
                <a16:creationId xmlns:a16="http://schemas.microsoft.com/office/drawing/2014/main" id="{B53228FE-E644-CB46-A638-17F082C349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97"/>
          <a:stretch/>
        </p:blipFill>
        <p:spPr>
          <a:xfrm>
            <a:off x="470315" y="3871364"/>
            <a:ext cx="3037464" cy="2562156"/>
          </a:xfrm>
          <a:prstGeom prst="rect">
            <a:avLst/>
          </a:prstGeom>
        </p:spPr>
      </p:pic>
      <p:pic>
        <p:nvPicPr>
          <p:cNvPr id="15" name="Afbeelding 3">
            <a:extLst>
              <a:ext uri="{FF2B5EF4-FFF2-40B4-BE49-F238E27FC236}">
                <a16:creationId xmlns:a16="http://schemas.microsoft.com/office/drawing/2014/main" id="{7659B5E3-B627-A043-B65C-BEE97E9B0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70"/>
          <a:stretch/>
        </p:blipFill>
        <p:spPr>
          <a:xfrm>
            <a:off x="470314" y="951032"/>
            <a:ext cx="3037465" cy="2840952"/>
          </a:xfrm>
          <a:prstGeom prst="rect">
            <a:avLst/>
          </a:prstGeom>
        </p:spPr>
      </p:pic>
      <p:pic>
        <p:nvPicPr>
          <p:cNvPr id="16" name="Afbeelding 5">
            <a:extLst>
              <a:ext uri="{FF2B5EF4-FFF2-40B4-BE49-F238E27FC236}">
                <a16:creationId xmlns:a16="http://schemas.microsoft.com/office/drawing/2014/main" id="{02703057-A83D-4944-905A-B481DC832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271" y="951032"/>
            <a:ext cx="6093494" cy="284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62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EA29E4-D81C-B94E-B515-7793FD0C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78749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7.3.2 Streckensegelflug - Taktik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BA22D1-1FF2-594A-9274-EF479FC90C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b="1" dirty="0"/>
              <a:t>Phase 1 - Bodenorientierte Phase: </a:t>
            </a:r>
            <a:endParaRPr lang="de-DE" dirty="0"/>
          </a:p>
          <a:p>
            <a:r>
              <a:rPr lang="de-DE" dirty="0"/>
              <a:t>Beziehe die Oberflächenstruktur bei der Fortsetzung des Fluges mit ein </a:t>
            </a:r>
          </a:p>
          <a:p>
            <a:r>
              <a:rPr lang="de-DE" dirty="0"/>
              <a:t>Berücksichtige mehrere Landefeldalternativen</a:t>
            </a:r>
          </a:p>
          <a:p>
            <a:r>
              <a:rPr lang="de-DE" dirty="0"/>
              <a:t>Bestimmung die Richtung des Bodenwindes </a:t>
            </a:r>
          </a:p>
          <a:p>
            <a:pPr marL="0" indent="0">
              <a:buNone/>
            </a:pPr>
            <a:r>
              <a:rPr lang="de-DE" b="1" dirty="0"/>
              <a:t>Phase 2 - Landeorientierte Phase: </a:t>
            </a:r>
            <a:endParaRPr lang="de-DE" dirty="0"/>
          </a:p>
          <a:p>
            <a:r>
              <a:rPr lang="de-DE" dirty="0"/>
              <a:t>Landefeld auswählen</a:t>
            </a:r>
          </a:p>
          <a:p>
            <a:r>
              <a:rPr lang="de-DE" dirty="0"/>
              <a:t>Festlegung der „Platzrunde“ </a:t>
            </a:r>
          </a:p>
          <a:p>
            <a:r>
              <a:rPr lang="de-DE" dirty="0"/>
              <a:t>Thermiksuche nur noch in der „Platzrunde“ </a:t>
            </a:r>
          </a:p>
          <a:p>
            <a:pPr marL="0" indent="0">
              <a:buNone/>
            </a:pPr>
            <a:r>
              <a:rPr lang="de-DE" b="1" dirty="0"/>
              <a:t>Phase 3 - Landephase: </a:t>
            </a:r>
            <a:endParaRPr lang="de-DE" dirty="0"/>
          </a:p>
          <a:p>
            <a:r>
              <a:rPr lang="de-DE" dirty="0"/>
              <a:t>Landecheck</a:t>
            </a:r>
          </a:p>
          <a:p>
            <a:r>
              <a:rPr lang="de-DE" dirty="0"/>
              <a:t>Position anfliegen </a:t>
            </a:r>
          </a:p>
          <a:p>
            <a:r>
              <a:rPr lang="de-DE" dirty="0"/>
              <a:t>Landeeinteilung wie am Flugplatz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B87604-353F-E343-87D7-493E6EDA5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B6491BE-95B5-BC49-AE0A-BD791295C0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7.3 Flugplanung und Streckenwahl</a:t>
            </a:r>
          </a:p>
          <a:p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D1D291AF-519A-2C47-810A-7F75B219AC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FF0000"/>
                </a:solidFill>
              </a:rPr>
              <a:t>Außenlandung</a:t>
            </a:r>
          </a:p>
          <a:p>
            <a:r>
              <a:rPr lang="de-DE" b="1" dirty="0"/>
              <a:t>Der Landetrichter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13DDB36D-F741-B440-A0BC-F8963E7E4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A6E80B-FE23-F44B-8944-6EAA22303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" name="Grafik 71">
            <a:extLst>
              <a:ext uri="{FF2B5EF4-FFF2-40B4-BE49-F238E27FC236}">
                <a16:creationId xmlns:a16="http://schemas.microsoft.com/office/drawing/2014/main" id="{F7F66314-A6E2-8E47-A95F-59FC6D803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870" y="1801640"/>
            <a:ext cx="5202762" cy="446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907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EA29E4-D81C-B94E-B515-7793FD0C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78749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7.3.2 Streckensegelflug - Taktik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BA22D1-1FF2-594A-9274-EF479FC90C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r>
              <a:rPr lang="de-DE" dirty="0"/>
              <a:t>Gegen den Wind mit ausreichender Länge</a:t>
            </a:r>
          </a:p>
          <a:p>
            <a:r>
              <a:rPr lang="de-DE" dirty="0"/>
              <a:t>Eben oder </a:t>
            </a:r>
            <a:r>
              <a:rPr lang="de-DE" dirty="0" err="1"/>
              <a:t>hangauf</a:t>
            </a:r>
            <a:endParaRPr lang="de-DE" dirty="0"/>
          </a:p>
          <a:p>
            <a:r>
              <a:rPr lang="de-DE" dirty="0"/>
              <a:t>Freier Anflug ohne Hindernisse</a:t>
            </a:r>
          </a:p>
          <a:p>
            <a:r>
              <a:rPr lang="de-DE" dirty="0"/>
              <a:t>„braun vor grün“:</a:t>
            </a:r>
            <a:br>
              <a:rPr lang="de-DE" b="1" dirty="0"/>
            </a:br>
            <a:r>
              <a:rPr lang="de-DE" dirty="0"/>
              <a:t>Felder den Wiesen oder hohem Bewuchs vorziehen, da sie keine Hindernisse verbergen können</a:t>
            </a:r>
          </a:p>
          <a:p>
            <a:endParaRPr lang="de-DE" dirty="0"/>
          </a:p>
          <a:p>
            <a:r>
              <a:rPr lang="de-DE" dirty="0"/>
              <a:t>Überfliege zur Kontrolle das Landefeld</a:t>
            </a:r>
          </a:p>
          <a:p>
            <a:r>
              <a:rPr lang="de-DE" dirty="0"/>
              <a:t>Ab der Position ist eine Außenlandung das gleiche wie eine normale Landung am Flugplatz.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B87604-353F-E343-87D7-493E6EDA5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B6491BE-95B5-BC49-AE0A-BD791295C0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7.3 Flugplanung und Streckenwahl</a:t>
            </a:r>
          </a:p>
          <a:p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D1D291AF-519A-2C47-810A-7F75B219AC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Auswahl des Landefelds und Landung: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13DDB36D-F741-B440-A0BC-F8963E7E4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A6E80B-FE23-F44B-8944-6EAA22303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610E573-35F4-FA43-965F-3E51E1192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1265" name="Grafik 75" descr="Ein Bild, das Text, Baum, Karte enthält.&#10;&#10;Automatisch generierte Beschreibung">
            <a:extLst>
              <a:ext uri="{FF2B5EF4-FFF2-40B4-BE49-F238E27FC236}">
                <a16:creationId xmlns:a16="http://schemas.microsoft.com/office/drawing/2014/main" id="{3390C2AA-C55E-2B4A-8872-99818C61C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06" y="2811440"/>
            <a:ext cx="5918067" cy="358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560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2C7A8-7EE1-445E-B18B-B0B44B0295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7.3 Flugplanung und Streckenwahl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3147B01-30C8-421C-BD17-8AC69CBE5D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44C96"/>
                </a:solidFill>
              </a:rPr>
              <a:t>Flight planning and task setting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18B720-1CFD-4B73-A56F-433DC892E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8534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86527" cy="504000"/>
          </a:xfrm>
        </p:spPr>
        <p:txBody>
          <a:bodyPr>
            <a:noAutofit/>
          </a:bodyPr>
          <a:lstStyle/>
          <a:p>
            <a:r>
              <a:rPr lang="de-DE" sz="2800" dirty="0"/>
              <a:t>7.3 Flugplanung und Streckenwahl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de-DE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b="1" dirty="0">
              <a:solidFill>
                <a:srgbClr val="FF0000"/>
              </a:solidFill>
            </a:endParaRPr>
          </a:p>
          <a:p>
            <a:r>
              <a:rPr lang="de-DE" dirty="0"/>
              <a:t>Der Abschnitt „Flugplanung und Streckenwahl“ befasst sich mit der Vorbereitung und Planung von Überlandflügen. </a:t>
            </a:r>
          </a:p>
          <a:p>
            <a:r>
              <a:rPr lang="de-DE" dirty="0"/>
              <a:t>Im Segelflug bestimmen die zu erwartende Länge, Dauer und Stärke der Thermik weitgehend, welchen Überlandflug wir planen können,</a:t>
            </a:r>
            <a:br>
              <a:rPr lang="de-DE" dirty="0"/>
            </a:br>
            <a:r>
              <a:rPr lang="de-DE" dirty="0"/>
              <a:t>Im Motor-angetriebenen Flug eher Reisegeschwindigkeit und Benzinvorrat.</a:t>
            </a:r>
          </a:p>
          <a:p>
            <a:r>
              <a:rPr lang="de-DE" dirty="0"/>
              <a:t>Daneben sind Luftraumbeschränkungen und allgemeine meteorologische Einflüsse flugplanungsrelevant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7.3 Flugplanung und Streckenwahl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1E81C8D7-730C-454E-A1D1-E340FE605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CA58FF8-893D-5F46-BE67-F2F3F29ED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611A3AC-664B-B54B-8095-28B75F564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7F02EC-44DE-7945-A57F-4B746253E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06" y="1795170"/>
            <a:ext cx="6199685" cy="409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CB0E917-76CF-894B-8735-878E175E3977}"/>
              </a:ext>
            </a:extLst>
          </p:cNvPr>
          <p:cNvSpPr txBox="1"/>
          <p:nvPr/>
        </p:nvSpPr>
        <p:spPr>
          <a:xfrm>
            <a:off x="224628" y="924910"/>
            <a:ext cx="5347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rgbClr val="FF0000"/>
                </a:solidFill>
              </a:rPr>
              <a:t>Flugplanung und Streckenwahl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8452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57333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7.3.1 Flugdurchführungsplanung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de-DE" b="1" dirty="0"/>
              <a:t>Jeder Pilot ist zur Flugvorbereitung verpflichtet! </a:t>
            </a:r>
            <a:r>
              <a:rPr lang="de-DE" dirty="0"/>
              <a:t>(Durchführungsverordnung (EU) Nr. 923/2012, Abschnitt 2, SERA.2010 Verantwortlichkeiten)</a:t>
            </a:r>
          </a:p>
          <a:p>
            <a:r>
              <a:rPr lang="de-DE" dirty="0"/>
              <a:t>Für alle Flüge, die über die Umgebung eines Flugplatzes hinausgehen, muss im Rahmen der Flugvorbereitung eine </a:t>
            </a:r>
            <a:r>
              <a:rPr lang="de-DE" b="1" dirty="0"/>
              <a:t>eingehende Wetterberatung</a:t>
            </a:r>
            <a:r>
              <a:rPr lang="de-DE" dirty="0"/>
              <a:t> eingeholt werden.</a:t>
            </a:r>
          </a:p>
          <a:p>
            <a:r>
              <a:rPr lang="de-DE" dirty="0"/>
              <a:t>Je nach Streckenverlauf sind auch notwendige </a:t>
            </a:r>
            <a:r>
              <a:rPr lang="de-DE" b="1" dirty="0"/>
              <a:t>Flugsicherungsberatungs-informationen</a:t>
            </a:r>
            <a:r>
              <a:rPr lang="de-DE" dirty="0"/>
              <a:t> einzuholen, wie z.B. über den Status von Lufträumen Beschränkungs-gebieten.</a:t>
            </a:r>
          </a:p>
          <a:p>
            <a:r>
              <a:rPr lang="de-DE" dirty="0"/>
              <a:t>Die Vorbereitung muss nachvollziehbar / dokumentiert sein!</a:t>
            </a:r>
          </a:p>
          <a:p>
            <a:r>
              <a:rPr lang="de-DE" dirty="0"/>
              <a:t>Selbstbriefing ist i.d.R. ok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7.3 Flugplanung und Streckenwahl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1E81C8D7-730C-454E-A1D1-E340FE605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endParaRPr lang="de-DE" dirty="0"/>
          </a:p>
          <a:p>
            <a:r>
              <a:rPr lang="de-DE" dirty="0" err="1"/>
              <a:t>aa</a:t>
            </a:r>
            <a:endParaRPr lang="de-DE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CA58FF8-893D-5F46-BE67-F2F3F29ED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611A3AC-664B-B54B-8095-28B75F564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D3B767A0-3C4B-C542-9B7C-5E0DC76AC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131" y="1225426"/>
            <a:ext cx="3538704" cy="380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85F788EE-E9F7-144B-89AD-1A7B79D9B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6" y="876592"/>
            <a:ext cx="2876914" cy="469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98E9819-98B6-C04C-9C89-FB8CEE68E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273" y="3910013"/>
            <a:ext cx="3963727" cy="255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331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86527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7.3.1 Flugdurchführungsplanung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43850" y="924910"/>
            <a:ext cx="4023521" cy="5475890"/>
          </a:xfrm>
        </p:spPr>
        <p:txBody>
          <a:bodyPr>
            <a:noAutofit/>
          </a:bodyPr>
          <a:lstStyle/>
          <a:p>
            <a:endParaRPr lang="de-DE" dirty="0">
              <a:solidFill>
                <a:srgbClr val="333333"/>
              </a:solidFill>
            </a:endParaRPr>
          </a:p>
          <a:p>
            <a:r>
              <a:rPr lang="de-DE" dirty="0">
                <a:solidFill>
                  <a:srgbClr val="333333"/>
                </a:solidFill>
              </a:rPr>
              <a:t>Die </a:t>
            </a:r>
            <a:r>
              <a:rPr lang="de-DE" b="1" dirty="0">
                <a:solidFill>
                  <a:srgbClr val="333333"/>
                </a:solidFill>
              </a:rPr>
              <a:t>ICAO</a:t>
            </a:r>
            <a:r>
              <a:rPr lang="de-DE" dirty="0">
                <a:solidFill>
                  <a:srgbClr val="333333"/>
                </a:solidFill>
              </a:rPr>
              <a:t> hat die Anforderungen an </a:t>
            </a:r>
            <a:r>
              <a:rPr lang="de-DE" b="1" dirty="0">
                <a:solidFill>
                  <a:srgbClr val="333333"/>
                </a:solidFill>
              </a:rPr>
              <a:t>Luftfahrtkarten</a:t>
            </a:r>
            <a:r>
              <a:rPr lang="de-DE" dirty="0">
                <a:solidFill>
                  <a:srgbClr val="333333"/>
                </a:solidFill>
              </a:rPr>
              <a:t> definiert: </a:t>
            </a:r>
          </a:p>
          <a:p>
            <a:pPr lvl="1"/>
            <a:r>
              <a:rPr lang="de-DE" sz="2200" dirty="0">
                <a:solidFill>
                  <a:srgbClr val="333333"/>
                </a:solidFill>
              </a:rPr>
              <a:t>Festgelegter Maßstab</a:t>
            </a:r>
          </a:p>
          <a:p>
            <a:pPr lvl="1"/>
            <a:r>
              <a:rPr lang="de-DE" sz="2200" dirty="0">
                <a:solidFill>
                  <a:srgbClr val="333333"/>
                </a:solidFill>
              </a:rPr>
              <a:t>Kartenprojektion </a:t>
            </a:r>
          </a:p>
          <a:p>
            <a:pPr lvl="1"/>
            <a:r>
              <a:rPr lang="de-DE" sz="2200" dirty="0">
                <a:solidFill>
                  <a:srgbClr val="333333"/>
                </a:solidFill>
              </a:rPr>
              <a:t>Darstellung von Gelände, Gewässer, Siedlungen, Verkehrswege, Flugplätze, Funkfeuer, Lufträume,  etc. </a:t>
            </a:r>
            <a:br>
              <a:rPr lang="de-DE" sz="2200" dirty="0">
                <a:solidFill>
                  <a:srgbClr val="333333"/>
                </a:solidFill>
              </a:rPr>
            </a:br>
            <a:endParaRPr lang="de-DE" sz="2200" dirty="0">
              <a:solidFill>
                <a:srgbClr val="333333"/>
              </a:solidFill>
            </a:endParaRPr>
          </a:p>
          <a:p>
            <a:r>
              <a:rPr lang="de-DE" dirty="0">
                <a:solidFill>
                  <a:srgbClr val="333333"/>
                </a:solidFill>
              </a:rPr>
              <a:t>Die VFR-Karte 1:500 000 bietet guten Überblick und ist Grundlage für die Flugroutenplanung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7.3 Flugplanung und Streckenwahl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1E81C8D7-730C-454E-A1D1-E340FE605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FF0000"/>
                </a:solidFill>
              </a:rPr>
              <a:t>Flugdurchführungsplanung</a:t>
            </a:r>
          </a:p>
          <a:p>
            <a:endParaRPr lang="de-DE" dirty="0"/>
          </a:p>
          <a:p>
            <a:r>
              <a:rPr lang="de-DE" dirty="0" err="1"/>
              <a:t>aa</a:t>
            </a:r>
            <a:endParaRPr lang="de-DE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CA58FF8-893D-5F46-BE67-F2F3F29ED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611A3AC-664B-B54B-8095-28B75F564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BE064F9E-611D-DF44-8147-84FB7950A3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06" y="1408161"/>
            <a:ext cx="7313036" cy="499263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BC34C1F-8378-D540-A2B1-7417398DB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92" y="4614860"/>
            <a:ext cx="2220852" cy="19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78E2154-776D-7447-A478-7EE130C581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9422" y="1351009"/>
            <a:ext cx="4788192" cy="34619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6170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86527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7.3.1 Flugdurchführungsplanung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54384" y="924910"/>
            <a:ext cx="3612987" cy="547589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e-DE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b="1" dirty="0">
                <a:solidFill>
                  <a:srgbClr val="333333"/>
                </a:solidFill>
              </a:rPr>
              <a:t>Flugplatzkarten</a:t>
            </a:r>
            <a:r>
              <a:rPr lang="de-DE" dirty="0">
                <a:solidFill>
                  <a:srgbClr val="333333"/>
                </a:solidFill>
              </a:rPr>
              <a:t> u.a. mit Landebahn- und Platzrundeninformationen sowie Frequenzen und Öffnungszeiten werden der AIP VFR Teil AD entnommen.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7.3 Flugplanung und Streckenwahl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1E81C8D7-730C-454E-A1D1-E340FE605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endParaRPr lang="de-DE" dirty="0"/>
          </a:p>
          <a:p>
            <a:r>
              <a:rPr lang="de-DE" dirty="0" err="1"/>
              <a:t>aa</a:t>
            </a:r>
            <a:endParaRPr lang="de-DE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CA58FF8-893D-5F46-BE67-F2F3F29ED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611A3AC-664B-B54B-8095-28B75F564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CE4DCCE0-C37B-DD47-B566-26F1F6938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7" y="993080"/>
            <a:ext cx="3514701" cy="46750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D1123FB2-7F00-D04A-8F4E-51AC2EB11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403" y="1561421"/>
            <a:ext cx="3753108" cy="471869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912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86527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7.3.1 Flugdurchführungsplanung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7.3 Flugplanung und Streckenwahl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1E81C8D7-730C-454E-A1D1-E340FE605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6176130" cy="5475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>
                <a:solidFill>
                  <a:srgbClr val="333333"/>
                </a:solidFill>
              </a:rPr>
              <a:t>Flugdurchführungsplanung</a:t>
            </a:r>
            <a:br>
              <a:rPr lang="de-DE" b="1" dirty="0">
                <a:solidFill>
                  <a:srgbClr val="333333"/>
                </a:solidFill>
              </a:rPr>
            </a:br>
            <a:r>
              <a:rPr lang="de-DE" b="1" i="1" dirty="0">
                <a:solidFill>
                  <a:srgbClr val="333333"/>
                </a:solidFill>
              </a:rPr>
              <a:t>(für Motorflug – TMG)</a:t>
            </a:r>
          </a:p>
          <a:p>
            <a:pPr marL="0" indent="0">
              <a:buNone/>
            </a:pPr>
            <a:br>
              <a:rPr lang="de-DE" dirty="0">
                <a:solidFill>
                  <a:srgbClr val="333333"/>
                </a:solidFill>
              </a:rPr>
            </a:br>
            <a:r>
              <a:rPr lang="de-DE" dirty="0">
                <a:solidFill>
                  <a:srgbClr val="333333"/>
                </a:solidFill>
              </a:rPr>
              <a:t>auf Basis der ICAO-Luftfahrtkarte:</a:t>
            </a:r>
            <a:endParaRPr lang="de-DE" dirty="0"/>
          </a:p>
          <a:p>
            <a:r>
              <a:rPr lang="de-DE" dirty="0">
                <a:solidFill>
                  <a:srgbClr val="333333"/>
                </a:solidFill>
              </a:rPr>
              <a:t>Festlegen von Koppelpunkten im Abstand von 5-10 Minuten an gut identifizierbaren Punkten</a:t>
            </a:r>
            <a:br>
              <a:rPr lang="de-DE" dirty="0">
                <a:solidFill>
                  <a:srgbClr val="333333"/>
                </a:solidFill>
              </a:rPr>
            </a:br>
            <a:r>
              <a:rPr lang="de-DE" dirty="0">
                <a:solidFill>
                  <a:srgbClr val="333333"/>
                </a:solidFill>
              </a:rPr>
              <a:t>(Straßen, Gewässern, Eisenbahn, Besiedlung etc.)</a:t>
            </a:r>
          </a:p>
          <a:p>
            <a:r>
              <a:rPr lang="de-DE" dirty="0">
                <a:solidFill>
                  <a:srgbClr val="333333"/>
                </a:solidFill>
              </a:rPr>
              <a:t>Je Teilstrecke</a:t>
            </a:r>
          </a:p>
          <a:p>
            <a:pPr lvl="1"/>
            <a:r>
              <a:rPr lang="de-DE" sz="2200" dirty="0">
                <a:solidFill>
                  <a:srgbClr val="333333"/>
                </a:solidFill>
              </a:rPr>
              <a:t>Abmessen von (rechtweisenden) Kursen und Entfernungen </a:t>
            </a:r>
          </a:p>
          <a:p>
            <a:pPr lvl="1"/>
            <a:r>
              <a:rPr lang="de-DE" sz="2200" dirty="0">
                <a:solidFill>
                  <a:srgbClr val="333333"/>
                </a:solidFill>
              </a:rPr>
              <a:t>Berechnen von Steuerkursen und Flugzeiten</a:t>
            </a:r>
          </a:p>
          <a:p>
            <a:pPr lvl="1"/>
            <a:r>
              <a:rPr lang="de-DE" sz="2200" dirty="0">
                <a:solidFill>
                  <a:srgbClr val="333333"/>
                </a:solidFill>
              </a:rPr>
              <a:t>Ermitteln der Sicherheitshöhe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CA58FF8-893D-5F46-BE67-F2F3F29ED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611A3AC-664B-B54B-8095-28B75F564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77F809D4-2865-7143-BBFF-F7D3E89F5E6E}"/>
              </a:ext>
            </a:extLst>
          </p:cNvPr>
          <p:cNvGrpSpPr/>
          <p:nvPr/>
        </p:nvGrpSpPr>
        <p:grpSpPr>
          <a:xfrm>
            <a:off x="6987992" y="943491"/>
            <a:ext cx="4891375" cy="5531048"/>
            <a:chOff x="6659377" y="872051"/>
            <a:chExt cx="4891375" cy="5531048"/>
          </a:xfrm>
        </p:grpSpPr>
        <p:pic>
          <p:nvPicPr>
            <p:cNvPr id="16" name="Picture 13">
              <a:extLst>
                <a:ext uri="{FF2B5EF4-FFF2-40B4-BE49-F238E27FC236}">
                  <a16:creationId xmlns:a16="http://schemas.microsoft.com/office/drawing/2014/main" id="{5FC40E10-00BA-9140-A410-167CFBDAC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9377" y="872051"/>
              <a:ext cx="4419165" cy="5469578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9EB495-3A5A-D647-859B-2BE7CA418F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47767" y="1226916"/>
              <a:ext cx="34724" cy="3842795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4">
              <a:extLst>
                <a:ext uri="{FF2B5EF4-FFF2-40B4-BE49-F238E27FC236}">
                  <a16:creationId xmlns:a16="http://schemas.microsoft.com/office/drawing/2014/main" id="{EAEE12D9-C093-1C42-8B3D-27CAA30D77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4911" y="5069711"/>
              <a:ext cx="372857" cy="396811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8">
              <a:extLst>
                <a:ext uri="{FF2B5EF4-FFF2-40B4-BE49-F238E27FC236}">
                  <a16:creationId xmlns:a16="http://schemas.microsoft.com/office/drawing/2014/main" id="{0A639CB0-BB9D-2A42-9B46-E073F20D09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8124" y="5461606"/>
              <a:ext cx="2409246" cy="560567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34">
              <a:extLst>
                <a:ext uri="{FF2B5EF4-FFF2-40B4-BE49-F238E27FC236}">
                  <a16:creationId xmlns:a16="http://schemas.microsoft.com/office/drawing/2014/main" id="{60CC5153-79B3-714A-A1B5-80663913A0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70289" y="5655517"/>
              <a:ext cx="381279" cy="91288"/>
            </a:xfrm>
            <a:prstGeom prst="line">
              <a:avLst/>
            </a:prstGeom>
            <a:ln w="63500">
              <a:solidFill>
                <a:srgbClr val="FF00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36">
              <a:extLst>
                <a:ext uri="{FF2B5EF4-FFF2-40B4-BE49-F238E27FC236}">
                  <a16:creationId xmlns:a16="http://schemas.microsoft.com/office/drawing/2014/main" id="{FB9B9D96-DAAA-3342-B3E2-3116C58F56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3425" y="5154804"/>
              <a:ext cx="203956" cy="216040"/>
            </a:xfrm>
            <a:prstGeom prst="line">
              <a:avLst/>
            </a:prstGeom>
            <a:ln w="63500">
              <a:solidFill>
                <a:srgbClr val="FF00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40">
              <a:extLst>
                <a:ext uri="{FF2B5EF4-FFF2-40B4-BE49-F238E27FC236}">
                  <a16:creationId xmlns:a16="http://schemas.microsoft.com/office/drawing/2014/main" id="{8B1F6B53-D678-F148-9559-118F0D96A470}"/>
                </a:ext>
              </a:extLst>
            </p:cNvPr>
            <p:cNvCxnSpPr>
              <a:cxnSpLocks/>
            </p:cNvCxnSpPr>
            <p:nvPr/>
          </p:nvCxnSpPr>
          <p:spPr>
            <a:xfrm>
              <a:off x="10365383" y="2411604"/>
              <a:ext cx="1" cy="381837"/>
            </a:xfrm>
            <a:prstGeom prst="line">
              <a:avLst/>
            </a:prstGeom>
            <a:ln w="63500">
              <a:solidFill>
                <a:srgbClr val="FF00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43">
              <a:extLst>
                <a:ext uri="{FF2B5EF4-FFF2-40B4-BE49-F238E27FC236}">
                  <a16:creationId xmlns:a16="http://schemas.microsoft.com/office/drawing/2014/main" id="{5EF7701D-9900-7340-9B30-FB7C7409D7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215846" y="5022249"/>
              <a:ext cx="240020" cy="102816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44">
              <a:extLst>
                <a:ext uri="{FF2B5EF4-FFF2-40B4-BE49-F238E27FC236}">
                  <a16:creationId xmlns:a16="http://schemas.microsoft.com/office/drawing/2014/main" id="{E098248C-39ED-2040-AB0A-B0DC1D6E73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66813" y="5309950"/>
              <a:ext cx="188016" cy="236537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47">
              <a:extLst>
                <a:ext uri="{FF2B5EF4-FFF2-40B4-BE49-F238E27FC236}">
                  <a16:creationId xmlns:a16="http://schemas.microsoft.com/office/drawing/2014/main" id="{E06ADFAD-42CD-C140-BF89-4FABD61674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18477" y="5678103"/>
              <a:ext cx="67879" cy="302046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41">
              <a:extLst>
                <a:ext uri="{FF2B5EF4-FFF2-40B4-BE49-F238E27FC236}">
                  <a16:creationId xmlns:a16="http://schemas.microsoft.com/office/drawing/2014/main" id="{0A17A4B5-325A-0E44-955E-A1E6591224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25787" y="3083566"/>
              <a:ext cx="267280" cy="0"/>
            </a:xfrm>
            <a:prstGeom prst="line">
              <a:avLst/>
            </a:prstGeom>
            <a:ln w="508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52">
              <a:extLst>
                <a:ext uri="{FF2B5EF4-FFF2-40B4-BE49-F238E27FC236}">
                  <a16:creationId xmlns:a16="http://schemas.microsoft.com/office/drawing/2014/main" id="{F7DB3E8E-CDE9-294A-861B-B47D051D0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1398" y="6126227"/>
              <a:ext cx="3829354" cy="276872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23699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A322-B917-4B15-B9E1-8FF8BF74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15" y="132512"/>
            <a:ext cx="6586527" cy="504000"/>
          </a:xfrm>
        </p:spPr>
        <p:txBody>
          <a:bodyPr>
            <a:noAutofit/>
          </a:bodyPr>
          <a:lstStyle/>
          <a:p>
            <a:r>
              <a:rPr lang="de-DE" sz="2800" dirty="0"/>
              <a:t>7.3.1 Flugdurchführungsplanung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503C617-C722-48CC-9D69-8C2471D59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24909"/>
            <a:ext cx="5795172" cy="5645085"/>
          </a:xfrm>
        </p:spPr>
        <p:txBody>
          <a:bodyPr>
            <a:noAutofit/>
          </a:bodyPr>
          <a:lstStyle/>
          <a:p>
            <a:r>
              <a:rPr lang="de-DE" dirty="0"/>
              <a:t>In einem </a:t>
            </a:r>
            <a:r>
              <a:rPr lang="de-DE" b="1" dirty="0"/>
              <a:t>Flugdurchführungsplan</a:t>
            </a:r>
            <a:r>
              <a:rPr lang="de-DE" dirty="0"/>
              <a:t> wird der Flug geplant und dokumentiert. </a:t>
            </a:r>
            <a:br>
              <a:rPr lang="de-DE" dirty="0"/>
            </a:br>
            <a:r>
              <a:rPr lang="de-DE" dirty="0"/>
              <a:t>Das kann schriftlich oder elektronisch erfolgen.</a:t>
            </a:r>
          </a:p>
          <a:p>
            <a:r>
              <a:rPr lang="de-DE" dirty="0"/>
              <a:t>Jede Teilstrecke (von Koppelpunkt zu Koppelpunkt) wird in einer Zeile erfasst.</a:t>
            </a:r>
          </a:p>
          <a:p>
            <a:r>
              <a:rPr lang="de-DE" dirty="0"/>
              <a:t>Die wichtigsten Fragen, die du dir zur Flugplanung zusätzlich stellen musst, sind:</a:t>
            </a:r>
          </a:p>
          <a:p>
            <a:pPr lvl="1"/>
            <a:r>
              <a:rPr lang="de-DE" sz="2200" dirty="0"/>
              <a:t>Welche Bedingungen (luftrechtlich, meteorologisch, navigatorisch) herrschen auf der Strecke?</a:t>
            </a:r>
          </a:p>
          <a:p>
            <a:pPr lvl="1"/>
            <a:r>
              <a:rPr lang="de-DE" sz="2200" dirty="0"/>
              <a:t>Welche Bedingungen (Anflugverfahren, Landebahnrichtung, Wetter) herrschen am </a:t>
            </a:r>
            <a:r>
              <a:rPr lang="de-DE" sz="2200" dirty="0" err="1"/>
              <a:t>Landeort</a:t>
            </a:r>
            <a:r>
              <a:rPr lang="de-DE" sz="2200" dirty="0"/>
              <a:t>?</a:t>
            </a:r>
          </a:p>
          <a:p>
            <a:pPr lvl="1"/>
            <a:r>
              <a:rPr lang="de-DE" sz="2200" dirty="0"/>
              <a:t>Welche Möglichkeiten und Hilfen gibt es für einen eventuellen Notfall (Motorausfall, Kraftstoffmangel, Schlechtwetter, Verfranzen)?</a:t>
            </a:r>
          </a:p>
          <a:p>
            <a:pPr lvl="1"/>
            <a:endParaRPr lang="de-DE" sz="22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E3A08C-0321-4E10-9A18-4764E9E36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F13B1-D0BA-4A19-B609-64C08BFDA19E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B1F5A3E-80EF-4ED8-B13B-8F9C8D0778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7.3 Flugplanung und Streckenwahl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1E81C8D7-730C-454E-A1D1-E340FE605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9186" y="924910"/>
            <a:ext cx="5830614" cy="5475890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333333"/>
                </a:solidFill>
              </a:rPr>
              <a:t>Flugdurchführungsplanung </a:t>
            </a:r>
            <a:br>
              <a:rPr lang="de-DE" b="1" dirty="0">
                <a:solidFill>
                  <a:srgbClr val="333333"/>
                </a:solidFill>
              </a:rPr>
            </a:br>
            <a:r>
              <a:rPr lang="de-DE" b="1" i="1" dirty="0">
                <a:solidFill>
                  <a:srgbClr val="333333"/>
                </a:solidFill>
              </a:rPr>
              <a:t>(für Motorflug – TMG)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CA58FF8-893D-5F46-BE67-F2F3F29ED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611A3AC-664B-B54B-8095-28B75F564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F861651-6D6A-0D41-B25C-619BE08FC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2" y="1896885"/>
            <a:ext cx="5926768" cy="402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129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1512</Words>
  <Application>Microsoft Office PowerPoint</Application>
  <PresentationFormat>Breitbild</PresentationFormat>
  <Paragraphs>252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9" baseType="lpstr">
      <vt:lpstr>Arial</vt:lpstr>
      <vt:lpstr>Arial Rounded MT Bold</vt:lpstr>
      <vt:lpstr>Calibri</vt:lpstr>
      <vt:lpstr>Calibri Light</vt:lpstr>
      <vt:lpstr>Wingdings</vt:lpstr>
      <vt:lpstr>Office</vt:lpstr>
      <vt:lpstr>PowerPoint-Präsentation</vt:lpstr>
      <vt:lpstr>Flugleistung und Flugplanung: Gliederung (SFCL)</vt:lpstr>
      <vt:lpstr>7.3 Flugplanung und Streckenwahl</vt:lpstr>
      <vt:lpstr>7.3 Flugplanung und Streckenwahl</vt:lpstr>
      <vt:lpstr>7.3.1 Flugdurchführungsplanung</vt:lpstr>
      <vt:lpstr>7.3.1 Flugdurchführungsplanung</vt:lpstr>
      <vt:lpstr>7.3.1 Flugdurchführungsplanung</vt:lpstr>
      <vt:lpstr>7.3.1 Flugdurchführungsplanung</vt:lpstr>
      <vt:lpstr>7.3.1 Flugdurchführungsplanung</vt:lpstr>
      <vt:lpstr>7.3.1 Flugdurchführungsplanung</vt:lpstr>
      <vt:lpstr>7.3.1 Flugvorbereitung</vt:lpstr>
      <vt:lpstr>7.3.1 Flugvorbereitung</vt:lpstr>
      <vt:lpstr>7.3.2 Streckensegelflug - Vorbereitung</vt:lpstr>
      <vt:lpstr>7.3.2 Streckensegelflug - Taktik</vt:lpstr>
      <vt:lpstr>7.3.2 Streckensegelflug - Taktik</vt:lpstr>
      <vt:lpstr>7.3.2 Streckensegelflug - Taktik</vt:lpstr>
      <vt:lpstr>7.3.2 Streckensegelflug - Taktik</vt:lpstr>
      <vt:lpstr>7.3.2 Streckensegelflug - Taktik</vt:lpstr>
      <vt:lpstr>7.3.2 Streckensegelflug - Taktik</vt:lpstr>
      <vt:lpstr>7.3.2 Streckensegelflug - Taktik</vt:lpstr>
      <vt:lpstr>7.3.2 Streckensegelflug - Taktik</vt:lpstr>
      <vt:lpstr>7.3.2 Streckensegelflug - Taktik</vt:lpstr>
      <vt:lpstr>7.3.2 Streckensegelflug - Taktik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 Hansen</dc:creator>
  <cp:lastModifiedBy>Schorsch</cp:lastModifiedBy>
  <cp:revision>84</cp:revision>
  <dcterms:created xsi:type="dcterms:W3CDTF">2021-05-15T14:36:40Z</dcterms:created>
  <dcterms:modified xsi:type="dcterms:W3CDTF">2024-09-11T22:48:21Z</dcterms:modified>
</cp:coreProperties>
</file>