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4" r:id="rId4"/>
    <p:sldId id="262" r:id="rId5"/>
    <p:sldId id="278" r:id="rId6"/>
    <p:sldId id="27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DCF5"/>
    <a:srgbClr val="C9DFF2"/>
    <a:srgbClr val="4472C4"/>
    <a:srgbClr val="044C96"/>
    <a:srgbClr val="2B88D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262" autoAdjust="0"/>
  </p:normalViewPr>
  <p:slideViewPr>
    <p:cSldViewPr snapToGrid="0">
      <p:cViewPr varScale="1">
        <p:scale>
          <a:sx n="88" d="100"/>
          <a:sy n="88" d="100"/>
        </p:scale>
        <p:origin x="42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5E03-4EE1-4ED0-B9A7-3081538AD9C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DA0A4-27B6-4433-A0BE-39B4CD827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23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Revision 1 vom 28.04.2025</a:t>
            </a:r>
          </a:p>
          <a:p>
            <a:r>
              <a:rPr lang="de-DE" dirty="0"/>
              <a:t>Änderung Folie 4 Flugplanformular und Textstellen</a:t>
            </a:r>
          </a:p>
          <a:p>
            <a:r>
              <a:rPr lang="de-DE" dirty="0"/>
              <a:t>Folie 6 Flugleiter zu Betriebsleiter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DA0A4-27B6-4433-A0BE-39B4CD82726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0494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13C0C7-BC27-4C73-9D06-A8FBD2EE5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F34E1-7A66-4BD2-8530-4D461B598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1422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rgbClr val="044C9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4FEBA-76BC-4FEC-AC82-40121E3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16BF7EA-9E69-43AA-AA25-8E4952411D72}"/>
              </a:ext>
            </a:extLst>
          </p:cNvPr>
          <p:cNvSpPr/>
          <p:nvPr userDrawn="1"/>
        </p:nvSpPr>
        <p:spPr>
          <a:xfrm>
            <a:off x="0" y="-8027"/>
            <a:ext cx="12192000" cy="121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42946C2-1299-46A5-9EF2-19DADE93A95F}"/>
              </a:ext>
            </a:extLst>
          </p:cNvPr>
          <p:cNvSpPr/>
          <p:nvPr userDrawn="1"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Flugleistung und Flugplanung</a:t>
            </a:r>
          </a:p>
        </p:txBody>
      </p:sp>
    </p:spTree>
    <p:extLst>
      <p:ext uri="{BB962C8B-B14F-4D97-AF65-F5344CB8AC3E}">
        <p14:creationId xmlns:p14="http://schemas.microsoft.com/office/powerpoint/2010/main" val="31070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614A9-D9D8-4B52-9BD8-B78FCFA3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51512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7DD4E1-2953-4AC8-B770-ADE67159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840E5EF-6E5E-4B22-9D47-1B013A4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169B5081-F331-4EBA-AA89-677FF7D5E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36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CAC94-4567-49FD-88EC-FF50A030E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69985" cy="504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349CE-4E41-4A5C-B20C-6C8079955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DD609C-C2D7-41F1-87A8-229808926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4910"/>
            <a:ext cx="5795172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B36124C-7041-40A4-96B0-3B932BE0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83C9599-7AFB-41CC-A829-793E0ACC6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6613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B1D07-A317-40DC-904D-FFA9D2BF9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79222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C07EC-0A56-42F7-93B4-F3E5FF83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E9F8195F-514F-4121-87E1-5951ACAD0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1185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486E684-9E51-4D4C-9F4D-4215507024FF}"/>
              </a:ext>
            </a:extLst>
          </p:cNvPr>
          <p:cNvSpPr/>
          <p:nvPr userDrawn="1"/>
        </p:nvSpPr>
        <p:spPr>
          <a:xfrm>
            <a:off x="11967372" y="103351"/>
            <a:ext cx="224628" cy="504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ABCD65A-2C65-4ECB-B843-BEFA8C03EA4D}"/>
              </a:ext>
            </a:extLst>
          </p:cNvPr>
          <p:cNvSpPr/>
          <p:nvPr userDrawn="1"/>
        </p:nvSpPr>
        <p:spPr>
          <a:xfrm>
            <a:off x="0" y="6593274"/>
            <a:ext cx="12192000" cy="28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07F7-2E6A-4BCF-8A84-662E62A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56637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C3B32-9CDA-4DE4-A6FA-6084A993A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676" y="892788"/>
            <a:ext cx="11788696" cy="5551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A6F148-36B9-4688-A75C-51562723EDD4}"/>
              </a:ext>
            </a:extLst>
          </p:cNvPr>
          <p:cNvSpPr txBox="1"/>
          <p:nvPr userDrawn="1"/>
        </p:nvSpPr>
        <p:spPr>
          <a:xfrm>
            <a:off x="306815" y="6596219"/>
            <a:ext cx="1296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© BUKO Segelflug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A9989FB3-161B-4989-8896-3B0586CB16CC}"/>
              </a:ext>
            </a:extLst>
          </p:cNvPr>
          <p:cNvCxnSpPr>
            <a:cxnSpLocks/>
          </p:cNvCxnSpPr>
          <p:nvPr userDrawn="1"/>
        </p:nvCxnSpPr>
        <p:spPr>
          <a:xfrm>
            <a:off x="0" y="6593274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CAD85F-347B-4CB1-A19C-9322E36E3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78"/>
          <a:stretch/>
        </p:blipFill>
        <p:spPr>
          <a:xfrm>
            <a:off x="91049" y="15929"/>
            <a:ext cx="863766" cy="696169"/>
          </a:xfrm>
          <a:prstGeom prst="rect">
            <a:avLst/>
          </a:prstGeom>
        </p:spPr>
      </p:pic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F4365EF-E401-4AD6-9A42-F6FBA3A45F79}"/>
              </a:ext>
            </a:extLst>
          </p:cNvPr>
          <p:cNvSpPr/>
          <p:nvPr userDrawn="1"/>
        </p:nvSpPr>
        <p:spPr>
          <a:xfrm>
            <a:off x="7930426" y="103545"/>
            <a:ext cx="1217516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FLP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3CFB5E0-5E15-488C-9576-0F223EAD510D}"/>
              </a:ext>
            </a:extLst>
          </p:cNvPr>
          <p:cNvSpPr/>
          <p:nvPr userDrawn="1"/>
        </p:nvSpPr>
        <p:spPr>
          <a:xfrm>
            <a:off x="9289325" y="103545"/>
            <a:ext cx="2902675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Segelflugtheorie SFCL</a:t>
            </a:r>
          </a:p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Flugleistung und Flugplanung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DB51A1B0-2D75-497E-B002-E6BAD5BFE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02BE076-1037-4FB3-A5DA-6C5FD657D0C3}"/>
              </a:ext>
            </a:extLst>
          </p:cNvPr>
          <p:cNvCxnSpPr>
            <a:cxnSpLocks/>
          </p:cNvCxnSpPr>
          <p:nvPr userDrawn="1"/>
        </p:nvCxnSpPr>
        <p:spPr>
          <a:xfrm>
            <a:off x="0" y="710131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15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B88D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fs-ais.de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84A4F68-ED5A-4FF4-8D2A-D2E64660729D}"/>
              </a:ext>
            </a:extLst>
          </p:cNvPr>
          <p:cNvSpPr/>
          <p:nvPr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Flugleistung und Flugplanung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9486641D-FD6D-4834-B209-3534F1D283A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61"/>
          <a:stretch/>
        </p:blipFill>
        <p:spPr>
          <a:xfrm>
            <a:off x="3607299" y="1973866"/>
            <a:ext cx="5266568" cy="4332784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239DEF-2EBC-47CA-A8AD-CCF7B7385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t>1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754A21-1E1E-441C-91DA-BE1673E04CF5}"/>
              </a:ext>
            </a:extLst>
          </p:cNvPr>
          <p:cNvSpPr txBox="1"/>
          <p:nvPr/>
        </p:nvSpPr>
        <p:spPr>
          <a:xfrm>
            <a:off x="3685782" y="1408325"/>
            <a:ext cx="5109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i="1" dirty="0">
                <a:solidFill>
                  <a:srgbClr val="044C96"/>
                </a:solidFill>
              </a:rPr>
              <a:t>FLIGHT PERFORMANCE AND PLANNING</a:t>
            </a:r>
          </a:p>
        </p:txBody>
      </p:sp>
      <p:sp>
        <p:nvSpPr>
          <p:cNvPr id="8" name="Textplatzhalter 5">
            <a:extLst>
              <a:ext uri="{FF2B5EF4-FFF2-40B4-BE49-F238E27FC236}">
                <a16:creationId xmlns:a16="http://schemas.microsoft.com/office/drawing/2014/main" id="{F587B294-B719-4B88-9FFD-81EB9C8FFA8E}"/>
              </a:ext>
            </a:extLst>
          </p:cNvPr>
          <p:cNvSpPr txBox="1">
            <a:spLocks/>
          </p:cNvSpPr>
          <p:nvPr/>
        </p:nvSpPr>
        <p:spPr>
          <a:xfrm>
            <a:off x="8516983" y="6619027"/>
            <a:ext cx="2647251" cy="28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200" dirty="0">
                <a:solidFill>
                  <a:schemeClr val="bg1"/>
                </a:solidFill>
              </a:rPr>
              <a:t>Flugplan Revision 1 vom 28.04.2025</a:t>
            </a:r>
          </a:p>
        </p:txBody>
      </p:sp>
    </p:spTree>
    <p:extLst>
      <p:ext uri="{BB962C8B-B14F-4D97-AF65-F5344CB8AC3E}">
        <p14:creationId xmlns:p14="http://schemas.microsoft.com/office/powerpoint/2010/main" val="166720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AC422-73B0-4880-8217-243373E43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616024" cy="504000"/>
          </a:xfrm>
        </p:spPr>
        <p:txBody>
          <a:bodyPr>
            <a:noAutofit/>
          </a:bodyPr>
          <a:lstStyle/>
          <a:p>
            <a:r>
              <a:rPr lang="de-DE" sz="2400" dirty="0"/>
              <a:t>Flugleistung und Flugplanung: Gliederung (SFCL)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C87F1-7C08-4959-A7EC-85DEC81366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7.1	Überprüfung von Masse und Schwerpunkt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Mass and balance </a:t>
            </a: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7.2	Geschwindigkeitspolare von Segelflugzeugen und Reisegeschwindigkeit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Speed polar of sailplanes or cruising speed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7.3	Flugplanung und Streckenwahl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Flight planning and task setting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7.4	ICAO Flugplan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ICAO flight plan (ATS flight plan) </a:t>
            </a: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7.5	Flugüberwachung und Streckenplanung im Flug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Flight monitoring and in-flight re-planning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endParaRPr lang="de-DE" sz="2400" dirty="0"/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 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 </a:t>
            </a:r>
            <a:endParaRPr lang="de-DE" sz="2000" i="1" dirty="0">
              <a:solidFill>
                <a:srgbClr val="044C96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16F40A-8AD2-4F07-8A23-28333DA8DE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41338" indent="-541338">
              <a:buNone/>
            </a:pPr>
            <a:endParaRPr lang="de-DE" sz="1700" i="1" dirty="0">
              <a:solidFill>
                <a:srgbClr val="044C96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74E809-361D-4737-B52C-E6563C29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5CEE88F5-5A33-0947-8CA3-B07FC98AD27A}"/>
              </a:ext>
            </a:extLst>
          </p:cNvPr>
          <p:cNvSpPr/>
          <p:nvPr/>
        </p:nvSpPr>
        <p:spPr>
          <a:xfrm>
            <a:off x="170898" y="3343701"/>
            <a:ext cx="5830614" cy="827603"/>
          </a:xfrm>
          <a:prstGeom prst="round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790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2C7A8-7EE1-445E-B18B-B0B44B0295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7.4 ICAO Flugplan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147B01-30C8-421C-BD17-8AC69CBE5D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dirty="0"/>
              <a:t>ICAO flight plan (ATS flight plan)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18B720-1CFD-4B73-A56F-433DC892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Textplatzhalter 5">
            <a:extLst>
              <a:ext uri="{FF2B5EF4-FFF2-40B4-BE49-F238E27FC236}">
                <a16:creationId xmlns:a16="http://schemas.microsoft.com/office/drawing/2014/main" id="{66DF1CEB-4FAE-411A-8FA7-9675B3BC7CC1}"/>
              </a:ext>
            </a:extLst>
          </p:cNvPr>
          <p:cNvSpPr txBox="1">
            <a:spLocks/>
          </p:cNvSpPr>
          <p:nvPr/>
        </p:nvSpPr>
        <p:spPr>
          <a:xfrm>
            <a:off x="8516983" y="6619027"/>
            <a:ext cx="2647251" cy="28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200" dirty="0">
                <a:solidFill>
                  <a:schemeClr val="bg1"/>
                </a:solidFill>
              </a:rPr>
              <a:t>Flugplan Revision 1 vom 28.04.2025</a:t>
            </a:r>
          </a:p>
        </p:txBody>
      </p:sp>
    </p:spTree>
    <p:extLst>
      <p:ext uri="{BB962C8B-B14F-4D97-AF65-F5344CB8AC3E}">
        <p14:creationId xmlns:p14="http://schemas.microsoft.com/office/powerpoint/2010/main" val="140853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586527" cy="504000"/>
          </a:xfrm>
        </p:spPr>
        <p:txBody>
          <a:bodyPr>
            <a:noAutofit/>
          </a:bodyPr>
          <a:lstStyle/>
          <a:p>
            <a:r>
              <a:rPr lang="de-DE" sz="2800" dirty="0"/>
              <a:t>7.4 ICAO Flugplan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03C617-C722-48CC-9D69-8C2471D59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7325" y="924910"/>
            <a:ext cx="6270171" cy="5475890"/>
          </a:xfrm>
        </p:spPr>
        <p:txBody>
          <a:bodyPr>
            <a:noAutofit/>
          </a:bodyPr>
          <a:lstStyle/>
          <a:p>
            <a:r>
              <a:rPr lang="de-DE" dirty="0"/>
              <a:t>Ein </a:t>
            </a:r>
            <a:r>
              <a:rPr lang="de-DE" b="1" dirty="0"/>
              <a:t>Flugplan</a:t>
            </a:r>
            <a:r>
              <a:rPr lang="de-DE" dirty="0"/>
              <a:t> ist die Ankündigung und Beschreibung eines Fluges. </a:t>
            </a:r>
          </a:p>
          <a:p>
            <a:r>
              <a:rPr lang="de-DE" dirty="0"/>
              <a:t>Den Flugplan verwendet die Flugsicherung </a:t>
            </a:r>
          </a:p>
          <a:p>
            <a:pPr lvl="1"/>
            <a:r>
              <a:rPr lang="de-DE" sz="2200" dirty="0"/>
              <a:t>für die Planung von Flügen,</a:t>
            </a:r>
          </a:p>
          <a:p>
            <a:pPr lvl="1"/>
            <a:r>
              <a:rPr lang="de-DE" sz="2200" dirty="0"/>
              <a:t>um im Notfall (z.B. Funkausfall) Anhaltspunkte für das Verhalten eines Luftfahrzeugführers zu haben. </a:t>
            </a:r>
          </a:p>
          <a:p>
            <a:pPr lvl="1"/>
            <a:r>
              <a:rPr lang="de-DE" sz="2200" dirty="0"/>
              <a:t>um den Such- und Rettungsdienstes zu aktivieren.</a:t>
            </a:r>
          </a:p>
          <a:p>
            <a:r>
              <a:rPr lang="de-DE" b="1" dirty="0"/>
              <a:t>Flugplanpflicht</a:t>
            </a:r>
            <a:r>
              <a:rPr lang="de-DE" dirty="0"/>
              <a:t> besteht für </a:t>
            </a:r>
            <a:r>
              <a:rPr lang="de-DE" sz="2200" dirty="0"/>
              <a:t>IFR Flüge, VFR Nachtflüge (soweit er über die Umgebung des Flugplatzes hinausführt), Flüge über Staatsgrenzen (mit versch. Ausnahmen, v.a. im Schengen-Raum), Flüge in Flugbeschränkungsgebieten (soweit angeordnet), Kunstflüge im kontrollierten Luftraum, Wolkenflüge mit Segelflugzeugen.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7.4 ICAO Flugplan</a:t>
            </a:r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1E81C8D7-730C-454E-A1D1-E340FE605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6CA58FF8-893D-5F46-BE67-F2F3F29ED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4611A3AC-664B-B54B-8095-28B75F564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B7ABB79D-844C-C444-BAD9-8795A6F9A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9033" y="939471"/>
            <a:ext cx="3454120" cy="5446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8452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586527" cy="504000"/>
          </a:xfrm>
        </p:spPr>
        <p:txBody>
          <a:bodyPr>
            <a:noAutofit/>
          </a:bodyPr>
          <a:lstStyle/>
          <a:p>
            <a:r>
              <a:rPr lang="de-DE" sz="2800" dirty="0"/>
              <a:t>7.4 ICAO Flugplan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03C617-C722-48CC-9D69-8C2471D59E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DE" b="1" dirty="0"/>
              <a:t>Aufgabe des Einzelflugplans </a:t>
            </a:r>
          </a:p>
          <a:p>
            <a:r>
              <a:rPr lang="de-DE" dirty="0"/>
              <a:t>Einreichen frühestens 5 Tage (= 120 h) vor planmäßigem Flugantritt</a:t>
            </a:r>
            <a:br>
              <a:rPr lang="de-DE" dirty="0"/>
            </a:br>
            <a:r>
              <a:rPr lang="de-DE" dirty="0"/>
              <a:t>an die Flugsicherungsbehörde (AIS) </a:t>
            </a:r>
            <a:r>
              <a:rPr lang="de-DE" b="1" dirty="0"/>
              <a:t>per Telefon oder Telefax bzw. über das Internet</a:t>
            </a:r>
            <a:r>
              <a:rPr lang="de-DE" dirty="0"/>
              <a:t> (</a:t>
            </a:r>
            <a:r>
              <a:rPr lang="de-DE" dirty="0">
                <a:hlinkClick r:id="rId2"/>
              </a:rPr>
              <a:t>www.dfs-ais.de</a:t>
            </a:r>
            <a:r>
              <a:rPr lang="de-DE" dirty="0"/>
              <a:t>). </a:t>
            </a:r>
          </a:p>
          <a:p>
            <a:r>
              <a:rPr lang="de-DE" dirty="0"/>
              <a:t>Flugpläne können in Ausnahmefällen auch während des Fluges per Funk über den zuständigen Fluginformationsdienst (FIS) zur Weiterleitung an den AIS aufgegeben werden.</a:t>
            </a:r>
            <a:endParaRPr lang="de-DE" i="1" dirty="0">
              <a:solidFill>
                <a:srgbClr val="FF0000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7.4 ICAO Flugplan</a:t>
            </a:r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1E81C8D7-730C-454E-A1D1-E340FE605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Ausfüllen des Einzelflugplans</a:t>
            </a:r>
          </a:p>
          <a:p>
            <a:r>
              <a:rPr lang="de-DE" dirty="0"/>
              <a:t>Die </a:t>
            </a:r>
            <a:r>
              <a:rPr lang="de-DE" b="1" dirty="0"/>
              <a:t>Regeln und Vorschriften für das Ausfüllen eines Flugplans</a:t>
            </a:r>
            <a:r>
              <a:rPr lang="de-DE" dirty="0"/>
              <a:t> sind in der AIP VFR, Teil ENR zu finden.</a:t>
            </a:r>
          </a:p>
          <a:p>
            <a:r>
              <a:rPr lang="de-DE" dirty="0"/>
              <a:t>Der Flugplan besteht aus einem einseitigen Formular mit 20 Feldern, die zumeist mit Abkürzungen und numerischen Daten gefüllt werden. </a:t>
            </a:r>
          </a:p>
          <a:p>
            <a:r>
              <a:rPr lang="de-DE" dirty="0"/>
              <a:t>Der Flugplan selbst und die in diesen eingetragenen Informationen sind so abgefasst, dass sie international verständlich sind und deshalb keine Angaben in Landessprache enthalten.</a:t>
            </a:r>
          </a:p>
          <a:p>
            <a:r>
              <a:rPr lang="de-DE" dirty="0"/>
              <a:t>Uhrzeiten in Koordinierter Weltzeit (UTC)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6CA58FF8-893D-5F46-BE67-F2F3F29ED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4611A3AC-664B-B54B-8095-28B75F564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605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586527" cy="504000"/>
          </a:xfrm>
        </p:spPr>
        <p:txBody>
          <a:bodyPr>
            <a:noAutofit/>
          </a:bodyPr>
          <a:lstStyle/>
          <a:p>
            <a:r>
              <a:rPr lang="de-DE" sz="2800" dirty="0"/>
              <a:t>7.4 ICAO Flugplan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03C617-C722-48CC-9D69-8C2471D59E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DE" b="1" dirty="0"/>
              <a:t>Änderung / neu Einreichen des Einzelflugplans </a:t>
            </a:r>
          </a:p>
          <a:p>
            <a:r>
              <a:rPr lang="de-DE" dirty="0"/>
              <a:t>Wenn sich die Abblockzeit um mehr als 30 Minuten verzögert</a:t>
            </a:r>
          </a:p>
          <a:p>
            <a:r>
              <a:rPr lang="de-DE" dirty="0"/>
              <a:t>Wenn der Pilot einen Flug mit Flugplan unterbricht und auf einem anderen Flugplatz landet, muss er umgehend den nächsten Flugberatungsdienst anrufen um die Änderung mitzuteilen.</a:t>
            </a:r>
          </a:p>
          <a:p>
            <a:pPr marL="0" indent="0">
              <a:buNone/>
            </a:pPr>
            <a:r>
              <a:rPr lang="de-DE" b="1" dirty="0"/>
              <a:t>Schließen des Einzelflugplans</a:t>
            </a:r>
          </a:p>
          <a:p>
            <a:r>
              <a:rPr lang="de-DE" dirty="0"/>
              <a:t>Automatisch bei Landung auf kontrollierten Flugplätzen.</a:t>
            </a:r>
          </a:p>
          <a:p>
            <a:r>
              <a:rPr lang="de-DE" dirty="0"/>
              <a:t>Ansonsten durch den Piloten per Telefon bei AIS nach der Landung oder per Funk noch aus der Luft bei FIS, wenn die Landung als sichergestellt gilt.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7.4 ICAO Flugplan</a:t>
            </a:r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1E81C8D7-730C-454E-A1D1-E340FE605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Aktivierung des Einzelflugplans</a:t>
            </a:r>
          </a:p>
          <a:p>
            <a:r>
              <a:rPr lang="de-DE" dirty="0"/>
              <a:t>Automatisch bei Start auf kontrollierten Flugplätzen (Luftraum D CTR). (Gilt in Deutschland – im Ausland kann es andere Verfahren geben)</a:t>
            </a:r>
          </a:p>
          <a:p>
            <a:r>
              <a:rPr lang="de-DE" dirty="0"/>
              <a:t>Ansonsten muss der Flugplan unverzüglich mit Angabe des Kennzeichens, des Startflugplatzes und der tatsächlichen Startzeit aktiviert werden durch</a:t>
            </a:r>
          </a:p>
          <a:p>
            <a:pPr lvl="1"/>
            <a:r>
              <a:rPr lang="de-DE" sz="2200" dirty="0"/>
              <a:t>eine telefonische Startmeldung durch den Betriebsleiter eines unkontrollierten Startflugplatzes bei AIS oder </a:t>
            </a:r>
          </a:p>
          <a:p>
            <a:pPr lvl="1"/>
            <a:r>
              <a:rPr lang="de-DE" sz="2200" dirty="0"/>
              <a:t>durch eine per Funk an den Fluginformationsdienst (FIS) übermittelte Startmeldung.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6CA58FF8-893D-5F46-BE67-F2F3F29ED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4611A3AC-664B-B54B-8095-28B75F564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170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537</Words>
  <Application>Microsoft Office PowerPoint</Application>
  <PresentationFormat>Breitbild</PresentationFormat>
  <Paragraphs>63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Office</vt:lpstr>
      <vt:lpstr>PowerPoint-Präsentation</vt:lpstr>
      <vt:lpstr>Flugleistung und Flugplanung: Gliederung (SFCL)</vt:lpstr>
      <vt:lpstr>7.4 ICAO Flugplan </vt:lpstr>
      <vt:lpstr>7.4 ICAO Flugplan</vt:lpstr>
      <vt:lpstr>7.4 ICAO Flugplan</vt:lpstr>
      <vt:lpstr>7.4 ICAO Flugplan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Hansen</dc:creator>
  <cp:lastModifiedBy>Schorsch</cp:lastModifiedBy>
  <cp:revision>86</cp:revision>
  <dcterms:created xsi:type="dcterms:W3CDTF">2021-05-15T14:36:40Z</dcterms:created>
  <dcterms:modified xsi:type="dcterms:W3CDTF">2025-04-28T18:14:06Z</dcterms:modified>
</cp:coreProperties>
</file>