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60" r:id="rId3"/>
    <p:sldId id="264" r:id="rId4"/>
    <p:sldId id="262" r:id="rId5"/>
    <p:sldId id="266" r:id="rId6"/>
    <p:sldId id="265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6DCF5"/>
    <a:srgbClr val="C9DFF2"/>
    <a:srgbClr val="4472C4"/>
    <a:srgbClr val="044C96"/>
    <a:srgbClr val="2B88D9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4" autoAdjust="0"/>
    <p:restoredTop sz="94262" autoAdjust="0"/>
  </p:normalViewPr>
  <p:slideViewPr>
    <p:cSldViewPr snapToGrid="0">
      <p:cViewPr varScale="1">
        <p:scale>
          <a:sx n="94" d="100"/>
          <a:sy n="94" d="100"/>
        </p:scale>
        <p:origin x="528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F5E03-4EE1-4ED0-B9A7-3081538AD9C8}" type="datetimeFigureOut">
              <a:rPr lang="de-DE" smtClean="0"/>
              <a:t>13.12.21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FDA0A4-27B6-4433-A0BE-39B4CD82726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34230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13C0C7-BC27-4C73-9D06-A8FBD2EE56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737915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B4F34E1-7A66-4BD2-8530-4D461B5983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71422"/>
            <a:ext cx="9144000" cy="1655762"/>
          </a:xfrm>
        </p:spPr>
        <p:txBody>
          <a:bodyPr/>
          <a:lstStyle>
            <a:lvl1pPr marL="0" indent="0" algn="ctr">
              <a:buNone/>
              <a:defRPr sz="2400" i="1">
                <a:solidFill>
                  <a:srgbClr val="044C96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Master-Untertitelformat bearbeiten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084FEBA-76BC-4FEC-AC82-40121E35D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80233" y="6570000"/>
            <a:ext cx="540000" cy="288000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1BAF13B1-D0BA-4A19-B609-64C08BFDA19E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A16BF7EA-9E69-43AA-AA25-8E4952411D72}"/>
              </a:ext>
            </a:extLst>
          </p:cNvPr>
          <p:cNvSpPr/>
          <p:nvPr userDrawn="1"/>
        </p:nvSpPr>
        <p:spPr>
          <a:xfrm>
            <a:off x="0" y="-8027"/>
            <a:ext cx="12192000" cy="12194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542946C2-1299-46A5-9EF2-19DADE93A95F}"/>
              </a:ext>
            </a:extLst>
          </p:cNvPr>
          <p:cNvSpPr/>
          <p:nvPr userDrawn="1"/>
        </p:nvSpPr>
        <p:spPr>
          <a:xfrm>
            <a:off x="192088" y="188913"/>
            <a:ext cx="11828145" cy="1219412"/>
          </a:xfrm>
          <a:prstGeom prst="roundRect">
            <a:avLst/>
          </a:prstGeom>
          <a:ln>
            <a:noFill/>
          </a:ln>
          <a:effectLst>
            <a:reflection blurRad="6350" stA="50000" endA="300" endPos="13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Segelflugtheorie SFCL</a:t>
            </a:r>
          </a:p>
          <a:p>
            <a:pPr algn="ctr"/>
            <a:r>
              <a:rPr lang="de-DE" sz="4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Flugleistung und Flugplanung</a:t>
            </a:r>
          </a:p>
        </p:txBody>
      </p:sp>
    </p:spTree>
    <p:extLst>
      <p:ext uri="{BB962C8B-B14F-4D97-AF65-F5344CB8AC3E}">
        <p14:creationId xmlns:p14="http://schemas.microsoft.com/office/powerpoint/2010/main" val="3107028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0614A9-D9D8-4B52-9BD8-B78FCFA3EA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4815" y="132512"/>
            <a:ext cx="6951512" cy="504000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27DD4E1-2953-4AC8-B770-ADE67159F8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7" name="Foliennummernplatzhalter 5">
            <a:extLst>
              <a:ext uri="{FF2B5EF4-FFF2-40B4-BE49-F238E27FC236}">
                <a16:creationId xmlns:a16="http://schemas.microsoft.com/office/drawing/2014/main" id="{2840E5EF-6E5E-4B22-9D47-1B013A4A7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80233" y="6570000"/>
            <a:ext cx="540000" cy="288000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1BAF13B1-D0BA-4A19-B609-64C08BFDA19E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0" name="Textplatzhalter 12">
            <a:extLst>
              <a:ext uri="{FF2B5EF4-FFF2-40B4-BE49-F238E27FC236}">
                <a16:creationId xmlns:a16="http://schemas.microsoft.com/office/drawing/2014/main" id="{169B5081-F331-4EBA-AA89-677FF7D5E98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519800" y="6616660"/>
            <a:ext cx="9000000" cy="288000"/>
          </a:xfrm>
        </p:spPr>
        <p:txBody>
          <a:bodyPr>
            <a:no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367364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7CAC94-4567-49FD-88EC-FF50A030E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4815" y="132512"/>
            <a:ext cx="6969985" cy="504000"/>
          </a:xfrm>
        </p:spPr>
        <p:txBody>
          <a:bodyPr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BD349CE-4E41-4A5C-B20C-6C80799553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89186" y="924910"/>
            <a:ext cx="5830614" cy="5475890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7DD609C-C2D7-41F1-87A8-2298089261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924910"/>
            <a:ext cx="5795172" cy="5475890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9" name="Foliennummernplatzhalter 5">
            <a:extLst>
              <a:ext uri="{FF2B5EF4-FFF2-40B4-BE49-F238E27FC236}">
                <a16:creationId xmlns:a16="http://schemas.microsoft.com/office/drawing/2014/main" id="{DB36124C-7041-40A4-96B0-3B932BE0E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80233" y="6570000"/>
            <a:ext cx="540000" cy="288000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1BAF13B1-D0BA-4A19-B609-64C08BFDA19E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483C9599-7AFB-41CC-A829-793E0ACC684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519800" y="6616660"/>
            <a:ext cx="9000000" cy="288000"/>
          </a:xfrm>
        </p:spPr>
        <p:txBody>
          <a:bodyPr>
            <a:no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866130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25B1D07-A317-40DC-904D-FFA9D2BF9D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4815" y="132512"/>
            <a:ext cx="6979222" cy="504000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49C07EC-0A56-42F7-93B4-F3E5FF836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80233" y="6570000"/>
            <a:ext cx="540000" cy="288000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1BAF13B1-D0BA-4A19-B609-64C08BFDA19E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Textplatzhalter 12">
            <a:extLst>
              <a:ext uri="{FF2B5EF4-FFF2-40B4-BE49-F238E27FC236}">
                <a16:creationId xmlns:a16="http://schemas.microsoft.com/office/drawing/2014/main" id="{E9F8195F-514F-4121-87E1-5951ACAD0C2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519800" y="6616660"/>
            <a:ext cx="9000000" cy="288000"/>
          </a:xfrm>
        </p:spPr>
        <p:txBody>
          <a:bodyPr>
            <a:no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211859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C486E684-9E51-4D4C-9F4D-4215507024FF}"/>
              </a:ext>
            </a:extLst>
          </p:cNvPr>
          <p:cNvSpPr/>
          <p:nvPr userDrawn="1"/>
        </p:nvSpPr>
        <p:spPr>
          <a:xfrm>
            <a:off x="11967372" y="103351"/>
            <a:ext cx="224628" cy="504000"/>
          </a:xfrm>
          <a:prstGeom prst="rect">
            <a:avLst/>
          </a:prstGeom>
          <a:solidFill>
            <a:srgbClr val="4472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4ABCD65A-2C65-4ECB-B843-BEFA8C03EA4D}"/>
              </a:ext>
            </a:extLst>
          </p:cNvPr>
          <p:cNvSpPr/>
          <p:nvPr userDrawn="1"/>
        </p:nvSpPr>
        <p:spPr>
          <a:xfrm>
            <a:off x="0" y="6593274"/>
            <a:ext cx="12192000" cy="288000"/>
          </a:xfrm>
          <a:prstGeom prst="rect">
            <a:avLst/>
          </a:prstGeom>
          <a:solidFill>
            <a:srgbClr val="4472C4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845C07F7-2E6A-4BCF-8A84-662E62A5E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4815" y="132512"/>
            <a:ext cx="6566374" cy="50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A6C3B32-9CDA-4DE4-A6FA-6084A993A8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8676" y="892788"/>
            <a:ext cx="11788696" cy="55513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B2A6F148-36B9-4688-A75C-51562723EDD4}"/>
              </a:ext>
            </a:extLst>
          </p:cNvPr>
          <p:cNvSpPr txBox="1"/>
          <p:nvPr userDrawn="1"/>
        </p:nvSpPr>
        <p:spPr>
          <a:xfrm>
            <a:off x="306815" y="6596219"/>
            <a:ext cx="1296000" cy="288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© BUKO Segelflug</a:t>
            </a:r>
          </a:p>
        </p:txBody>
      </p:sp>
      <p:cxnSp>
        <p:nvCxnSpPr>
          <p:cNvPr id="9" name="Gerader Verbinder 8">
            <a:extLst>
              <a:ext uri="{FF2B5EF4-FFF2-40B4-BE49-F238E27FC236}">
                <a16:creationId xmlns:a16="http://schemas.microsoft.com/office/drawing/2014/main" id="{A9989FB3-161B-4989-8896-3B0586CB16CC}"/>
              </a:ext>
            </a:extLst>
          </p:cNvPr>
          <p:cNvCxnSpPr>
            <a:cxnSpLocks/>
          </p:cNvCxnSpPr>
          <p:nvPr userDrawn="1"/>
        </p:nvCxnSpPr>
        <p:spPr>
          <a:xfrm>
            <a:off x="0" y="6593274"/>
            <a:ext cx="12192000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Grafik 9" descr="Ein Bild, das Text enthält.&#10;&#10;Automatisch generierte Beschreibung">
            <a:extLst>
              <a:ext uri="{FF2B5EF4-FFF2-40B4-BE49-F238E27FC236}">
                <a16:creationId xmlns:a16="http://schemas.microsoft.com/office/drawing/2014/main" id="{0BCAD85F-347B-4CB1-A19C-9322E36E3FF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478"/>
          <a:stretch/>
        </p:blipFill>
        <p:spPr>
          <a:xfrm>
            <a:off x="91049" y="15929"/>
            <a:ext cx="863766" cy="696169"/>
          </a:xfrm>
          <a:prstGeom prst="rect">
            <a:avLst/>
          </a:prstGeom>
        </p:spPr>
      </p:pic>
      <p:sp>
        <p:nvSpPr>
          <p:cNvPr id="12" name="Rechteck: abgerundete Ecken 11">
            <a:extLst>
              <a:ext uri="{FF2B5EF4-FFF2-40B4-BE49-F238E27FC236}">
                <a16:creationId xmlns:a16="http://schemas.microsoft.com/office/drawing/2014/main" id="{2F4365EF-E401-4AD6-9A42-F6FBA3A45F79}"/>
              </a:ext>
            </a:extLst>
          </p:cNvPr>
          <p:cNvSpPr/>
          <p:nvPr userDrawn="1"/>
        </p:nvSpPr>
        <p:spPr>
          <a:xfrm>
            <a:off x="7930426" y="103545"/>
            <a:ext cx="1217516" cy="504000"/>
          </a:xfrm>
          <a:prstGeom prst="round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Rounded MT Bold" panose="020F0704030504030204" pitchFamily="34" charset="0"/>
              </a:rPr>
              <a:t>FLP</a:t>
            </a:r>
          </a:p>
        </p:txBody>
      </p:sp>
      <p:sp>
        <p:nvSpPr>
          <p:cNvPr id="13" name="Rechteck: abgerundete Ecken 12">
            <a:extLst>
              <a:ext uri="{FF2B5EF4-FFF2-40B4-BE49-F238E27FC236}">
                <a16:creationId xmlns:a16="http://schemas.microsoft.com/office/drawing/2014/main" id="{D3CFB5E0-5E15-488C-9576-0F223EAD510D}"/>
              </a:ext>
            </a:extLst>
          </p:cNvPr>
          <p:cNvSpPr/>
          <p:nvPr userDrawn="1"/>
        </p:nvSpPr>
        <p:spPr>
          <a:xfrm>
            <a:off x="9289325" y="103545"/>
            <a:ext cx="2902675" cy="504000"/>
          </a:xfrm>
          <a:prstGeom prst="round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de-DE" sz="1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Segelflugtheorie SFCL</a:t>
            </a:r>
          </a:p>
          <a:p>
            <a:pPr algn="l"/>
            <a:r>
              <a:rPr lang="de-DE" sz="1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Rounded MT Bold" panose="020F0704030504030204" pitchFamily="34" charset="0"/>
              </a:rPr>
              <a:t>Flugleistung und Flugplanung</a:t>
            </a:r>
          </a:p>
        </p:txBody>
      </p:sp>
      <p:sp>
        <p:nvSpPr>
          <p:cNvPr id="14" name="Foliennummernplatzhalter 5">
            <a:extLst>
              <a:ext uri="{FF2B5EF4-FFF2-40B4-BE49-F238E27FC236}">
                <a16:creationId xmlns:a16="http://schemas.microsoft.com/office/drawing/2014/main" id="{DB51A1B0-2D75-497E-B002-E6BAD5BFE0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80233" y="6570000"/>
            <a:ext cx="540000" cy="288000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1BAF13B1-D0BA-4A19-B609-64C08BFDA19E}" type="slidenum">
              <a:rPr lang="de-DE" smtClean="0"/>
              <a:pPr/>
              <a:t>‹Nr.›</a:t>
            </a:fld>
            <a:endParaRPr lang="de-DE" dirty="0"/>
          </a:p>
        </p:txBody>
      </p:sp>
      <p:cxnSp>
        <p:nvCxnSpPr>
          <p:cNvPr id="15" name="Gerader Verbinder 14">
            <a:extLst>
              <a:ext uri="{FF2B5EF4-FFF2-40B4-BE49-F238E27FC236}">
                <a16:creationId xmlns:a16="http://schemas.microsoft.com/office/drawing/2014/main" id="{702BE076-1037-4FB3-A5DA-6C5FD657D0C3}"/>
              </a:ext>
            </a:extLst>
          </p:cNvPr>
          <p:cNvCxnSpPr>
            <a:cxnSpLocks/>
          </p:cNvCxnSpPr>
          <p:nvPr userDrawn="1"/>
        </p:nvCxnSpPr>
        <p:spPr>
          <a:xfrm>
            <a:off x="0" y="710131"/>
            <a:ext cx="12192000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2154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rgbClr val="2B88D9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: abgerundete Ecken 4">
            <a:extLst>
              <a:ext uri="{FF2B5EF4-FFF2-40B4-BE49-F238E27FC236}">
                <a16:creationId xmlns:a16="http://schemas.microsoft.com/office/drawing/2014/main" id="{884A4F68-ED5A-4FF4-8D2A-D2E64660729D}"/>
              </a:ext>
            </a:extLst>
          </p:cNvPr>
          <p:cNvSpPr/>
          <p:nvPr/>
        </p:nvSpPr>
        <p:spPr>
          <a:xfrm>
            <a:off x="192088" y="188913"/>
            <a:ext cx="11828145" cy="1219412"/>
          </a:xfrm>
          <a:prstGeom prst="roundRect">
            <a:avLst/>
          </a:prstGeom>
          <a:ln>
            <a:noFill/>
          </a:ln>
          <a:effectLst>
            <a:reflection blurRad="6350" stA="50000" endA="300" endPos="13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Segelflugtheorie SFCL</a:t>
            </a:r>
          </a:p>
          <a:p>
            <a:pPr algn="ctr"/>
            <a:r>
              <a:rPr lang="de-DE" sz="4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Flugleistung und Flugplanung</a:t>
            </a:r>
          </a:p>
        </p:txBody>
      </p:sp>
      <p:pic>
        <p:nvPicPr>
          <p:cNvPr id="6" name="Grafik 5" descr="Ein Bild, das Text enthält.&#10;&#10;Automatisch generierte Beschreibung">
            <a:extLst>
              <a:ext uri="{FF2B5EF4-FFF2-40B4-BE49-F238E27FC236}">
                <a16:creationId xmlns:a16="http://schemas.microsoft.com/office/drawing/2014/main" id="{9486641D-FD6D-4834-B209-3534F1D283A0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2261"/>
          <a:stretch/>
        </p:blipFill>
        <p:spPr>
          <a:xfrm>
            <a:off x="3607299" y="1973866"/>
            <a:ext cx="5266568" cy="4332784"/>
          </a:xfrm>
          <a:prstGeom prst="rect">
            <a:avLst/>
          </a:prstGeom>
        </p:spPr>
      </p:pic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4239DEF-2EBC-47CA-A8AD-CCF7B7385C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F13B1-D0BA-4A19-B609-64C08BFDA19E}" type="slidenum">
              <a:rPr lang="de-DE" smtClean="0"/>
              <a:t>1</a:t>
            </a:fld>
            <a:endParaRPr lang="de-DE"/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CA754A21-1E1E-441C-91DA-BE1673E04CF5}"/>
              </a:ext>
            </a:extLst>
          </p:cNvPr>
          <p:cNvSpPr txBox="1"/>
          <p:nvPr/>
        </p:nvSpPr>
        <p:spPr>
          <a:xfrm>
            <a:off x="3685782" y="1408325"/>
            <a:ext cx="51096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2400" i="1" dirty="0">
                <a:solidFill>
                  <a:srgbClr val="044C96"/>
                </a:solidFill>
              </a:rPr>
              <a:t>FLIGHT PERFORMANCE AND PLANNING</a:t>
            </a:r>
          </a:p>
        </p:txBody>
      </p:sp>
    </p:spTree>
    <p:extLst>
      <p:ext uri="{BB962C8B-B14F-4D97-AF65-F5344CB8AC3E}">
        <p14:creationId xmlns:p14="http://schemas.microsoft.com/office/powerpoint/2010/main" val="16672082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2AC422-73B0-4880-8217-243373E43E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4815" y="132512"/>
            <a:ext cx="6616024" cy="504000"/>
          </a:xfrm>
        </p:spPr>
        <p:txBody>
          <a:bodyPr>
            <a:noAutofit/>
          </a:bodyPr>
          <a:lstStyle/>
          <a:p>
            <a:r>
              <a:rPr lang="de-DE" sz="2400" dirty="0"/>
              <a:t>Flugleistung und Flugplanung: Gliederung (SFCL)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16C87F1-7C08-4959-A7EC-85DEC81366C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pPr marL="541338" indent="-541338">
              <a:lnSpc>
                <a:spcPct val="100000"/>
              </a:lnSpc>
              <a:buNone/>
            </a:pPr>
            <a:r>
              <a:rPr lang="de-DE" sz="2400" dirty="0"/>
              <a:t>7.1	Überprüfung von Masse und Schwerpunkt</a:t>
            </a:r>
          </a:p>
          <a:p>
            <a:pPr marL="806450" indent="4763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None/>
            </a:pPr>
            <a:r>
              <a:rPr lang="en-US" sz="2000" i="1" dirty="0">
                <a:solidFill>
                  <a:srgbClr val="044C96"/>
                </a:solidFill>
              </a:rPr>
              <a:t>Mass and balance </a:t>
            </a:r>
          </a:p>
          <a:p>
            <a:pPr marL="541338" indent="-541338">
              <a:lnSpc>
                <a:spcPct val="100000"/>
              </a:lnSpc>
              <a:buNone/>
            </a:pPr>
            <a:r>
              <a:rPr lang="de-DE" sz="2400" dirty="0"/>
              <a:t>7.2	Geschwindigkeitspolare von Segelflugzeugen und Reisegeschwindigkeit</a:t>
            </a:r>
          </a:p>
          <a:p>
            <a:pPr marL="806450" indent="4763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None/>
            </a:pPr>
            <a:r>
              <a:rPr lang="en-US" sz="2000" i="1" dirty="0">
                <a:solidFill>
                  <a:srgbClr val="044C96"/>
                </a:solidFill>
              </a:rPr>
              <a:t>Speed polar of sailplanes or cruising speed </a:t>
            </a:r>
            <a:endParaRPr lang="de-DE" sz="2000" i="1" dirty="0">
              <a:solidFill>
                <a:srgbClr val="044C96"/>
              </a:solidFill>
            </a:endParaRPr>
          </a:p>
          <a:p>
            <a:pPr marL="541338" indent="-541338">
              <a:lnSpc>
                <a:spcPct val="100000"/>
              </a:lnSpc>
              <a:buNone/>
            </a:pPr>
            <a:r>
              <a:rPr lang="de-DE" sz="2400" dirty="0"/>
              <a:t>7.3	Flugplanung und Streckenwahl</a:t>
            </a:r>
          </a:p>
          <a:p>
            <a:pPr marL="806450" indent="4763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None/>
            </a:pPr>
            <a:r>
              <a:rPr lang="en-US" sz="2000" i="1" dirty="0">
                <a:solidFill>
                  <a:srgbClr val="044C96"/>
                </a:solidFill>
              </a:rPr>
              <a:t>Flight planning and task setting </a:t>
            </a:r>
            <a:endParaRPr lang="de-DE" sz="2000" i="1" dirty="0">
              <a:solidFill>
                <a:srgbClr val="044C96"/>
              </a:solidFill>
            </a:endParaRPr>
          </a:p>
          <a:p>
            <a:pPr marL="541338" indent="-541338">
              <a:lnSpc>
                <a:spcPct val="100000"/>
              </a:lnSpc>
              <a:buNone/>
            </a:pPr>
            <a:r>
              <a:rPr lang="de-DE" sz="2400" dirty="0"/>
              <a:t>7.4	ICAO Flugplan</a:t>
            </a:r>
          </a:p>
          <a:p>
            <a:pPr marL="806450" indent="4763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None/>
            </a:pPr>
            <a:r>
              <a:rPr lang="en-US" sz="2000" i="1" dirty="0">
                <a:solidFill>
                  <a:srgbClr val="044C96"/>
                </a:solidFill>
              </a:rPr>
              <a:t>ICAO flight plan (ATS flight plan) </a:t>
            </a:r>
          </a:p>
          <a:p>
            <a:pPr marL="541338" indent="-541338">
              <a:lnSpc>
                <a:spcPct val="100000"/>
              </a:lnSpc>
              <a:buNone/>
            </a:pPr>
            <a:r>
              <a:rPr lang="de-DE" sz="2400" dirty="0"/>
              <a:t>7.5	Flugüberwachung und Streckenplanung im Flug</a:t>
            </a:r>
          </a:p>
          <a:p>
            <a:pPr marL="806450" indent="4763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None/>
            </a:pPr>
            <a:r>
              <a:rPr lang="en-US" sz="2000" i="1" dirty="0">
                <a:solidFill>
                  <a:srgbClr val="044C96"/>
                </a:solidFill>
              </a:rPr>
              <a:t>Flight monitoring and in-flight re-planning</a:t>
            </a:r>
            <a:endParaRPr lang="de-DE" sz="2000" i="1" dirty="0">
              <a:solidFill>
                <a:srgbClr val="044C96"/>
              </a:solidFill>
            </a:endParaRPr>
          </a:p>
          <a:p>
            <a:pPr marL="541338" indent="-541338">
              <a:lnSpc>
                <a:spcPct val="100000"/>
              </a:lnSpc>
              <a:buNone/>
            </a:pPr>
            <a:endParaRPr lang="de-DE" sz="2400" dirty="0"/>
          </a:p>
          <a:p>
            <a:pPr marL="806450" indent="4763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None/>
            </a:pPr>
            <a:r>
              <a:rPr lang="en-US" sz="2000" i="1" dirty="0">
                <a:solidFill>
                  <a:srgbClr val="044C96"/>
                </a:solidFill>
              </a:rPr>
              <a:t> </a:t>
            </a:r>
            <a:endParaRPr lang="de-DE" sz="2000" i="1" dirty="0">
              <a:solidFill>
                <a:srgbClr val="044C96"/>
              </a:solidFill>
            </a:endParaRPr>
          </a:p>
          <a:p>
            <a:pPr marL="541338" indent="-541338">
              <a:lnSpc>
                <a:spcPct val="100000"/>
              </a:lnSpc>
              <a:buNone/>
            </a:pPr>
            <a:r>
              <a:rPr lang="de-DE" sz="2400" dirty="0"/>
              <a:t> </a:t>
            </a:r>
          </a:p>
          <a:p>
            <a:pPr marL="806450" indent="4763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None/>
            </a:pPr>
            <a:r>
              <a:rPr lang="en-US" sz="2000" i="1" dirty="0">
                <a:solidFill>
                  <a:srgbClr val="044C96"/>
                </a:solidFill>
              </a:rPr>
              <a:t> </a:t>
            </a:r>
            <a:endParaRPr lang="de-DE" sz="2000" i="1" dirty="0">
              <a:solidFill>
                <a:srgbClr val="044C96"/>
              </a:solidFill>
            </a:endParaRP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974E809-361D-4737-B52C-E6563C29B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F13B1-D0BA-4A19-B609-64C08BFDA19E}" type="slidenum">
              <a:rPr lang="de-DE" smtClean="0"/>
              <a:pPr/>
              <a:t>2</a:t>
            </a:fld>
            <a:endParaRPr lang="de-DE" dirty="0"/>
          </a:p>
        </p:txBody>
      </p:sp>
      <p:sp>
        <p:nvSpPr>
          <p:cNvPr id="6" name="Abgerundetes Rechteck 5">
            <a:extLst>
              <a:ext uri="{FF2B5EF4-FFF2-40B4-BE49-F238E27FC236}">
                <a16:creationId xmlns:a16="http://schemas.microsoft.com/office/drawing/2014/main" id="{5CEE88F5-5A33-0947-8CA3-B07FC98AD27A}"/>
              </a:ext>
            </a:extLst>
          </p:cNvPr>
          <p:cNvSpPr/>
          <p:nvPr/>
        </p:nvSpPr>
        <p:spPr>
          <a:xfrm>
            <a:off x="189186" y="4041285"/>
            <a:ext cx="5830614" cy="1011483"/>
          </a:xfrm>
          <a:prstGeom prst="roundRect">
            <a:avLst/>
          </a:prstGeom>
          <a:solidFill>
            <a:schemeClr val="accent1">
              <a:alpha val="2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79030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102C7A8-7EE1-445E-B18B-B0B44B0295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5471" y="1782739"/>
            <a:ext cx="11161058" cy="2387600"/>
          </a:xfrm>
        </p:spPr>
        <p:txBody>
          <a:bodyPr>
            <a:normAutofit fontScale="90000"/>
          </a:bodyPr>
          <a:lstStyle/>
          <a:p>
            <a:r>
              <a:rPr lang="de-DE" dirty="0"/>
              <a:t>7.5 </a:t>
            </a:r>
            <a:r>
              <a:rPr lang="de-DE" sz="6000" dirty="0"/>
              <a:t>Flugüberwachung und Streckenplanung im Flug</a:t>
            </a:r>
            <a:br>
              <a:rPr lang="de-DE" dirty="0"/>
            </a:br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3147B01-30C8-421C-BD17-8AC69CBE5D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80387"/>
            <a:ext cx="9144000" cy="1655762"/>
          </a:xfrm>
        </p:spPr>
        <p:txBody>
          <a:bodyPr>
            <a:normAutofit/>
          </a:bodyPr>
          <a:lstStyle/>
          <a:p>
            <a:pPr marL="806450" indent="4763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</a:pPr>
            <a:r>
              <a:rPr lang="en-US" sz="2400" i="1" dirty="0">
                <a:solidFill>
                  <a:srgbClr val="044C96"/>
                </a:solidFill>
              </a:rPr>
              <a:t>Flight monitoring and in-flight re-planning</a:t>
            </a:r>
            <a:endParaRPr lang="en-US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B18B720-1CFD-4B73-A56F-433DC892E5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F13B1-D0BA-4A19-B609-64C08BFDA19E}" type="slidenum">
              <a:rPr lang="de-DE" smtClean="0"/>
              <a:pPr/>
              <a:t>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085349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3FA322-B917-4B15-B9E1-8FF8BF7447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4815" y="132512"/>
            <a:ext cx="6925993" cy="504000"/>
          </a:xfrm>
        </p:spPr>
        <p:txBody>
          <a:bodyPr>
            <a:noAutofit/>
          </a:bodyPr>
          <a:lstStyle/>
          <a:p>
            <a:r>
              <a:rPr lang="de-DE" sz="2400" dirty="0"/>
              <a:t>7.5 Flugüberwachung und Streckenplanung im Flug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503C617-C722-48CC-9D69-8C2471D59E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0" y="1924851"/>
            <a:ext cx="5795172" cy="4055295"/>
          </a:xfrm>
        </p:spPr>
        <p:txBody>
          <a:bodyPr>
            <a:noAutofit/>
          </a:bodyPr>
          <a:lstStyle/>
          <a:p>
            <a:r>
              <a:rPr lang="de-DE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Während des Streckenfluges </a:t>
            </a:r>
            <a:r>
              <a:rPr lang="de-DE" dirty="0">
                <a:solidFill>
                  <a:srgbClr val="333333"/>
                </a:solidFill>
                <a:latin typeface="Open Sans" panose="020B0606030504020204" pitchFamily="34" charset="0"/>
              </a:rPr>
              <a:t>wird </a:t>
            </a:r>
            <a:r>
              <a:rPr lang="de-DE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der Flugweg regelmäßig mit der vorhergeplanten Streckenführung abgeglichen</a:t>
            </a:r>
          </a:p>
          <a:p>
            <a:r>
              <a:rPr lang="de-DE" dirty="0">
                <a:solidFill>
                  <a:srgbClr val="333333"/>
                </a:solidFill>
                <a:latin typeface="Open Sans" panose="020B0606030504020204" pitchFamily="34" charset="0"/>
              </a:rPr>
              <a:t>Im Motorflug (TMG) </a:t>
            </a:r>
          </a:p>
          <a:p>
            <a:pPr lvl="1"/>
            <a:r>
              <a:rPr lang="de-DE" sz="2200" dirty="0">
                <a:solidFill>
                  <a:srgbClr val="333333"/>
                </a:solidFill>
                <a:latin typeface="Open Sans" panose="020B0606030504020204" pitchFamily="34" charset="0"/>
              </a:rPr>
              <a:t>Während des Fluges bei jedem geplanten Koppelpunkt kontrollieren, ob dieser mit </a:t>
            </a:r>
            <a:r>
              <a:rPr lang="de-DE" sz="220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vorberechnetem Steuerkurs und Flugzeit erreicht wird</a:t>
            </a:r>
          </a:p>
          <a:p>
            <a:pPr lvl="1"/>
            <a:r>
              <a:rPr lang="de-DE" sz="2200" dirty="0">
                <a:solidFill>
                  <a:srgbClr val="333333"/>
                </a:solidFill>
                <a:latin typeface="Open Sans" panose="020B0606030504020204" pitchFamily="34" charset="0"/>
              </a:rPr>
              <a:t>Festgestellte Abweichungen werden für das nachfolgende Teilstück berücksichtigt und einberechnet</a:t>
            </a:r>
            <a:endParaRPr lang="de-DE" sz="2200" i="0" dirty="0">
              <a:solidFill>
                <a:srgbClr val="333333"/>
              </a:solidFill>
              <a:effectLst/>
              <a:latin typeface="Open Sans" panose="020B0606030504020204" pitchFamily="34" charset="0"/>
            </a:endParaRPr>
          </a:p>
          <a:p>
            <a:endParaRPr lang="de-DE" i="0" dirty="0">
              <a:solidFill>
                <a:srgbClr val="333333"/>
              </a:solidFill>
              <a:effectLst/>
              <a:latin typeface="Open Sans" panose="020B0606030504020204" pitchFamily="34" charset="0"/>
            </a:endParaRP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8E3A08C-0321-4E10-9A18-4764E9E36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F13B1-D0BA-4A19-B609-64C08BFDA19E}" type="slidenum">
              <a:rPr lang="de-DE" smtClean="0"/>
              <a:pPr/>
              <a:t>4</a:t>
            </a:fld>
            <a:endParaRPr lang="de-DE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B1F5A3E-80EF-4ED8-B13B-8F9C8D0778A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/>
              <a:t>7.5 </a:t>
            </a:r>
            <a:r>
              <a:rPr lang="de-DE" sz="1200" dirty="0"/>
              <a:t>Flugüberwachung und Streckenplanung im Flug</a:t>
            </a:r>
            <a:endParaRPr lang="de-DE" dirty="0"/>
          </a:p>
        </p:txBody>
      </p:sp>
      <p:sp>
        <p:nvSpPr>
          <p:cNvPr id="12" name="Rectangle 2">
            <a:extLst>
              <a:ext uri="{FF2B5EF4-FFF2-40B4-BE49-F238E27FC236}">
                <a16:creationId xmlns:a16="http://schemas.microsoft.com/office/drawing/2014/main" id="{6CA58FF8-893D-5F46-BE67-F2F3F29ED0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13" name="Rectangle 4">
            <a:extLst>
              <a:ext uri="{FF2B5EF4-FFF2-40B4-BE49-F238E27FC236}">
                <a16:creationId xmlns:a16="http://schemas.microsoft.com/office/drawing/2014/main" id="{4611A3AC-664B-B54B-8095-28B75F5647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pic>
        <p:nvPicPr>
          <p:cNvPr id="1026" name="Picture 2" descr="7.5 Kontrolle Flugdurchführungsplan web1100">
            <a:extLst>
              <a:ext uri="{FF2B5EF4-FFF2-40B4-BE49-F238E27FC236}">
                <a16:creationId xmlns:a16="http://schemas.microsoft.com/office/drawing/2014/main" id="{8A430453-58A0-49BA-9E31-4347FD6C44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037" y="1933997"/>
            <a:ext cx="5238176" cy="3928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30CF2219-5C8B-45A2-8ADF-CDE3C746647D}"/>
              </a:ext>
            </a:extLst>
          </p:cNvPr>
          <p:cNvSpPr txBox="1">
            <a:spLocks/>
          </p:cNvSpPr>
          <p:nvPr/>
        </p:nvSpPr>
        <p:spPr>
          <a:xfrm>
            <a:off x="191644" y="927130"/>
            <a:ext cx="6058381" cy="54758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de-DE" b="1" dirty="0">
                <a:solidFill>
                  <a:srgbClr val="333333"/>
                </a:solidFill>
                <a:latin typeface="arial" panose="020B0604020202020204" pitchFamily="34" charset="0"/>
              </a:rPr>
              <a:t>Flugüberwachung:</a:t>
            </a:r>
            <a:endParaRPr lang="de-DE" b="1" dirty="0">
              <a:solidFill>
                <a:srgbClr val="333333"/>
              </a:solidFill>
              <a:latin typeface="Open Sans" panose="020B0606030504020204" pitchFamily="34" charset="0"/>
            </a:endParaRPr>
          </a:p>
          <a:p>
            <a:pPr marL="0" indent="0" algn="just">
              <a:buNone/>
            </a:pPr>
            <a:r>
              <a:rPr lang="de-DE" dirty="0">
                <a:solidFill>
                  <a:srgbClr val="333333"/>
                </a:solidFill>
                <a:latin typeface="arial" panose="020B0604020202020204" pitchFamily="34" charset="0"/>
              </a:rPr>
              <a:t>Überwachung von Kurs und Zeit</a:t>
            </a:r>
            <a:endParaRPr lang="de-DE" dirty="0">
              <a:solidFill>
                <a:srgbClr val="333333"/>
              </a:solidFill>
              <a:latin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84528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3FA322-B917-4B15-B9E1-8FF8BF7447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4815" y="132512"/>
            <a:ext cx="6925993" cy="504000"/>
          </a:xfrm>
        </p:spPr>
        <p:txBody>
          <a:bodyPr>
            <a:noAutofit/>
          </a:bodyPr>
          <a:lstStyle/>
          <a:p>
            <a:r>
              <a:rPr lang="de-DE" sz="2400" dirty="0"/>
              <a:t>7.5 Flugüberwachung und Streckenplanung im Flug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8E3A08C-0321-4E10-9A18-4764E9E36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F13B1-D0BA-4A19-B609-64C08BFDA19E}" type="slidenum">
              <a:rPr lang="de-DE" smtClean="0"/>
              <a:pPr/>
              <a:t>5</a:t>
            </a:fld>
            <a:endParaRPr lang="de-DE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B1F5A3E-80EF-4ED8-B13B-8F9C8D0778A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/>
              <a:t>7.5 </a:t>
            </a:r>
            <a:r>
              <a:rPr lang="de-DE" sz="1200" dirty="0"/>
              <a:t>Flugüberwachung und Streckenplanung im Flug</a:t>
            </a:r>
            <a:endParaRPr lang="de-DE" dirty="0"/>
          </a:p>
        </p:txBody>
      </p:sp>
      <p:sp>
        <p:nvSpPr>
          <p:cNvPr id="12" name="Rectangle 2">
            <a:extLst>
              <a:ext uri="{FF2B5EF4-FFF2-40B4-BE49-F238E27FC236}">
                <a16:creationId xmlns:a16="http://schemas.microsoft.com/office/drawing/2014/main" id="{6CA58FF8-893D-5F46-BE67-F2F3F29ED0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13" name="Rectangle 4">
            <a:extLst>
              <a:ext uri="{FF2B5EF4-FFF2-40B4-BE49-F238E27FC236}">
                <a16:creationId xmlns:a16="http://schemas.microsoft.com/office/drawing/2014/main" id="{4611A3AC-664B-B54B-8095-28B75F5647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30CF2219-5C8B-45A2-8ADF-CDE3C746647D}"/>
              </a:ext>
            </a:extLst>
          </p:cNvPr>
          <p:cNvSpPr txBox="1">
            <a:spLocks/>
          </p:cNvSpPr>
          <p:nvPr/>
        </p:nvSpPr>
        <p:spPr>
          <a:xfrm>
            <a:off x="182455" y="933140"/>
            <a:ext cx="5968412" cy="54758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de-DE" b="1" dirty="0">
                <a:solidFill>
                  <a:srgbClr val="333333"/>
                </a:solidFill>
                <a:latin typeface="arial" panose="020B0604020202020204" pitchFamily="34" charset="0"/>
              </a:rPr>
              <a:t>Flugüberwachung:</a:t>
            </a:r>
            <a:endParaRPr lang="de-DE" b="1" dirty="0">
              <a:solidFill>
                <a:srgbClr val="333333"/>
              </a:solidFill>
              <a:latin typeface="Open Sans" panose="020B0606030504020204" pitchFamily="34" charset="0"/>
            </a:endParaRPr>
          </a:p>
          <a:p>
            <a:pPr marL="0" indent="0" algn="just">
              <a:buNone/>
            </a:pPr>
            <a:r>
              <a:rPr lang="de-DE" dirty="0">
                <a:solidFill>
                  <a:srgbClr val="333333"/>
                </a:solidFill>
                <a:latin typeface="Open Sans" panose="020B0606030504020204" pitchFamily="34" charset="0"/>
              </a:rPr>
              <a:t>Kraftstoffüberwachung während des Fluges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E478510-3F47-4727-B9BF-0E63042BC1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288" y="2075873"/>
            <a:ext cx="6950729" cy="3408792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503C617-C722-48CC-9D69-8C2471D59E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655839" y="1346235"/>
            <a:ext cx="5340054" cy="216468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de-DE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Anhand der Planung können im Flug direkt die Optionen bei nötigen Umplanungen bewertet werden</a:t>
            </a:r>
            <a:br>
              <a:rPr lang="de-DE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</a:br>
            <a:r>
              <a:rPr lang="de-DE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br>
              <a:rPr lang="de-DE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</a:br>
            <a:r>
              <a:rPr lang="de-DE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z.B. </a:t>
            </a:r>
            <a:r>
              <a:rPr lang="de-DE" dirty="0">
                <a:solidFill>
                  <a:srgbClr val="333333"/>
                </a:solidFill>
                <a:latin typeface="Open Sans" panose="020B0606030504020204" pitchFamily="34" charset="0"/>
              </a:rPr>
              <a:t>w</a:t>
            </a:r>
            <a:r>
              <a:rPr lang="de-DE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ieviel Reserve</a:t>
            </a:r>
            <a:r>
              <a:rPr lang="de-DE" dirty="0">
                <a:solidFill>
                  <a:srgbClr val="333333"/>
                </a:solidFill>
                <a:latin typeface="Open Sans" panose="020B0606030504020204" pitchFamily="34" charset="0"/>
              </a:rPr>
              <a:t>kraftstoff ist für </a:t>
            </a:r>
            <a:r>
              <a:rPr lang="de-DE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Umweg, Ausweichflugplatz vorhanden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002F925C-0E48-4DD6-AF7F-E97A3A72C5D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7336" y="3299181"/>
            <a:ext cx="3968045" cy="3165154"/>
          </a:xfrm>
          <a:prstGeom prst="rect">
            <a:avLst/>
          </a:prstGeom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9669847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3FA322-B917-4B15-B9E1-8FF8BF7447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4815" y="132512"/>
            <a:ext cx="6925993" cy="504000"/>
          </a:xfrm>
        </p:spPr>
        <p:txBody>
          <a:bodyPr>
            <a:noAutofit/>
          </a:bodyPr>
          <a:lstStyle/>
          <a:p>
            <a:r>
              <a:rPr lang="de-DE" sz="2400" dirty="0"/>
              <a:t>7.5 Flugüberwachung und Streckenplanung im Flug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8E3A08C-0321-4E10-9A18-4764E9E36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F13B1-D0BA-4A19-B609-64C08BFDA19E}" type="slidenum">
              <a:rPr lang="de-DE" smtClean="0"/>
              <a:pPr/>
              <a:t>6</a:t>
            </a:fld>
            <a:endParaRPr lang="de-DE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B1F5A3E-80EF-4ED8-B13B-8F9C8D0778A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/>
              <a:t>7.5 </a:t>
            </a:r>
            <a:r>
              <a:rPr lang="de-DE" sz="1200" dirty="0"/>
              <a:t>Flugüberwachung und Streckenplanung im Flug</a:t>
            </a:r>
            <a:endParaRPr lang="de-DE" dirty="0"/>
          </a:p>
        </p:txBody>
      </p:sp>
      <p:sp>
        <p:nvSpPr>
          <p:cNvPr id="12" name="Rectangle 2">
            <a:extLst>
              <a:ext uri="{FF2B5EF4-FFF2-40B4-BE49-F238E27FC236}">
                <a16:creationId xmlns:a16="http://schemas.microsoft.com/office/drawing/2014/main" id="{6CA58FF8-893D-5F46-BE67-F2F3F29ED0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13" name="Rectangle 4">
            <a:extLst>
              <a:ext uri="{FF2B5EF4-FFF2-40B4-BE49-F238E27FC236}">
                <a16:creationId xmlns:a16="http://schemas.microsoft.com/office/drawing/2014/main" id="{4611A3AC-664B-B54B-8095-28B75F5647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30CF2219-5C8B-45A2-8ADF-CDE3C746647D}"/>
              </a:ext>
            </a:extLst>
          </p:cNvPr>
          <p:cNvSpPr txBox="1">
            <a:spLocks/>
          </p:cNvSpPr>
          <p:nvPr/>
        </p:nvSpPr>
        <p:spPr>
          <a:xfrm>
            <a:off x="392119" y="1045520"/>
            <a:ext cx="5795172" cy="54758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e-DE" b="1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Abweichung von der ursprünglichen Flugplanung</a:t>
            </a:r>
            <a:endParaRPr lang="de-DE" b="1" dirty="0">
              <a:solidFill>
                <a:srgbClr val="333333"/>
              </a:solidFill>
              <a:latin typeface="Open Sans" panose="020B0606030504020204" pitchFamily="34" charset="0"/>
            </a:endParaRPr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F9EF988D-2A5C-4C3F-BBA4-7848823DC8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19800" y="2121817"/>
            <a:ext cx="5795172" cy="2916218"/>
          </a:xfrm>
        </p:spPr>
        <p:txBody>
          <a:bodyPr/>
          <a:lstStyle/>
          <a:p>
            <a:r>
              <a:rPr lang="de-DE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Im Segelflug geht es aufgrund der Wetter- </a:t>
            </a:r>
            <a:r>
              <a:rPr lang="de-DE" b="0" i="0" dirty="0" err="1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gegebenheiten</a:t>
            </a:r>
            <a:r>
              <a:rPr lang="de-DE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 und </a:t>
            </a:r>
            <a:r>
              <a:rPr lang="de-DE" b="0" i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der Suche </a:t>
            </a:r>
            <a:r>
              <a:rPr lang="de-DE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nach geeigneter Thermik de facto nie ohne Abweichungen vom direkten Flugweg</a:t>
            </a:r>
          </a:p>
          <a:p>
            <a:r>
              <a:rPr lang="de-DE" dirty="0">
                <a:solidFill>
                  <a:srgbClr val="333333"/>
                </a:solidFill>
                <a:latin typeface="arial" panose="020B0604020202020204" pitchFamily="34" charset="0"/>
              </a:rPr>
              <a:t>Beim Motorflug (TMG) sind Abweichungen vom geplanten (i.d.R. direkten) Flugweg aus flugbetrieblichen Gründen möglich (Wetter, Freigaben etc.).</a:t>
            </a:r>
            <a:endParaRPr lang="de-DE" dirty="0"/>
          </a:p>
        </p:txBody>
      </p:sp>
      <p:pic>
        <p:nvPicPr>
          <p:cNvPr id="2054" name="Picture 6" descr="7.5 taktische Streckenänderung web1100">
            <a:extLst>
              <a:ext uri="{FF2B5EF4-FFF2-40B4-BE49-F238E27FC236}">
                <a16:creationId xmlns:a16="http://schemas.microsoft.com/office/drawing/2014/main" id="{2BFEDA93-0244-4B68-8E0A-E098184443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009" y="2123351"/>
            <a:ext cx="4988689" cy="3741517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41490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275</Words>
  <Application>Microsoft Macintosh PowerPoint</Application>
  <PresentationFormat>Breitbild</PresentationFormat>
  <Paragraphs>44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3" baseType="lpstr">
      <vt:lpstr>Arial</vt:lpstr>
      <vt:lpstr>Arial</vt:lpstr>
      <vt:lpstr>Arial Rounded MT Bold</vt:lpstr>
      <vt:lpstr>Calibri</vt:lpstr>
      <vt:lpstr>Calibri Light</vt:lpstr>
      <vt:lpstr>Open Sans</vt:lpstr>
      <vt:lpstr>Office</vt:lpstr>
      <vt:lpstr>PowerPoint-Präsentation</vt:lpstr>
      <vt:lpstr>Flugleistung und Flugplanung: Gliederung (SFCL)</vt:lpstr>
      <vt:lpstr>7.5 Flugüberwachung und Streckenplanung im Flug </vt:lpstr>
      <vt:lpstr>7.5 Flugüberwachung und Streckenplanung im Flug</vt:lpstr>
      <vt:lpstr>7.5 Flugüberwachung und Streckenplanung im Flug</vt:lpstr>
      <vt:lpstr>7.5 Flugüberwachung und Streckenplanung im Flug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Martin Hansen</dc:creator>
  <cp:lastModifiedBy>Detlef Müller</cp:lastModifiedBy>
  <cp:revision>125</cp:revision>
  <dcterms:created xsi:type="dcterms:W3CDTF">2021-05-15T14:36:40Z</dcterms:created>
  <dcterms:modified xsi:type="dcterms:W3CDTF">2021-12-13T20:55:18Z</dcterms:modified>
</cp:coreProperties>
</file>