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6" r:id="rId2"/>
    <p:sldId id="288" r:id="rId3"/>
    <p:sldId id="405" r:id="rId4"/>
    <p:sldId id="259" r:id="rId5"/>
    <p:sldId id="260" r:id="rId6"/>
    <p:sldId id="257" r:id="rId7"/>
    <p:sldId id="258" r:id="rId8"/>
    <p:sldId id="261" r:id="rId9"/>
    <p:sldId id="277" r:id="rId10"/>
    <p:sldId id="278" r:id="rId11"/>
    <p:sldId id="406" r:id="rId12"/>
    <p:sldId id="337" r:id="rId13"/>
    <p:sldId id="281" r:id="rId14"/>
    <p:sldId id="262" r:id="rId15"/>
    <p:sldId id="451" r:id="rId16"/>
    <p:sldId id="272" r:id="rId17"/>
    <p:sldId id="267" r:id="rId18"/>
    <p:sldId id="287" r:id="rId19"/>
    <p:sldId id="289" r:id="rId20"/>
    <p:sldId id="323" r:id="rId21"/>
    <p:sldId id="279" r:id="rId22"/>
    <p:sldId id="295" r:id="rId23"/>
    <p:sldId id="282" r:id="rId24"/>
    <p:sldId id="264" r:id="rId25"/>
    <p:sldId id="263" r:id="rId26"/>
    <p:sldId id="285" r:id="rId27"/>
    <p:sldId id="283" r:id="rId28"/>
    <p:sldId id="339" r:id="rId29"/>
    <p:sldId id="340" r:id="rId30"/>
    <p:sldId id="341" r:id="rId31"/>
    <p:sldId id="342" r:id="rId32"/>
    <p:sldId id="343" r:id="rId33"/>
    <p:sldId id="407" r:id="rId34"/>
    <p:sldId id="269" r:id="rId35"/>
    <p:sldId id="266" r:id="rId36"/>
    <p:sldId id="270" r:id="rId37"/>
    <p:sldId id="271" r:id="rId38"/>
    <p:sldId id="273" r:id="rId39"/>
    <p:sldId id="276" r:id="rId40"/>
    <p:sldId id="274" r:id="rId41"/>
    <p:sldId id="275" r:id="rId42"/>
    <p:sldId id="268" r:id="rId43"/>
    <p:sldId id="401" r:id="rId44"/>
    <p:sldId id="300" r:id="rId45"/>
    <p:sldId id="301" r:id="rId46"/>
    <p:sldId id="302" r:id="rId47"/>
    <p:sldId id="409" r:id="rId48"/>
    <p:sldId id="303" r:id="rId49"/>
    <p:sldId id="410" r:id="rId50"/>
    <p:sldId id="304" r:id="rId51"/>
    <p:sldId id="411" r:id="rId52"/>
    <p:sldId id="408" r:id="rId53"/>
    <p:sldId id="306" r:id="rId54"/>
    <p:sldId id="305" r:id="rId55"/>
    <p:sldId id="412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CF4"/>
    <a:srgbClr val="77684B"/>
    <a:srgbClr val="7B7F80"/>
    <a:srgbClr val="FFFFFF"/>
    <a:srgbClr val="797D7C"/>
    <a:srgbClr val="8D9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910AD-5573-4564-A194-861CF7DC6E74}" v="1" dt="2024-01-28T22:59:08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9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B6DF9-B5FF-46E2-8A25-76538D7A039E}" type="datetimeFigureOut">
              <a:rPr lang="de-DE" smtClean="0"/>
              <a:t>13.10.2025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160E2-3FE0-4A08-9449-AC4CFC8AAB2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45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Allgemeine Luftfahrzeugkunde </a:t>
            </a:r>
            <a:r>
              <a:rPr lang="de-DE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Bezug auf Segelflugzeuge</a:t>
            </a:r>
          </a:p>
        </p:txBody>
      </p:sp>
    </p:spTree>
    <p:extLst>
      <p:ext uri="{BB962C8B-B14F-4D97-AF65-F5344CB8AC3E}">
        <p14:creationId xmlns:p14="http://schemas.microsoft.com/office/powerpoint/2010/main" val="381588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5151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94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69985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153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7922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992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382E3-6165-48AC-AD8C-AF081BE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CC7106-9297-455C-B614-982C0F58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54F93A-D0F1-4451-B898-DF25530E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112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1936-BC0B-4FE1-BD7D-8ADA4112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971D5-56F4-4BA3-9C8A-0AA7FC06A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1239078"/>
            <a:ext cx="5841124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E3833C-5BF3-4002-82BB-96E0620F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9078"/>
            <a:ext cx="5795172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41E22-206E-481A-A936-2F181B5B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7906327" y="103545"/>
            <a:ext cx="124161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ALK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9289325" y="103545"/>
            <a:ext cx="290267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Allgemeine Luftfahrzeugkunde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hyperlink" Target="https://de.wikipedia.org/wiki/Schulterdecker" TargetMode="External"/><Relationship Id="rId7" Type="http://schemas.openxmlformats.org/officeDocument/2006/relationships/hyperlink" Target="https://de.wikipedia.org/wiki/Mitteldecker" TargetMode="External"/><Relationship Id="rId12" Type="http://schemas.openxmlformats.org/officeDocument/2006/relationships/image" Target="../media/image13.jpeg"/><Relationship Id="rId2" Type="http://schemas.openxmlformats.org/officeDocument/2006/relationships/hyperlink" Target="https://de.wikipedia.org/wiki/Tiefdecke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hyperlink" Target="https://de.wikipedia.org/wiki/Nurfl%C3%BCgel" TargetMode="External"/><Relationship Id="rId5" Type="http://schemas.openxmlformats.org/officeDocument/2006/relationships/image" Target="../media/image9.jpeg"/><Relationship Id="rId10" Type="http://schemas.openxmlformats.org/officeDocument/2006/relationships/hyperlink" Target="https://de.wikipedia.org/wiki/Doppeldecker_(Flugzeug)" TargetMode="External"/><Relationship Id="rId4" Type="http://schemas.openxmlformats.org/officeDocument/2006/relationships/hyperlink" Target="https://de.wikipedia.org/wiki/Hochdecker_(Flugzeug)" TargetMode="External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segelfliegengrundausbildung.de/images/grundlagen-DU/Fl%C3%BCgelquerschnitt.jpg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segelfliegengrundausbildung.de/images/beginselen/remkleppen.jpg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gelfliegen-magazin.de/wp-content/uploads/2013/12/Perkoz_PilotsReport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uDoAwtqv84U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segelfliegengrundausbildung.de/images/8_Allgemeine_Luftfahrzeugkunde/Abb._8.3.3.1_2__Bremsenbet%C3%A4tigung_%C3%BCber_Bremsklappenhebel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segelfliegengrundausbildung.de/images/8_Allgemeine_Luftfahrzeugkunde/Abb._8.3.2.2_Bremssystem.jpg" TargetMode="Externa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AE7D6-54AD-4F46-8FCD-0D65389A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8.1 Flugzeugzelle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2F159-37F1-451A-8E05-69DD3EF3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7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F52A5-10E4-489D-9E10-8469A1A2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Ruderwirkung um die Hoch- Quer- und Längsachse</a:t>
            </a:r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F1EAE244-8624-4994-80BC-35EF00977A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360732"/>
            <a:ext cx="11788775" cy="4614373"/>
          </a:xfrm>
          <a:prstGeom prst="rect">
            <a:avLst/>
          </a:prstGeom>
          <a:ln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5C807F-8BD1-4686-838D-C57F5DD7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FB9A42-CEAC-4A21-8BDE-A1E5F81EF897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Builder</a:t>
            </a:r>
          </a:p>
        </p:txBody>
      </p:sp>
    </p:spTree>
    <p:extLst>
      <p:ext uri="{BB962C8B-B14F-4D97-AF65-F5344CB8AC3E}">
        <p14:creationId xmlns:p14="http://schemas.microsoft.com/office/powerpoint/2010/main" val="188147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8F1F50A7-C1BC-BF1E-521D-31FEFF7E4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224277"/>
              </p:ext>
            </p:extLst>
          </p:nvPr>
        </p:nvGraphicFramePr>
        <p:xfrm>
          <a:off x="1687707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Tiefdecker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287A673-89AB-5D36-F57F-689FD2A86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40243"/>
              </p:ext>
            </p:extLst>
          </p:nvPr>
        </p:nvGraphicFramePr>
        <p:xfrm>
          <a:off x="4634589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Schulterdecker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BDB3664-9D11-2FD1-A451-E66455A9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Anordnungsmöglichkeiten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6128BD-F095-CBDD-C069-A2616FB7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12</a:t>
            </a:fld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BF39EAD-AB14-711C-487A-A2842C293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66727"/>
              </p:ext>
            </p:extLst>
          </p:nvPr>
        </p:nvGraphicFramePr>
        <p:xfrm>
          <a:off x="1687707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Hochdecker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31" name="Picture 7" descr="Hochdecker">
            <a:extLst>
              <a:ext uri="{FF2B5EF4-FFF2-40B4-BE49-F238E27FC236}">
                <a16:creationId xmlns:a16="http://schemas.microsoft.com/office/drawing/2014/main" id="{ECBCC9FE-D5DD-F22A-CCC2-B3199D46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1" y="2454951"/>
            <a:ext cx="20669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K 7 Schulterdecker">
            <a:hlinkClick r:id="rId3"/>
            <a:extLst>
              <a:ext uri="{FF2B5EF4-FFF2-40B4-BE49-F238E27FC236}">
                <a16:creationId xmlns:a16="http://schemas.microsoft.com/office/drawing/2014/main" id="{2CF28A3F-4749-6A2C-EB02-740B914E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39" y="2494698"/>
            <a:ext cx="2066926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D47519B-4154-EE00-EF46-5A7036F4D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40876"/>
              </p:ext>
            </p:extLst>
          </p:nvPr>
        </p:nvGraphicFramePr>
        <p:xfrm>
          <a:off x="7581471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Mitteldecker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37" name="Picture 13" descr="Mitteldecker">
            <a:extLst>
              <a:ext uri="{FF2B5EF4-FFF2-40B4-BE49-F238E27FC236}">
                <a16:creationId xmlns:a16="http://schemas.microsoft.com/office/drawing/2014/main" id="{2297A9C4-D424-5FA5-B622-CB7EE245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14" y="2494698"/>
            <a:ext cx="2062113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Tiefdecker">
            <a:extLst>
              <a:ext uri="{FF2B5EF4-FFF2-40B4-BE49-F238E27FC236}">
                <a16:creationId xmlns:a16="http://schemas.microsoft.com/office/drawing/2014/main" id="{DD692E7C-9D37-CA93-ABA7-AE07E5D5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62" y="4389768"/>
            <a:ext cx="2062113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B48F5916-B923-0AA2-78C4-0A3E13736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76678"/>
              </p:ext>
            </p:extLst>
          </p:nvPr>
        </p:nvGraphicFramePr>
        <p:xfrm>
          <a:off x="4634589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Doppeldecker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4CA9B13-AF6D-16B7-E30B-BEAFB152B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127276"/>
              </p:ext>
            </p:extLst>
          </p:nvPr>
        </p:nvGraphicFramePr>
        <p:xfrm>
          <a:off x="7581471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Nurflügler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41" name="Picture 17" descr="Nurflügler">
            <a:extLst>
              <a:ext uri="{FF2B5EF4-FFF2-40B4-BE49-F238E27FC236}">
                <a16:creationId xmlns:a16="http://schemas.microsoft.com/office/drawing/2014/main" id="{4B10C639-4A77-DEA0-0930-83BFD115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01" y="4389768"/>
            <a:ext cx="2066926" cy="10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oppeldecker 400">
            <a:extLst>
              <a:ext uri="{FF2B5EF4-FFF2-40B4-BE49-F238E27FC236}">
                <a16:creationId xmlns:a16="http://schemas.microsoft.com/office/drawing/2014/main" id="{C4A127C6-442F-F7C6-9590-1DE3E287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2" y="4387261"/>
            <a:ext cx="2062113" cy="1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35A62B8-F6E3-BBB5-617D-049494125C6E}"/>
              </a:ext>
            </a:extLst>
          </p:cNvPr>
          <p:cNvSpPr txBox="1"/>
          <p:nvPr/>
        </p:nvSpPr>
        <p:spPr>
          <a:xfrm>
            <a:off x="1134359" y="1160633"/>
            <a:ext cx="9471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Entsprechend der Flügel-Rumpf-Anordnung unterscheidet man die u.g. Anordnungsmöglichkeiten </a:t>
            </a:r>
          </a:p>
        </p:txBody>
      </p:sp>
    </p:spTree>
    <p:extLst>
      <p:ext uri="{BB962C8B-B14F-4D97-AF65-F5344CB8AC3E}">
        <p14:creationId xmlns:p14="http://schemas.microsoft.com/office/powerpoint/2010/main" val="117302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5FC11-D6C9-4119-A3D4-12835E3A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Grunau Baby</a:t>
            </a:r>
          </a:p>
        </p:txBody>
      </p:sp>
      <p:pic>
        <p:nvPicPr>
          <p:cNvPr id="4" name="Bild 1" descr="Ein Bild, das Himmel, draußen, Ebene, fliegend enthält.&#10;&#10;Automatisch generierte Beschreibung">
            <a:extLst>
              <a:ext uri="{FF2B5EF4-FFF2-40B4-BE49-F238E27FC236}">
                <a16:creationId xmlns:a16="http://schemas.microsoft.com/office/drawing/2014/main" id="{A91916F7-EBD8-4CDD-846A-F9A059C532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87826"/>
            <a:ext cx="10515599" cy="314076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5C5B5E-506A-4FB5-A3A9-56B364BC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D98C2E-0AF2-4447-B792-2737A6E655C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Foto: 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9961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1F7B3-CBBF-4C5A-B372-5F15FA62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Flügelkonstruktionen - Holzausführung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13AAD1-539C-44DA-8C4E-347042B7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14</a:t>
            </a:fld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3ED398-B09C-494C-B42F-5E775BF23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/>
          <a:stretch/>
        </p:blipFill>
        <p:spPr bwMode="auto">
          <a:xfrm>
            <a:off x="920375" y="1133062"/>
            <a:ext cx="10628157" cy="51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BF494D-7934-44B2-844A-BD5DAECDCFD7}"/>
              </a:ext>
            </a:extLst>
          </p:cNvPr>
          <p:cNvSpPr txBox="1"/>
          <p:nvPr/>
        </p:nvSpPr>
        <p:spPr>
          <a:xfrm>
            <a:off x="8757247" y="3986884"/>
            <a:ext cx="1559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Klappenkasten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53AC4B-A989-4BBF-A972-9602154C191F}"/>
              </a:ext>
            </a:extLst>
          </p:cNvPr>
          <p:cNvSpPr txBox="1"/>
          <p:nvPr/>
        </p:nvSpPr>
        <p:spPr>
          <a:xfrm>
            <a:off x="10481173" y="1213783"/>
            <a:ext cx="1251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Randbogen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091528-0C3C-45D0-80A1-9C9629D3187C}"/>
              </a:ext>
            </a:extLst>
          </p:cNvPr>
          <p:cNvSpPr txBox="1"/>
          <p:nvPr/>
        </p:nvSpPr>
        <p:spPr>
          <a:xfrm>
            <a:off x="10570685" y="2034376"/>
            <a:ext cx="1072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Hilfsholm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4D9C6A-1366-4E69-B0AE-6F4630EF7CA8}"/>
              </a:ext>
            </a:extLst>
          </p:cNvPr>
          <p:cNvSpPr txBox="1"/>
          <p:nvPr/>
        </p:nvSpPr>
        <p:spPr>
          <a:xfrm>
            <a:off x="10270729" y="2458754"/>
            <a:ext cx="11769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Querruder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696D41-B518-4348-A862-A00CDE0DEA27}"/>
              </a:ext>
            </a:extLst>
          </p:cNvPr>
          <p:cNvSpPr txBox="1"/>
          <p:nvPr/>
        </p:nvSpPr>
        <p:spPr>
          <a:xfrm>
            <a:off x="9536756" y="3225506"/>
            <a:ext cx="1038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Endleiste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714B6F-6398-4AAA-8DD4-3D13EA7C096D}"/>
              </a:ext>
            </a:extLst>
          </p:cNvPr>
          <p:cNvSpPr txBox="1"/>
          <p:nvPr/>
        </p:nvSpPr>
        <p:spPr>
          <a:xfrm>
            <a:off x="8309438" y="4338876"/>
            <a:ext cx="1683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Fachwerk-Rippe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563669A-F084-459E-A33C-66878FD4E786}"/>
              </a:ext>
            </a:extLst>
          </p:cNvPr>
          <p:cNvCxnSpPr>
            <a:cxnSpLocks/>
          </p:cNvCxnSpPr>
          <p:nvPr/>
        </p:nvCxnSpPr>
        <p:spPr>
          <a:xfrm>
            <a:off x="8175812" y="4338876"/>
            <a:ext cx="268358" cy="89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99D263B-38ED-4EDC-B128-D644C4A66D41}"/>
              </a:ext>
            </a:extLst>
          </p:cNvPr>
          <p:cNvSpPr txBox="1"/>
          <p:nvPr/>
        </p:nvSpPr>
        <p:spPr>
          <a:xfrm>
            <a:off x="6095999" y="5454501"/>
            <a:ext cx="16267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Umlenkhebel</a:t>
            </a:r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473320-6330-4B1D-90BF-BBD2DF639B55}"/>
              </a:ext>
            </a:extLst>
          </p:cNvPr>
          <p:cNvSpPr txBox="1"/>
          <p:nvPr/>
        </p:nvSpPr>
        <p:spPr>
          <a:xfrm>
            <a:off x="4505807" y="5454501"/>
            <a:ext cx="16267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Steuerstange Bremsklappen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E19DEB-4F05-4B88-93FD-15152F240865}"/>
              </a:ext>
            </a:extLst>
          </p:cNvPr>
          <p:cNvSpPr txBox="1"/>
          <p:nvPr/>
        </p:nvSpPr>
        <p:spPr>
          <a:xfrm>
            <a:off x="1704026" y="5500667"/>
            <a:ext cx="28053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Beschläge um beide Flügelhälften zu verbinden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7E2ED73-CE2E-480D-9268-90843ED51D3B}"/>
              </a:ext>
            </a:extLst>
          </p:cNvPr>
          <p:cNvSpPr txBox="1"/>
          <p:nvPr/>
        </p:nvSpPr>
        <p:spPr>
          <a:xfrm>
            <a:off x="920376" y="5033780"/>
            <a:ext cx="32817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Rumpfverbindungslager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641856-11FA-47D7-8DD6-720278402728}"/>
              </a:ext>
            </a:extLst>
          </p:cNvPr>
          <p:cNvSpPr txBox="1"/>
          <p:nvPr/>
        </p:nvSpPr>
        <p:spPr>
          <a:xfrm>
            <a:off x="2223249" y="4427931"/>
            <a:ext cx="2286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Wurzelrippe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E76165-DDC5-4515-8C2D-E3CBEA2C0EA4}"/>
              </a:ext>
            </a:extLst>
          </p:cNvPr>
          <p:cNvSpPr txBox="1"/>
          <p:nvPr/>
        </p:nvSpPr>
        <p:spPr>
          <a:xfrm>
            <a:off x="2750943" y="3684045"/>
            <a:ext cx="30616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Torsionsnase mit 1.5 bis 2 mm </a:t>
            </a:r>
          </a:p>
          <a:p>
            <a:r>
              <a:rPr lang="de-DE" dirty="0"/>
              <a:t>dicker Sperrholzbeplankung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E1C72E5-62F2-4388-8C7B-63251E4D1060}"/>
              </a:ext>
            </a:extLst>
          </p:cNvPr>
          <p:cNvSpPr txBox="1"/>
          <p:nvPr/>
        </p:nvSpPr>
        <p:spPr>
          <a:xfrm>
            <a:off x="4940705" y="3337242"/>
            <a:ext cx="1403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Bremsklappe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4E990D2-2092-42BD-92AE-529C56829E4F}"/>
              </a:ext>
            </a:extLst>
          </p:cNvPr>
          <p:cNvSpPr txBox="1"/>
          <p:nvPr/>
        </p:nvSpPr>
        <p:spPr>
          <a:xfrm>
            <a:off x="6914613" y="2238627"/>
            <a:ext cx="12400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Hauptholm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05DD7E-FA8C-4F65-BB11-5BC9B8EB3686}"/>
              </a:ext>
            </a:extLst>
          </p:cNvPr>
          <p:cNvSpPr txBox="1"/>
          <p:nvPr/>
        </p:nvSpPr>
        <p:spPr>
          <a:xfrm>
            <a:off x="1751912" y="2269119"/>
            <a:ext cx="18696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Nasenbeplankung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DB4D18-FF25-45AB-9EC9-0BF76658C3FD}"/>
              </a:ext>
            </a:extLst>
          </p:cNvPr>
          <p:cNvSpPr txBox="1"/>
          <p:nvPr/>
        </p:nvSpPr>
        <p:spPr>
          <a:xfrm>
            <a:off x="3930513" y="2276215"/>
            <a:ext cx="24822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Rippen mit Fachwerk-verstrebung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D99ACC-15C0-4465-966B-7F26272DA3B3}"/>
              </a:ext>
            </a:extLst>
          </p:cNvPr>
          <p:cNvSpPr txBox="1"/>
          <p:nvPr/>
        </p:nvSpPr>
        <p:spPr>
          <a:xfrm>
            <a:off x="5672027" y="1506466"/>
            <a:ext cx="1343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Bespannung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6D9FAA-3DA1-4A0F-9C99-B83DE47CC6FD}"/>
              </a:ext>
            </a:extLst>
          </p:cNvPr>
          <p:cNvSpPr txBox="1"/>
          <p:nvPr/>
        </p:nvSpPr>
        <p:spPr>
          <a:xfrm>
            <a:off x="7291294" y="5823833"/>
            <a:ext cx="1683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Fachwerk-Rippe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4A8C7B2-4512-40D2-9B04-67F84BA65171}"/>
              </a:ext>
            </a:extLst>
          </p:cNvPr>
          <p:cNvSpPr txBox="1"/>
          <p:nvPr/>
        </p:nvSpPr>
        <p:spPr>
          <a:xfrm>
            <a:off x="2060833" y="2648767"/>
            <a:ext cx="1913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6CFC6F3-016A-40C7-B5D9-789C756664BC}"/>
              </a:ext>
            </a:extLst>
          </p:cNvPr>
          <p:cNvSpPr txBox="1"/>
          <p:nvPr/>
        </p:nvSpPr>
        <p:spPr>
          <a:xfrm>
            <a:off x="8974963" y="5795087"/>
            <a:ext cx="2135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CDE275-D639-4B93-ACDA-D69FF072CDF3}"/>
              </a:ext>
            </a:extLst>
          </p:cNvPr>
          <p:cNvSpPr txBox="1"/>
          <p:nvPr/>
        </p:nvSpPr>
        <p:spPr>
          <a:xfrm>
            <a:off x="3036336" y="1210913"/>
            <a:ext cx="2135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E7B660C-09B5-4EA6-81C7-4C5A32366235}"/>
              </a:ext>
            </a:extLst>
          </p:cNvPr>
          <p:cNvCxnSpPr>
            <a:cxnSpLocks/>
          </p:cNvCxnSpPr>
          <p:nvPr/>
        </p:nvCxnSpPr>
        <p:spPr>
          <a:xfrm flipV="1">
            <a:off x="5407459" y="3991086"/>
            <a:ext cx="624950" cy="40786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796CE602-DCD5-4A7C-B989-172468504133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2686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1F7B3-CBBF-4C5A-B372-5F15FA62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Flügelkonstruktionen - Holzausführung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13AAD1-539C-44DA-8C4E-347042B7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15</a:t>
            </a:fld>
            <a:endParaRPr lang="de-DE" dirty="0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B15B474-E28F-11AA-2C76-75885181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197" y="1483638"/>
            <a:ext cx="10297036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0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B296A-F71C-44C9-BD9F-AABA4BE3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Faserverbundwerkstoffe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4BB7F8D-A591-43C1-9736-EBEA471B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044" y="1445784"/>
            <a:ext cx="8631249" cy="433674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3F2AFA-12EC-4BA5-89E0-48ABF5F1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C765FD-B556-4AD6-A611-2F82D3645E81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8785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2985A-D5E1-4678-AA72-1AB612FD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Flügelkonstruktion in Kunststoffbauweise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A86779-E4B9-4E3F-8629-EC4D0FAD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17</a:t>
            </a:fld>
            <a:endParaRPr lang="de-DE" dirty="0"/>
          </a:p>
        </p:txBody>
      </p:sp>
      <p:pic>
        <p:nvPicPr>
          <p:cNvPr id="4" name="Bild 5">
            <a:extLst>
              <a:ext uri="{FF2B5EF4-FFF2-40B4-BE49-F238E27FC236}">
                <a16:creationId xmlns:a16="http://schemas.microsoft.com/office/drawing/2014/main" id="{1AE46889-33C4-429B-84BD-142B9682096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 rot="21233331">
            <a:off x="4343298" y="1178430"/>
            <a:ext cx="3505400" cy="489630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DBC87B-731E-4968-B9BC-FFCB5FC23A7A}"/>
              </a:ext>
            </a:extLst>
          </p:cNvPr>
          <p:cNvSpPr txBox="1"/>
          <p:nvPr/>
        </p:nvSpPr>
        <p:spPr>
          <a:xfrm>
            <a:off x="1017101" y="2978110"/>
            <a:ext cx="2279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Integrierter Flügeltank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C704D2F-C2C7-4C8A-88EF-9847CB4359BB}"/>
              </a:ext>
            </a:extLst>
          </p:cNvPr>
          <p:cNvCxnSpPr/>
          <p:nvPr/>
        </p:nvCxnSpPr>
        <p:spPr>
          <a:xfrm flipV="1">
            <a:off x="3366052" y="3054626"/>
            <a:ext cx="1868557" cy="12589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6429616-F8C0-4AE7-A2F3-E96C7A974D30}"/>
              </a:ext>
            </a:extLst>
          </p:cNvPr>
          <p:cNvSpPr txBox="1"/>
          <p:nvPr/>
        </p:nvSpPr>
        <p:spPr>
          <a:xfrm>
            <a:off x="7894979" y="1539846"/>
            <a:ext cx="2134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Bremsklappenkasten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1163FFB-71EC-43E1-AA99-B37E7A33DF4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572539" y="1724512"/>
            <a:ext cx="2322440" cy="732731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817B837B-424E-45C1-B52F-1D9A94A3D3F4}"/>
              </a:ext>
            </a:extLst>
          </p:cNvPr>
          <p:cNvSpPr txBox="1"/>
          <p:nvPr/>
        </p:nvSpPr>
        <p:spPr>
          <a:xfrm>
            <a:off x="8119528" y="2218326"/>
            <a:ext cx="19101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Steuerstangen für </a:t>
            </a:r>
          </a:p>
          <a:p>
            <a:r>
              <a:rPr lang="de-DE" dirty="0"/>
              <a:t>die Bremsklappen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E440838-B0AF-462A-AE0D-E757B73901F5}"/>
              </a:ext>
            </a:extLst>
          </p:cNvPr>
          <p:cNvCxnSpPr>
            <a:cxnSpLocks/>
          </p:cNvCxnSpPr>
          <p:nvPr/>
        </p:nvCxnSpPr>
        <p:spPr>
          <a:xfrm flipH="1">
            <a:off x="5961190" y="2591142"/>
            <a:ext cx="2218711" cy="23891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9A8D5C2-ADC2-4E10-BC16-BB7BC89F43DB}"/>
              </a:ext>
            </a:extLst>
          </p:cNvPr>
          <p:cNvSpPr txBox="1"/>
          <p:nvPr/>
        </p:nvSpPr>
        <p:spPr>
          <a:xfrm>
            <a:off x="8119528" y="3154737"/>
            <a:ext cx="19101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Steuerstangen für </a:t>
            </a:r>
          </a:p>
          <a:p>
            <a:r>
              <a:rPr lang="de-DE" dirty="0"/>
              <a:t>die Querruder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253FC3F-FCA4-47FF-A34C-7BF8BBA30166}"/>
              </a:ext>
            </a:extLst>
          </p:cNvPr>
          <p:cNvCxnSpPr>
            <a:cxnSpLocks/>
          </p:cNvCxnSpPr>
          <p:nvPr/>
        </p:nvCxnSpPr>
        <p:spPr>
          <a:xfrm flipH="1" flipV="1">
            <a:off x="6202017" y="2907537"/>
            <a:ext cx="1917512" cy="60448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1391A33-B454-4D3D-BC2A-E520D7551745}"/>
              </a:ext>
            </a:extLst>
          </p:cNvPr>
          <p:cNvSpPr txBox="1"/>
          <p:nvPr/>
        </p:nvSpPr>
        <p:spPr>
          <a:xfrm>
            <a:off x="1017101" y="4899676"/>
            <a:ext cx="2559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Hauptholm mit Gabelung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C49CEAF-3F10-4319-83E1-D8D2C70B6477}"/>
              </a:ext>
            </a:extLst>
          </p:cNvPr>
          <p:cNvCxnSpPr>
            <a:cxnSpLocks/>
          </p:cNvCxnSpPr>
          <p:nvPr/>
        </p:nvCxnSpPr>
        <p:spPr>
          <a:xfrm flipV="1">
            <a:off x="3607264" y="4899676"/>
            <a:ext cx="2767032" cy="22228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33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B4F64-3000-30AF-86D5-00423F6A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Torsionsnase / D-Box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89C85F-D4DC-F2A2-70CE-3A3AD295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18</a:t>
            </a:fld>
            <a:endParaRPr lang="de-DE" dirty="0"/>
          </a:p>
        </p:txBody>
      </p:sp>
      <p:pic>
        <p:nvPicPr>
          <p:cNvPr id="5" name="Inhaltsplatzhalter 4" descr="Flügelquerschnitt">
            <a:hlinkClick r:id="rId2"/>
            <a:extLst>
              <a:ext uri="{FF2B5EF4-FFF2-40B4-BE49-F238E27FC236}">
                <a16:creationId xmlns:a16="http://schemas.microsoft.com/office/drawing/2014/main" id="{B169EC63-F8BD-41E7-EA14-64B94486E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66" y="2795758"/>
            <a:ext cx="5520805" cy="17007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A3CFBF-4886-AED2-CCA8-EF6E458B366E}"/>
              </a:ext>
            </a:extLst>
          </p:cNvPr>
          <p:cNvSpPr txBox="1"/>
          <p:nvPr/>
        </p:nvSpPr>
        <p:spPr>
          <a:xfrm>
            <a:off x="3121025" y="2936133"/>
            <a:ext cx="1388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Torsionsnase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A687D8-8DD4-84C0-F043-8D872F2296A7}"/>
              </a:ext>
            </a:extLst>
          </p:cNvPr>
          <p:cNvSpPr txBox="1"/>
          <p:nvPr/>
        </p:nvSpPr>
        <p:spPr>
          <a:xfrm>
            <a:off x="4509098" y="4267565"/>
            <a:ext cx="1291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Kastenholm</a:t>
            </a:r>
          </a:p>
        </p:txBody>
      </p:sp>
    </p:spTree>
    <p:extLst>
      <p:ext uri="{BB962C8B-B14F-4D97-AF65-F5344CB8AC3E}">
        <p14:creationId xmlns:p14="http://schemas.microsoft.com/office/powerpoint/2010/main" val="102399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28990-21D7-038A-6664-9862A9CC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Profilformen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40131F-7E44-1C87-B71B-80B44512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19</a:t>
            </a:fld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D068AF8-0563-E69C-CFF2-DFEED78AA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739106"/>
            <a:ext cx="5715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3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8.2	Bauarten, Belastung und Beanspruchung der Struktur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System design, loads and stresses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8.3	Fahrwerk, Räder, Reifen und Bremsen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Landing gear, wheels, tyres and brakes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8.4	Masse und Schwerpunkt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Mass and balance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	Steuerung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Flight controls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8.6	Instrumentierung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8.7	Aufrüsten von Segelflugzeugen, Ruderanschlüsse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Rigging of aircraft, connection of control surfaces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8.8	Handbücher und Betriebsanweisungen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Manuals and documents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8.9	Lufttüchtigkeit und Instandhaltung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Airworthiness and maintenance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8.10	Zelle, Motoren und Propeller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Airframe, engines and propellers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8.11	Wasserballastanlagen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Water ballast systems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8.12	Elektrische Anlage und Batterien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Batteries (performance and operational limitations)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8.13	Rettungsfallschirme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parachutes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8.14	Notaustiegshilfen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bail-out aid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8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45949-BCA9-40E6-8719-A7CB88EF6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Wölbklappen</a:t>
            </a:r>
          </a:p>
        </p:txBody>
      </p:sp>
      <p:pic>
        <p:nvPicPr>
          <p:cNvPr id="4" name="Inhaltsplatzhalter 3" descr="Ein Bild, das Gras, Himmel, draußen, Ebene enthält.&#10;&#10;Automatisch generierte Beschreibung">
            <a:extLst>
              <a:ext uri="{FF2B5EF4-FFF2-40B4-BE49-F238E27FC236}">
                <a16:creationId xmlns:a16="http://schemas.microsoft.com/office/drawing/2014/main" id="{6774C9A1-76A5-4702-AEAF-96F179F49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5645"/>
            <a:ext cx="10515600" cy="436224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AFFFBF-1B57-4B5F-9B0C-35A0B3AF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178B3B-5F69-4084-B257-C6B0B4AE960F}"/>
              </a:ext>
            </a:extLst>
          </p:cNvPr>
          <p:cNvSpPr txBox="1"/>
          <p:nvPr/>
        </p:nvSpPr>
        <p:spPr>
          <a:xfrm>
            <a:off x="8718142" y="5917423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Foto: Tannenberg - SCU</a:t>
            </a:r>
          </a:p>
        </p:txBody>
      </p:sp>
    </p:spTree>
    <p:extLst>
      <p:ext uri="{BB962C8B-B14F-4D97-AF65-F5344CB8AC3E}">
        <p14:creationId xmlns:p14="http://schemas.microsoft.com/office/powerpoint/2010/main" val="327414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7F79F-E3B8-4A69-BFFD-32BEC210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Bremsklappen</a:t>
            </a:r>
          </a:p>
        </p:txBody>
      </p:sp>
      <p:pic>
        <p:nvPicPr>
          <p:cNvPr id="4" name="Picture 2" descr="Ein Bild, das Gras, draußen, Transport enthält.&#10;&#10;Automatisch generierte Beschreibung">
            <a:extLst>
              <a:ext uri="{FF2B5EF4-FFF2-40B4-BE49-F238E27FC236}">
                <a16:creationId xmlns:a16="http://schemas.microsoft.com/office/drawing/2014/main" id="{451235DE-2893-403F-B7CD-48CBAB840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CF1C92-7A1A-43C7-9759-D16C1741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21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E9F76D-3F92-4763-802E-E8BB8C5038D8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Foto: 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7536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8BFFF-218D-C134-87C4-AE916805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Bremsklappen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8B6EBD-B66D-62E6-B4AB-BEE73103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22</a:t>
            </a:fld>
            <a:endParaRPr lang="de-DE" dirty="0"/>
          </a:p>
        </p:txBody>
      </p:sp>
      <p:pic>
        <p:nvPicPr>
          <p:cNvPr id="5" name="Inhaltsplatzhalter 4" descr="Ein Bild, das Transport, Segelflieger, Flugzeug, draußen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49435FB6-05AC-C2EF-0BCE-08E36201E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 b="13251"/>
          <a:stretch/>
        </p:blipFill>
        <p:spPr bwMode="auto">
          <a:xfrm>
            <a:off x="2459272" y="1671404"/>
            <a:ext cx="6797154" cy="3744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56CD1-80D2-4CC2-8E6B-0D92E909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Winglets</a:t>
            </a:r>
          </a:p>
        </p:txBody>
      </p:sp>
      <p:pic>
        <p:nvPicPr>
          <p:cNvPr id="4" name="Bild 2" descr="Ein Bild, das Text, Boden enthält.&#10;&#10;Automatisch generierte Beschreibung">
            <a:extLst>
              <a:ext uri="{FF2B5EF4-FFF2-40B4-BE49-F238E27FC236}">
                <a16:creationId xmlns:a16="http://schemas.microsoft.com/office/drawing/2014/main" id="{5EDDE78A-5A4C-4B40-A4FC-D68BFB5E02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6156" y="1856916"/>
            <a:ext cx="8759687" cy="341082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FDFA33-2038-4276-B95D-14D6D3EA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4EDDD6-8C60-45D0-94BC-03CB30579B3D}"/>
              </a:ext>
            </a:extLst>
          </p:cNvPr>
          <p:cNvSpPr txBox="1"/>
          <p:nvPr/>
        </p:nvSpPr>
        <p:spPr>
          <a:xfrm>
            <a:off x="7679635" y="5645715"/>
            <a:ext cx="3465444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de-DE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Bild:</a:t>
            </a:r>
            <a:r>
              <a:rPr lang="de-DE" sz="1100" i="1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de-DE" sz="11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Perkoz_PilotsReport.pdf (segelfliegen-magazin.de)</a:t>
            </a:r>
            <a:endParaRPr lang="de-DE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6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2ABC7-7F41-44E6-A1C4-60BC5FF7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Das Zackenband erzwingt eine länger anliegende turbulente Strömung</a:t>
            </a:r>
          </a:p>
        </p:txBody>
      </p:sp>
      <p:pic>
        <p:nvPicPr>
          <p:cNvPr id="4" name="Inhaltsplatzhalter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39D51C-0204-422A-AD95-60026D1B2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3062"/>
            <a:ext cx="10515600" cy="4606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18272B-FC33-4EBD-81BE-3628E155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131ADE-080B-4E70-B25A-5B2F594A3AA4}"/>
              </a:ext>
            </a:extLst>
          </p:cNvPr>
          <p:cNvSpPr txBox="1"/>
          <p:nvPr/>
        </p:nvSpPr>
        <p:spPr>
          <a:xfrm>
            <a:off x="1078623" y="3244334"/>
            <a:ext cx="1330814" cy="369332"/>
          </a:xfrm>
          <a:prstGeom prst="rect">
            <a:avLst/>
          </a:prstGeom>
          <a:solidFill>
            <a:srgbClr val="8D939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Ruder        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A0490D-0187-45B0-87CF-3855FEED55D4}"/>
              </a:ext>
            </a:extLst>
          </p:cNvPr>
          <p:cNvSpPr txBox="1"/>
          <p:nvPr/>
        </p:nvSpPr>
        <p:spPr>
          <a:xfrm>
            <a:off x="4610327" y="3244334"/>
            <a:ext cx="1186543" cy="369332"/>
          </a:xfrm>
          <a:prstGeom prst="rect">
            <a:avLst/>
          </a:prstGeom>
          <a:solidFill>
            <a:srgbClr val="797D7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Klebeband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EC23BD-A884-4906-8A10-FC63C50D9337}"/>
              </a:ext>
            </a:extLst>
          </p:cNvPr>
          <p:cNvSpPr txBox="1"/>
          <p:nvPr/>
        </p:nvSpPr>
        <p:spPr>
          <a:xfrm>
            <a:off x="9738919" y="3244334"/>
            <a:ext cx="1146661" cy="369332"/>
          </a:xfrm>
          <a:prstGeom prst="rect">
            <a:avLst/>
          </a:prstGeom>
          <a:solidFill>
            <a:srgbClr val="7B7F8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Tragfläche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99071B-713F-4029-8258-AECE80C1D76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5319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10774-B18D-45B4-9BA1-7FC4FE75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Mückenputzer entfernen die Insekten an der Flügelvorderkante für eine bessere Aerodynamik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F1D071-C2A5-4DA9-9BE8-7FD0FB925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49" y="1099757"/>
            <a:ext cx="8259418" cy="46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698FFA-F7A6-449E-9E85-D598D343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021184-C08E-4F32-A907-D1611FD9342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772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EAC2C-67F6-41C5-8E51-762E6AFC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Mückenputzer im Einsatz</a:t>
            </a:r>
          </a:p>
        </p:txBody>
      </p:sp>
      <p:pic>
        <p:nvPicPr>
          <p:cNvPr id="4" name="Onlinemedien 3" title="More power with bug wiper systems | mehr Power mit Mückenputzer-Systemen">
            <a:hlinkClick r:id="" action="ppaction://media"/>
            <a:extLst>
              <a:ext uri="{FF2B5EF4-FFF2-40B4-BE49-F238E27FC236}">
                <a16:creationId xmlns:a16="http://schemas.microsoft.com/office/drawing/2014/main" id="{762C9FBE-D1D6-4D78-BA75-349EF09CB74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6463" y="1595438"/>
            <a:ext cx="7424737" cy="417671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1FA413-8464-4E28-8EE9-A37A50C6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1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10774-B18D-45B4-9BA1-7FC4FE75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Mückenputzer 1930</a:t>
            </a:r>
          </a:p>
        </p:txBody>
      </p:sp>
      <p:pic>
        <p:nvPicPr>
          <p:cNvPr id="6" name="image7.png">
            <a:extLst>
              <a:ext uri="{FF2B5EF4-FFF2-40B4-BE49-F238E27FC236}">
                <a16:creationId xmlns:a16="http://schemas.microsoft.com/office/drawing/2014/main" id="{4426BD06-7A7C-41E8-89E2-ACECF4A37E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3082" y="1191251"/>
            <a:ext cx="6221896" cy="4797287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1DFC3BB-D260-47D9-8445-AE369AE7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920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BBCAE-10C4-471F-D10A-1FA0009B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Pendelleitwerk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A0E107-E2B4-9EA4-F584-A7E0EA07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28</a:t>
            </a:fld>
            <a:endParaRPr lang="de-DE" dirty="0"/>
          </a:p>
        </p:txBody>
      </p:sp>
      <p:pic>
        <p:nvPicPr>
          <p:cNvPr id="5" name="Inhaltsplatzhalter 4" descr="SF 27A, D-3222">
            <a:extLst>
              <a:ext uri="{FF2B5EF4-FFF2-40B4-BE49-F238E27FC236}">
                <a16:creationId xmlns:a16="http://schemas.microsoft.com/office/drawing/2014/main" id="{9404821B-69E0-D33E-9E10-521317999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1" r="44904" b="35660"/>
          <a:stretch/>
        </p:blipFill>
        <p:spPr bwMode="auto">
          <a:xfrm>
            <a:off x="2714654" y="2445698"/>
            <a:ext cx="6718242" cy="2444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495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C61C4-4686-883F-56AF-01A310A1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Normalleitwerk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EA8047-E8BB-9CDB-C1DF-46D1854A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29</a:t>
            </a:fld>
            <a:endParaRPr lang="de-DE" dirty="0"/>
          </a:p>
        </p:txBody>
      </p:sp>
      <p:pic>
        <p:nvPicPr>
          <p:cNvPr id="5" name="Inhaltsplatzhalter 4" descr="L-13 Blaník">
            <a:extLst>
              <a:ext uri="{FF2B5EF4-FFF2-40B4-BE49-F238E27FC236}">
                <a16:creationId xmlns:a16="http://schemas.microsoft.com/office/drawing/2014/main" id="{4665F850-0187-4A53-1941-0A792C4B6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5" r="6109" b="25788"/>
          <a:stretch/>
        </p:blipFill>
        <p:spPr bwMode="auto">
          <a:xfrm>
            <a:off x="2244932" y="2061148"/>
            <a:ext cx="7281466" cy="3155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88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0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DECE8BE-3332-4CA9-B7CE-35D3443B2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36" y="2937042"/>
            <a:ext cx="6005804" cy="33872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995622-D39A-36D5-0671-CF2DB0FB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Kreuzleitwerk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8D765-DA05-37BD-B832-07906B59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30</a:t>
            </a:fld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00D9B9-78FC-2C0D-C9DD-8F1FB8D2B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60" y="879641"/>
            <a:ext cx="6005805" cy="3387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97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6140C-28C0-0371-270F-2B9C7A34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T-Leitwerk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ED5952-8826-1E22-BC69-4771A4E0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31</a:t>
            </a:fld>
            <a:endParaRPr lang="de-DE" dirty="0"/>
          </a:p>
        </p:txBody>
      </p:sp>
      <p:pic>
        <p:nvPicPr>
          <p:cNvPr id="5" name="Inhaltsplatzhalter 4" descr="Ein Bild, das Platane Flugzeug Hobel, draußen, Himmel, Flugzeug enthält.&#10;&#10;Automatisch generierte Beschreibung">
            <a:extLst>
              <a:ext uri="{FF2B5EF4-FFF2-40B4-BE49-F238E27FC236}">
                <a16:creationId xmlns:a16="http://schemas.microsoft.com/office/drawing/2014/main" id="{F9DF8297-A7AB-4832-2482-7AEDE1067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b="16213"/>
          <a:stretch/>
        </p:blipFill>
        <p:spPr bwMode="auto">
          <a:xfrm>
            <a:off x="2743200" y="1751730"/>
            <a:ext cx="6155538" cy="3897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306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28B3-A8E7-F51B-97C0-2B5566AD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V-Leitwerk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2D1410-6C2F-9CC4-7164-BB49D910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32</a:t>
            </a:fld>
            <a:endParaRPr lang="de-DE" dirty="0"/>
          </a:p>
        </p:txBody>
      </p:sp>
      <p:pic>
        <p:nvPicPr>
          <p:cNvPr id="5" name="Inhaltsplatzhalter 4" descr="undefined">
            <a:extLst>
              <a:ext uri="{FF2B5EF4-FFF2-40B4-BE49-F238E27FC236}">
                <a16:creationId xmlns:a16="http://schemas.microsoft.com/office/drawing/2014/main" id="{24F1F222-99D6-1AF8-0E1D-A2B2D6EAC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9"/>
          <a:stretch/>
        </p:blipFill>
        <p:spPr bwMode="auto">
          <a:xfrm>
            <a:off x="1825059" y="2016177"/>
            <a:ext cx="8235940" cy="3305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95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23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B9DE1-6838-4BFB-8FD1-4C1268A9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Rumpfkonstruktionen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DCA5844-A804-4A23-A524-C4F3C683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34</a:t>
            </a:fld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D2D673-0AD4-4B49-B0C9-410F71B52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r="4698" b="15217"/>
          <a:stretch/>
        </p:blipFill>
        <p:spPr bwMode="auto">
          <a:xfrm>
            <a:off x="4835387" y="1232451"/>
            <a:ext cx="6518413" cy="49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E596C7-F74A-4754-9218-ED736189F47E}"/>
              </a:ext>
            </a:extLst>
          </p:cNvPr>
          <p:cNvSpPr txBox="1"/>
          <p:nvPr/>
        </p:nvSpPr>
        <p:spPr>
          <a:xfrm>
            <a:off x="838200" y="1990823"/>
            <a:ext cx="3475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Fachwerkbauweise (Stahlrohr) Ka8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4C0B89-1975-4374-8E16-70CB848A0C5C}"/>
              </a:ext>
            </a:extLst>
          </p:cNvPr>
          <p:cNvSpPr txBox="1"/>
          <p:nvPr/>
        </p:nvSpPr>
        <p:spPr>
          <a:xfrm>
            <a:off x="838200" y="3528508"/>
            <a:ext cx="3268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Halbschalenbauweise (Holz) Ka6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F4943B-24BB-4CD3-9173-3BDAA6D1C5B4}"/>
              </a:ext>
            </a:extLst>
          </p:cNvPr>
          <p:cNvSpPr txBox="1"/>
          <p:nvPr/>
        </p:nvSpPr>
        <p:spPr>
          <a:xfrm>
            <a:off x="838200" y="5066193"/>
            <a:ext cx="3411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Halbschalenbauweise (Kunststoff)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C914AA-B0D8-41CE-B85C-A78FDFA86AEE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40801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2C7C7B-3F29-4F7E-B647-7C4D491DD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b="36135"/>
          <a:stretch/>
        </p:blipFill>
        <p:spPr bwMode="auto">
          <a:xfrm>
            <a:off x="7118073" y="822960"/>
            <a:ext cx="3973997" cy="51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CEA2B8-07D5-445A-AB1D-1DCB37D9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Fachwerk- und Schalenkonstruktion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B0BA48-87F5-43EC-BD8E-5C844E19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35</a:t>
            </a:fld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B2A5CD-0320-4AC3-9C0B-99877EC1A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4" b="676"/>
          <a:stretch/>
        </p:blipFill>
        <p:spPr bwMode="auto">
          <a:xfrm>
            <a:off x="1870212" y="1997540"/>
            <a:ext cx="3973997" cy="2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FED9F3-1FCB-4354-B5F1-A5FA4DE52A5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695CE2-7BC2-488F-B93B-1600842C1780}"/>
              </a:ext>
            </a:extLst>
          </p:cNvPr>
          <p:cNvSpPr txBox="1"/>
          <p:nvPr/>
        </p:nvSpPr>
        <p:spPr>
          <a:xfrm>
            <a:off x="1220856" y="2047461"/>
            <a:ext cx="2346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Fachwerkskonstruktion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3D9C57-8536-4775-9C1C-55BE45506033}"/>
              </a:ext>
            </a:extLst>
          </p:cNvPr>
          <p:cNvSpPr txBox="1"/>
          <p:nvPr/>
        </p:nvSpPr>
        <p:spPr>
          <a:xfrm>
            <a:off x="5844209" y="2047461"/>
            <a:ext cx="20935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Schalenkonstruktion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FEFDC3-672E-4116-AD4D-E56C984E0FAE}"/>
              </a:ext>
            </a:extLst>
          </p:cNvPr>
          <p:cNvSpPr txBox="1"/>
          <p:nvPr/>
        </p:nvSpPr>
        <p:spPr>
          <a:xfrm>
            <a:off x="7210673" y="342900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                  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0B9F3D-80E6-4D6F-96CD-B1B01794CBEB}"/>
              </a:ext>
            </a:extLst>
          </p:cNvPr>
          <p:cNvSpPr txBox="1"/>
          <p:nvPr/>
        </p:nvSpPr>
        <p:spPr>
          <a:xfrm>
            <a:off x="9280809" y="2416793"/>
            <a:ext cx="1488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Tragende Außenhaut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F7EB32-46B9-4F7F-B65F-344BFE67B607}"/>
              </a:ext>
            </a:extLst>
          </p:cNvPr>
          <p:cNvSpPr txBox="1"/>
          <p:nvPr/>
        </p:nvSpPr>
        <p:spPr>
          <a:xfrm>
            <a:off x="7259435" y="4810539"/>
            <a:ext cx="5391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Spant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77336D-2860-4BAE-8473-EE0FBD7DDFED}"/>
              </a:ext>
            </a:extLst>
          </p:cNvPr>
          <p:cNvSpPr txBox="1"/>
          <p:nvPr/>
        </p:nvSpPr>
        <p:spPr>
          <a:xfrm>
            <a:off x="7259435" y="5175948"/>
            <a:ext cx="718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Gurte   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7A1531-32A8-40AB-8B85-61F8EF8D1774}"/>
              </a:ext>
            </a:extLst>
          </p:cNvPr>
          <p:cNvSpPr txBox="1"/>
          <p:nvPr/>
        </p:nvSpPr>
        <p:spPr>
          <a:xfrm>
            <a:off x="9824148" y="4897220"/>
            <a:ext cx="168969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Mittragende Außenhaut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47E932-B594-4B46-B8F9-AE7EC220CC29}"/>
              </a:ext>
            </a:extLst>
          </p:cNvPr>
          <p:cNvSpPr txBox="1"/>
          <p:nvPr/>
        </p:nvSpPr>
        <p:spPr>
          <a:xfrm>
            <a:off x="6640582" y="4067335"/>
            <a:ext cx="2506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Halbschalenkonstruktion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FE4EEE-FCF1-470E-8D9A-6D44A7AE9AAD}"/>
              </a:ext>
            </a:extLst>
          </p:cNvPr>
          <p:cNvSpPr txBox="1"/>
          <p:nvPr/>
        </p:nvSpPr>
        <p:spPr>
          <a:xfrm>
            <a:off x="8827438" y="5569806"/>
            <a:ext cx="1612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                     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5AE3C0-A458-4681-ADEC-8037106028EF}"/>
              </a:ext>
            </a:extLst>
          </p:cNvPr>
          <p:cNvSpPr txBox="1"/>
          <p:nvPr/>
        </p:nvSpPr>
        <p:spPr>
          <a:xfrm>
            <a:off x="3796854" y="3975002"/>
            <a:ext cx="20473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Nicht mittragende Außenhaut (Bespannung)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FA322E-62C8-4860-9C4E-B4759193371C}"/>
              </a:ext>
            </a:extLst>
          </p:cNvPr>
          <p:cNvSpPr txBox="1"/>
          <p:nvPr/>
        </p:nvSpPr>
        <p:spPr>
          <a:xfrm>
            <a:off x="2687435" y="2875133"/>
            <a:ext cx="718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Gurte    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6CA11E-D60A-4B5B-995F-386053FBFAFE}"/>
              </a:ext>
            </a:extLst>
          </p:cNvPr>
          <p:cNvSpPr txBox="1"/>
          <p:nvPr/>
        </p:nvSpPr>
        <p:spPr>
          <a:xfrm>
            <a:off x="1453017" y="3374262"/>
            <a:ext cx="12410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Diagonalstreben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935256-2384-4ACE-BE6B-81FCEA8075C3}"/>
              </a:ext>
            </a:extLst>
          </p:cNvPr>
          <p:cNvSpPr txBox="1"/>
          <p:nvPr/>
        </p:nvSpPr>
        <p:spPr>
          <a:xfrm>
            <a:off x="2810174" y="2414272"/>
            <a:ext cx="9866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Formstreben</a:t>
            </a:r>
          </a:p>
        </p:txBody>
      </p:sp>
    </p:spTree>
    <p:extLst>
      <p:ext uri="{BB962C8B-B14F-4D97-AF65-F5344CB8AC3E}">
        <p14:creationId xmlns:p14="http://schemas.microsoft.com/office/powerpoint/2010/main" val="1159673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8F083-F8DF-48E3-9349-CAA3290A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Höhenleitwerksbefestigung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A32568-3843-4E38-B55A-34599C970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213" y="1472406"/>
            <a:ext cx="90011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27C89A-19D4-4B25-A295-3102BB40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36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CB079C-ECEF-4C4D-97FD-504D2F29EEE5}"/>
              </a:ext>
            </a:extLst>
          </p:cNvPr>
          <p:cNvSpPr txBox="1"/>
          <p:nvPr/>
        </p:nvSpPr>
        <p:spPr>
          <a:xfrm>
            <a:off x="3477718" y="1855500"/>
            <a:ext cx="2618282" cy="369332"/>
          </a:xfrm>
          <a:prstGeom prst="rect">
            <a:avLst/>
          </a:prstGeom>
          <a:solidFill>
            <a:srgbClr val="77684B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Dreipunkt-Befestigung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FC4F20-5E46-4B83-ACFA-7BCA35CB57FB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25025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478BB-5394-4B99-977C-E240094A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Seitenleitwerk Aufbau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772683-0291-4036-A4CA-583D7F6A5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780" y="1172095"/>
            <a:ext cx="5047245" cy="5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39CB5E-87A7-49A6-852C-83A70617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37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4E29E4-9869-4274-9E75-EC54DC9DE875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1C2109-4490-4431-BCF6-25D0C4B03E83}"/>
              </a:ext>
            </a:extLst>
          </p:cNvPr>
          <p:cNvSpPr txBox="1"/>
          <p:nvPr/>
        </p:nvSpPr>
        <p:spPr>
          <a:xfrm>
            <a:off x="2064023" y="2927348"/>
            <a:ext cx="27730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Schubstangen und Umlenkhebel zur Bedienung des Höhenruders</a:t>
            </a:r>
          </a:p>
          <a:p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8288B1-78D7-4DCA-BE29-DAD7ED605009}"/>
              </a:ext>
            </a:extLst>
          </p:cNvPr>
          <p:cNvSpPr txBox="1"/>
          <p:nvPr/>
        </p:nvSpPr>
        <p:spPr>
          <a:xfrm>
            <a:off x="2064022" y="4316173"/>
            <a:ext cx="27730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Seitenflossentank-Ein/Auslassventil mit Seilzugbedienung</a:t>
            </a:r>
          </a:p>
          <a:p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74220C-3A92-4EB9-AA12-0F1F6C81E9D3}"/>
              </a:ext>
            </a:extLst>
          </p:cNvPr>
          <p:cNvSpPr txBox="1"/>
          <p:nvPr/>
        </p:nvSpPr>
        <p:spPr>
          <a:xfrm>
            <a:off x="2708235" y="5567461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Spornrad Achslager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06EF7C-1ACD-4EC3-B8FE-C2E3DBBE0203}"/>
              </a:ext>
            </a:extLst>
          </p:cNvPr>
          <p:cNvSpPr txBox="1"/>
          <p:nvPr/>
        </p:nvSpPr>
        <p:spPr>
          <a:xfrm>
            <a:off x="7490852" y="3599715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Ballasttanks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0CAF50-7E25-4EC5-BDE7-2BBD1D015EE4}"/>
              </a:ext>
            </a:extLst>
          </p:cNvPr>
          <p:cNvSpPr txBox="1"/>
          <p:nvPr/>
        </p:nvSpPr>
        <p:spPr>
          <a:xfrm>
            <a:off x="7186217" y="2514466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Antennen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E4D2F6-3FB7-422B-A0FC-5746BC081992}"/>
              </a:ext>
            </a:extLst>
          </p:cNvPr>
          <p:cNvSpPr txBox="1"/>
          <p:nvPr/>
        </p:nvSpPr>
        <p:spPr>
          <a:xfrm>
            <a:off x="6361045" y="1734869"/>
            <a:ext cx="2696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Schläuche für Druckmessgeräte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C6D790-8479-4BB1-857C-725C47F65C1C}"/>
              </a:ext>
            </a:extLst>
          </p:cNvPr>
          <p:cNvSpPr txBox="1"/>
          <p:nvPr/>
        </p:nvSpPr>
        <p:spPr>
          <a:xfrm>
            <a:off x="5764698" y="1288713"/>
            <a:ext cx="12390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Batteriehalter</a:t>
            </a:r>
          </a:p>
        </p:txBody>
      </p:sp>
    </p:spTree>
    <p:extLst>
      <p:ext uri="{BB962C8B-B14F-4D97-AF65-F5344CB8AC3E}">
        <p14:creationId xmlns:p14="http://schemas.microsoft.com/office/powerpoint/2010/main" val="1377352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07F60-03C6-43F6-B51D-0A40224F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Verbindung Rumpf und Flügel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7B884057-E7B7-4FD9-8004-5941225B43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921" y="1324752"/>
            <a:ext cx="7867708" cy="468633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11EDFF-5DBD-4709-9178-C1C0893B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38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EDA4E4-8208-4E92-9E52-88204013950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90737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576C3-A652-4CF8-8D14-52B5A5B3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Verbindungsarten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4C2ECD-4729-4C1D-AA74-D5F0A7B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39</a:t>
            </a:fld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D82BCB-700B-4EAD-BB18-08C082F9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085850"/>
            <a:ext cx="1126807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E5AC4F-78E0-4ACF-BB05-A332D8E99376}"/>
              </a:ext>
            </a:extLst>
          </p:cNvPr>
          <p:cNvSpPr txBox="1"/>
          <p:nvPr/>
        </p:nvSpPr>
        <p:spPr>
          <a:xfrm>
            <a:off x="2501923" y="1338730"/>
            <a:ext cx="2322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lösbare Verbindungen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913A9C-69C9-4D93-AAF2-858A7AB57CAC}"/>
              </a:ext>
            </a:extLst>
          </p:cNvPr>
          <p:cNvSpPr txBox="1"/>
          <p:nvPr/>
        </p:nvSpPr>
        <p:spPr>
          <a:xfrm>
            <a:off x="8155601" y="1338730"/>
            <a:ext cx="27526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permanente Verbindungen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DFE91B-D778-455E-8235-4A1CA7DC5D31}"/>
              </a:ext>
            </a:extLst>
          </p:cNvPr>
          <p:cNvSpPr txBox="1"/>
          <p:nvPr/>
        </p:nvSpPr>
        <p:spPr>
          <a:xfrm>
            <a:off x="1341341" y="2002118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998E52-8D9E-4150-966B-2C9C277DB81F}"/>
              </a:ext>
            </a:extLst>
          </p:cNvPr>
          <p:cNvSpPr txBox="1"/>
          <p:nvPr/>
        </p:nvSpPr>
        <p:spPr>
          <a:xfrm>
            <a:off x="1480040" y="4165031"/>
            <a:ext cx="1021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Gewinde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3F2CA9-77EF-4AF3-960B-C9B37797B48E}"/>
              </a:ext>
            </a:extLst>
          </p:cNvPr>
          <p:cNvSpPr txBox="1"/>
          <p:nvPr/>
        </p:nvSpPr>
        <p:spPr>
          <a:xfrm>
            <a:off x="2098242" y="4760018"/>
            <a:ext cx="1465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Beilagscheibe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A94491-195C-4F41-BA45-E9DF7F543EF9}"/>
              </a:ext>
            </a:extLst>
          </p:cNvPr>
          <p:cNvSpPr txBox="1"/>
          <p:nvPr/>
        </p:nvSpPr>
        <p:spPr>
          <a:xfrm>
            <a:off x="3379118" y="4165031"/>
            <a:ext cx="5677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Stift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81FD05-43D1-4CE8-8A42-6D0CCA42C36B}"/>
              </a:ext>
            </a:extLst>
          </p:cNvPr>
          <p:cNvSpPr txBox="1"/>
          <p:nvPr/>
        </p:nvSpPr>
        <p:spPr>
          <a:xfrm>
            <a:off x="5216501" y="4083753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A663BD-C4C7-432E-BEBF-565C5553EA95}"/>
              </a:ext>
            </a:extLst>
          </p:cNvPr>
          <p:cNvSpPr txBox="1"/>
          <p:nvPr/>
        </p:nvSpPr>
        <p:spPr>
          <a:xfrm>
            <a:off x="7380512" y="2002118"/>
            <a:ext cx="812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Nieten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278EDA-F562-48C3-AF49-928A84D8472E}"/>
              </a:ext>
            </a:extLst>
          </p:cNvPr>
          <p:cNvSpPr txBox="1"/>
          <p:nvPr/>
        </p:nvSpPr>
        <p:spPr>
          <a:xfrm>
            <a:off x="7293533" y="4093314"/>
            <a:ext cx="986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Nietkopf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91FE20-12C2-4C8B-AA4E-E13EA6A364C7}"/>
              </a:ext>
            </a:extLst>
          </p:cNvPr>
          <p:cNvSpPr txBox="1"/>
          <p:nvPr/>
        </p:nvSpPr>
        <p:spPr>
          <a:xfrm>
            <a:off x="5216501" y="2030804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26D91D-17ED-456A-A773-1751443653FC}"/>
              </a:ext>
            </a:extLst>
          </p:cNvPr>
          <p:cNvSpPr txBox="1"/>
          <p:nvPr/>
        </p:nvSpPr>
        <p:spPr>
          <a:xfrm>
            <a:off x="3201043" y="2030804"/>
            <a:ext cx="1095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Verstiften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E02616-E883-46AE-9F9D-1BD0B32EBC56}"/>
              </a:ext>
            </a:extLst>
          </p:cNvPr>
          <p:cNvSpPr txBox="1"/>
          <p:nvPr/>
        </p:nvSpPr>
        <p:spPr>
          <a:xfrm>
            <a:off x="9061329" y="2002118"/>
            <a:ext cx="832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Kleben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D1E775F-E270-41FE-880B-82770FEACCE3}"/>
              </a:ext>
            </a:extLst>
          </p:cNvPr>
          <p:cNvSpPr txBox="1"/>
          <p:nvPr/>
        </p:nvSpPr>
        <p:spPr>
          <a:xfrm>
            <a:off x="10549723" y="2002118"/>
            <a:ext cx="1256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Schweissen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1CF28EE-F84C-47FE-A8C6-6E310CA83A40}"/>
              </a:ext>
            </a:extLst>
          </p:cNvPr>
          <p:cNvSpPr txBox="1"/>
          <p:nvPr/>
        </p:nvSpPr>
        <p:spPr>
          <a:xfrm>
            <a:off x="10857533" y="4117219"/>
            <a:ext cx="641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Naht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5E1BCE1-0A44-4225-8B7B-E2A9D7EFF383}"/>
              </a:ext>
            </a:extLst>
          </p:cNvPr>
          <p:cNvSpPr txBox="1"/>
          <p:nvPr/>
        </p:nvSpPr>
        <p:spPr>
          <a:xfrm>
            <a:off x="8997370" y="4117219"/>
            <a:ext cx="10690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Klebefilm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B0A7A5-2FC3-405A-AD0C-DF616F73F700}"/>
              </a:ext>
            </a:extLst>
          </p:cNvPr>
          <p:cNvSpPr txBox="1"/>
          <p:nvPr/>
        </p:nvSpPr>
        <p:spPr>
          <a:xfrm>
            <a:off x="780208" y="4756789"/>
            <a:ext cx="847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Mutter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7E6FE2-A81A-466D-BBE4-1FC6DFAFEC57}"/>
              </a:ext>
            </a:extLst>
          </p:cNvPr>
          <p:cNvSpPr txBox="1"/>
          <p:nvPr/>
        </p:nvSpPr>
        <p:spPr>
          <a:xfrm>
            <a:off x="3965791" y="4756789"/>
            <a:ext cx="773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Splint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30020AE-A9D7-44B6-9079-3644BDFB02C2}"/>
              </a:ext>
            </a:extLst>
          </p:cNvPr>
          <p:cNvSpPr txBox="1"/>
          <p:nvPr/>
        </p:nvSpPr>
        <p:spPr>
          <a:xfrm>
            <a:off x="5051683" y="4760018"/>
            <a:ext cx="1627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Kopf / Versenkt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8917A0-75C7-4ABA-821B-3B11D20DB707}"/>
              </a:ext>
            </a:extLst>
          </p:cNvPr>
          <p:cNvSpPr txBox="1"/>
          <p:nvPr/>
        </p:nvSpPr>
        <p:spPr>
          <a:xfrm>
            <a:off x="7155401" y="4760018"/>
            <a:ext cx="1627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Kopf / Versenkt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BFA938C-BD86-4F95-BB3B-60F552760492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7436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Baugruppen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8BED8D9-C5CE-4B00-AAC3-14C1CF05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Builder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159047-CE4E-4C7E-B3E4-BFA6303C7B15}"/>
              </a:ext>
            </a:extLst>
          </p:cNvPr>
          <p:cNvSpPr/>
          <p:nvPr/>
        </p:nvSpPr>
        <p:spPr>
          <a:xfrm>
            <a:off x="8207149" y="4522788"/>
            <a:ext cx="95623" cy="8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-Modell 9">
                <a:extLst>
                  <a:ext uri="{FF2B5EF4-FFF2-40B4-BE49-F238E27FC236}">
                    <a16:creationId xmlns:a16="http://schemas.microsoft.com/office/drawing/2014/main" id="{59B98987-97ED-4E6D-B68F-B4AA70A6C6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12945"/>
                  </p:ext>
                </p:extLst>
              </p:nvPr>
            </p:nvGraphicFramePr>
            <p:xfrm>
              <a:off x="-25257" y="1433413"/>
              <a:ext cx="11398935" cy="48662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98935" cy="4866213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-861244" ay="2185131" az="-51831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92648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-Modell 9">
                <a:extLst>
                  <a:ext uri="{FF2B5EF4-FFF2-40B4-BE49-F238E27FC236}">
                    <a16:creationId xmlns:a16="http://schemas.microsoft.com/office/drawing/2014/main" id="{59B98987-97ED-4E6D-B68F-B4AA70A6C6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257" y="1433413"/>
                <a:ext cx="11398935" cy="486621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6B7C6C5F-D192-49A9-96E4-B182CEFE28A2}"/>
              </a:ext>
            </a:extLst>
          </p:cNvPr>
          <p:cNvSpPr txBox="1"/>
          <p:nvPr/>
        </p:nvSpPr>
        <p:spPr>
          <a:xfrm>
            <a:off x="4400221" y="4713740"/>
            <a:ext cx="106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Fahrwerk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C29E6D-C256-4156-9A8E-16E99B942E94}"/>
              </a:ext>
            </a:extLst>
          </p:cNvPr>
          <p:cNvSpPr txBox="1"/>
          <p:nvPr/>
        </p:nvSpPr>
        <p:spPr>
          <a:xfrm>
            <a:off x="3653922" y="3866519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Rumpf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513055F-8897-4AA9-8D18-367FAF55333C}"/>
              </a:ext>
            </a:extLst>
          </p:cNvPr>
          <p:cNvSpPr txBox="1"/>
          <p:nvPr/>
        </p:nvSpPr>
        <p:spPr>
          <a:xfrm>
            <a:off x="5674210" y="3429000"/>
            <a:ext cx="10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Tragwerk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E2101E-9E99-4105-AF1B-F4DD24D12247}"/>
              </a:ext>
            </a:extLst>
          </p:cNvPr>
          <p:cNvSpPr txBox="1"/>
          <p:nvPr/>
        </p:nvSpPr>
        <p:spPr>
          <a:xfrm>
            <a:off x="7521189" y="3694092"/>
            <a:ext cx="101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Leitwerk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B91B9D-919F-4486-BD2E-CB5A3CDBC389}"/>
              </a:ext>
            </a:extLst>
          </p:cNvPr>
          <p:cNvSpPr txBox="1"/>
          <p:nvPr/>
        </p:nvSpPr>
        <p:spPr>
          <a:xfrm>
            <a:off x="9792315" y="2646681"/>
            <a:ext cx="12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Steuerwerk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EBF6B4D0-EA9D-4367-8C4B-763D31C651CD}"/>
              </a:ext>
            </a:extLst>
          </p:cNvPr>
          <p:cNvCxnSpPr>
            <a:cxnSpLocks/>
          </p:cNvCxnSpPr>
          <p:nvPr/>
        </p:nvCxnSpPr>
        <p:spPr>
          <a:xfrm flipV="1">
            <a:off x="9319860" y="2961861"/>
            <a:ext cx="472455" cy="2415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72B1D5B-03CB-D1C4-E04C-A3B284AB5855}"/>
              </a:ext>
            </a:extLst>
          </p:cNvPr>
          <p:cNvCxnSpPr>
            <a:cxnSpLocks/>
          </p:cNvCxnSpPr>
          <p:nvPr/>
        </p:nvCxnSpPr>
        <p:spPr>
          <a:xfrm>
            <a:off x="9409793" y="2550283"/>
            <a:ext cx="382522" cy="1873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2A1A1DF-02E4-733C-04A7-3358477C4CC6}"/>
              </a:ext>
            </a:extLst>
          </p:cNvPr>
          <p:cNvCxnSpPr>
            <a:cxnSpLocks/>
          </p:cNvCxnSpPr>
          <p:nvPr/>
        </p:nvCxnSpPr>
        <p:spPr>
          <a:xfrm flipV="1">
            <a:off x="8567530" y="3016013"/>
            <a:ext cx="1887752" cy="12198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50F65D7-35C0-CEEB-B2B6-DA09AFF92236}"/>
              </a:ext>
            </a:extLst>
          </p:cNvPr>
          <p:cNvSpPr txBox="1"/>
          <p:nvPr/>
        </p:nvSpPr>
        <p:spPr>
          <a:xfrm>
            <a:off x="954815" y="1409709"/>
            <a:ext cx="514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ersten drei Konstruktionsgruppen des Flugwerks, nämlich Trag-, Rumpf- und Leitwerk bilden die Zelle</a:t>
            </a:r>
          </a:p>
        </p:txBody>
      </p:sp>
    </p:spTree>
    <p:extLst>
      <p:ext uri="{BB962C8B-B14F-4D97-AF65-F5344CB8AC3E}">
        <p14:creationId xmlns:p14="http://schemas.microsoft.com/office/powerpoint/2010/main" val="443613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43F930D-7EF3-45EA-B123-188E34373BFD}"/>
              </a:ext>
            </a:extLst>
          </p:cNvPr>
          <p:cNvGrpSpPr/>
          <p:nvPr/>
        </p:nvGrpSpPr>
        <p:grpSpPr>
          <a:xfrm>
            <a:off x="1242657" y="1271446"/>
            <a:ext cx="9706686" cy="5315361"/>
            <a:chOff x="-37219" y="214313"/>
            <a:chExt cx="11914894" cy="64293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121CAFF-CE5F-4475-BC59-F78EEE1D4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214313"/>
              <a:ext cx="11563350" cy="642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F596C0E-BDB7-4FEF-9539-EC54A9751A5E}"/>
                </a:ext>
              </a:extLst>
            </p:cNvPr>
            <p:cNvSpPr txBox="1"/>
            <p:nvPr/>
          </p:nvSpPr>
          <p:spPr>
            <a:xfrm>
              <a:off x="4739342" y="460189"/>
              <a:ext cx="2369476" cy="4467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                                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A8B02A4-7A1A-4D47-BF96-66D75B1185D2}"/>
                </a:ext>
              </a:extLst>
            </p:cNvPr>
            <p:cNvSpPr txBox="1"/>
            <p:nvPr/>
          </p:nvSpPr>
          <p:spPr>
            <a:xfrm>
              <a:off x="-37219" y="4303060"/>
              <a:ext cx="3061929" cy="4467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Selbstsichernde Mutter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014A62-3ADC-472D-B84E-86EEFF75067B}"/>
                </a:ext>
              </a:extLst>
            </p:cNvPr>
            <p:cNvSpPr txBox="1"/>
            <p:nvPr/>
          </p:nvSpPr>
          <p:spPr>
            <a:xfrm>
              <a:off x="3567954" y="4303060"/>
              <a:ext cx="17032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Kronmutter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71EB3E1-E1C8-49FD-8A82-C20ADFF4B207}"/>
                </a:ext>
              </a:extLst>
            </p:cNvPr>
            <p:cNvSpPr txBox="1"/>
            <p:nvPr/>
          </p:nvSpPr>
          <p:spPr>
            <a:xfrm>
              <a:off x="6203575" y="4303060"/>
              <a:ext cx="17032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Splint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CA6953E-25EE-42EF-96E0-45A6CD671B86}"/>
                </a:ext>
              </a:extLst>
            </p:cNvPr>
            <p:cNvSpPr txBox="1"/>
            <p:nvPr/>
          </p:nvSpPr>
          <p:spPr>
            <a:xfrm>
              <a:off x="9204979" y="4303060"/>
              <a:ext cx="17032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Fokkernadel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3856247-D1D0-46B8-ACB6-8423402B7AB9}"/>
                </a:ext>
              </a:extLst>
            </p:cNvPr>
            <p:cNvSpPr txBox="1"/>
            <p:nvPr/>
          </p:nvSpPr>
          <p:spPr>
            <a:xfrm>
              <a:off x="4489543" y="5546166"/>
              <a:ext cx="34173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 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2677C97-7CD3-4059-B78A-BFC9491A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Lösbare Verbindungsmethoden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177C73-3CCE-4076-A0CC-1A28ED4B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40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46A372-DC9B-41F6-9494-7D1300FE0163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94162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92E491-3D9A-43B4-B39A-A6E6E01D8B1D}"/>
              </a:ext>
            </a:extLst>
          </p:cNvPr>
          <p:cNvGrpSpPr/>
          <p:nvPr/>
        </p:nvGrpSpPr>
        <p:grpSpPr>
          <a:xfrm>
            <a:off x="1723956" y="1230330"/>
            <a:ext cx="8155540" cy="4970322"/>
            <a:chOff x="952500" y="0"/>
            <a:chExt cx="10287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776640-317B-4252-8EBD-ABD38D030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0"/>
              <a:ext cx="10287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C1595C-1819-4723-92F4-6FBF9F254B8D}"/>
                </a:ext>
              </a:extLst>
            </p:cNvPr>
            <p:cNvSpPr txBox="1"/>
            <p:nvPr/>
          </p:nvSpPr>
          <p:spPr>
            <a:xfrm>
              <a:off x="6819153" y="1822824"/>
              <a:ext cx="360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Entgegen der Flugrichtung einsetzen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AADB3DC-3C93-4EC9-A7B7-F8EDCC3984A5}"/>
                </a:ext>
              </a:extLst>
            </p:cNvPr>
            <p:cNvSpPr txBox="1"/>
            <p:nvPr/>
          </p:nvSpPr>
          <p:spPr>
            <a:xfrm>
              <a:off x="7273365" y="6036236"/>
              <a:ext cx="3549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Entgegen der Schwerkraft einsetzen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3C7AF61-881F-45F2-A3FA-617250482591}"/>
                </a:ext>
              </a:extLst>
            </p:cNvPr>
            <p:cNvSpPr txBox="1"/>
            <p:nvPr/>
          </p:nvSpPr>
          <p:spPr>
            <a:xfrm>
              <a:off x="1649506" y="6036236"/>
              <a:ext cx="34428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Von der Wurzelrippe aus einsetzen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97CFF44-4130-4BCE-8667-B236438E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Einsetzen von Schrauben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EA8152-8B26-4A79-BB98-0FA26471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41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E0DBCF-F878-41D0-BD3B-DFA346CE637F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0942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E66BB-E664-4A5C-A88A-010B01A0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Cockpit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1DEEB07-1FC8-4265-8BE6-F1E4B788E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1"/>
          <a:stretch/>
        </p:blipFill>
        <p:spPr bwMode="auto">
          <a:xfrm>
            <a:off x="838200" y="1427463"/>
            <a:ext cx="8314113" cy="4559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DC6C76-4A13-4899-85BF-113378CF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C4C05A-8F7D-49E2-A51E-44D785AD0254}"/>
              </a:ext>
            </a:extLst>
          </p:cNvPr>
          <p:cNvSpPr txBox="1"/>
          <p:nvPr/>
        </p:nvSpPr>
        <p:spPr>
          <a:xfrm>
            <a:off x="9224205" y="1427463"/>
            <a:ext cx="241783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1 Seitenfenster</a:t>
            </a:r>
          </a:p>
          <a:p>
            <a:r>
              <a:rPr lang="de-DE" sz="1200" dirty="0"/>
              <a:t>2 Cockpitverriegelung (weiß)</a:t>
            </a:r>
          </a:p>
          <a:p>
            <a:r>
              <a:rPr lang="de-DE" sz="1200" dirty="0"/>
              <a:t>3 Bremsklappenhebel (blau)</a:t>
            </a:r>
          </a:p>
          <a:p>
            <a:r>
              <a:rPr lang="de-DE" sz="1200" dirty="0"/>
              <a:t>4 Trimmung (grün)</a:t>
            </a:r>
          </a:p>
          <a:p>
            <a:r>
              <a:rPr lang="de-DE" sz="1200" dirty="0"/>
              <a:t>5 Steuerknüppel</a:t>
            </a:r>
          </a:p>
          <a:p>
            <a:r>
              <a:rPr lang="de-DE" sz="1200" dirty="0"/>
              <a:t>6 Hauben-Notabwurf (rot)</a:t>
            </a:r>
          </a:p>
          <a:p>
            <a:r>
              <a:rPr lang="de-DE" sz="1200" dirty="0"/>
              <a:t>7 Mikrofon</a:t>
            </a:r>
          </a:p>
          <a:p>
            <a:r>
              <a:rPr lang="de-DE" sz="1200" dirty="0"/>
              <a:t>8 Wollfaden</a:t>
            </a:r>
          </a:p>
          <a:p>
            <a:r>
              <a:rPr lang="de-DE" sz="1200" dirty="0"/>
              <a:t>9 Kompass</a:t>
            </a:r>
          </a:p>
          <a:p>
            <a:r>
              <a:rPr lang="de-DE" sz="1200" dirty="0"/>
              <a:t>10 Lüftungsknopf</a:t>
            </a:r>
          </a:p>
          <a:p>
            <a:r>
              <a:rPr lang="de-DE" sz="1200" dirty="0"/>
              <a:t>11 Pedalverstellung</a:t>
            </a:r>
          </a:p>
          <a:p>
            <a:r>
              <a:rPr lang="de-DE" sz="1200" dirty="0"/>
              <a:t>12 Fahrtmesser</a:t>
            </a:r>
          </a:p>
          <a:p>
            <a:r>
              <a:rPr lang="de-DE" sz="1200" dirty="0"/>
              <a:t>13 Höhenmesser</a:t>
            </a:r>
          </a:p>
          <a:p>
            <a:r>
              <a:rPr lang="de-DE" sz="1200" dirty="0"/>
              <a:t>14 Variometer</a:t>
            </a:r>
          </a:p>
          <a:p>
            <a:r>
              <a:rPr lang="de-DE" sz="1200" dirty="0"/>
              <a:t>15 Libelle</a:t>
            </a:r>
          </a:p>
          <a:p>
            <a:r>
              <a:rPr lang="de-DE" sz="1200" dirty="0"/>
              <a:t>16 Funkgerät</a:t>
            </a:r>
          </a:p>
          <a:p>
            <a:r>
              <a:rPr lang="de-DE" sz="1200" dirty="0"/>
              <a:t>17 Hauptschalter</a:t>
            </a:r>
          </a:p>
          <a:p>
            <a:r>
              <a:rPr lang="de-DE" sz="1200" dirty="0"/>
              <a:t>18 Auslösung der (gelb) Schleppkupplung</a:t>
            </a:r>
          </a:p>
          <a:p>
            <a:r>
              <a:rPr lang="de-DE" sz="1200" dirty="0"/>
              <a:t>19 Seitenruderpedale</a:t>
            </a:r>
          </a:p>
          <a:p>
            <a:r>
              <a:rPr lang="de-DE" sz="1200" dirty="0"/>
              <a:t>20 Seitentasche für Dokumente / Karte</a:t>
            </a:r>
          </a:p>
          <a:p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85A0BD-801B-4E31-AA88-E5A738399B4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10819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0FEB9-3AF3-7778-60FA-FD005F08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Cockpit Beschilderung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8B71B-6519-B269-334C-CED63A2D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43</a:t>
            </a:fld>
            <a:endParaRPr lang="de-DE" dirty="0"/>
          </a:p>
        </p:txBody>
      </p:sp>
      <p:pic>
        <p:nvPicPr>
          <p:cNvPr id="5" name="Picture 2" descr="Cockpitbeschilderung für Segelflugzeuge">
            <a:extLst>
              <a:ext uri="{FF2B5EF4-FFF2-40B4-BE49-F238E27FC236}">
                <a16:creationId xmlns:a16="http://schemas.microsoft.com/office/drawing/2014/main" id="{73CED749-3B1A-EF9B-951A-50D40C990E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7238" y="-257704"/>
            <a:ext cx="5553075" cy="78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9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AE353-D4AE-DFC0-FFCA-949DD784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Offene Cockpithaube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B7ACE7-12B3-9C86-D485-8B61EA69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44</a:t>
            </a:fld>
            <a:endParaRPr lang="de-DE" dirty="0"/>
          </a:p>
        </p:txBody>
      </p:sp>
      <p:pic>
        <p:nvPicPr>
          <p:cNvPr id="5" name="Inhaltsplatzhalter 4" descr="Ein Bild, das draußen, Himmel, Transport, Platane Flugzeug Hobel enthält.&#10;&#10;Automatisch generierte Beschreibung">
            <a:extLst>
              <a:ext uri="{FF2B5EF4-FFF2-40B4-BE49-F238E27FC236}">
                <a16:creationId xmlns:a16="http://schemas.microsoft.com/office/drawing/2014/main" id="{104B1466-4A98-BBA5-F5F1-30721785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15105"/>
          <a:stretch/>
        </p:blipFill>
        <p:spPr bwMode="auto">
          <a:xfrm>
            <a:off x="1986197" y="2136602"/>
            <a:ext cx="7997252" cy="3132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35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767DA-DD04-8F84-46A9-FA60F519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Plexiglas Haube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B54241-1A90-EEA6-83E8-F123E9B1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45</a:t>
            </a:fld>
            <a:endParaRPr lang="de-DE" dirty="0"/>
          </a:p>
        </p:txBody>
      </p:sp>
      <p:pic>
        <p:nvPicPr>
          <p:cNvPr id="5" name="Picture 2" descr="Ein Bild, das Transport, Flugzeug, Platane Flugzeug Hobel, Flugreise enthält.&#10;&#10;Automatisch generierte Beschreibung">
            <a:extLst>
              <a:ext uri="{FF2B5EF4-FFF2-40B4-BE49-F238E27FC236}">
                <a16:creationId xmlns:a16="http://schemas.microsoft.com/office/drawing/2014/main" id="{29B6C2C4-2955-22E9-9E82-A449C1900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432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D6AB-0393-7550-5A84-0D052627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Haubentuch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C9CD2-A675-8D1C-D724-AB4B7C6D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46</a:t>
            </a:fld>
            <a:endParaRPr lang="de-DE" dirty="0"/>
          </a:p>
        </p:txBody>
      </p:sp>
      <p:pic>
        <p:nvPicPr>
          <p:cNvPr id="5" name="Picture 2" descr="Ein Bild, das Transport, Flugzeug, draußen, Platane Flugzeug Hobel enthält.&#10;&#10;Automatisch generierte Beschreibung">
            <a:extLst>
              <a:ext uri="{FF2B5EF4-FFF2-40B4-BE49-F238E27FC236}">
                <a16:creationId xmlns:a16="http://schemas.microsoft.com/office/drawing/2014/main" id="{9F7C7E1F-C509-93B8-BB30-54D7D894E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77294"/>
            <a:ext cx="885825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891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D6AB-0393-7550-5A84-0D052627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Haubentuch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C9CD2-A675-8D1C-D724-AB4B7C6D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47</a:t>
            </a:fld>
            <a:endParaRPr lang="de-DE" dirty="0"/>
          </a:p>
        </p:txBody>
      </p:sp>
      <p:pic>
        <p:nvPicPr>
          <p:cNvPr id="2050" name="Picture 2" descr="Haubentuch">
            <a:extLst>
              <a:ext uri="{FF2B5EF4-FFF2-40B4-BE49-F238E27FC236}">
                <a16:creationId xmlns:a16="http://schemas.microsoft.com/office/drawing/2014/main" id="{9D6A0A4C-7DE7-6CDC-D2AF-25E87C92B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22" y="2077219"/>
            <a:ext cx="9291141" cy="32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45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A0A9A-C57D-670A-C6D3-2ED0B06D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Fenster mit Kippklappe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5F376-1A26-921C-B3A5-5FB254A1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48</a:t>
            </a:fld>
            <a:endParaRPr lang="de-DE" dirty="0"/>
          </a:p>
        </p:txBody>
      </p:sp>
      <p:pic>
        <p:nvPicPr>
          <p:cNvPr id="5" name="Inhaltsplatzhalter 4" descr="Ein Bild, das Transport, Flugzeug, Platane Flugzeug Hobel, draußen enthält.&#10;&#10;Automatisch generierte Beschreibung">
            <a:extLst>
              <a:ext uri="{FF2B5EF4-FFF2-40B4-BE49-F238E27FC236}">
                <a16:creationId xmlns:a16="http://schemas.microsoft.com/office/drawing/2014/main" id="{8CE5BA83-FEFE-D529-EFF2-BFC61255B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77294"/>
            <a:ext cx="8858250" cy="238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271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A0A9A-C57D-670A-C6D3-2ED0B06D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437331"/>
          </a:xfrm>
        </p:spPr>
        <p:txBody>
          <a:bodyPr>
            <a:normAutofit fontScale="90000"/>
          </a:bodyPr>
          <a:lstStyle/>
          <a:p>
            <a:r>
              <a:rPr lang="de-DE" dirty="0"/>
              <a:t>Haubenverriegelung und -öffnung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5F376-1A26-921C-B3A5-5FB254A1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49</a:t>
            </a:fld>
            <a:endParaRPr lang="de-DE" dirty="0"/>
          </a:p>
        </p:txBody>
      </p:sp>
      <p:pic>
        <p:nvPicPr>
          <p:cNvPr id="7" name="Picture 2" descr="8 1 Haubenverriegelung neu">
            <a:extLst>
              <a:ext uri="{FF2B5EF4-FFF2-40B4-BE49-F238E27FC236}">
                <a16:creationId xmlns:a16="http://schemas.microsoft.com/office/drawing/2014/main" id="{F9D63E0E-E097-22CB-4913-1C0B3991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54" y="1643858"/>
            <a:ext cx="8875246" cy="39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3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Baugruppen detailliert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8052AB-00CB-4B9F-BADF-9E3F4D4C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Builder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EBA2F20-A93C-493E-9A6B-A552995637B7}"/>
              </a:ext>
            </a:extLst>
          </p:cNvPr>
          <p:cNvSpPr/>
          <p:nvPr/>
        </p:nvSpPr>
        <p:spPr>
          <a:xfrm>
            <a:off x="9140363" y="3896502"/>
            <a:ext cx="95623" cy="8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6" name="3D-Modell 15">
                <a:extLst>
                  <a:ext uri="{FF2B5EF4-FFF2-40B4-BE49-F238E27FC236}">
                    <a16:creationId xmlns:a16="http://schemas.microsoft.com/office/drawing/2014/main" id="{102EF398-2C70-4BA3-AAF3-975CC72F66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3418797"/>
                  </p:ext>
                </p:extLst>
              </p:nvPr>
            </p:nvGraphicFramePr>
            <p:xfrm>
              <a:off x="1612442" y="2107083"/>
              <a:ext cx="10850104" cy="23615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850104" cy="2361563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983267" ay="-2152755" az="-58675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5671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6" name="3D-Modell 15">
                <a:extLst>
                  <a:ext uri="{FF2B5EF4-FFF2-40B4-BE49-F238E27FC236}">
                    <a16:creationId xmlns:a16="http://schemas.microsoft.com/office/drawing/2014/main" id="{102EF398-2C70-4BA3-AAF3-975CC72F66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2442" y="2107083"/>
                <a:ext cx="10850104" cy="2361563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2978F354-6402-444A-9DC6-F0B5CB27AEEA}"/>
              </a:ext>
            </a:extLst>
          </p:cNvPr>
          <p:cNvSpPr/>
          <p:nvPr/>
        </p:nvSpPr>
        <p:spPr>
          <a:xfrm rot="269490">
            <a:off x="4176904" y="3500379"/>
            <a:ext cx="1649507" cy="8964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52C3D10-1518-448E-8FC3-490592DAC33A}"/>
              </a:ext>
            </a:extLst>
          </p:cNvPr>
          <p:cNvSpPr/>
          <p:nvPr/>
        </p:nvSpPr>
        <p:spPr>
          <a:xfrm rot="21095615">
            <a:off x="6865376" y="2770397"/>
            <a:ext cx="1266039" cy="10469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6209EA8-C70A-4A8C-8B74-08F9592BB3B4}"/>
              </a:ext>
            </a:extLst>
          </p:cNvPr>
          <p:cNvCxnSpPr/>
          <p:nvPr/>
        </p:nvCxnSpPr>
        <p:spPr>
          <a:xfrm flipV="1">
            <a:off x="4163973" y="3441904"/>
            <a:ext cx="2546955" cy="43777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F4E0BED-013F-4F0A-B447-47C5048E9EE2}"/>
              </a:ext>
            </a:extLst>
          </p:cNvPr>
          <p:cNvCxnSpPr>
            <a:cxnSpLocks/>
          </p:cNvCxnSpPr>
          <p:nvPr/>
        </p:nvCxnSpPr>
        <p:spPr>
          <a:xfrm flipV="1">
            <a:off x="7159163" y="2648528"/>
            <a:ext cx="1183341" cy="63200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93AFBB9-52A2-4183-9B6A-7EFEFD9D0AB3}"/>
              </a:ext>
            </a:extLst>
          </p:cNvPr>
          <p:cNvSpPr txBox="1"/>
          <p:nvPr/>
        </p:nvSpPr>
        <p:spPr>
          <a:xfrm>
            <a:off x="3298363" y="3063610"/>
            <a:ext cx="15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Bremsklappen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D159B11-F8DA-4B99-BD5D-4755EADD4A8A}"/>
              </a:ext>
            </a:extLst>
          </p:cNvPr>
          <p:cNvSpPr txBox="1"/>
          <p:nvPr/>
        </p:nvSpPr>
        <p:spPr>
          <a:xfrm>
            <a:off x="4565820" y="4012836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Wölbklappen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A7C78F-E869-4DA0-855E-F988B58BFDBE}"/>
              </a:ext>
            </a:extLst>
          </p:cNvPr>
          <p:cNvSpPr txBox="1"/>
          <p:nvPr/>
        </p:nvSpPr>
        <p:spPr>
          <a:xfrm>
            <a:off x="6394174" y="4004896"/>
            <a:ext cx="106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Hauptrad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BD89BC-60DC-4BCA-99D5-685623DB8311}"/>
              </a:ext>
            </a:extLst>
          </p:cNvPr>
          <p:cNvSpPr txBox="1"/>
          <p:nvPr/>
        </p:nvSpPr>
        <p:spPr>
          <a:xfrm>
            <a:off x="8170615" y="4229761"/>
            <a:ext cx="10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Spornrad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90172E9-4DDA-444C-B9CE-7F07D54616AD}"/>
              </a:ext>
            </a:extLst>
          </p:cNvPr>
          <p:cNvSpPr txBox="1"/>
          <p:nvPr/>
        </p:nvSpPr>
        <p:spPr>
          <a:xfrm>
            <a:off x="2918842" y="424377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Querruder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3969F9C-E74F-48B2-A11E-BFCE05AD3CD1}"/>
              </a:ext>
            </a:extLst>
          </p:cNvPr>
          <p:cNvSpPr txBox="1"/>
          <p:nvPr/>
        </p:nvSpPr>
        <p:spPr>
          <a:xfrm>
            <a:off x="5398465" y="240283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Cockpit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EDEB643-616B-4BD8-90E1-ED2777347E78}"/>
              </a:ext>
            </a:extLst>
          </p:cNvPr>
          <p:cNvSpPr txBox="1"/>
          <p:nvPr/>
        </p:nvSpPr>
        <p:spPr>
          <a:xfrm>
            <a:off x="8398726" y="3248276"/>
            <a:ext cx="231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Seiten-/Höhenleitwerk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C37F25D-EF74-4826-A490-DD0809C86ADE}"/>
              </a:ext>
            </a:extLst>
          </p:cNvPr>
          <p:cNvSpPr txBox="1"/>
          <p:nvPr/>
        </p:nvSpPr>
        <p:spPr>
          <a:xfrm>
            <a:off x="6998849" y="3287865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Rumpf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5327A0E-DE2D-4D41-A422-C088A2EEA595}"/>
              </a:ext>
            </a:extLst>
          </p:cNvPr>
          <p:cNvSpPr txBox="1"/>
          <p:nvPr/>
        </p:nvSpPr>
        <p:spPr>
          <a:xfrm>
            <a:off x="6483951" y="2033505"/>
            <a:ext cx="188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Rechte Tragfläche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3D076A8-4032-4E8A-94D1-5B2E4DE5F24D}"/>
              </a:ext>
            </a:extLst>
          </p:cNvPr>
          <p:cNvSpPr txBox="1"/>
          <p:nvPr/>
        </p:nvSpPr>
        <p:spPr>
          <a:xfrm>
            <a:off x="1767687" y="3118738"/>
            <a:ext cx="126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Linke Tragfläche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8A42A1E-90FA-4388-A445-D7911A90284C}"/>
              </a:ext>
            </a:extLst>
          </p:cNvPr>
          <p:cNvSpPr txBox="1"/>
          <p:nvPr/>
        </p:nvSpPr>
        <p:spPr>
          <a:xfrm>
            <a:off x="1014692" y="4621086"/>
            <a:ext cx="125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Randbogen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9031D8D-6EB3-4F95-9E4D-5F97045AE649}"/>
              </a:ext>
            </a:extLst>
          </p:cNvPr>
          <p:cNvSpPr txBox="1"/>
          <p:nvPr/>
        </p:nvSpPr>
        <p:spPr>
          <a:xfrm>
            <a:off x="9557184" y="3695015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Seitenruder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D9CAFEC-0A93-4494-84ED-6488F9339EC8}"/>
              </a:ext>
            </a:extLst>
          </p:cNvPr>
          <p:cNvSpPr txBox="1"/>
          <p:nvPr/>
        </p:nvSpPr>
        <p:spPr>
          <a:xfrm>
            <a:off x="9431058" y="2372637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Höhenruder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2E11DCFA-F623-45A0-B21A-2686F2C6F332}"/>
              </a:ext>
            </a:extLst>
          </p:cNvPr>
          <p:cNvCxnSpPr>
            <a:cxnSpLocks/>
          </p:cNvCxnSpPr>
          <p:nvPr/>
        </p:nvCxnSpPr>
        <p:spPr>
          <a:xfrm flipV="1">
            <a:off x="8637143" y="2835996"/>
            <a:ext cx="1045882" cy="382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302172D-909A-40F2-BABC-F4E9F0BB55E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060848" y="3432942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EF63A44-F607-4348-8BB4-8D491F242E5F}"/>
              </a:ext>
            </a:extLst>
          </p:cNvPr>
          <p:cNvCxnSpPr>
            <a:cxnSpLocks/>
          </p:cNvCxnSpPr>
          <p:nvPr/>
        </p:nvCxnSpPr>
        <p:spPr>
          <a:xfrm>
            <a:off x="2399350" y="3767624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B6B01E3-85E9-4812-8C11-DB67F660F5CA}"/>
              </a:ext>
            </a:extLst>
          </p:cNvPr>
          <p:cNvCxnSpPr>
            <a:cxnSpLocks/>
          </p:cNvCxnSpPr>
          <p:nvPr/>
        </p:nvCxnSpPr>
        <p:spPr>
          <a:xfrm>
            <a:off x="3417893" y="4071955"/>
            <a:ext cx="225660" cy="2114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FC96B56-82B1-4F55-82D8-A205CA607238}"/>
              </a:ext>
            </a:extLst>
          </p:cNvPr>
          <p:cNvCxnSpPr>
            <a:cxnSpLocks/>
          </p:cNvCxnSpPr>
          <p:nvPr/>
        </p:nvCxnSpPr>
        <p:spPr>
          <a:xfrm>
            <a:off x="5162722" y="3765069"/>
            <a:ext cx="175568" cy="2398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6AB04D9F-DA2F-45A0-9E21-C18B7CC22D5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597375" y="3824866"/>
            <a:ext cx="330279" cy="180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2588152-5B90-4B90-9162-15489F90E18C}"/>
              </a:ext>
            </a:extLst>
          </p:cNvPr>
          <p:cNvCxnSpPr>
            <a:cxnSpLocks/>
          </p:cNvCxnSpPr>
          <p:nvPr/>
        </p:nvCxnSpPr>
        <p:spPr>
          <a:xfrm flipH="1">
            <a:off x="1612442" y="4296257"/>
            <a:ext cx="140505" cy="3168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059EF24-5194-4123-8EEC-66E7395B5967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8692585" y="4012836"/>
            <a:ext cx="277449" cy="216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E89FBA0-6253-4F82-BBFA-F1814205DAED}"/>
              </a:ext>
            </a:extLst>
          </p:cNvPr>
          <p:cNvCxnSpPr>
            <a:cxnSpLocks/>
          </p:cNvCxnSpPr>
          <p:nvPr/>
        </p:nvCxnSpPr>
        <p:spPr>
          <a:xfrm>
            <a:off x="9236890" y="3715328"/>
            <a:ext cx="330279" cy="180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CC6A7714-0D97-4507-9C4E-7F068F65AC33}"/>
              </a:ext>
            </a:extLst>
          </p:cNvPr>
          <p:cNvCxnSpPr>
            <a:cxnSpLocks/>
          </p:cNvCxnSpPr>
          <p:nvPr/>
        </p:nvCxnSpPr>
        <p:spPr>
          <a:xfrm flipV="1">
            <a:off x="9557184" y="2725104"/>
            <a:ext cx="472455" cy="198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14C8ABD-74FA-4B19-9A38-FA390111C197}"/>
              </a:ext>
            </a:extLst>
          </p:cNvPr>
          <p:cNvCxnSpPr>
            <a:cxnSpLocks/>
          </p:cNvCxnSpPr>
          <p:nvPr/>
        </p:nvCxnSpPr>
        <p:spPr>
          <a:xfrm>
            <a:off x="7665005" y="2375204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CAAF2162-ECFB-48FC-97C9-C90024F718CB}"/>
              </a:ext>
            </a:extLst>
          </p:cNvPr>
          <p:cNvCxnSpPr>
            <a:cxnSpLocks/>
          </p:cNvCxnSpPr>
          <p:nvPr/>
        </p:nvCxnSpPr>
        <p:spPr>
          <a:xfrm flipH="1">
            <a:off x="5629188" y="2762774"/>
            <a:ext cx="187226" cy="2328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361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6892D-2B6E-02FA-1809-B1428C2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beliebte rote Faden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2DED0-A5A3-CCB9-A212-A0D251CB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50</a:t>
            </a:fld>
            <a:endParaRPr lang="de-DE" dirty="0"/>
          </a:p>
        </p:txBody>
      </p:sp>
      <p:pic>
        <p:nvPicPr>
          <p:cNvPr id="5" name="Inhaltsplatzhalter 4" descr="Ein Bild, das Himmel, Transport, U-Boot, draußen enthält.&#10;&#10;Automatisch generierte Beschreibung">
            <a:extLst>
              <a:ext uri="{FF2B5EF4-FFF2-40B4-BE49-F238E27FC236}">
                <a16:creationId xmlns:a16="http://schemas.microsoft.com/office/drawing/2014/main" id="{27377E80-ED62-357E-96C5-48B2C5D21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423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6892D-2B6E-02FA-1809-B1428C2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Seitenfaden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2DED0-A5A3-CCB9-A212-A0D251CB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51</a:t>
            </a:fld>
            <a:endParaRPr lang="de-D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F69F0C-ED39-02F9-02B1-CF5D0E700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2" t="6415" b="12627"/>
          <a:stretch/>
        </p:blipFill>
        <p:spPr bwMode="auto">
          <a:xfrm>
            <a:off x="1579418" y="1432865"/>
            <a:ext cx="9077497" cy="45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53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79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363B1-CA77-EB38-F672-4FF557E0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A9885-D5AA-0C2B-4990-C2091120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53</a:t>
            </a:fld>
            <a:endParaRPr lang="de-DE" dirty="0"/>
          </a:p>
        </p:txBody>
      </p:sp>
      <p:pic>
        <p:nvPicPr>
          <p:cNvPr id="5" name="Inhaltsplatzhalter 4" descr="Abb. 8.3.3.1 2 Bremsenbetätigung über Bremsklappenhebel">
            <a:hlinkClick r:id="rId2"/>
            <a:extLst>
              <a:ext uri="{FF2B5EF4-FFF2-40B4-BE49-F238E27FC236}">
                <a16:creationId xmlns:a16="http://schemas.microsoft.com/office/drawing/2014/main" id="{F1D574B2-2863-D069-77BA-0670B04B1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1" y="1503700"/>
            <a:ext cx="3092055" cy="41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draußen, Gelände, Autoteile, Reifen enthält.&#10;&#10;Automatisch generierte Beschreibung">
            <a:extLst>
              <a:ext uri="{FF2B5EF4-FFF2-40B4-BE49-F238E27FC236}">
                <a16:creationId xmlns:a16="http://schemas.microsoft.com/office/drawing/2014/main" id="{7D02A878-59FD-74E6-D79B-681CFF144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 b="12292"/>
          <a:stretch/>
        </p:blipFill>
        <p:spPr bwMode="auto">
          <a:xfrm>
            <a:off x="4159280" y="1503700"/>
            <a:ext cx="7468548" cy="4120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3045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298E4-070B-B1BE-B004-1D755C12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Prinzip der Hydromechanik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018F5-AA9F-4E02-CA8D-6136BA47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54</a:t>
            </a:fld>
            <a:endParaRPr lang="de-DE" dirty="0"/>
          </a:p>
        </p:txBody>
      </p:sp>
      <p:pic>
        <p:nvPicPr>
          <p:cNvPr id="5" name="Inhaltsplatzhalter 4" descr="Abb. 8.3.2.2 Bremssystem">
            <a:hlinkClick r:id="rId2"/>
            <a:extLst>
              <a:ext uri="{FF2B5EF4-FFF2-40B4-BE49-F238E27FC236}">
                <a16:creationId xmlns:a16="http://schemas.microsoft.com/office/drawing/2014/main" id="{8639CB67-4675-90D4-CB80-A9F469BB7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20" y="1771508"/>
            <a:ext cx="5546359" cy="3803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332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298E4-070B-B1BE-B004-1D755C12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Bremsflüssigkeitsbehälter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018F5-AA9F-4E02-CA8D-6136BA47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55</a:t>
            </a:fld>
            <a:endParaRPr lang="de-DE" dirty="0"/>
          </a:p>
        </p:txBody>
      </p:sp>
      <p:pic>
        <p:nvPicPr>
          <p:cNvPr id="5122" name="Picture 2" descr="Bremsflüssigkeitsbehälter der ASK 21 b">
            <a:extLst>
              <a:ext uri="{FF2B5EF4-FFF2-40B4-BE49-F238E27FC236}">
                <a16:creationId xmlns:a16="http://schemas.microsoft.com/office/drawing/2014/main" id="{57E87334-DD35-1B01-333D-664B6D77F6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127919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8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95242-023D-43EA-ACFB-72546055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Definition Segelflugzeug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70EBCE-0DD9-4E65-B114-DD46CDA3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6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59DFFA9-161C-4C60-A0F6-95D8C27FF3E8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44DD06BB-C92B-421E-8931-BE682D39C0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3000430"/>
                  </p:ext>
                </p:extLst>
              </p:nvPr>
            </p:nvGraphicFramePr>
            <p:xfrm>
              <a:off x="732183" y="1466689"/>
              <a:ext cx="10398985" cy="42377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398985" cy="4237700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917794" ay="2029721" az="5194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6087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44DD06BB-C92B-421E-8931-BE682D39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183" y="1466689"/>
                <a:ext cx="10398985" cy="42377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DD084D76-4EB4-4670-BB9D-8B671EAD4A20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Builder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45E7DB-E3C6-D27A-1BC6-7234EDEA9A22}"/>
              </a:ext>
            </a:extLst>
          </p:cNvPr>
          <p:cNvSpPr txBox="1"/>
          <p:nvPr/>
        </p:nvSpPr>
        <p:spPr>
          <a:xfrm rot="21137567">
            <a:off x="6156688" y="3481238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D-1234</a:t>
            </a:r>
          </a:p>
        </p:txBody>
      </p:sp>
    </p:spTree>
    <p:extLst>
      <p:ext uri="{BB962C8B-B14F-4D97-AF65-F5344CB8AC3E}">
        <p14:creationId xmlns:p14="http://schemas.microsoft.com/office/powerpoint/2010/main" val="1473612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Definition Motorsegler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B4C7E6-8DC5-48EF-A9B6-379DFB7C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Builder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-Modell 7">
                <a:extLst>
                  <a:ext uri="{FF2B5EF4-FFF2-40B4-BE49-F238E27FC236}">
                    <a16:creationId xmlns:a16="http://schemas.microsoft.com/office/drawing/2014/main" id="{0D246B70-F772-4538-A175-50381FDBFD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713062"/>
                  </p:ext>
                </p:extLst>
              </p:nvPr>
            </p:nvGraphicFramePr>
            <p:xfrm>
              <a:off x="1042658" y="1129407"/>
              <a:ext cx="9983408" cy="47277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83408" cy="4727720"/>
                    </a:xfrm>
                    <a:prstGeom prst="rect">
                      <a:avLst/>
                    </a:prstGeom>
                  </am3d:spPr>
                  <am3d:camera>
                    <am3d:pos x="0" y="0" z="611628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852" d="1000000"/>
                    <am3d:preTrans dx="1450" dy="-5501504" dz="-446"/>
                    <am3d:scale>
                      <am3d:sx n="1000000" d="1000000"/>
                      <am3d:sy n="1000000" d="1000000"/>
                      <am3d:sz n="1000000" d="1000000"/>
                    </am3d:scale>
                    <am3d:rot ax="839493" ay="412515" az="1025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5745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-Modell 7">
                <a:extLst>
                  <a:ext uri="{FF2B5EF4-FFF2-40B4-BE49-F238E27FC236}">
                    <a16:creationId xmlns:a16="http://schemas.microsoft.com/office/drawing/2014/main" id="{0D246B70-F772-4538-A175-50381FDBF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658" y="1129407"/>
                <a:ext cx="9983408" cy="4727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7BEC36DB-62A8-392A-1401-397CC357C99C}"/>
              </a:ext>
            </a:extLst>
          </p:cNvPr>
          <p:cNvSpPr txBox="1"/>
          <p:nvPr/>
        </p:nvSpPr>
        <p:spPr>
          <a:xfrm>
            <a:off x="6046011" y="2528721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Klapptriebwerk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A32FA7A-2B82-8531-184E-46DE68C1CFB3}"/>
              </a:ext>
            </a:extLst>
          </p:cNvPr>
          <p:cNvCxnSpPr>
            <a:cxnSpLocks/>
          </p:cNvCxnSpPr>
          <p:nvPr/>
        </p:nvCxnSpPr>
        <p:spPr>
          <a:xfrm flipH="1">
            <a:off x="6049617" y="2933222"/>
            <a:ext cx="437322" cy="1738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EC5DFB7-0CD6-E65D-7092-868268601F50}"/>
              </a:ext>
            </a:extLst>
          </p:cNvPr>
          <p:cNvSpPr txBox="1"/>
          <p:nvPr/>
        </p:nvSpPr>
        <p:spPr>
          <a:xfrm rot="20890897">
            <a:off x="6396900" y="3593880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D-KLAP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54263B-D8D3-A613-5358-3054EC569D2F}"/>
              </a:ext>
            </a:extLst>
          </p:cNvPr>
          <p:cNvSpPr txBox="1"/>
          <p:nvPr/>
        </p:nvSpPr>
        <p:spPr>
          <a:xfrm>
            <a:off x="954815" y="1323994"/>
            <a:ext cx="6099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Das Triebwerk besteht meist aus …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Motor mit Anbaugeräten und Propeller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Kraftstoffanlage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Schmierstoffanlage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Kühlung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Ansauganlage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Abgasanlage</a:t>
            </a:r>
          </a:p>
        </p:txBody>
      </p:sp>
    </p:spTree>
    <p:extLst>
      <p:ext uri="{BB962C8B-B14F-4D97-AF65-F5344CB8AC3E}">
        <p14:creationId xmlns:p14="http://schemas.microsoft.com/office/powerpoint/2010/main" val="133960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6913E-5AD1-42CD-9402-B5E2A08F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Rumpf Bauweisen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D83E0D-900A-411E-9551-5F07E73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8</a:t>
            </a:fld>
            <a:endParaRPr lang="de-DE" dirty="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82649A60-D6AC-43FC-A4D8-E89B4AE74D3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18686" y="2682956"/>
            <a:ext cx="9233807" cy="268604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85E1CB-3AA3-4FE8-96DD-5B245A52CB5F}"/>
              </a:ext>
            </a:extLst>
          </p:cNvPr>
          <p:cNvSpPr txBox="1"/>
          <p:nvPr/>
        </p:nvSpPr>
        <p:spPr>
          <a:xfrm>
            <a:off x="687551" y="1609876"/>
            <a:ext cx="2982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1: Fachwerk mit Leinwand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EF5CB0-5FD2-439B-851A-D15C830860E4}"/>
              </a:ext>
            </a:extLst>
          </p:cNvPr>
          <p:cNvSpPr txBox="1"/>
          <p:nvPr/>
        </p:nvSpPr>
        <p:spPr>
          <a:xfrm>
            <a:off x="3669629" y="1609876"/>
            <a:ext cx="2924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2: Fachwerk mit Wellblech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C03FD6-7992-4C9F-AFC0-307C5F6E5666}"/>
              </a:ext>
            </a:extLst>
          </p:cNvPr>
          <p:cNvSpPr txBox="1"/>
          <p:nvPr/>
        </p:nvSpPr>
        <p:spPr>
          <a:xfrm>
            <a:off x="6651707" y="1609876"/>
            <a:ext cx="2133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3: Schalenbauweise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5C2ADF-BD7B-43F6-AD7E-76B610E04DC1}"/>
              </a:ext>
            </a:extLst>
          </p:cNvPr>
          <p:cNvSpPr txBox="1"/>
          <p:nvPr/>
        </p:nvSpPr>
        <p:spPr>
          <a:xfrm>
            <a:off x="9024839" y="1609876"/>
            <a:ext cx="245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4: Halbschalenbauweise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6B212E-56DC-494F-84BE-FDE9BB1B4E61}"/>
              </a:ext>
            </a:extLst>
          </p:cNvPr>
          <p:cNvSpPr txBox="1"/>
          <p:nvPr/>
        </p:nvSpPr>
        <p:spPr>
          <a:xfrm>
            <a:off x="7620442" y="6113338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Quelle: https://de.wikipedia.org/wiki/Halbschalenbauweise</a:t>
            </a:r>
          </a:p>
        </p:txBody>
      </p:sp>
    </p:spTree>
    <p:extLst>
      <p:ext uri="{BB962C8B-B14F-4D97-AF65-F5344CB8AC3E}">
        <p14:creationId xmlns:p14="http://schemas.microsoft.com/office/powerpoint/2010/main" val="360254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CAD07-FD6D-4E2A-B131-285CCEA7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Höhenleitwerk und -Ruder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44514E-2339-4AD3-8CDB-CF9227ED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9</a:t>
            </a:fld>
            <a:endParaRPr lang="de-DE" dirty="0"/>
          </a:p>
        </p:txBody>
      </p:sp>
      <p:pic>
        <p:nvPicPr>
          <p:cNvPr id="9" name="Inhaltsplatzhalter 4" descr="Ein Bild, das Diagramm, Entwurf, Zeichnung, Design enthält.&#10;&#10;Automatisch generierte Beschreibung">
            <a:extLst>
              <a:ext uri="{FF2B5EF4-FFF2-40B4-BE49-F238E27FC236}">
                <a16:creationId xmlns:a16="http://schemas.microsoft.com/office/drawing/2014/main" id="{222627E4-90A4-C677-1691-332C0B57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5" r="2393" b="17455"/>
          <a:stretch/>
        </p:blipFill>
        <p:spPr bwMode="auto">
          <a:xfrm>
            <a:off x="941350" y="1891112"/>
            <a:ext cx="10264851" cy="3553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22754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972</Words>
  <Application>Microsoft Office PowerPoint</Application>
  <PresentationFormat>Breitbild</PresentationFormat>
  <Paragraphs>375</Paragraphs>
  <Slides>55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1" baseType="lpstr">
      <vt:lpstr>Arial</vt:lpstr>
      <vt:lpstr>Arial</vt:lpstr>
      <vt:lpstr>Arial Rounded MT Bold</vt:lpstr>
      <vt:lpstr>Calibri</vt:lpstr>
      <vt:lpstr>Calibri Light</vt:lpstr>
      <vt:lpstr>1_Office</vt:lpstr>
      <vt:lpstr>8.1 Flugzeugzelle</vt:lpstr>
      <vt:lpstr>Inhalt</vt:lpstr>
      <vt:lpstr>Inhalt</vt:lpstr>
      <vt:lpstr>Baugruppen</vt:lpstr>
      <vt:lpstr>Baugruppen detailliert</vt:lpstr>
      <vt:lpstr>Definition Segelflugzeug</vt:lpstr>
      <vt:lpstr>Definition Motorsegler</vt:lpstr>
      <vt:lpstr>Rumpf Bauweisen</vt:lpstr>
      <vt:lpstr>Höhenleitwerk und -Ruder</vt:lpstr>
      <vt:lpstr>Ruderwirkung um die Hoch- Quer- und Längsachse</vt:lpstr>
      <vt:lpstr>Inhalt</vt:lpstr>
      <vt:lpstr>Anordnungsmöglichkeiten </vt:lpstr>
      <vt:lpstr>Grunau Baby</vt:lpstr>
      <vt:lpstr>Flügelkonstruktionen - Holzausführung</vt:lpstr>
      <vt:lpstr>Flügelkonstruktionen - Holzausführung</vt:lpstr>
      <vt:lpstr>Faserverbundwerkstoffe</vt:lpstr>
      <vt:lpstr>Flügelkonstruktion in Kunststoffbauweise</vt:lpstr>
      <vt:lpstr>Torsionsnase / D-Box</vt:lpstr>
      <vt:lpstr>Profilformen</vt:lpstr>
      <vt:lpstr>Wölbklappen</vt:lpstr>
      <vt:lpstr>Bremsklappen</vt:lpstr>
      <vt:lpstr>Bremsklappen</vt:lpstr>
      <vt:lpstr>Winglets</vt:lpstr>
      <vt:lpstr>Das Zackenband erzwingt eine länger anliegende turbulente Strömung</vt:lpstr>
      <vt:lpstr>Mückenputzer entfernen die Insekten an der Flügelvorderkante für eine bessere Aerodynamik</vt:lpstr>
      <vt:lpstr>Mückenputzer im Einsatz</vt:lpstr>
      <vt:lpstr>Mückenputzer 1930</vt:lpstr>
      <vt:lpstr>Pendelleitwerk</vt:lpstr>
      <vt:lpstr>Normalleitwerk</vt:lpstr>
      <vt:lpstr>Kreuzleitwerk</vt:lpstr>
      <vt:lpstr>T-Leitwerk</vt:lpstr>
      <vt:lpstr>V-Leitwerk</vt:lpstr>
      <vt:lpstr>Inhalt</vt:lpstr>
      <vt:lpstr>Rumpfkonstruktionen</vt:lpstr>
      <vt:lpstr>Fachwerk- und Schalenkonstruktion</vt:lpstr>
      <vt:lpstr>Höhenleitwerksbefestigung</vt:lpstr>
      <vt:lpstr>Seitenleitwerk Aufbau</vt:lpstr>
      <vt:lpstr>Verbindung Rumpf und Flügel</vt:lpstr>
      <vt:lpstr>Verbindungsarten</vt:lpstr>
      <vt:lpstr>Lösbare Verbindungsmethoden</vt:lpstr>
      <vt:lpstr>Einsetzen von Schrauben</vt:lpstr>
      <vt:lpstr>Das Cockpit</vt:lpstr>
      <vt:lpstr>Cockpit Beschilderung</vt:lpstr>
      <vt:lpstr>Offene Cockpithaube</vt:lpstr>
      <vt:lpstr>Plexiglas Haube</vt:lpstr>
      <vt:lpstr>Haubentuch</vt:lpstr>
      <vt:lpstr>Haubentuch</vt:lpstr>
      <vt:lpstr>Fenster mit Kippklappe </vt:lpstr>
      <vt:lpstr>Haubenverriegelung und -öffnung</vt:lpstr>
      <vt:lpstr>Der beliebte rote Faden</vt:lpstr>
      <vt:lpstr>Der Seitenfaden</vt:lpstr>
      <vt:lpstr>Inhalt</vt:lpstr>
      <vt:lpstr>Bremse</vt:lpstr>
      <vt:lpstr>Prinzip der Hydromechanik</vt:lpstr>
      <vt:lpstr>Bremsflüssigkeitsbehälter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Robin Tannenberg</dc:creator>
  <cp:lastModifiedBy>Schorsch</cp:lastModifiedBy>
  <cp:revision>4</cp:revision>
  <dcterms:created xsi:type="dcterms:W3CDTF">2021-10-14T16:59:56Z</dcterms:created>
  <dcterms:modified xsi:type="dcterms:W3CDTF">2025-10-13T00:05:50Z</dcterms:modified>
</cp:coreProperties>
</file>