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3"/>
  </p:notesMasterIdLst>
  <p:sldIdLst>
    <p:sldId id="256" r:id="rId2"/>
    <p:sldId id="272" r:id="rId3"/>
    <p:sldId id="273" r:id="rId4"/>
    <p:sldId id="408" r:id="rId5"/>
    <p:sldId id="409" r:id="rId6"/>
    <p:sldId id="410" r:id="rId7"/>
    <p:sldId id="411" r:id="rId8"/>
    <p:sldId id="412" r:id="rId9"/>
    <p:sldId id="413" r:id="rId10"/>
    <p:sldId id="414" r:id="rId11"/>
    <p:sldId id="387" r:id="rId12"/>
    <p:sldId id="415" r:id="rId13"/>
    <p:sldId id="421" r:id="rId14"/>
    <p:sldId id="416" r:id="rId15"/>
    <p:sldId id="417" r:id="rId16"/>
    <p:sldId id="422" r:id="rId17"/>
    <p:sldId id="424" r:id="rId18"/>
    <p:sldId id="258" r:id="rId19"/>
    <p:sldId id="257" r:id="rId20"/>
    <p:sldId id="423" r:id="rId21"/>
    <p:sldId id="407" r:id="rId22"/>
    <p:sldId id="425" r:id="rId23"/>
    <p:sldId id="465" r:id="rId24"/>
    <p:sldId id="265" r:id="rId25"/>
    <p:sldId id="466" r:id="rId26"/>
    <p:sldId id="467" r:id="rId27"/>
    <p:sldId id="418" r:id="rId28"/>
    <p:sldId id="259" r:id="rId29"/>
    <p:sldId id="261" r:id="rId30"/>
    <p:sldId id="460" r:id="rId31"/>
    <p:sldId id="462" r:id="rId32"/>
    <p:sldId id="458" r:id="rId33"/>
    <p:sldId id="459" r:id="rId34"/>
    <p:sldId id="468" r:id="rId35"/>
    <p:sldId id="469" r:id="rId36"/>
    <p:sldId id="470" r:id="rId37"/>
    <p:sldId id="471" r:id="rId38"/>
    <p:sldId id="472" r:id="rId39"/>
    <p:sldId id="269" r:id="rId40"/>
    <p:sldId id="270" r:id="rId41"/>
    <p:sldId id="473" r:id="rId42"/>
    <p:sldId id="474" r:id="rId43"/>
    <p:sldId id="475" r:id="rId44"/>
    <p:sldId id="476" r:id="rId45"/>
    <p:sldId id="428" r:id="rId46"/>
    <p:sldId id="427" r:id="rId47"/>
    <p:sldId id="426" r:id="rId48"/>
    <p:sldId id="429" r:id="rId49"/>
    <p:sldId id="431" r:id="rId50"/>
    <p:sldId id="477" r:id="rId51"/>
    <p:sldId id="478" r:id="rId5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A1CE"/>
    <a:srgbClr val="7BA6D3"/>
    <a:srgbClr val="5A54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855083-EB5F-4573-9586-0F1CC6A3373B}" v="4" dt="2024-01-28T22:09:07.9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394" y="2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in Tannenberg" userId="989a39b0e01aaf02" providerId="LiveId" clId="{E5855083-EB5F-4573-9586-0F1CC6A3373B}"/>
    <pc:docChg chg="custSel addSld delSld modSld sldOrd">
      <pc:chgData name="Robin Tannenberg" userId="989a39b0e01aaf02" providerId="LiveId" clId="{E5855083-EB5F-4573-9586-0F1CC6A3373B}" dt="2024-01-28T22:09:58.247" v="15" actId="1076"/>
      <pc:docMkLst>
        <pc:docMk/>
      </pc:docMkLst>
      <pc:sldChg chg="add del">
        <pc:chgData name="Robin Tannenberg" userId="989a39b0e01aaf02" providerId="LiveId" clId="{E5855083-EB5F-4573-9586-0F1CC6A3373B}" dt="2024-01-28T22:08:22.775" v="8" actId="2696"/>
        <pc:sldMkLst>
          <pc:docMk/>
          <pc:sldMk cId="681796951" sldId="257"/>
        </pc:sldMkLst>
      </pc:sldChg>
      <pc:sldChg chg="add del">
        <pc:chgData name="Robin Tannenberg" userId="989a39b0e01aaf02" providerId="LiveId" clId="{E5855083-EB5F-4573-9586-0F1CC6A3373B}" dt="2024-01-28T22:08:57.983" v="10" actId="2696"/>
        <pc:sldMkLst>
          <pc:docMk/>
          <pc:sldMk cId="1665539109" sldId="257"/>
        </pc:sldMkLst>
      </pc:sldChg>
      <pc:sldChg chg="modSp add mod">
        <pc:chgData name="Robin Tannenberg" userId="989a39b0e01aaf02" providerId="LiveId" clId="{E5855083-EB5F-4573-9586-0F1CC6A3373B}" dt="2024-01-28T22:09:11.615" v="12" actId="20577"/>
        <pc:sldMkLst>
          <pc:docMk/>
          <pc:sldMk cId="4267078498" sldId="257"/>
        </pc:sldMkLst>
        <pc:spChg chg="mod">
          <ac:chgData name="Robin Tannenberg" userId="989a39b0e01aaf02" providerId="LiveId" clId="{E5855083-EB5F-4573-9586-0F1CC6A3373B}" dt="2024-01-28T22:09:11.615" v="12" actId="20577"/>
          <ac:spMkLst>
            <pc:docMk/>
            <pc:sldMk cId="4267078498" sldId="257"/>
            <ac:spMk id="2" creationId="{E27D2699-23E9-4A6A-BCA8-647C141896F8}"/>
          </ac:spMkLst>
        </pc:spChg>
      </pc:sldChg>
      <pc:sldChg chg="add">
        <pc:chgData name="Robin Tannenberg" userId="989a39b0e01aaf02" providerId="LiveId" clId="{E5855083-EB5F-4573-9586-0F1CC6A3373B}" dt="2024-01-28T22:06:42.800" v="3"/>
        <pc:sldMkLst>
          <pc:docMk/>
          <pc:sldMk cId="1757858831" sldId="258"/>
        </pc:sldMkLst>
      </pc:sldChg>
      <pc:sldChg chg="add">
        <pc:chgData name="Robin Tannenberg" userId="989a39b0e01aaf02" providerId="LiveId" clId="{E5855083-EB5F-4573-9586-0F1CC6A3373B}" dt="2024-01-28T22:08:34.483" v="9"/>
        <pc:sldMkLst>
          <pc:docMk/>
          <pc:sldMk cId="1470520242" sldId="259"/>
        </pc:sldMkLst>
      </pc:sldChg>
      <pc:sldChg chg="addSp modSp add del mod modClrScheme chgLayout">
        <pc:chgData name="Robin Tannenberg" userId="989a39b0e01aaf02" providerId="LiveId" clId="{E5855083-EB5F-4573-9586-0F1CC6A3373B}" dt="2024-01-28T22:08:22.775" v="8" actId="2696"/>
        <pc:sldMkLst>
          <pc:docMk/>
          <pc:sldMk cId="1900807746" sldId="259"/>
        </pc:sldMkLst>
        <pc:spChg chg="add mod ord">
          <ac:chgData name="Robin Tannenberg" userId="989a39b0e01aaf02" providerId="LiveId" clId="{E5855083-EB5F-4573-9586-0F1CC6A3373B}" dt="2024-01-28T22:06:57.715" v="4" actId="700"/>
          <ac:spMkLst>
            <pc:docMk/>
            <pc:sldMk cId="1900807746" sldId="259"/>
            <ac:spMk id="2" creationId="{EF213CF2-2F25-25BA-67E2-BAFFDB014009}"/>
          </ac:spMkLst>
        </pc:spChg>
        <pc:spChg chg="mod ord">
          <ac:chgData name="Robin Tannenberg" userId="989a39b0e01aaf02" providerId="LiveId" clId="{E5855083-EB5F-4573-9586-0F1CC6A3373B}" dt="2024-01-28T22:06:57.715" v="4" actId="700"/>
          <ac:spMkLst>
            <pc:docMk/>
            <pc:sldMk cId="1900807746" sldId="259"/>
            <ac:spMk id="4" creationId="{D5192E87-A7AA-4237-9279-F4B285736D90}"/>
          </ac:spMkLst>
        </pc:spChg>
        <pc:spChg chg="mod ord">
          <ac:chgData name="Robin Tannenberg" userId="989a39b0e01aaf02" providerId="LiveId" clId="{E5855083-EB5F-4573-9586-0F1CC6A3373B}" dt="2024-01-28T22:06:57.715" v="4" actId="700"/>
          <ac:spMkLst>
            <pc:docMk/>
            <pc:sldMk cId="1900807746" sldId="259"/>
            <ac:spMk id="5" creationId="{5C6B068B-BDEF-47AF-9782-16E98B42FBE9}"/>
          </ac:spMkLst>
        </pc:spChg>
        <pc:picChg chg="mod ord">
          <ac:chgData name="Robin Tannenberg" userId="989a39b0e01aaf02" providerId="LiveId" clId="{E5855083-EB5F-4573-9586-0F1CC6A3373B}" dt="2024-01-28T22:06:57.715" v="4" actId="700"/>
          <ac:picMkLst>
            <pc:docMk/>
            <pc:sldMk cId="1900807746" sldId="259"/>
            <ac:picMk id="3074" creationId="{138BFFBE-4C40-411D-A076-E114A9B95641}"/>
          </ac:picMkLst>
        </pc:picChg>
      </pc:sldChg>
      <pc:sldChg chg="modSp add mod">
        <pc:chgData name="Robin Tannenberg" userId="989a39b0e01aaf02" providerId="LiveId" clId="{E5855083-EB5F-4573-9586-0F1CC6A3373B}" dt="2024-01-28T22:09:58.247" v="15" actId="1076"/>
        <pc:sldMkLst>
          <pc:docMk/>
          <pc:sldMk cId="685714955" sldId="261"/>
        </pc:sldMkLst>
        <pc:spChg chg="mod">
          <ac:chgData name="Robin Tannenberg" userId="989a39b0e01aaf02" providerId="LiveId" clId="{E5855083-EB5F-4573-9586-0F1CC6A3373B}" dt="2024-01-28T22:09:49.721" v="13" actId="6549"/>
          <ac:spMkLst>
            <pc:docMk/>
            <pc:sldMk cId="685714955" sldId="261"/>
            <ac:spMk id="3" creationId="{6E98E157-42A9-4425-AB6D-88A7AE5EEC45}"/>
          </ac:spMkLst>
        </pc:spChg>
        <pc:spChg chg="mod">
          <ac:chgData name="Robin Tannenberg" userId="989a39b0e01aaf02" providerId="LiveId" clId="{E5855083-EB5F-4573-9586-0F1CC6A3373B}" dt="2024-01-28T22:09:58.247" v="15" actId="1076"/>
          <ac:spMkLst>
            <pc:docMk/>
            <pc:sldMk cId="685714955" sldId="261"/>
            <ac:spMk id="7" creationId="{8E63EBF2-5E78-416A-913F-C8AFBF5A3555}"/>
          </ac:spMkLst>
        </pc:spChg>
        <pc:picChg chg="mod">
          <ac:chgData name="Robin Tannenberg" userId="989a39b0e01aaf02" providerId="LiveId" clId="{E5855083-EB5F-4573-9586-0F1CC6A3373B}" dt="2024-01-28T22:09:54.582" v="14" actId="1076"/>
          <ac:picMkLst>
            <pc:docMk/>
            <pc:sldMk cId="685714955" sldId="261"/>
            <ac:picMk id="6" creationId="{7D8C0D45-8D6F-4D14-8CF0-A3FD80FE9BEB}"/>
          </ac:picMkLst>
        </pc:picChg>
      </pc:sldChg>
      <pc:sldChg chg="addSp modSp add del mod modClrScheme chgLayout">
        <pc:chgData name="Robin Tannenberg" userId="989a39b0e01aaf02" providerId="LiveId" clId="{E5855083-EB5F-4573-9586-0F1CC6A3373B}" dt="2024-01-28T22:08:22.775" v="8" actId="2696"/>
        <pc:sldMkLst>
          <pc:docMk/>
          <pc:sldMk cId="4290008434" sldId="261"/>
        </pc:sldMkLst>
        <pc:spChg chg="mod ord">
          <ac:chgData name="Robin Tannenberg" userId="989a39b0e01aaf02" providerId="LiveId" clId="{E5855083-EB5F-4573-9586-0F1CC6A3373B}" dt="2024-01-28T22:07:06.209" v="5" actId="700"/>
          <ac:spMkLst>
            <pc:docMk/>
            <pc:sldMk cId="4290008434" sldId="261"/>
            <ac:spMk id="2" creationId="{B3EC0D50-5856-4BCC-B9EF-2E7AD6BA78F9}"/>
          </ac:spMkLst>
        </pc:spChg>
        <pc:spChg chg="mod ord">
          <ac:chgData name="Robin Tannenberg" userId="989a39b0e01aaf02" providerId="LiveId" clId="{E5855083-EB5F-4573-9586-0F1CC6A3373B}" dt="2024-01-28T22:07:06.209" v="5" actId="700"/>
          <ac:spMkLst>
            <pc:docMk/>
            <pc:sldMk cId="4290008434" sldId="261"/>
            <ac:spMk id="3" creationId="{6E98E157-42A9-4425-AB6D-88A7AE5EEC45}"/>
          </ac:spMkLst>
        </pc:spChg>
        <pc:spChg chg="add mod ord">
          <ac:chgData name="Robin Tannenberg" userId="989a39b0e01aaf02" providerId="LiveId" clId="{E5855083-EB5F-4573-9586-0F1CC6A3373B}" dt="2024-01-28T22:07:06.209" v="5" actId="700"/>
          <ac:spMkLst>
            <pc:docMk/>
            <pc:sldMk cId="4290008434" sldId="261"/>
            <ac:spMk id="4" creationId="{3FD0DE9C-18C0-92A5-D985-3A8A5F4D7752}"/>
          </ac:spMkLst>
        </pc:spChg>
        <pc:picChg chg="mod ord">
          <ac:chgData name="Robin Tannenberg" userId="989a39b0e01aaf02" providerId="LiveId" clId="{E5855083-EB5F-4573-9586-0F1CC6A3373B}" dt="2024-01-28T22:07:06.209" v="5" actId="700"/>
          <ac:picMkLst>
            <pc:docMk/>
            <pc:sldMk cId="4290008434" sldId="261"/>
            <ac:picMk id="6" creationId="{7D8C0D45-8D6F-4D14-8CF0-A3FD80FE9BEB}"/>
          </ac:picMkLst>
        </pc:picChg>
      </pc:sldChg>
      <pc:sldChg chg="add ord">
        <pc:chgData name="Robin Tannenberg" userId="989a39b0e01aaf02" providerId="LiveId" clId="{E5855083-EB5F-4573-9586-0F1CC6A3373B}" dt="2024-01-28T22:07:55.442" v="7"/>
        <pc:sldMkLst>
          <pc:docMk/>
          <pc:sldMk cId="4168660692" sldId="265"/>
        </pc:sldMkLst>
      </pc:sldChg>
      <pc:sldChg chg="modSp mod">
        <pc:chgData name="Robin Tannenberg" userId="989a39b0e01aaf02" providerId="LiveId" clId="{E5855083-EB5F-4573-9586-0F1CC6A3373B}" dt="2024-01-28T20:58:24.306" v="2" actId="6549"/>
        <pc:sldMkLst>
          <pc:docMk/>
          <pc:sldMk cId="3661162568" sldId="423"/>
        </pc:sldMkLst>
        <pc:spChg chg="mod">
          <ac:chgData name="Robin Tannenberg" userId="989a39b0e01aaf02" providerId="LiveId" clId="{E5855083-EB5F-4573-9586-0F1CC6A3373B}" dt="2024-01-28T20:58:24.306" v="2" actId="6549"/>
          <ac:spMkLst>
            <pc:docMk/>
            <pc:sldMk cId="3661162568" sldId="423"/>
            <ac:spMk id="8" creationId="{5195E178-F53A-8125-81C5-BAF250C9A671}"/>
          </ac:spMkLst>
        </pc:spChg>
      </pc:sldChg>
      <pc:sldChg chg="modSp">
        <pc:chgData name="Robin Tannenberg" userId="989a39b0e01aaf02" providerId="LiveId" clId="{E5855083-EB5F-4573-9586-0F1CC6A3373B}" dt="2024-01-28T20:58:07.586" v="0" actId="14100"/>
        <pc:sldMkLst>
          <pc:docMk/>
          <pc:sldMk cId="3003120370" sldId="424"/>
        </pc:sldMkLst>
        <pc:picChg chg="mod">
          <ac:chgData name="Robin Tannenberg" userId="989a39b0e01aaf02" providerId="LiveId" clId="{E5855083-EB5F-4573-9586-0F1CC6A3373B}" dt="2024-01-28T20:58:07.586" v="0" actId="14100"/>
          <ac:picMkLst>
            <pc:docMk/>
            <pc:sldMk cId="3003120370" sldId="424"/>
            <ac:picMk id="1026" creationId="{C237276C-B399-32BA-9D25-4096D63C2AA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5718D3-2986-4558-B242-F7000E634065}" type="datetimeFigureOut">
              <a:rPr lang="de-DE" smtClean="0"/>
              <a:t>13.10.2025</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B2A56C-4046-4F42-B690-B4828D01C6FA}" type="slidenum">
              <a:rPr lang="de-DE" smtClean="0"/>
              <a:t>‹Nr.›</a:t>
            </a:fld>
            <a:endParaRPr lang="de-DE" dirty="0"/>
          </a:p>
        </p:txBody>
      </p:sp>
    </p:spTree>
    <p:extLst>
      <p:ext uri="{BB962C8B-B14F-4D97-AF65-F5344CB8AC3E}">
        <p14:creationId xmlns:p14="http://schemas.microsoft.com/office/powerpoint/2010/main" val="1186257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BB2A56C-4046-4F42-B690-B4828D01C6FA}" type="slidenum">
              <a:rPr lang="de-DE" smtClean="0"/>
              <a:t>47</a:t>
            </a:fld>
            <a:endParaRPr lang="de-DE" dirty="0"/>
          </a:p>
        </p:txBody>
      </p:sp>
    </p:spTree>
    <p:extLst>
      <p:ext uri="{BB962C8B-B14F-4D97-AF65-F5344CB8AC3E}">
        <p14:creationId xmlns:p14="http://schemas.microsoft.com/office/powerpoint/2010/main" val="2258942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13C0C7-BC27-4C73-9D06-A8FBD2EE5699}"/>
              </a:ext>
            </a:extLst>
          </p:cNvPr>
          <p:cNvSpPr>
            <a:spLocks noGrp="1"/>
          </p:cNvSpPr>
          <p:nvPr>
            <p:ph type="ctrTitle"/>
          </p:nvPr>
        </p:nvSpPr>
        <p:spPr>
          <a:xfrm>
            <a:off x="1524000" y="1737915"/>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2B4F34E1-7A66-4BD2-8530-4D461B598393}"/>
              </a:ext>
            </a:extLst>
          </p:cNvPr>
          <p:cNvSpPr>
            <a:spLocks noGrp="1"/>
          </p:cNvSpPr>
          <p:nvPr>
            <p:ph type="subTitle" idx="1"/>
          </p:nvPr>
        </p:nvSpPr>
        <p:spPr>
          <a:xfrm>
            <a:off x="1524000" y="4271422"/>
            <a:ext cx="9144000" cy="1655762"/>
          </a:xfrm>
        </p:spPr>
        <p:txBody>
          <a:bodyPr/>
          <a:lstStyle>
            <a:lvl1pPr marL="0" indent="0" algn="ctr">
              <a:buNone/>
              <a:defRPr sz="2400" i="1">
                <a:solidFill>
                  <a:srgbClr val="044C9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6" name="Foliennummernplatzhalter 5">
            <a:extLst>
              <a:ext uri="{FF2B5EF4-FFF2-40B4-BE49-F238E27FC236}">
                <a16:creationId xmlns:a16="http://schemas.microsoft.com/office/drawing/2014/main" id="{1084FEBA-76BC-4FEC-AC82-40121E35D3BE}"/>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7" name="Rechteck 6">
            <a:extLst>
              <a:ext uri="{FF2B5EF4-FFF2-40B4-BE49-F238E27FC236}">
                <a16:creationId xmlns:a16="http://schemas.microsoft.com/office/drawing/2014/main" id="{A16BF7EA-9E69-43AA-AA25-8E4952411D72}"/>
              </a:ext>
            </a:extLst>
          </p:cNvPr>
          <p:cNvSpPr/>
          <p:nvPr userDrawn="1"/>
        </p:nvSpPr>
        <p:spPr>
          <a:xfrm>
            <a:off x="0" y="-8027"/>
            <a:ext cx="12192000" cy="121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Rechteck: abgerundete Ecken 7">
            <a:extLst>
              <a:ext uri="{FF2B5EF4-FFF2-40B4-BE49-F238E27FC236}">
                <a16:creationId xmlns:a16="http://schemas.microsoft.com/office/drawing/2014/main" id="{542946C2-1299-46A5-9EF2-19DADE93A95F}"/>
              </a:ext>
            </a:extLst>
          </p:cNvPr>
          <p:cNvSpPr/>
          <p:nvPr userDrawn="1"/>
        </p:nvSpPr>
        <p:spPr>
          <a:xfrm>
            <a:off x="192088" y="188913"/>
            <a:ext cx="11828145" cy="1219412"/>
          </a:xfrm>
          <a:prstGeom prst="roundRect">
            <a:avLst/>
          </a:prstGeom>
          <a:ln>
            <a:noFill/>
          </a:ln>
          <a:effectLst>
            <a:reflection blurRad="6350" stA="50000" endA="300" endPos="13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Segelflugtheorie SFCL</a:t>
            </a:r>
          </a:p>
          <a:p>
            <a:pPr algn="ctr"/>
            <a:r>
              <a:rPr lang="de-DE" sz="40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Allgemeine Luftfahrzeugkunde </a:t>
            </a:r>
            <a:r>
              <a:rPr lang="de-DE" sz="28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in Bezug auf Segelflugzeuge</a:t>
            </a:r>
          </a:p>
        </p:txBody>
      </p:sp>
    </p:spTree>
    <p:extLst>
      <p:ext uri="{BB962C8B-B14F-4D97-AF65-F5344CB8AC3E}">
        <p14:creationId xmlns:p14="http://schemas.microsoft.com/office/powerpoint/2010/main" val="730056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0614A9-D9D8-4B52-9BD8-B78FCFA3EA68}"/>
              </a:ext>
            </a:extLst>
          </p:cNvPr>
          <p:cNvSpPr>
            <a:spLocks noGrp="1"/>
          </p:cNvSpPr>
          <p:nvPr>
            <p:ph type="title"/>
          </p:nvPr>
        </p:nvSpPr>
        <p:spPr>
          <a:xfrm>
            <a:off x="954815" y="132512"/>
            <a:ext cx="6951512" cy="504000"/>
          </a:xfrm>
        </p:spPr>
        <p:txBody>
          <a:bodyPr/>
          <a:lstStyle/>
          <a:p>
            <a:r>
              <a:rPr lang="de-DE"/>
              <a:t>Mastertitelformat bearbeiten</a:t>
            </a:r>
          </a:p>
        </p:txBody>
      </p:sp>
      <p:sp>
        <p:nvSpPr>
          <p:cNvPr id="3" name="Inhaltsplatzhalter 2">
            <a:extLst>
              <a:ext uri="{FF2B5EF4-FFF2-40B4-BE49-F238E27FC236}">
                <a16:creationId xmlns:a16="http://schemas.microsoft.com/office/drawing/2014/main" id="{227DD4E1-2953-4AC8-B770-ADE67159F800}"/>
              </a:ext>
            </a:extLst>
          </p:cNvPr>
          <p:cNvSpPr>
            <a:spLocks noGrp="1"/>
          </p:cNvSpPr>
          <p:nvPr>
            <p:ph idx="1"/>
          </p:nvPr>
        </p:nvSpPr>
        <p:spPr/>
        <p:txBody>
          <a:bodyPr/>
          <a:lstStyle/>
          <a:p>
            <a:pPr lvl="0"/>
            <a:r>
              <a:rPr lang="de-DE" dirty="0"/>
              <a:t>Mastertextformat bearbeiten</a:t>
            </a:r>
          </a:p>
          <a:p>
            <a:pPr lvl="1"/>
            <a:r>
              <a:rPr lang="de-DE" dirty="0"/>
              <a:t>Zweite Ebene</a:t>
            </a:r>
          </a:p>
        </p:txBody>
      </p:sp>
      <p:sp>
        <p:nvSpPr>
          <p:cNvPr id="7" name="Foliennummernplatzhalter 5">
            <a:extLst>
              <a:ext uri="{FF2B5EF4-FFF2-40B4-BE49-F238E27FC236}">
                <a16:creationId xmlns:a16="http://schemas.microsoft.com/office/drawing/2014/main" id="{2840E5EF-6E5E-4B22-9D47-1B013A4A7511}"/>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10" name="Textplatzhalter 12">
            <a:extLst>
              <a:ext uri="{FF2B5EF4-FFF2-40B4-BE49-F238E27FC236}">
                <a16:creationId xmlns:a16="http://schemas.microsoft.com/office/drawing/2014/main" id="{169B5081-F331-4EBA-AA89-677FF7D5E987}"/>
              </a:ext>
            </a:extLst>
          </p:cNvPr>
          <p:cNvSpPr>
            <a:spLocks noGrp="1"/>
          </p:cNvSpPr>
          <p:nvPr>
            <p:ph type="body" sz="quarter" idx="13"/>
          </p:nvPr>
        </p:nvSpPr>
        <p:spPr>
          <a:xfrm>
            <a:off x="1519800" y="6616660"/>
            <a:ext cx="9000000" cy="288000"/>
          </a:xfrm>
        </p:spPr>
        <p:txBody>
          <a:bodyPr>
            <a:noAutofit/>
          </a:bodyPr>
          <a:lstStyle>
            <a:lvl1pPr marL="0" indent="0" algn="ctr">
              <a:buNone/>
              <a:defRPr sz="1200">
                <a:solidFill>
                  <a:schemeClr val="bg1"/>
                </a:solidFill>
                <a:effectLst>
                  <a:outerShdw blurRad="50800" dist="38100" dir="2700000" algn="tl" rotWithShape="0">
                    <a:prstClr val="black">
                      <a:alpha val="40000"/>
                    </a:prstClr>
                  </a:outerShdw>
                </a:effectLst>
              </a:defRPr>
            </a:lvl1pPr>
          </a:lstStyle>
          <a:p>
            <a:pPr lvl="0"/>
            <a:r>
              <a:rPr lang="de-DE" dirty="0"/>
              <a:t>Mastertextformat bearbeiten</a:t>
            </a:r>
          </a:p>
        </p:txBody>
      </p:sp>
    </p:spTree>
    <p:extLst>
      <p:ext uri="{BB962C8B-B14F-4D97-AF65-F5344CB8AC3E}">
        <p14:creationId xmlns:p14="http://schemas.microsoft.com/office/powerpoint/2010/main" val="1776497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7CAC94-4567-49FD-88EC-FF50A030EA30}"/>
              </a:ext>
            </a:extLst>
          </p:cNvPr>
          <p:cNvSpPr>
            <a:spLocks noGrp="1"/>
          </p:cNvSpPr>
          <p:nvPr>
            <p:ph type="title"/>
          </p:nvPr>
        </p:nvSpPr>
        <p:spPr>
          <a:xfrm>
            <a:off x="954815" y="132512"/>
            <a:ext cx="6969985" cy="504000"/>
          </a:xfrm>
        </p:spPr>
        <p:txBody>
          <a:bodyPr/>
          <a:lstStyle/>
          <a:p>
            <a:r>
              <a:rPr lang="de-DE" dirty="0"/>
              <a:t>Mastertitelformat bearbeiten</a:t>
            </a:r>
          </a:p>
        </p:txBody>
      </p:sp>
      <p:sp>
        <p:nvSpPr>
          <p:cNvPr id="3" name="Inhaltsplatzhalter 2">
            <a:extLst>
              <a:ext uri="{FF2B5EF4-FFF2-40B4-BE49-F238E27FC236}">
                <a16:creationId xmlns:a16="http://schemas.microsoft.com/office/drawing/2014/main" id="{FBD349CE-4E41-4A5C-B20C-6C807995535F}"/>
              </a:ext>
            </a:extLst>
          </p:cNvPr>
          <p:cNvSpPr>
            <a:spLocks noGrp="1"/>
          </p:cNvSpPr>
          <p:nvPr>
            <p:ph sz="half" idx="1"/>
          </p:nvPr>
        </p:nvSpPr>
        <p:spPr>
          <a:xfrm>
            <a:off x="189186" y="924910"/>
            <a:ext cx="5830614" cy="5475890"/>
          </a:xfrm>
        </p:spPr>
        <p:txBody>
          <a:bodyPr/>
          <a:lstStyle/>
          <a:p>
            <a:pPr lvl="0"/>
            <a:r>
              <a:rPr lang="de-DE" dirty="0"/>
              <a:t>Mastertextformat bearbeiten</a:t>
            </a:r>
          </a:p>
          <a:p>
            <a:pPr lvl="1"/>
            <a:r>
              <a:rPr lang="de-DE" dirty="0"/>
              <a:t>Zweite Ebene</a:t>
            </a:r>
          </a:p>
        </p:txBody>
      </p:sp>
      <p:sp>
        <p:nvSpPr>
          <p:cNvPr id="4" name="Inhaltsplatzhalter 3">
            <a:extLst>
              <a:ext uri="{FF2B5EF4-FFF2-40B4-BE49-F238E27FC236}">
                <a16:creationId xmlns:a16="http://schemas.microsoft.com/office/drawing/2014/main" id="{47DD609C-C2D7-41F1-87A8-229808926120}"/>
              </a:ext>
            </a:extLst>
          </p:cNvPr>
          <p:cNvSpPr>
            <a:spLocks noGrp="1"/>
          </p:cNvSpPr>
          <p:nvPr>
            <p:ph sz="half" idx="2"/>
          </p:nvPr>
        </p:nvSpPr>
        <p:spPr>
          <a:xfrm>
            <a:off x="6172200" y="924910"/>
            <a:ext cx="5795172" cy="5475890"/>
          </a:xfrm>
        </p:spPr>
        <p:txBody>
          <a:bodyPr/>
          <a:lstStyle/>
          <a:p>
            <a:pPr lvl="0"/>
            <a:r>
              <a:rPr lang="de-DE" dirty="0"/>
              <a:t>Mastertextformat bearbeiten</a:t>
            </a:r>
          </a:p>
          <a:p>
            <a:pPr lvl="1"/>
            <a:r>
              <a:rPr lang="de-DE" dirty="0"/>
              <a:t>Zweite Ebene</a:t>
            </a:r>
          </a:p>
        </p:txBody>
      </p:sp>
      <p:sp>
        <p:nvSpPr>
          <p:cNvPr id="9" name="Foliennummernplatzhalter 5">
            <a:extLst>
              <a:ext uri="{FF2B5EF4-FFF2-40B4-BE49-F238E27FC236}">
                <a16:creationId xmlns:a16="http://schemas.microsoft.com/office/drawing/2014/main" id="{DB36124C-7041-40A4-96B0-3B932BE0E093}"/>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13" name="Textplatzhalter 12">
            <a:extLst>
              <a:ext uri="{FF2B5EF4-FFF2-40B4-BE49-F238E27FC236}">
                <a16:creationId xmlns:a16="http://schemas.microsoft.com/office/drawing/2014/main" id="{483C9599-7AFB-41CC-A829-793E0ACC6845}"/>
              </a:ext>
            </a:extLst>
          </p:cNvPr>
          <p:cNvSpPr>
            <a:spLocks noGrp="1"/>
          </p:cNvSpPr>
          <p:nvPr>
            <p:ph type="body" sz="quarter" idx="13"/>
          </p:nvPr>
        </p:nvSpPr>
        <p:spPr>
          <a:xfrm>
            <a:off x="1519800" y="6616660"/>
            <a:ext cx="9000000" cy="288000"/>
          </a:xfrm>
        </p:spPr>
        <p:txBody>
          <a:bodyPr>
            <a:noAutofit/>
          </a:bodyPr>
          <a:lstStyle>
            <a:lvl1pPr marL="0" indent="0" algn="ctr">
              <a:buNone/>
              <a:defRPr sz="1200">
                <a:solidFill>
                  <a:schemeClr val="bg1"/>
                </a:solidFill>
                <a:effectLst>
                  <a:outerShdw blurRad="50800" dist="38100" dir="2700000" algn="tl" rotWithShape="0">
                    <a:prstClr val="black">
                      <a:alpha val="40000"/>
                    </a:prstClr>
                  </a:outerShdw>
                </a:effectLst>
              </a:defRPr>
            </a:lvl1pPr>
          </a:lstStyle>
          <a:p>
            <a:pPr lvl="0"/>
            <a:r>
              <a:rPr lang="de-DE" dirty="0"/>
              <a:t>Mastertextformat bearbeiten</a:t>
            </a:r>
          </a:p>
        </p:txBody>
      </p:sp>
    </p:spTree>
    <p:extLst>
      <p:ext uri="{BB962C8B-B14F-4D97-AF65-F5344CB8AC3E}">
        <p14:creationId xmlns:p14="http://schemas.microsoft.com/office/powerpoint/2010/main" val="3665881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5B1D07-A317-40DC-904D-FFA9D2BF9D75}"/>
              </a:ext>
            </a:extLst>
          </p:cNvPr>
          <p:cNvSpPr>
            <a:spLocks noGrp="1"/>
          </p:cNvSpPr>
          <p:nvPr>
            <p:ph type="title"/>
          </p:nvPr>
        </p:nvSpPr>
        <p:spPr>
          <a:xfrm>
            <a:off x="954815" y="132512"/>
            <a:ext cx="6979222" cy="504000"/>
          </a:xfrm>
        </p:spPr>
        <p:txBody>
          <a:bodyPr/>
          <a:lstStyle/>
          <a:p>
            <a:r>
              <a:rPr lang="de-DE"/>
              <a:t>Mastertitelformat bearbeiten</a:t>
            </a:r>
          </a:p>
        </p:txBody>
      </p:sp>
      <p:sp>
        <p:nvSpPr>
          <p:cNvPr id="6" name="Foliennummernplatzhalter 5">
            <a:extLst>
              <a:ext uri="{FF2B5EF4-FFF2-40B4-BE49-F238E27FC236}">
                <a16:creationId xmlns:a16="http://schemas.microsoft.com/office/drawing/2014/main" id="{449C07EC-0A56-42F7-93B4-F3E5FF83610D}"/>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8" name="Textplatzhalter 12">
            <a:extLst>
              <a:ext uri="{FF2B5EF4-FFF2-40B4-BE49-F238E27FC236}">
                <a16:creationId xmlns:a16="http://schemas.microsoft.com/office/drawing/2014/main" id="{E9F8195F-514F-4121-87E1-5951ACAD0C23}"/>
              </a:ext>
            </a:extLst>
          </p:cNvPr>
          <p:cNvSpPr>
            <a:spLocks noGrp="1"/>
          </p:cNvSpPr>
          <p:nvPr>
            <p:ph type="body" sz="quarter" idx="13"/>
          </p:nvPr>
        </p:nvSpPr>
        <p:spPr>
          <a:xfrm>
            <a:off x="1519800" y="6616660"/>
            <a:ext cx="9000000" cy="288000"/>
          </a:xfrm>
        </p:spPr>
        <p:txBody>
          <a:bodyPr>
            <a:noAutofit/>
          </a:bodyPr>
          <a:lstStyle>
            <a:lvl1pPr marL="0" indent="0" algn="ctr">
              <a:buNone/>
              <a:defRPr sz="1200">
                <a:solidFill>
                  <a:schemeClr val="bg1"/>
                </a:solidFill>
                <a:effectLst>
                  <a:outerShdw blurRad="50800" dist="38100" dir="2700000" algn="tl" rotWithShape="0">
                    <a:prstClr val="black">
                      <a:alpha val="40000"/>
                    </a:prstClr>
                  </a:outerShdw>
                </a:effectLst>
              </a:defRPr>
            </a:lvl1pPr>
          </a:lstStyle>
          <a:p>
            <a:pPr lvl="0"/>
            <a:r>
              <a:rPr lang="de-DE" dirty="0"/>
              <a:t>Mastertextformat bearbeiten</a:t>
            </a:r>
          </a:p>
        </p:txBody>
      </p:sp>
    </p:spTree>
    <p:extLst>
      <p:ext uri="{BB962C8B-B14F-4D97-AF65-F5344CB8AC3E}">
        <p14:creationId xmlns:p14="http://schemas.microsoft.com/office/powerpoint/2010/main" val="2572141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A382E3-6165-48AC-AD8C-AF081BE2D82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6CC7106-9297-455C-B614-982C0F583BBE}"/>
              </a:ext>
            </a:extLst>
          </p:cNvPr>
          <p:cNvSpPr>
            <a:spLocks noGrp="1"/>
          </p:cNvSpPr>
          <p:nvPr>
            <p:ph idx="1"/>
          </p:nvPr>
        </p:nvSpPr>
        <p:spPr/>
        <p:txBody>
          <a:bodyPr/>
          <a:lstStyle>
            <a:lvl2pPr>
              <a:defRPr sz="1800"/>
            </a:lvl2pPr>
            <a:lvl3pPr>
              <a:defRPr sz="16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a:extLst>
              <a:ext uri="{FF2B5EF4-FFF2-40B4-BE49-F238E27FC236}">
                <a16:creationId xmlns:a16="http://schemas.microsoft.com/office/drawing/2014/main" id="{3754F93A-D0F1-4451-B898-DF25530E2212}"/>
              </a:ext>
            </a:extLst>
          </p:cNvPr>
          <p:cNvSpPr>
            <a:spLocks noGrp="1"/>
          </p:cNvSpPr>
          <p:nvPr>
            <p:ph type="sldNum" sz="quarter" idx="12"/>
          </p:nvPr>
        </p:nvSpPr>
        <p:spPr/>
        <p:txBody>
          <a:bodyPr/>
          <a:lstStyle/>
          <a:p>
            <a:fld id="{EA7A0297-C0D7-4773-8C33-4B8B14BC8223}" type="slidenum">
              <a:rPr lang="de-DE" smtClean="0"/>
              <a:t>‹Nr.›</a:t>
            </a:fld>
            <a:endParaRPr lang="de-DE" dirty="0"/>
          </a:p>
        </p:txBody>
      </p:sp>
    </p:spTree>
    <p:extLst>
      <p:ext uri="{BB962C8B-B14F-4D97-AF65-F5344CB8AC3E}">
        <p14:creationId xmlns:p14="http://schemas.microsoft.com/office/powerpoint/2010/main" val="564453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1_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451936-BC0B-4FE1-BD7D-8ADA4112294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0A971D5-56F4-4BA3-9C8A-0AA7FC06AE51}"/>
              </a:ext>
            </a:extLst>
          </p:cNvPr>
          <p:cNvSpPr>
            <a:spLocks noGrp="1"/>
          </p:cNvSpPr>
          <p:nvPr>
            <p:ph sz="half" idx="1"/>
          </p:nvPr>
        </p:nvSpPr>
        <p:spPr>
          <a:xfrm>
            <a:off x="838200" y="1239078"/>
            <a:ext cx="5181600" cy="493788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7AE3833C-5BF3-4002-82BB-96E0620FCEC8}"/>
              </a:ext>
            </a:extLst>
          </p:cNvPr>
          <p:cNvSpPr>
            <a:spLocks noGrp="1"/>
          </p:cNvSpPr>
          <p:nvPr>
            <p:ph sz="half" idx="2"/>
          </p:nvPr>
        </p:nvSpPr>
        <p:spPr>
          <a:xfrm>
            <a:off x="6172200" y="1239078"/>
            <a:ext cx="5181600" cy="493788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229B7C33-D641-428D-ABAC-0EA9F676F91B}"/>
              </a:ext>
            </a:extLst>
          </p:cNvPr>
          <p:cNvSpPr>
            <a:spLocks noGrp="1"/>
          </p:cNvSpPr>
          <p:nvPr>
            <p:ph type="dt" sz="half" idx="10"/>
          </p:nvPr>
        </p:nvSpPr>
        <p:spPr/>
        <p:txBody>
          <a:bodyPr/>
          <a:lstStyle/>
          <a:p>
            <a:fld id="{4457F6F9-F8F7-4C2D-B2B8-4626B8557C0F}" type="datetimeFigureOut">
              <a:rPr lang="de-DE" smtClean="0"/>
              <a:t>13.10.2025</a:t>
            </a:fld>
            <a:endParaRPr lang="de-DE" dirty="0"/>
          </a:p>
        </p:txBody>
      </p:sp>
      <p:sp>
        <p:nvSpPr>
          <p:cNvPr id="6" name="Fußzeilenplatzhalter 5">
            <a:extLst>
              <a:ext uri="{FF2B5EF4-FFF2-40B4-BE49-F238E27FC236}">
                <a16:creationId xmlns:a16="http://schemas.microsoft.com/office/drawing/2014/main" id="{E8C7079A-AECD-422A-ACA0-83B17AAE1F4C}"/>
              </a:ext>
            </a:extLst>
          </p:cNvPr>
          <p:cNvSpPr>
            <a:spLocks noGrp="1"/>
          </p:cNvSpPr>
          <p:nvPr>
            <p:ph type="ftr" sz="quarter" idx="11"/>
          </p:nvPr>
        </p:nvSpPr>
        <p:spPr/>
        <p:txBody>
          <a:bodyPr/>
          <a:lstStyle/>
          <a:p>
            <a:endParaRPr lang="de-DE" dirty="0"/>
          </a:p>
        </p:txBody>
      </p:sp>
      <p:sp>
        <p:nvSpPr>
          <p:cNvPr id="7" name="Foliennummernplatzhalter 6">
            <a:extLst>
              <a:ext uri="{FF2B5EF4-FFF2-40B4-BE49-F238E27FC236}">
                <a16:creationId xmlns:a16="http://schemas.microsoft.com/office/drawing/2014/main" id="{51041E22-206E-481A-A936-2F181B5BACAD}"/>
              </a:ext>
            </a:extLst>
          </p:cNvPr>
          <p:cNvSpPr>
            <a:spLocks noGrp="1"/>
          </p:cNvSpPr>
          <p:nvPr>
            <p:ph type="sldNum" sz="quarter" idx="12"/>
          </p:nvPr>
        </p:nvSpPr>
        <p:spPr/>
        <p:txBody>
          <a:bodyPr/>
          <a:lstStyle/>
          <a:p>
            <a:fld id="{EA7A0297-C0D7-4773-8C33-4B8B14BC8223}" type="slidenum">
              <a:rPr lang="de-DE" smtClean="0"/>
              <a:t>‹Nr.›</a:t>
            </a:fld>
            <a:endParaRPr lang="de-DE" dirty="0"/>
          </a:p>
        </p:txBody>
      </p:sp>
    </p:spTree>
    <p:extLst>
      <p:ext uri="{BB962C8B-B14F-4D97-AF65-F5344CB8AC3E}">
        <p14:creationId xmlns:p14="http://schemas.microsoft.com/office/powerpoint/2010/main" val="4033442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C486E684-9E51-4D4C-9F4D-4215507024FF}"/>
              </a:ext>
            </a:extLst>
          </p:cNvPr>
          <p:cNvSpPr/>
          <p:nvPr userDrawn="1"/>
        </p:nvSpPr>
        <p:spPr>
          <a:xfrm>
            <a:off x="11967372" y="103351"/>
            <a:ext cx="224628" cy="50400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Rechteck 7">
            <a:extLst>
              <a:ext uri="{FF2B5EF4-FFF2-40B4-BE49-F238E27FC236}">
                <a16:creationId xmlns:a16="http://schemas.microsoft.com/office/drawing/2014/main" id="{4ABCD65A-2C65-4ECB-B843-BEFA8C03EA4D}"/>
              </a:ext>
            </a:extLst>
          </p:cNvPr>
          <p:cNvSpPr/>
          <p:nvPr userDrawn="1"/>
        </p:nvSpPr>
        <p:spPr>
          <a:xfrm>
            <a:off x="0" y="6593274"/>
            <a:ext cx="12192000" cy="288000"/>
          </a:xfrm>
          <a:prstGeom prst="rect">
            <a:avLst/>
          </a:prstGeom>
          <a:solidFill>
            <a:srgbClr val="4472C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dirty="0"/>
          </a:p>
        </p:txBody>
      </p:sp>
      <p:sp>
        <p:nvSpPr>
          <p:cNvPr id="2" name="Titelplatzhalter 1">
            <a:extLst>
              <a:ext uri="{FF2B5EF4-FFF2-40B4-BE49-F238E27FC236}">
                <a16:creationId xmlns:a16="http://schemas.microsoft.com/office/drawing/2014/main" id="{845C07F7-2E6A-4BCF-8A84-662E62A5E6A4}"/>
              </a:ext>
            </a:extLst>
          </p:cNvPr>
          <p:cNvSpPr>
            <a:spLocks noGrp="1"/>
          </p:cNvSpPr>
          <p:nvPr>
            <p:ph type="title"/>
          </p:nvPr>
        </p:nvSpPr>
        <p:spPr>
          <a:xfrm>
            <a:off x="954815" y="132512"/>
            <a:ext cx="6566374" cy="504000"/>
          </a:xfrm>
          <a:prstGeom prst="rect">
            <a:avLst/>
          </a:prstGeom>
        </p:spPr>
        <p:txBody>
          <a:bodyPr vert="horz" lIns="91440" tIns="45720" rIns="91440" bIns="45720" rtlCol="0" anchor="ctr">
            <a:noAutofit/>
          </a:bodyPr>
          <a:lstStyle/>
          <a:p>
            <a:r>
              <a:rPr lang="de-DE" dirty="0"/>
              <a:t>Mastertitelformat bearbeiten</a:t>
            </a:r>
          </a:p>
        </p:txBody>
      </p:sp>
      <p:sp>
        <p:nvSpPr>
          <p:cNvPr id="3" name="Textplatzhalter 2">
            <a:extLst>
              <a:ext uri="{FF2B5EF4-FFF2-40B4-BE49-F238E27FC236}">
                <a16:creationId xmlns:a16="http://schemas.microsoft.com/office/drawing/2014/main" id="{BA6C3B32-9CDA-4DE4-A6FA-6084A993A8F6}"/>
              </a:ext>
            </a:extLst>
          </p:cNvPr>
          <p:cNvSpPr>
            <a:spLocks noGrp="1"/>
          </p:cNvSpPr>
          <p:nvPr>
            <p:ph type="body" idx="1"/>
          </p:nvPr>
        </p:nvSpPr>
        <p:spPr>
          <a:xfrm>
            <a:off x="178676" y="892788"/>
            <a:ext cx="11788696" cy="5551331"/>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p:txBody>
      </p:sp>
      <p:sp>
        <p:nvSpPr>
          <p:cNvPr id="7" name="Textfeld 6">
            <a:extLst>
              <a:ext uri="{FF2B5EF4-FFF2-40B4-BE49-F238E27FC236}">
                <a16:creationId xmlns:a16="http://schemas.microsoft.com/office/drawing/2014/main" id="{B2A6F148-36B9-4688-A75C-51562723EDD4}"/>
              </a:ext>
            </a:extLst>
          </p:cNvPr>
          <p:cNvSpPr txBox="1"/>
          <p:nvPr userDrawn="1"/>
        </p:nvSpPr>
        <p:spPr>
          <a:xfrm>
            <a:off x="306815" y="6596219"/>
            <a:ext cx="1296000" cy="288000"/>
          </a:xfrm>
          <a:prstGeom prst="rect">
            <a:avLst/>
          </a:prstGeom>
          <a:noFill/>
        </p:spPr>
        <p:txBody>
          <a:bodyPr wrap="square" rtlCol="0">
            <a:spAutoFit/>
          </a:bodyPr>
          <a:lstStyle/>
          <a:p>
            <a:r>
              <a:rPr lang="de-DE" sz="1200" dirty="0">
                <a:solidFill>
                  <a:schemeClr val="bg1"/>
                </a:solidFill>
                <a:effectLst>
                  <a:outerShdw blurRad="50800" dist="38100" dir="2700000" algn="tl" rotWithShape="0">
                    <a:prstClr val="black">
                      <a:alpha val="40000"/>
                    </a:prstClr>
                  </a:outerShdw>
                </a:effectLst>
              </a:rPr>
              <a:t>© BUKO Segelflug</a:t>
            </a:r>
          </a:p>
        </p:txBody>
      </p:sp>
      <p:cxnSp>
        <p:nvCxnSpPr>
          <p:cNvPr id="9" name="Gerader Verbinder 8">
            <a:extLst>
              <a:ext uri="{FF2B5EF4-FFF2-40B4-BE49-F238E27FC236}">
                <a16:creationId xmlns:a16="http://schemas.microsoft.com/office/drawing/2014/main" id="{A9989FB3-161B-4989-8896-3B0586CB16CC}"/>
              </a:ext>
            </a:extLst>
          </p:cNvPr>
          <p:cNvCxnSpPr>
            <a:cxnSpLocks/>
          </p:cNvCxnSpPr>
          <p:nvPr userDrawn="1"/>
        </p:nvCxnSpPr>
        <p:spPr>
          <a:xfrm>
            <a:off x="0" y="6593274"/>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Grafik 9" descr="Ein Bild, das Text enthält.&#10;&#10;Automatisch generierte Beschreibung">
            <a:extLst>
              <a:ext uri="{FF2B5EF4-FFF2-40B4-BE49-F238E27FC236}">
                <a16:creationId xmlns:a16="http://schemas.microsoft.com/office/drawing/2014/main" id="{0BCAD85F-347B-4CB1-A19C-9322E36E3FF4}"/>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61478"/>
          <a:stretch/>
        </p:blipFill>
        <p:spPr>
          <a:xfrm>
            <a:off x="91049" y="15929"/>
            <a:ext cx="863766" cy="696169"/>
          </a:xfrm>
          <a:prstGeom prst="rect">
            <a:avLst/>
          </a:prstGeom>
        </p:spPr>
      </p:pic>
      <p:sp>
        <p:nvSpPr>
          <p:cNvPr id="12" name="Rechteck: abgerundete Ecken 11">
            <a:extLst>
              <a:ext uri="{FF2B5EF4-FFF2-40B4-BE49-F238E27FC236}">
                <a16:creationId xmlns:a16="http://schemas.microsoft.com/office/drawing/2014/main" id="{2F4365EF-E401-4AD6-9A42-F6FBA3A45F79}"/>
              </a:ext>
            </a:extLst>
          </p:cNvPr>
          <p:cNvSpPr/>
          <p:nvPr userDrawn="1"/>
        </p:nvSpPr>
        <p:spPr>
          <a:xfrm>
            <a:off x="7906327" y="103545"/>
            <a:ext cx="1241615" cy="504000"/>
          </a:xfrm>
          <a:prstGeom prst="round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800" dirty="0">
                <a:effectLst>
                  <a:outerShdw blurRad="50800" dist="38100" dir="2700000" algn="tl" rotWithShape="0">
                    <a:prstClr val="black">
                      <a:alpha val="40000"/>
                    </a:prstClr>
                  </a:outerShdw>
                </a:effectLst>
                <a:latin typeface="Arial Rounded MT Bold" panose="020F0704030504030204" pitchFamily="34" charset="0"/>
              </a:rPr>
              <a:t>ALK</a:t>
            </a:r>
          </a:p>
        </p:txBody>
      </p:sp>
      <p:sp>
        <p:nvSpPr>
          <p:cNvPr id="13" name="Rechteck: abgerundete Ecken 12">
            <a:extLst>
              <a:ext uri="{FF2B5EF4-FFF2-40B4-BE49-F238E27FC236}">
                <a16:creationId xmlns:a16="http://schemas.microsoft.com/office/drawing/2014/main" id="{D3CFB5E0-5E15-488C-9576-0F223EAD510D}"/>
              </a:ext>
            </a:extLst>
          </p:cNvPr>
          <p:cNvSpPr/>
          <p:nvPr userDrawn="1"/>
        </p:nvSpPr>
        <p:spPr>
          <a:xfrm>
            <a:off x="9289325" y="103545"/>
            <a:ext cx="2902675" cy="504000"/>
          </a:xfrm>
          <a:prstGeom prst="round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400" dirty="0">
                <a:effectLst>
                  <a:outerShdw blurRad="50800" dist="38100" dir="2700000" algn="tl" rotWithShape="0">
                    <a:prstClr val="black">
                      <a:alpha val="40000"/>
                    </a:prstClr>
                  </a:outerShdw>
                </a:effectLst>
              </a:rPr>
              <a:t>Segelflugtheorie SFCL</a:t>
            </a:r>
          </a:p>
          <a:p>
            <a:pPr algn="l"/>
            <a:r>
              <a:rPr lang="de-DE" sz="1400" dirty="0">
                <a:effectLst>
                  <a:outerShdw blurRad="50800" dist="38100" dir="2700000" algn="tl" rotWithShape="0">
                    <a:prstClr val="black">
                      <a:alpha val="40000"/>
                    </a:prstClr>
                  </a:outerShdw>
                </a:effectLst>
                <a:latin typeface="Arial Rounded MT Bold" panose="020F0704030504030204" pitchFamily="34" charset="0"/>
              </a:rPr>
              <a:t>Allgemeine Luftfahrzeugkunde</a:t>
            </a:r>
          </a:p>
        </p:txBody>
      </p:sp>
      <p:sp>
        <p:nvSpPr>
          <p:cNvPr id="14" name="Foliennummernplatzhalter 5">
            <a:extLst>
              <a:ext uri="{FF2B5EF4-FFF2-40B4-BE49-F238E27FC236}">
                <a16:creationId xmlns:a16="http://schemas.microsoft.com/office/drawing/2014/main" id="{DB51A1B0-2D75-497E-B002-E6BAD5BFE045}"/>
              </a:ext>
            </a:extLst>
          </p:cNvPr>
          <p:cNvSpPr>
            <a:spLocks noGrp="1"/>
          </p:cNvSpPr>
          <p:nvPr>
            <p:ph type="sldNum" sz="quarter" idx="4"/>
          </p:nvPr>
        </p:nvSpPr>
        <p:spPr>
          <a:xfrm>
            <a:off x="11480233" y="6570000"/>
            <a:ext cx="540000" cy="288000"/>
          </a:xfrm>
          <a:prstGeom prst="rect">
            <a:avLst/>
          </a:prstGeom>
        </p:spPr>
        <p:txBody>
          <a:bodyPr/>
          <a:lstStyle>
            <a:lvl1pPr>
              <a:defRPr sz="1200">
                <a:solidFill>
                  <a:schemeClr val="bg1"/>
                </a:solidFill>
                <a:effectLst>
                  <a:outerShdw blurRad="50800" dist="38100" dir="2700000" algn="tl" rotWithShape="0">
                    <a:prstClr val="black">
                      <a:alpha val="40000"/>
                    </a:prstClr>
                  </a:outerShdw>
                </a:effectLst>
              </a:defRPr>
            </a:lvl1pPr>
          </a:lstStyle>
          <a:p>
            <a:fld id="{1BAF13B1-D0BA-4A19-B609-64C08BFDA19E}" type="slidenum">
              <a:rPr lang="de-DE" smtClean="0"/>
              <a:pPr/>
              <a:t>‹Nr.›</a:t>
            </a:fld>
            <a:endParaRPr lang="de-DE" dirty="0"/>
          </a:p>
        </p:txBody>
      </p:sp>
      <p:cxnSp>
        <p:nvCxnSpPr>
          <p:cNvPr id="15" name="Gerader Verbinder 14">
            <a:extLst>
              <a:ext uri="{FF2B5EF4-FFF2-40B4-BE49-F238E27FC236}">
                <a16:creationId xmlns:a16="http://schemas.microsoft.com/office/drawing/2014/main" id="{702BE076-1037-4FB3-A5DA-6C5FD657D0C3}"/>
              </a:ext>
            </a:extLst>
          </p:cNvPr>
          <p:cNvCxnSpPr>
            <a:cxnSpLocks/>
          </p:cNvCxnSpPr>
          <p:nvPr userDrawn="1"/>
        </p:nvCxnSpPr>
        <p:spPr>
          <a:xfrm>
            <a:off x="0" y="710131"/>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24556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algn="ctr" defTabSz="914400" rtl="0" eaLnBrk="1" latinLnBrk="0" hangingPunct="1">
        <a:lnSpc>
          <a:spcPct val="90000"/>
        </a:lnSpc>
        <a:spcBef>
          <a:spcPct val="0"/>
        </a:spcBef>
        <a:buNone/>
        <a:defRPr sz="2800" kern="1200">
          <a:solidFill>
            <a:srgbClr val="2B88D9"/>
          </a:solidFill>
          <a:effectLst>
            <a:outerShdw blurRad="50800" dist="38100" dir="2700000" algn="tl" rotWithShape="0">
              <a:prstClr val="black">
                <a:alpha val="40000"/>
              </a:prstClr>
            </a:outerShdw>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5.xml"/><Relationship Id="rId4" Type="http://schemas.openxmlformats.org/officeDocument/2006/relationships/image" Target="../media/image10.gif"/></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alexander-schleicher.de/flugzeuge/asg-32-el/" TargetMode="External"/><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www.alexander-schleicher.de/flugzeuge/asg-32-el/" TargetMode="External"/><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segelfliegengrundausbildung.de/images/8_Allgemeine_Luftfahrzeugkunde/Abb.8.10.2.3_FES-Antrieb.jpg" TargetMode="External"/><Relationship Id="rId2" Type="http://schemas.openxmlformats.org/officeDocument/2006/relationships/image" Target="../media/image19.png"/><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gi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5.xml"/><Relationship Id="rId1" Type="http://schemas.openxmlformats.org/officeDocument/2006/relationships/video" Target="https://www.youtube.com/embed/RQFdtseZbBo?feature=oembe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hyperlink" Target="https://www.alexander-schleicher.de/flugzeuge/asg-32-el/" TargetMode="External"/><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www.alexander-schleicher.de/flugzeuge/asg-32-el/" TargetMode="External"/><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s://www.segelfliegengrundausbildung.de/images/grundlagen-DU/5_3_Stabilit%C3%A4t/5_3_3.jpg" TargetMode="Externa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AAE7D6-54AD-4F46-8FCD-0D65389AEFFC}"/>
              </a:ext>
            </a:extLst>
          </p:cNvPr>
          <p:cNvSpPr>
            <a:spLocks noGrp="1"/>
          </p:cNvSpPr>
          <p:nvPr>
            <p:ph type="ctrTitle"/>
          </p:nvPr>
        </p:nvSpPr>
        <p:spPr/>
        <p:txBody>
          <a:bodyPr/>
          <a:lstStyle/>
          <a:p>
            <a:r>
              <a:rPr lang="de-DE" dirty="0"/>
              <a:t>8.10. Flugzeugzelle, Motoren und Propeller</a:t>
            </a:r>
          </a:p>
        </p:txBody>
      </p:sp>
    </p:spTree>
    <p:extLst>
      <p:ext uri="{BB962C8B-B14F-4D97-AF65-F5344CB8AC3E}">
        <p14:creationId xmlns:p14="http://schemas.microsoft.com/office/powerpoint/2010/main" val="333879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7645AB-D101-CBD2-A1CC-E5BD79C7F569}"/>
              </a:ext>
            </a:extLst>
          </p:cNvPr>
          <p:cNvSpPr>
            <a:spLocks noGrp="1"/>
          </p:cNvSpPr>
          <p:nvPr>
            <p:ph type="title"/>
          </p:nvPr>
        </p:nvSpPr>
        <p:spPr/>
        <p:txBody>
          <a:bodyPr/>
          <a:lstStyle/>
          <a:p>
            <a:r>
              <a:rPr lang="de-DE" dirty="0"/>
              <a:t>Turbinenantrieb</a:t>
            </a:r>
          </a:p>
        </p:txBody>
      </p:sp>
      <p:sp>
        <p:nvSpPr>
          <p:cNvPr id="3" name="Inhaltsplatzhalter 2">
            <a:extLst>
              <a:ext uri="{FF2B5EF4-FFF2-40B4-BE49-F238E27FC236}">
                <a16:creationId xmlns:a16="http://schemas.microsoft.com/office/drawing/2014/main" id="{B5CBEFA7-548B-BA77-19E7-7A8FEEF333FA}"/>
              </a:ext>
            </a:extLst>
          </p:cNvPr>
          <p:cNvSpPr>
            <a:spLocks noGrp="1"/>
          </p:cNvSpPr>
          <p:nvPr>
            <p:ph idx="1"/>
          </p:nvPr>
        </p:nvSpPr>
        <p:spPr/>
        <p:txBody>
          <a:bodyPr/>
          <a:lstStyle/>
          <a:p>
            <a:r>
              <a:rPr lang="de-DE" dirty="0"/>
              <a:t>Der Vorteil dieses Motortyps ist, die hohe Leistung und Schubkraft, bei vergleichsweise geringen Massen und Baugrößen. Dabei wird die Luft ohne den Eingriff eines Propellers beschleunigt und es dadurch weniger Energieverluste gibt.</a:t>
            </a:r>
          </a:p>
          <a:p>
            <a:r>
              <a:rPr lang="de-DE" dirty="0"/>
              <a:t>Nachteilig ist, dass der Start des Turbinentriebwerks etwas Zeit und Aufmerksamkeit des Piloten bedarf. Nach dem Ausfahren des Triebwerks muss zunächst die Turbine durch einen Elektromotor auf Drehzahl gebracht werden, bevor das richtige Verdichtungsverhältnis in der Brennkammer erreicht ist und die Verbrennung gestartet werden kann.</a:t>
            </a:r>
          </a:p>
        </p:txBody>
      </p:sp>
      <p:sp>
        <p:nvSpPr>
          <p:cNvPr id="4" name="Foliennummernplatzhalter 3">
            <a:extLst>
              <a:ext uri="{FF2B5EF4-FFF2-40B4-BE49-F238E27FC236}">
                <a16:creationId xmlns:a16="http://schemas.microsoft.com/office/drawing/2014/main" id="{A2DF87D1-74D2-66B6-EFB5-FB80B5B899D9}"/>
              </a:ext>
            </a:extLst>
          </p:cNvPr>
          <p:cNvSpPr>
            <a:spLocks noGrp="1"/>
          </p:cNvSpPr>
          <p:nvPr>
            <p:ph type="sldNum" sz="quarter" idx="12"/>
          </p:nvPr>
        </p:nvSpPr>
        <p:spPr/>
        <p:txBody>
          <a:bodyPr/>
          <a:lstStyle/>
          <a:p>
            <a:fld id="{EA7A0297-C0D7-4773-8C33-4B8B14BC8223}" type="slidenum">
              <a:rPr lang="de-DE" smtClean="0"/>
              <a:t>10</a:t>
            </a:fld>
            <a:endParaRPr lang="de-DE" dirty="0"/>
          </a:p>
        </p:txBody>
      </p:sp>
      <p:pic>
        <p:nvPicPr>
          <p:cNvPr id="6" name="Grafik 5">
            <a:extLst>
              <a:ext uri="{FF2B5EF4-FFF2-40B4-BE49-F238E27FC236}">
                <a16:creationId xmlns:a16="http://schemas.microsoft.com/office/drawing/2014/main" id="{6B97018E-8C17-0A48-AE81-8904F06CDE29}"/>
              </a:ext>
            </a:extLst>
          </p:cNvPr>
          <p:cNvPicPr>
            <a:picLocks noChangeAspect="1"/>
          </p:cNvPicPr>
          <p:nvPr/>
        </p:nvPicPr>
        <p:blipFill rotWithShape="1">
          <a:blip r:embed="rId2"/>
          <a:srcRect b="8662"/>
          <a:stretch/>
        </p:blipFill>
        <p:spPr>
          <a:xfrm>
            <a:off x="2145452" y="2558906"/>
            <a:ext cx="7541688" cy="3885213"/>
          </a:xfrm>
          <a:prstGeom prst="rect">
            <a:avLst/>
          </a:prstGeom>
        </p:spPr>
      </p:pic>
    </p:spTree>
    <p:extLst>
      <p:ext uri="{BB962C8B-B14F-4D97-AF65-F5344CB8AC3E}">
        <p14:creationId xmlns:p14="http://schemas.microsoft.com/office/powerpoint/2010/main" val="3611021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451914-E9D5-CED3-E12C-0576D05C87D8}"/>
              </a:ext>
            </a:extLst>
          </p:cNvPr>
          <p:cNvSpPr>
            <a:spLocks noGrp="1"/>
          </p:cNvSpPr>
          <p:nvPr>
            <p:ph type="title"/>
          </p:nvPr>
        </p:nvSpPr>
        <p:spPr/>
        <p:txBody>
          <a:bodyPr>
            <a:normAutofit/>
          </a:bodyPr>
          <a:lstStyle/>
          <a:p>
            <a:r>
              <a:rPr lang="de-DE" dirty="0"/>
              <a:t>Verbrennungsantriebe</a:t>
            </a:r>
          </a:p>
        </p:txBody>
      </p:sp>
      <p:sp>
        <p:nvSpPr>
          <p:cNvPr id="4" name="Foliennummernplatzhalter 3">
            <a:extLst>
              <a:ext uri="{FF2B5EF4-FFF2-40B4-BE49-F238E27FC236}">
                <a16:creationId xmlns:a16="http://schemas.microsoft.com/office/drawing/2014/main" id="{B7B64E09-D9C1-BA34-18BF-88D63887E02E}"/>
              </a:ext>
            </a:extLst>
          </p:cNvPr>
          <p:cNvSpPr>
            <a:spLocks noGrp="1"/>
          </p:cNvSpPr>
          <p:nvPr>
            <p:ph type="sldNum" sz="quarter" idx="12"/>
          </p:nvPr>
        </p:nvSpPr>
        <p:spPr/>
        <p:txBody>
          <a:bodyPr/>
          <a:lstStyle/>
          <a:p>
            <a:fld id="{EA7A0297-C0D7-4773-8C33-4B8B14BC8223}" type="slidenum">
              <a:rPr lang="de-DE" smtClean="0"/>
              <a:t>11</a:t>
            </a:fld>
            <a:endParaRPr lang="de-DE" dirty="0"/>
          </a:p>
        </p:txBody>
      </p:sp>
      <p:pic>
        <p:nvPicPr>
          <p:cNvPr id="5" name="Inhaltsplatzhalter 4" descr="Ein Bild, das Zeichnung, Entwurf, Cartoon, Kunst enthält.&#10;&#10;Automatisch generierte Beschreibung">
            <a:extLst>
              <a:ext uri="{FF2B5EF4-FFF2-40B4-BE49-F238E27FC236}">
                <a16:creationId xmlns:a16="http://schemas.microsoft.com/office/drawing/2014/main" id="{95CBCE23-2FD9-4CD6-7921-1CA37E9534B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9163" y="2948717"/>
            <a:ext cx="2095500" cy="2914650"/>
          </a:xfrm>
          <a:prstGeom prst="rect">
            <a:avLst/>
          </a:prstGeom>
          <a:noFill/>
          <a:ln>
            <a:noFill/>
          </a:ln>
        </p:spPr>
      </p:pic>
      <p:pic>
        <p:nvPicPr>
          <p:cNvPr id="6" name="Grafik 5" descr="undefined">
            <a:extLst>
              <a:ext uri="{FF2B5EF4-FFF2-40B4-BE49-F238E27FC236}">
                <a16:creationId xmlns:a16="http://schemas.microsoft.com/office/drawing/2014/main" id="{73601110-9CB0-E513-CDA4-2C8ED2B3C7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04900" y="3127152"/>
            <a:ext cx="1568450" cy="2736215"/>
          </a:xfrm>
          <a:prstGeom prst="rect">
            <a:avLst/>
          </a:prstGeom>
          <a:noFill/>
          <a:ln>
            <a:noFill/>
          </a:ln>
        </p:spPr>
      </p:pic>
      <p:pic>
        <p:nvPicPr>
          <p:cNvPr id="7" name="Grafik 6" descr="Der Wankelzyklus, animiert">
            <a:extLst>
              <a:ext uri="{FF2B5EF4-FFF2-40B4-BE49-F238E27FC236}">
                <a16:creationId xmlns:a16="http://schemas.microsoft.com/office/drawing/2014/main" id="{0CA699A2-A438-6AA6-7077-70018C4DE9A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99394" y="2948717"/>
            <a:ext cx="2289693" cy="3056223"/>
          </a:xfrm>
          <a:prstGeom prst="rect">
            <a:avLst/>
          </a:prstGeom>
          <a:noFill/>
          <a:ln>
            <a:noFill/>
          </a:ln>
        </p:spPr>
      </p:pic>
      <p:sp>
        <p:nvSpPr>
          <p:cNvPr id="8" name="Textfeld 7">
            <a:extLst>
              <a:ext uri="{FF2B5EF4-FFF2-40B4-BE49-F238E27FC236}">
                <a16:creationId xmlns:a16="http://schemas.microsoft.com/office/drawing/2014/main" id="{B588F201-D6D0-2980-70A7-30B4F239496C}"/>
              </a:ext>
            </a:extLst>
          </p:cNvPr>
          <p:cNvSpPr txBox="1"/>
          <p:nvPr/>
        </p:nvSpPr>
        <p:spPr>
          <a:xfrm>
            <a:off x="335165" y="973762"/>
            <a:ext cx="11545159" cy="1754326"/>
          </a:xfrm>
          <a:prstGeom prst="rect">
            <a:avLst/>
          </a:prstGeom>
          <a:noFill/>
        </p:spPr>
        <p:txBody>
          <a:bodyPr wrap="square">
            <a:spAutoFit/>
          </a:bodyPr>
          <a:lstStyle/>
          <a:p>
            <a:pPr marL="285750" indent="-285750">
              <a:buFont typeface="Arial" panose="020B0604020202020204" pitchFamily="34" charset="0"/>
              <a:buChar char="•"/>
            </a:pPr>
            <a:r>
              <a:rPr lang="de-DE" dirty="0"/>
              <a:t>In der Regel werden als Antriebsmaschinen immer noch Verbrennungskraftmaschinen verwendet. Sie erzeugen ihre Leistung, indem sie die im Kraftstoff gebundene chemische Energie durch Verbrennung in Wärme umwandeln, und diese Wärme in mechanische Arbeit.</a:t>
            </a:r>
          </a:p>
          <a:p>
            <a:pPr marL="285750" indent="-285750">
              <a:buFont typeface="Arial" panose="020B0604020202020204" pitchFamily="34" charset="0"/>
              <a:buChar char="•"/>
            </a:pPr>
            <a:r>
              <a:rPr lang="de-DE" dirty="0"/>
              <a:t>Zur Umsetzung der Wärmeenergie in mechanische Arbeit wird die Wärme auf ein gasförmiges Arbeitsmedium übertragen, dessen Druck daraufhin ansteigt und bei der anschließenden Expansion Arbeit leistet. Die Umsetzung in mechanische Arbeit erfolgt meistens über Hubkolben-, selten über Drehkolben-(Wankel)-Triebwerke oder Turbinen.</a:t>
            </a:r>
          </a:p>
        </p:txBody>
      </p:sp>
      <p:sp>
        <p:nvSpPr>
          <p:cNvPr id="11" name="Textfeld 10">
            <a:extLst>
              <a:ext uri="{FF2B5EF4-FFF2-40B4-BE49-F238E27FC236}">
                <a16:creationId xmlns:a16="http://schemas.microsoft.com/office/drawing/2014/main" id="{39841A1B-DC62-0936-4DF9-287AA3C9C77A}"/>
              </a:ext>
            </a:extLst>
          </p:cNvPr>
          <p:cNvSpPr txBox="1"/>
          <p:nvPr/>
        </p:nvSpPr>
        <p:spPr>
          <a:xfrm>
            <a:off x="1189163" y="6004940"/>
            <a:ext cx="2380533" cy="369332"/>
          </a:xfrm>
          <a:prstGeom prst="rect">
            <a:avLst/>
          </a:prstGeom>
          <a:noFill/>
        </p:spPr>
        <p:txBody>
          <a:bodyPr wrap="square">
            <a:spAutoFit/>
          </a:bodyPr>
          <a:lstStyle/>
          <a:p>
            <a:r>
              <a:rPr lang="de-DE" dirty="0"/>
              <a:t>Viertakt-Motor</a:t>
            </a:r>
          </a:p>
        </p:txBody>
      </p:sp>
      <p:sp>
        <p:nvSpPr>
          <p:cNvPr id="12" name="Textfeld 11">
            <a:extLst>
              <a:ext uri="{FF2B5EF4-FFF2-40B4-BE49-F238E27FC236}">
                <a16:creationId xmlns:a16="http://schemas.microsoft.com/office/drawing/2014/main" id="{A101E175-90C8-2114-0A40-9ED57E011153}"/>
              </a:ext>
            </a:extLst>
          </p:cNvPr>
          <p:cNvSpPr txBox="1"/>
          <p:nvPr/>
        </p:nvSpPr>
        <p:spPr>
          <a:xfrm>
            <a:off x="5304900" y="6004940"/>
            <a:ext cx="2380533" cy="369332"/>
          </a:xfrm>
          <a:prstGeom prst="rect">
            <a:avLst/>
          </a:prstGeom>
          <a:noFill/>
        </p:spPr>
        <p:txBody>
          <a:bodyPr wrap="square">
            <a:spAutoFit/>
          </a:bodyPr>
          <a:lstStyle/>
          <a:p>
            <a:r>
              <a:rPr lang="de-DE" dirty="0"/>
              <a:t>Zweitakt-Motor</a:t>
            </a:r>
          </a:p>
        </p:txBody>
      </p:sp>
      <p:sp>
        <p:nvSpPr>
          <p:cNvPr id="13" name="Textfeld 12">
            <a:extLst>
              <a:ext uri="{FF2B5EF4-FFF2-40B4-BE49-F238E27FC236}">
                <a16:creationId xmlns:a16="http://schemas.microsoft.com/office/drawing/2014/main" id="{F0BAEA60-C81E-8269-52EE-2555EEDF46F8}"/>
              </a:ext>
            </a:extLst>
          </p:cNvPr>
          <p:cNvSpPr txBox="1"/>
          <p:nvPr/>
        </p:nvSpPr>
        <p:spPr>
          <a:xfrm>
            <a:off x="8783745" y="6004940"/>
            <a:ext cx="2380533" cy="369332"/>
          </a:xfrm>
          <a:prstGeom prst="rect">
            <a:avLst/>
          </a:prstGeom>
          <a:noFill/>
        </p:spPr>
        <p:txBody>
          <a:bodyPr wrap="square">
            <a:spAutoFit/>
          </a:bodyPr>
          <a:lstStyle/>
          <a:p>
            <a:r>
              <a:rPr lang="de-DE" dirty="0"/>
              <a:t>Wankel-Motor</a:t>
            </a:r>
          </a:p>
        </p:txBody>
      </p:sp>
    </p:spTree>
    <p:extLst>
      <p:ext uri="{BB962C8B-B14F-4D97-AF65-F5344CB8AC3E}">
        <p14:creationId xmlns:p14="http://schemas.microsoft.com/office/powerpoint/2010/main" val="939540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D249E6-3C59-9CC1-B015-70D94B7296D9}"/>
              </a:ext>
            </a:extLst>
          </p:cNvPr>
          <p:cNvSpPr>
            <a:spLocks noGrp="1"/>
          </p:cNvSpPr>
          <p:nvPr>
            <p:ph type="title"/>
          </p:nvPr>
        </p:nvSpPr>
        <p:spPr/>
        <p:txBody>
          <a:bodyPr/>
          <a:lstStyle/>
          <a:p>
            <a:r>
              <a:rPr lang="de-DE" dirty="0"/>
              <a:t>Triebwerkskühlung (Verbrennungsmotore)</a:t>
            </a:r>
          </a:p>
        </p:txBody>
      </p:sp>
      <p:sp>
        <p:nvSpPr>
          <p:cNvPr id="3" name="Inhaltsplatzhalter 2">
            <a:extLst>
              <a:ext uri="{FF2B5EF4-FFF2-40B4-BE49-F238E27FC236}">
                <a16:creationId xmlns:a16="http://schemas.microsoft.com/office/drawing/2014/main" id="{6C0408FE-1242-D638-1E50-74D1CEAF6A81}"/>
              </a:ext>
            </a:extLst>
          </p:cNvPr>
          <p:cNvSpPr>
            <a:spLocks noGrp="1"/>
          </p:cNvSpPr>
          <p:nvPr>
            <p:ph idx="1"/>
          </p:nvPr>
        </p:nvSpPr>
        <p:spPr/>
        <p:txBody>
          <a:bodyPr/>
          <a:lstStyle/>
          <a:p>
            <a:r>
              <a:rPr lang="de-DE" dirty="0"/>
              <a:t>Die Luftkühlung ist eine Methode zur Kühlung von Flugzeugmotoren, die auf der Verwendung von Luft basiert, die über den Motor strömt und die Wärme abführt. </a:t>
            </a:r>
          </a:p>
          <a:p>
            <a:r>
              <a:rPr lang="de-DE" dirty="0"/>
              <a:t>Luftgekühlte Motoren haben spezielle Kühlrippen, die an den Zylindern und Zylinderköpfen angebracht sind. Diese Kühlrippen erhöhen die Oberfläche des Motors und helfen dabei, die Wärme effektiver abzuführen. </a:t>
            </a:r>
          </a:p>
        </p:txBody>
      </p:sp>
      <p:sp>
        <p:nvSpPr>
          <p:cNvPr id="4" name="Foliennummernplatzhalter 3">
            <a:extLst>
              <a:ext uri="{FF2B5EF4-FFF2-40B4-BE49-F238E27FC236}">
                <a16:creationId xmlns:a16="http://schemas.microsoft.com/office/drawing/2014/main" id="{CD11F01B-1A6B-6534-0BDA-510DDBE4D48F}"/>
              </a:ext>
            </a:extLst>
          </p:cNvPr>
          <p:cNvSpPr>
            <a:spLocks noGrp="1"/>
          </p:cNvSpPr>
          <p:nvPr>
            <p:ph type="sldNum" sz="quarter" idx="12"/>
          </p:nvPr>
        </p:nvSpPr>
        <p:spPr/>
        <p:txBody>
          <a:bodyPr/>
          <a:lstStyle/>
          <a:p>
            <a:fld id="{EA7A0297-C0D7-4773-8C33-4B8B14BC8223}" type="slidenum">
              <a:rPr lang="de-DE" smtClean="0"/>
              <a:t>12</a:t>
            </a:fld>
            <a:endParaRPr lang="de-DE" dirty="0"/>
          </a:p>
        </p:txBody>
      </p:sp>
      <p:pic>
        <p:nvPicPr>
          <p:cNvPr id="5" name="Picture 2">
            <a:extLst>
              <a:ext uri="{FF2B5EF4-FFF2-40B4-BE49-F238E27FC236}">
                <a16:creationId xmlns:a16="http://schemas.microsoft.com/office/drawing/2014/main" id="{7E1B9F93-134E-69A1-0014-20A2327688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77" b="11827"/>
          <a:stretch/>
        </p:blipFill>
        <p:spPr bwMode="auto">
          <a:xfrm>
            <a:off x="1729815" y="2574068"/>
            <a:ext cx="8184206" cy="3531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218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508CC8-E723-32FF-5105-5EDA3A9496CD}"/>
              </a:ext>
            </a:extLst>
          </p:cNvPr>
          <p:cNvSpPr>
            <a:spLocks noGrp="1"/>
          </p:cNvSpPr>
          <p:nvPr>
            <p:ph type="title"/>
          </p:nvPr>
        </p:nvSpPr>
        <p:spPr/>
        <p:txBody>
          <a:bodyPr>
            <a:normAutofit/>
          </a:bodyPr>
          <a:lstStyle/>
          <a:p>
            <a:r>
              <a:rPr lang="de-DE" dirty="0"/>
              <a:t>Vergaser und Luftfilter</a:t>
            </a:r>
          </a:p>
        </p:txBody>
      </p:sp>
      <p:sp>
        <p:nvSpPr>
          <p:cNvPr id="4" name="Foliennummernplatzhalter 3">
            <a:extLst>
              <a:ext uri="{FF2B5EF4-FFF2-40B4-BE49-F238E27FC236}">
                <a16:creationId xmlns:a16="http://schemas.microsoft.com/office/drawing/2014/main" id="{198D82A0-DBD4-40E6-485D-5D725E3A0EF5}"/>
              </a:ext>
            </a:extLst>
          </p:cNvPr>
          <p:cNvSpPr>
            <a:spLocks noGrp="1"/>
          </p:cNvSpPr>
          <p:nvPr>
            <p:ph type="sldNum" sz="quarter" idx="12"/>
          </p:nvPr>
        </p:nvSpPr>
        <p:spPr/>
        <p:txBody>
          <a:bodyPr/>
          <a:lstStyle/>
          <a:p>
            <a:fld id="{EA7A0297-C0D7-4773-8C33-4B8B14BC8223}" type="slidenum">
              <a:rPr lang="de-DE" smtClean="0"/>
              <a:t>13</a:t>
            </a:fld>
            <a:endParaRPr lang="de-DE" dirty="0"/>
          </a:p>
        </p:txBody>
      </p:sp>
      <p:pic>
        <p:nvPicPr>
          <p:cNvPr id="1026" name="Picture 2">
            <a:extLst>
              <a:ext uri="{FF2B5EF4-FFF2-40B4-BE49-F238E27FC236}">
                <a16:creationId xmlns:a16="http://schemas.microsoft.com/office/drawing/2014/main" id="{29F18622-3042-FD8E-2700-4E2B271AC76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1183"/>
          <a:stretch/>
        </p:blipFill>
        <p:spPr bwMode="auto">
          <a:xfrm>
            <a:off x="481560" y="1409075"/>
            <a:ext cx="10973938" cy="4249711"/>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525B1B88-2F9C-DD44-45F5-27D22881C921}"/>
              </a:ext>
            </a:extLst>
          </p:cNvPr>
          <p:cNvSpPr txBox="1"/>
          <p:nvPr/>
        </p:nvSpPr>
        <p:spPr>
          <a:xfrm>
            <a:off x="481560" y="5397176"/>
            <a:ext cx="1200970" cy="261610"/>
          </a:xfrm>
          <a:prstGeom prst="rect">
            <a:avLst/>
          </a:prstGeom>
          <a:noFill/>
        </p:spPr>
        <p:txBody>
          <a:bodyPr wrap="none" rtlCol="0">
            <a:spAutoFit/>
          </a:bodyPr>
          <a:lstStyle/>
          <a:p>
            <a:r>
              <a:rPr lang="de-DE" sz="1100" dirty="0"/>
              <a:t>Foto: Tannenberg</a:t>
            </a:r>
          </a:p>
        </p:txBody>
      </p:sp>
    </p:spTree>
    <p:extLst>
      <p:ext uri="{BB962C8B-B14F-4D97-AF65-F5344CB8AC3E}">
        <p14:creationId xmlns:p14="http://schemas.microsoft.com/office/powerpoint/2010/main" val="3457907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D249E6-3C59-9CC1-B015-70D94B7296D9}"/>
              </a:ext>
            </a:extLst>
          </p:cNvPr>
          <p:cNvSpPr>
            <a:spLocks noGrp="1"/>
          </p:cNvSpPr>
          <p:nvPr>
            <p:ph type="title"/>
          </p:nvPr>
        </p:nvSpPr>
        <p:spPr/>
        <p:txBody>
          <a:bodyPr/>
          <a:lstStyle/>
          <a:p>
            <a:r>
              <a:rPr lang="de-DE" dirty="0"/>
              <a:t>Zusatztanks</a:t>
            </a:r>
          </a:p>
        </p:txBody>
      </p:sp>
      <p:sp>
        <p:nvSpPr>
          <p:cNvPr id="3" name="Inhaltsplatzhalter 2">
            <a:extLst>
              <a:ext uri="{FF2B5EF4-FFF2-40B4-BE49-F238E27FC236}">
                <a16:creationId xmlns:a16="http://schemas.microsoft.com/office/drawing/2014/main" id="{6C0408FE-1242-D638-1E50-74D1CEAF6A81}"/>
              </a:ext>
            </a:extLst>
          </p:cNvPr>
          <p:cNvSpPr>
            <a:spLocks noGrp="1"/>
          </p:cNvSpPr>
          <p:nvPr>
            <p:ph idx="1"/>
          </p:nvPr>
        </p:nvSpPr>
        <p:spPr/>
        <p:txBody>
          <a:bodyPr/>
          <a:lstStyle/>
          <a:p>
            <a:r>
              <a:rPr lang="de-DE" dirty="0"/>
              <a:t>Die im Tank enthaltene Kraftstoffmenge wird im Cockpit für jeden Tank durch die Tankanzeige dargestellt. Der aktuelle Kraftstoffverbrauch wird durch den Kraftstoff-Durchfluss-Messer im Cockpit angezeigt. Ein Tankwahlschalter im Cockpit erlaubt dem Piloten während des Fluges die Wahl zwischen den einzelnen Tanks.</a:t>
            </a:r>
          </a:p>
          <a:p>
            <a:r>
              <a:rPr lang="de-DE" dirty="0"/>
              <a:t>Es gibt verschiedene Arten von Kraftstofftanks, darunter auch Zusatztanks, die zusätzlich zu den Standardtanks installiert werden können, um die Reichweite des Flugzeugs zu erhöhen.</a:t>
            </a:r>
          </a:p>
        </p:txBody>
      </p:sp>
      <p:sp>
        <p:nvSpPr>
          <p:cNvPr id="4" name="Foliennummernplatzhalter 3">
            <a:extLst>
              <a:ext uri="{FF2B5EF4-FFF2-40B4-BE49-F238E27FC236}">
                <a16:creationId xmlns:a16="http://schemas.microsoft.com/office/drawing/2014/main" id="{CD11F01B-1A6B-6534-0BDA-510DDBE4D48F}"/>
              </a:ext>
            </a:extLst>
          </p:cNvPr>
          <p:cNvSpPr>
            <a:spLocks noGrp="1"/>
          </p:cNvSpPr>
          <p:nvPr>
            <p:ph type="sldNum" sz="quarter" idx="12"/>
          </p:nvPr>
        </p:nvSpPr>
        <p:spPr/>
        <p:txBody>
          <a:bodyPr/>
          <a:lstStyle/>
          <a:p>
            <a:fld id="{EA7A0297-C0D7-4773-8C33-4B8B14BC8223}" type="slidenum">
              <a:rPr lang="de-DE" smtClean="0"/>
              <a:t>14</a:t>
            </a:fld>
            <a:endParaRPr lang="de-DE" dirty="0"/>
          </a:p>
        </p:txBody>
      </p:sp>
      <p:pic>
        <p:nvPicPr>
          <p:cNvPr id="5" name="Grafik 4">
            <a:extLst>
              <a:ext uri="{FF2B5EF4-FFF2-40B4-BE49-F238E27FC236}">
                <a16:creationId xmlns:a16="http://schemas.microsoft.com/office/drawing/2014/main" id="{E47B43CC-CF4F-C600-3736-2043DC942B62}"/>
              </a:ext>
            </a:extLst>
          </p:cNvPr>
          <p:cNvPicPr>
            <a:picLocks noChangeAspect="1"/>
          </p:cNvPicPr>
          <p:nvPr/>
        </p:nvPicPr>
        <p:blipFill rotWithShape="1">
          <a:blip r:embed="rId2"/>
          <a:srcRect t="16832" r="47333"/>
          <a:stretch/>
        </p:blipFill>
        <p:spPr>
          <a:xfrm>
            <a:off x="1542906" y="2667572"/>
            <a:ext cx="8742374" cy="3623951"/>
          </a:xfrm>
          <a:prstGeom prst="rect">
            <a:avLst/>
          </a:prstGeom>
        </p:spPr>
      </p:pic>
    </p:spTree>
    <p:extLst>
      <p:ext uri="{BB962C8B-B14F-4D97-AF65-F5344CB8AC3E}">
        <p14:creationId xmlns:p14="http://schemas.microsoft.com/office/powerpoint/2010/main" val="1911526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45FC56A-4269-4BB1-96C1-66A8326B7BB4}"/>
              </a:ext>
            </a:extLst>
          </p:cNvPr>
          <p:cNvSpPr>
            <a:spLocks noGrp="1"/>
          </p:cNvSpPr>
          <p:nvPr>
            <p:ph type="title"/>
          </p:nvPr>
        </p:nvSpPr>
        <p:spPr/>
        <p:txBody>
          <a:bodyPr>
            <a:normAutofit/>
          </a:bodyPr>
          <a:lstStyle/>
          <a:p>
            <a:r>
              <a:rPr lang="de-DE" dirty="0"/>
              <a:t>Inhalt</a:t>
            </a:r>
          </a:p>
        </p:txBody>
      </p:sp>
      <p:sp>
        <p:nvSpPr>
          <p:cNvPr id="2" name="Textplatzhalter 1">
            <a:extLst>
              <a:ext uri="{FF2B5EF4-FFF2-40B4-BE49-F238E27FC236}">
                <a16:creationId xmlns:a16="http://schemas.microsoft.com/office/drawing/2014/main" id="{1E2373BB-CFEF-28CA-1D99-02470AD421FD}"/>
              </a:ext>
            </a:extLst>
          </p:cNvPr>
          <p:cNvSpPr>
            <a:spLocks noGrp="1"/>
          </p:cNvSpPr>
          <p:nvPr>
            <p:ph type="body" sz="quarter" idx="13"/>
          </p:nvPr>
        </p:nvSpPr>
        <p:spPr/>
        <p:txBody>
          <a:bodyPr/>
          <a:lstStyle/>
          <a:p>
            <a:endParaRPr lang="de-DE" dirty="0"/>
          </a:p>
        </p:txBody>
      </p:sp>
      <p:sp>
        <p:nvSpPr>
          <p:cNvPr id="4" name="Inhaltsplatzhalter 3">
            <a:extLst>
              <a:ext uri="{FF2B5EF4-FFF2-40B4-BE49-F238E27FC236}">
                <a16:creationId xmlns:a16="http://schemas.microsoft.com/office/drawing/2014/main" id="{39B3D2A4-DD3B-C138-A31F-E233BADA7795}"/>
              </a:ext>
            </a:extLst>
          </p:cNvPr>
          <p:cNvSpPr>
            <a:spLocks noGrp="1"/>
          </p:cNvSpPr>
          <p:nvPr>
            <p:ph sz="half" idx="1"/>
          </p:nvPr>
        </p:nvSpPr>
        <p:spPr/>
        <p:txBody>
          <a:bodyPr/>
          <a:lstStyle/>
          <a:p>
            <a:pPr marL="0" indent="0">
              <a:buNone/>
            </a:pPr>
            <a:r>
              <a:rPr lang="de-DE" dirty="0">
                <a:solidFill>
                  <a:schemeClr val="bg1">
                    <a:lumMod val="75000"/>
                  </a:schemeClr>
                </a:solidFill>
              </a:rPr>
              <a:t>8.10.1  Allgemeines          </a:t>
            </a:r>
          </a:p>
          <a:p>
            <a:pPr marL="0" indent="0">
              <a:buNone/>
            </a:pPr>
            <a:r>
              <a:rPr lang="de-DE" dirty="0"/>
              <a:t>8.10.2  Antriebsarten</a:t>
            </a:r>
          </a:p>
          <a:p>
            <a:pPr marL="0" indent="0">
              <a:buNone/>
            </a:pPr>
            <a:r>
              <a:rPr lang="de-DE" dirty="0">
                <a:solidFill>
                  <a:schemeClr val="bg1">
                    <a:lumMod val="75000"/>
                  </a:schemeClr>
                </a:solidFill>
              </a:rPr>
              <a:t>8.10.3  Propeller</a:t>
            </a:r>
          </a:p>
          <a:p>
            <a:pPr marL="0" indent="0">
              <a:buNone/>
            </a:pPr>
            <a:r>
              <a:rPr lang="de-DE" dirty="0">
                <a:solidFill>
                  <a:schemeClr val="bg1">
                    <a:lumMod val="75000"/>
                  </a:schemeClr>
                </a:solidFill>
              </a:rPr>
              <a:t>8.10.4  Lärmvermeidung</a:t>
            </a:r>
          </a:p>
        </p:txBody>
      </p:sp>
      <p:sp>
        <p:nvSpPr>
          <p:cNvPr id="9" name="Inhaltsplatzhalter 8">
            <a:extLst>
              <a:ext uri="{FF2B5EF4-FFF2-40B4-BE49-F238E27FC236}">
                <a16:creationId xmlns:a16="http://schemas.microsoft.com/office/drawing/2014/main" id="{AA2B0801-962E-CDA0-B884-0881BD59CF30}"/>
              </a:ext>
            </a:extLst>
          </p:cNvPr>
          <p:cNvSpPr>
            <a:spLocks noGrp="1"/>
          </p:cNvSpPr>
          <p:nvPr>
            <p:ph sz="half" idx="2"/>
          </p:nvPr>
        </p:nvSpPr>
        <p:spPr/>
        <p:txBody>
          <a:bodyPr>
            <a:normAutofit fontScale="92500" lnSpcReduction="20000"/>
          </a:bodyPr>
          <a:lstStyle/>
          <a:p>
            <a:pPr marL="0" indent="0">
              <a:buNone/>
            </a:pPr>
            <a:r>
              <a:rPr lang="de-DE" dirty="0">
                <a:solidFill>
                  <a:schemeClr val="bg1">
                    <a:lumMod val="75000"/>
                  </a:schemeClr>
                </a:solidFill>
              </a:rPr>
              <a:t>Verbrennungsantriebe </a:t>
            </a:r>
          </a:p>
          <a:p>
            <a:r>
              <a:rPr lang="de-DE" dirty="0">
                <a:solidFill>
                  <a:schemeClr val="bg1">
                    <a:lumMod val="75000"/>
                  </a:schemeClr>
                </a:solidFill>
              </a:rPr>
              <a:t>Turbinenantrieb</a:t>
            </a:r>
          </a:p>
          <a:p>
            <a:r>
              <a:rPr lang="de-DE" dirty="0">
                <a:solidFill>
                  <a:schemeClr val="bg1">
                    <a:lumMod val="75000"/>
                  </a:schemeClr>
                </a:solidFill>
              </a:rPr>
              <a:t>Hubkolbentriebwerke</a:t>
            </a:r>
          </a:p>
          <a:p>
            <a:r>
              <a:rPr lang="de-DE" dirty="0">
                <a:solidFill>
                  <a:schemeClr val="bg1">
                    <a:lumMod val="75000"/>
                  </a:schemeClr>
                </a:solidFill>
              </a:rPr>
              <a:t>Vergaser, Einspritzung und Zündung</a:t>
            </a:r>
          </a:p>
          <a:p>
            <a:r>
              <a:rPr lang="de-DE" dirty="0">
                <a:solidFill>
                  <a:schemeClr val="bg1">
                    <a:lumMod val="75000"/>
                  </a:schemeClr>
                </a:solidFill>
              </a:rPr>
              <a:t>Triebwerkskühlung (Verbrennungsmotore)</a:t>
            </a:r>
          </a:p>
          <a:p>
            <a:r>
              <a:rPr lang="de-DE" dirty="0">
                <a:solidFill>
                  <a:schemeClr val="bg1">
                    <a:lumMod val="75000"/>
                  </a:schemeClr>
                </a:solidFill>
              </a:rPr>
              <a:t>Kraftstoffanlage, Pumpen und Leitungen</a:t>
            </a:r>
          </a:p>
          <a:p>
            <a:r>
              <a:rPr lang="de-DE" dirty="0">
                <a:solidFill>
                  <a:schemeClr val="bg1">
                    <a:lumMod val="75000"/>
                  </a:schemeClr>
                </a:solidFill>
              </a:rPr>
              <a:t>Bedienung des Verbrennungsantriebs </a:t>
            </a:r>
          </a:p>
          <a:p>
            <a:pPr marL="0" indent="0">
              <a:buNone/>
            </a:pPr>
            <a:r>
              <a:rPr lang="de-DE" dirty="0"/>
              <a:t>Elektroantrieb</a:t>
            </a:r>
          </a:p>
          <a:p>
            <a:r>
              <a:rPr lang="de-DE" dirty="0"/>
              <a:t>Allgemeines</a:t>
            </a:r>
          </a:p>
          <a:p>
            <a:r>
              <a:rPr lang="de-DE" dirty="0"/>
              <a:t>Verschiedene Ausführungen</a:t>
            </a:r>
          </a:p>
          <a:p>
            <a:r>
              <a:rPr lang="de-DE" dirty="0"/>
              <a:t>Aufbau des Elektroantriebs</a:t>
            </a:r>
          </a:p>
          <a:p>
            <a:r>
              <a:rPr lang="de-DE" dirty="0"/>
              <a:t>Kommutierung des bürstenlosen Gleichstrommotors</a:t>
            </a:r>
          </a:p>
          <a:p>
            <a:r>
              <a:rPr lang="de-DE" dirty="0"/>
              <a:t>Energiespeicher, Batterie </a:t>
            </a:r>
          </a:p>
          <a:p>
            <a:r>
              <a:rPr lang="de-DE" dirty="0"/>
              <a:t>Leistungselektronik</a:t>
            </a:r>
          </a:p>
          <a:p>
            <a:r>
              <a:rPr lang="de-DE" dirty="0"/>
              <a:t>Bedienung des e-Antriebs</a:t>
            </a:r>
          </a:p>
          <a:p>
            <a:r>
              <a:rPr lang="de-DE" dirty="0"/>
              <a:t>Kennwerte und Betriebsgrenzen </a:t>
            </a:r>
          </a:p>
          <a:p>
            <a:r>
              <a:rPr lang="de-DE" dirty="0"/>
              <a:t>Warn- und Fehlermeldungen e-Antrieb</a:t>
            </a:r>
          </a:p>
        </p:txBody>
      </p:sp>
    </p:spTree>
    <p:extLst>
      <p:ext uri="{BB962C8B-B14F-4D97-AF65-F5344CB8AC3E}">
        <p14:creationId xmlns:p14="http://schemas.microsoft.com/office/powerpoint/2010/main" val="381569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7D734D-A160-73EB-C3FF-0B36F7734A5E}"/>
              </a:ext>
            </a:extLst>
          </p:cNvPr>
          <p:cNvSpPr>
            <a:spLocks noGrp="1"/>
          </p:cNvSpPr>
          <p:nvPr>
            <p:ph type="title"/>
          </p:nvPr>
        </p:nvSpPr>
        <p:spPr/>
        <p:txBody>
          <a:bodyPr/>
          <a:lstStyle/>
          <a:p>
            <a:r>
              <a:rPr lang="de-DE" sz="2400" dirty="0"/>
              <a:t>Elektroantriebe gibt es meist in zwei Ausführungen</a:t>
            </a:r>
          </a:p>
        </p:txBody>
      </p:sp>
      <p:sp>
        <p:nvSpPr>
          <p:cNvPr id="3" name="Inhaltsplatzhalter 2">
            <a:extLst>
              <a:ext uri="{FF2B5EF4-FFF2-40B4-BE49-F238E27FC236}">
                <a16:creationId xmlns:a16="http://schemas.microsoft.com/office/drawing/2014/main" id="{4976FDAE-6289-8BFC-019C-BCFCF4E6F9E1}"/>
              </a:ext>
            </a:extLst>
          </p:cNvPr>
          <p:cNvSpPr>
            <a:spLocks noGrp="1"/>
          </p:cNvSpPr>
          <p:nvPr>
            <p:ph sz="half" idx="1"/>
          </p:nvPr>
        </p:nvSpPr>
        <p:spPr>
          <a:xfrm>
            <a:off x="189186" y="924910"/>
            <a:ext cx="11498634" cy="5475890"/>
          </a:xfrm>
        </p:spPr>
        <p:txBody>
          <a:bodyPr>
            <a:normAutofit/>
          </a:bodyPr>
          <a:lstStyle/>
          <a:p>
            <a:r>
              <a:rPr lang="de-DE" dirty="0"/>
              <a:t>Als Hilfstriebwerk für schwerere Segelflugzeuge</a:t>
            </a:r>
          </a:p>
          <a:p>
            <a:r>
              <a:rPr lang="de-DE" dirty="0"/>
              <a:t>Als Eigenstartsystem für Einsitzige-Segelflugzeuge</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r>
              <a:rPr lang="de-DE" dirty="0"/>
              <a:t>Elektrische Antriebe bieten Vorteile wie geringere Wartung, leiseren Betrieb und umweltfreundlichere Flüge. Die Zukunft der Segelflugzeuge wird sicherlich von diesen Technologien beeinflusst.</a:t>
            </a:r>
          </a:p>
        </p:txBody>
      </p:sp>
      <p:sp>
        <p:nvSpPr>
          <p:cNvPr id="5" name="Foliennummernplatzhalter 4">
            <a:extLst>
              <a:ext uri="{FF2B5EF4-FFF2-40B4-BE49-F238E27FC236}">
                <a16:creationId xmlns:a16="http://schemas.microsoft.com/office/drawing/2014/main" id="{A795FE36-94FE-64C5-298C-11C9C82EB746}"/>
              </a:ext>
            </a:extLst>
          </p:cNvPr>
          <p:cNvSpPr>
            <a:spLocks noGrp="1"/>
          </p:cNvSpPr>
          <p:nvPr>
            <p:ph type="sldNum" sz="quarter" idx="12"/>
          </p:nvPr>
        </p:nvSpPr>
        <p:spPr/>
        <p:txBody>
          <a:bodyPr/>
          <a:lstStyle/>
          <a:p>
            <a:fld id="{1BAF13B1-D0BA-4A19-B609-64C08BFDA19E}" type="slidenum">
              <a:rPr lang="de-DE" smtClean="0"/>
              <a:pPr/>
              <a:t>16</a:t>
            </a:fld>
            <a:endParaRPr lang="de-DE" dirty="0"/>
          </a:p>
        </p:txBody>
      </p:sp>
      <p:pic>
        <p:nvPicPr>
          <p:cNvPr id="1028" name="Picture 4" descr="8 10 2xAS">
            <a:extLst>
              <a:ext uri="{FF2B5EF4-FFF2-40B4-BE49-F238E27FC236}">
                <a16:creationId xmlns:a16="http://schemas.microsoft.com/office/drawing/2014/main" id="{A6DA8109-37C2-8070-A94A-BAFDD183F8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163" y="2020264"/>
            <a:ext cx="11107274" cy="299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338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7D734D-A160-73EB-C3FF-0B36F7734A5E}"/>
              </a:ext>
            </a:extLst>
          </p:cNvPr>
          <p:cNvSpPr>
            <a:spLocks noGrp="1"/>
          </p:cNvSpPr>
          <p:nvPr>
            <p:ph type="title"/>
          </p:nvPr>
        </p:nvSpPr>
        <p:spPr/>
        <p:txBody>
          <a:bodyPr/>
          <a:lstStyle/>
          <a:p>
            <a:r>
              <a:rPr lang="de-DE" sz="2400" dirty="0"/>
              <a:t>Klapptriebwerk</a:t>
            </a:r>
          </a:p>
        </p:txBody>
      </p:sp>
      <p:sp>
        <p:nvSpPr>
          <p:cNvPr id="3" name="Inhaltsplatzhalter 2">
            <a:extLst>
              <a:ext uri="{FF2B5EF4-FFF2-40B4-BE49-F238E27FC236}">
                <a16:creationId xmlns:a16="http://schemas.microsoft.com/office/drawing/2014/main" id="{4976FDAE-6289-8BFC-019C-BCFCF4E6F9E1}"/>
              </a:ext>
            </a:extLst>
          </p:cNvPr>
          <p:cNvSpPr>
            <a:spLocks noGrp="1"/>
          </p:cNvSpPr>
          <p:nvPr>
            <p:ph sz="half" idx="1"/>
          </p:nvPr>
        </p:nvSpPr>
        <p:spPr>
          <a:xfrm>
            <a:off x="189186" y="924910"/>
            <a:ext cx="11395506" cy="5475890"/>
          </a:xfrm>
        </p:spPr>
        <p:txBody>
          <a:bodyPr/>
          <a:lstStyle/>
          <a:p>
            <a:r>
              <a:rPr lang="de-DE" dirty="0"/>
              <a:t>Ein elektrischen Klapptriebwerk, das aus der Rumpfschale ausgefahren wird</a:t>
            </a:r>
          </a:p>
        </p:txBody>
      </p:sp>
      <p:sp>
        <p:nvSpPr>
          <p:cNvPr id="5" name="Foliennummernplatzhalter 4">
            <a:extLst>
              <a:ext uri="{FF2B5EF4-FFF2-40B4-BE49-F238E27FC236}">
                <a16:creationId xmlns:a16="http://schemas.microsoft.com/office/drawing/2014/main" id="{A795FE36-94FE-64C5-298C-11C9C82EB746}"/>
              </a:ext>
            </a:extLst>
          </p:cNvPr>
          <p:cNvSpPr>
            <a:spLocks noGrp="1"/>
          </p:cNvSpPr>
          <p:nvPr>
            <p:ph type="sldNum" sz="quarter" idx="12"/>
          </p:nvPr>
        </p:nvSpPr>
        <p:spPr/>
        <p:txBody>
          <a:bodyPr/>
          <a:lstStyle/>
          <a:p>
            <a:fld id="{1BAF13B1-D0BA-4A19-B609-64C08BFDA19E}" type="slidenum">
              <a:rPr lang="de-DE" smtClean="0"/>
              <a:pPr/>
              <a:t>17</a:t>
            </a:fld>
            <a:endParaRPr lang="de-DE" dirty="0"/>
          </a:p>
        </p:txBody>
      </p:sp>
      <p:pic>
        <p:nvPicPr>
          <p:cNvPr id="1026" name="Picture 2" descr="8 10 Klapptriebwerk ASG 32 EL">
            <a:extLst>
              <a:ext uri="{FF2B5EF4-FFF2-40B4-BE49-F238E27FC236}">
                <a16:creationId xmlns:a16="http://schemas.microsoft.com/office/drawing/2014/main" id="{C237276C-B399-32BA-9D25-4096D63C2A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381" y="1532989"/>
            <a:ext cx="8640367" cy="4867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120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C298A5CC-1C5C-4729-8974-4D485EAE67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04731"/>
            <a:ext cx="9747404" cy="474678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ABD6425A-DD16-4210-815A-EB0DC2DE89AA}"/>
              </a:ext>
            </a:extLst>
          </p:cNvPr>
          <p:cNvSpPr>
            <a:spLocks noGrp="1"/>
          </p:cNvSpPr>
          <p:nvPr>
            <p:ph type="title"/>
          </p:nvPr>
        </p:nvSpPr>
        <p:spPr/>
        <p:txBody>
          <a:bodyPr>
            <a:noAutofit/>
          </a:bodyPr>
          <a:lstStyle/>
          <a:p>
            <a:r>
              <a:rPr lang="de-DE" sz="2400" dirty="0"/>
              <a:t>Der 20m-Doppelsitzer mit der umweltfreundlichen Elektro-Heimkehrhilfe!</a:t>
            </a:r>
          </a:p>
        </p:txBody>
      </p:sp>
      <p:sp>
        <p:nvSpPr>
          <p:cNvPr id="5" name="Textfeld 4">
            <a:extLst>
              <a:ext uri="{FF2B5EF4-FFF2-40B4-BE49-F238E27FC236}">
                <a16:creationId xmlns:a16="http://schemas.microsoft.com/office/drawing/2014/main" id="{AACE6389-4ED3-496C-ABFA-DE23CE1C7882}"/>
              </a:ext>
            </a:extLst>
          </p:cNvPr>
          <p:cNvSpPr txBox="1"/>
          <p:nvPr/>
        </p:nvSpPr>
        <p:spPr>
          <a:xfrm>
            <a:off x="5459896" y="5879357"/>
            <a:ext cx="3729547" cy="276999"/>
          </a:xfrm>
          <a:prstGeom prst="rect">
            <a:avLst/>
          </a:prstGeom>
          <a:noFill/>
        </p:spPr>
        <p:txBody>
          <a:bodyPr wrap="none" rtlCol="0">
            <a:spAutoFit/>
          </a:bodyPr>
          <a:lstStyle/>
          <a:p>
            <a:r>
              <a:rPr lang="de-DE" sz="1200" dirty="0">
                <a:solidFill>
                  <a:schemeClr val="bg1"/>
                </a:solidFill>
              </a:rPr>
              <a:t>Quelle: </a:t>
            </a:r>
            <a:r>
              <a:rPr lang="de-DE" sz="1200" dirty="0">
                <a:solidFill>
                  <a:schemeClr val="bg1"/>
                </a:solidFill>
                <a:hlinkClick r:id="rId3">
                  <a:extLst>
                    <a:ext uri="{A12FA001-AC4F-418D-AE19-62706E023703}">
                      <ahyp:hlinkClr xmlns:ahyp="http://schemas.microsoft.com/office/drawing/2018/hyperlinkcolor" val="tx"/>
                    </a:ext>
                  </a:extLst>
                </a:hlinkClick>
              </a:rPr>
              <a:t>ASG 32 El | ASSegelflug (alexander-schleicher.de)</a:t>
            </a:r>
            <a:endParaRPr lang="de-DE" sz="1200" dirty="0">
              <a:solidFill>
                <a:schemeClr val="bg1"/>
              </a:solidFill>
            </a:endParaRPr>
          </a:p>
        </p:txBody>
      </p:sp>
    </p:spTree>
    <p:extLst>
      <p:ext uri="{BB962C8B-B14F-4D97-AF65-F5344CB8AC3E}">
        <p14:creationId xmlns:p14="http://schemas.microsoft.com/office/powerpoint/2010/main" val="1757858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7D2699-23E9-4A6A-BCA8-647C141896F8}"/>
              </a:ext>
            </a:extLst>
          </p:cNvPr>
          <p:cNvSpPr>
            <a:spLocks noGrp="1"/>
          </p:cNvSpPr>
          <p:nvPr>
            <p:ph type="title"/>
          </p:nvPr>
        </p:nvSpPr>
        <p:spPr/>
        <p:txBody>
          <a:bodyPr>
            <a:noAutofit/>
          </a:bodyPr>
          <a:lstStyle/>
          <a:p>
            <a:r>
              <a:rPr lang="de-DE" sz="2400" dirty="0"/>
              <a:t>Elemente eines Elektroklapptriebwerks</a:t>
            </a:r>
          </a:p>
        </p:txBody>
      </p:sp>
      <p:sp>
        <p:nvSpPr>
          <p:cNvPr id="3" name="Inhaltsplatzhalter 2">
            <a:extLst>
              <a:ext uri="{FF2B5EF4-FFF2-40B4-BE49-F238E27FC236}">
                <a16:creationId xmlns:a16="http://schemas.microsoft.com/office/drawing/2014/main" id="{E3418317-8883-480F-9E2C-48D21A02EA74}"/>
              </a:ext>
            </a:extLst>
          </p:cNvPr>
          <p:cNvSpPr>
            <a:spLocks noGrp="1"/>
          </p:cNvSpPr>
          <p:nvPr>
            <p:ph sz="half" idx="1"/>
          </p:nvPr>
        </p:nvSpPr>
        <p:spPr/>
        <p:txBody>
          <a:bodyPr/>
          <a:lstStyle/>
          <a:p>
            <a:r>
              <a:rPr lang="de-DE" dirty="0"/>
              <a:t>Ein Synchronmotor mit einer Leistung von 34 PS (25 kW) wird versorgt von Lithium-Ionen-Zellen, die in einem Batterieblock allein im Motorkasten des Rumpfes untergebracht sind. </a:t>
            </a:r>
          </a:p>
          <a:p>
            <a:r>
              <a:rPr lang="de-DE" dirty="0"/>
              <a:t>Bei 20 Minuten Laufzeit unter Volllast mit einem Steigen von 1,3 m/s ergibt das im Sägezahnflug eine Reichweite von 100 km – und das doppelsitzig besetzt.</a:t>
            </a:r>
          </a:p>
        </p:txBody>
      </p:sp>
      <p:sp>
        <p:nvSpPr>
          <p:cNvPr id="5" name="Inhaltsplatzhalter 4">
            <a:extLst>
              <a:ext uri="{FF2B5EF4-FFF2-40B4-BE49-F238E27FC236}">
                <a16:creationId xmlns:a16="http://schemas.microsoft.com/office/drawing/2014/main" id="{6FD11E5E-A3BB-3500-C3F2-E03EF5C35534}"/>
              </a:ext>
            </a:extLst>
          </p:cNvPr>
          <p:cNvSpPr>
            <a:spLocks noGrp="1"/>
          </p:cNvSpPr>
          <p:nvPr>
            <p:ph sz="half" idx="2"/>
          </p:nvPr>
        </p:nvSpPr>
        <p:spPr/>
        <p:txBody>
          <a:bodyPr/>
          <a:lstStyle/>
          <a:p>
            <a:endParaRPr lang="de-DE" dirty="0"/>
          </a:p>
        </p:txBody>
      </p:sp>
      <p:grpSp>
        <p:nvGrpSpPr>
          <p:cNvPr id="13" name="Gruppieren 12">
            <a:extLst>
              <a:ext uri="{FF2B5EF4-FFF2-40B4-BE49-F238E27FC236}">
                <a16:creationId xmlns:a16="http://schemas.microsoft.com/office/drawing/2014/main" id="{0582B1E9-67EE-AD4E-D367-16B0E392C44F}"/>
              </a:ext>
            </a:extLst>
          </p:cNvPr>
          <p:cNvGrpSpPr/>
          <p:nvPr/>
        </p:nvGrpSpPr>
        <p:grpSpPr>
          <a:xfrm>
            <a:off x="6116675" y="924910"/>
            <a:ext cx="4209857" cy="5475890"/>
            <a:chOff x="6538704" y="1225826"/>
            <a:chExt cx="3616249" cy="4910948"/>
          </a:xfrm>
        </p:grpSpPr>
        <p:pic>
          <p:nvPicPr>
            <p:cNvPr id="1026" name="Picture 2" descr="Sanfter Schub: Der Propeller der ASG 32 El klappt aus dem Rumpf. Nach einigen Sekunden ist der Hilfsantrieb einsatzbereit.">
              <a:extLst>
                <a:ext uri="{FF2B5EF4-FFF2-40B4-BE49-F238E27FC236}">
                  <a16:creationId xmlns:a16="http://schemas.microsoft.com/office/drawing/2014/main" id="{39F81E43-D270-4B89-A230-9F8F1A377E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8704" y="1225826"/>
              <a:ext cx="3546199" cy="4910948"/>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F537905B-483A-4757-AF7C-DC9A5F063317}"/>
                </a:ext>
              </a:extLst>
            </p:cNvPr>
            <p:cNvSpPr txBox="1"/>
            <p:nvPr/>
          </p:nvSpPr>
          <p:spPr>
            <a:xfrm>
              <a:off x="8156714" y="5731945"/>
              <a:ext cx="1998239" cy="369332"/>
            </a:xfrm>
            <a:prstGeom prst="rect">
              <a:avLst/>
            </a:prstGeom>
            <a:noFill/>
          </p:spPr>
          <p:txBody>
            <a:bodyPr wrap="none" rtlCol="0">
              <a:spAutoFit/>
            </a:bodyPr>
            <a:lstStyle/>
            <a:p>
              <a:r>
                <a:rPr lang="de-DE" dirty="0"/>
                <a:t>Leistungselektronik</a:t>
              </a:r>
            </a:p>
          </p:txBody>
        </p:sp>
        <p:sp>
          <p:nvSpPr>
            <p:cNvPr id="6" name="Textfeld 5">
              <a:extLst>
                <a:ext uri="{FF2B5EF4-FFF2-40B4-BE49-F238E27FC236}">
                  <a16:creationId xmlns:a16="http://schemas.microsoft.com/office/drawing/2014/main" id="{38AA7C38-9ABF-46A5-A827-15053AD61C89}"/>
                </a:ext>
              </a:extLst>
            </p:cNvPr>
            <p:cNvSpPr txBox="1"/>
            <p:nvPr/>
          </p:nvSpPr>
          <p:spPr>
            <a:xfrm>
              <a:off x="6652592" y="5117068"/>
              <a:ext cx="1364604" cy="369332"/>
            </a:xfrm>
            <a:prstGeom prst="rect">
              <a:avLst/>
            </a:prstGeom>
            <a:noFill/>
          </p:spPr>
          <p:txBody>
            <a:bodyPr wrap="none" rtlCol="0">
              <a:spAutoFit/>
            </a:bodyPr>
            <a:lstStyle/>
            <a:p>
              <a:r>
                <a:rPr lang="de-DE" dirty="0"/>
                <a:t>Batteriepack</a:t>
              </a:r>
            </a:p>
          </p:txBody>
        </p:sp>
        <p:sp>
          <p:nvSpPr>
            <p:cNvPr id="7" name="Textfeld 6">
              <a:extLst>
                <a:ext uri="{FF2B5EF4-FFF2-40B4-BE49-F238E27FC236}">
                  <a16:creationId xmlns:a16="http://schemas.microsoft.com/office/drawing/2014/main" id="{9AAD54B4-056E-4965-86F2-9699F811444A}"/>
                </a:ext>
              </a:extLst>
            </p:cNvPr>
            <p:cNvSpPr txBox="1"/>
            <p:nvPr/>
          </p:nvSpPr>
          <p:spPr>
            <a:xfrm>
              <a:off x="7559996" y="3496634"/>
              <a:ext cx="1384097" cy="369332"/>
            </a:xfrm>
            <a:prstGeom prst="rect">
              <a:avLst/>
            </a:prstGeom>
            <a:noFill/>
          </p:spPr>
          <p:txBody>
            <a:bodyPr wrap="none" rtlCol="0">
              <a:spAutoFit/>
            </a:bodyPr>
            <a:lstStyle/>
            <a:p>
              <a:r>
                <a:rPr lang="de-DE" dirty="0"/>
                <a:t>Schwenkarm</a:t>
              </a:r>
            </a:p>
          </p:txBody>
        </p:sp>
        <p:sp>
          <p:nvSpPr>
            <p:cNvPr id="8" name="Textfeld 7">
              <a:extLst>
                <a:ext uri="{FF2B5EF4-FFF2-40B4-BE49-F238E27FC236}">
                  <a16:creationId xmlns:a16="http://schemas.microsoft.com/office/drawing/2014/main" id="{C8A467E7-15A8-409A-BE41-B80AE8BECC19}"/>
                </a:ext>
              </a:extLst>
            </p:cNvPr>
            <p:cNvSpPr txBox="1"/>
            <p:nvPr/>
          </p:nvSpPr>
          <p:spPr>
            <a:xfrm>
              <a:off x="7559996" y="2617449"/>
              <a:ext cx="963084" cy="369332"/>
            </a:xfrm>
            <a:prstGeom prst="rect">
              <a:avLst/>
            </a:prstGeom>
            <a:noFill/>
          </p:spPr>
          <p:txBody>
            <a:bodyPr wrap="none" rtlCol="0">
              <a:spAutoFit/>
            </a:bodyPr>
            <a:lstStyle/>
            <a:p>
              <a:r>
                <a:rPr lang="de-DE" dirty="0"/>
                <a:t>E-Motor</a:t>
              </a:r>
            </a:p>
          </p:txBody>
        </p:sp>
        <p:sp>
          <p:nvSpPr>
            <p:cNvPr id="9" name="Textfeld 8">
              <a:extLst>
                <a:ext uri="{FF2B5EF4-FFF2-40B4-BE49-F238E27FC236}">
                  <a16:creationId xmlns:a16="http://schemas.microsoft.com/office/drawing/2014/main" id="{4714C229-96A7-4AE5-8EC4-EBCCA77DE9EE}"/>
                </a:ext>
              </a:extLst>
            </p:cNvPr>
            <p:cNvSpPr txBox="1"/>
            <p:nvPr/>
          </p:nvSpPr>
          <p:spPr>
            <a:xfrm>
              <a:off x="7559996" y="1597743"/>
              <a:ext cx="1040157" cy="369332"/>
            </a:xfrm>
            <a:prstGeom prst="rect">
              <a:avLst/>
            </a:prstGeom>
            <a:noFill/>
          </p:spPr>
          <p:txBody>
            <a:bodyPr wrap="none" rtlCol="0">
              <a:spAutoFit/>
            </a:bodyPr>
            <a:lstStyle/>
            <a:p>
              <a:r>
                <a:rPr lang="de-DE" dirty="0"/>
                <a:t>Propeller</a:t>
              </a:r>
            </a:p>
          </p:txBody>
        </p:sp>
        <p:cxnSp>
          <p:nvCxnSpPr>
            <p:cNvPr id="10" name="Gerade Verbindung mit Pfeil 9">
              <a:extLst>
                <a:ext uri="{FF2B5EF4-FFF2-40B4-BE49-F238E27FC236}">
                  <a16:creationId xmlns:a16="http://schemas.microsoft.com/office/drawing/2014/main" id="{CEA8B898-D94A-46E6-BC73-8FC64A009BDD}"/>
                </a:ext>
              </a:extLst>
            </p:cNvPr>
            <p:cNvCxnSpPr>
              <a:stCxn id="4" idx="0"/>
            </p:cNvCxnSpPr>
            <p:nvPr/>
          </p:nvCxnSpPr>
          <p:spPr>
            <a:xfrm flipH="1" flipV="1">
              <a:off x="8944093" y="5486400"/>
              <a:ext cx="211741" cy="24554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sp>
        <p:nvSpPr>
          <p:cNvPr id="11" name="Textfeld 10">
            <a:extLst>
              <a:ext uri="{FF2B5EF4-FFF2-40B4-BE49-F238E27FC236}">
                <a16:creationId xmlns:a16="http://schemas.microsoft.com/office/drawing/2014/main" id="{3B809A60-C100-410A-AE54-CE5F7923E6ED}"/>
              </a:ext>
            </a:extLst>
          </p:cNvPr>
          <p:cNvSpPr txBox="1"/>
          <p:nvPr/>
        </p:nvSpPr>
        <p:spPr>
          <a:xfrm>
            <a:off x="6596985" y="6191211"/>
            <a:ext cx="3729547" cy="276999"/>
          </a:xfrm>
          <a:prstGeom prst="rect">
            <a:avLst/>
          </a:prstGeom>
          <a:noFill/>
        </p:spPr>
        <p:txBody>
          <a:bodyPr wrap="none" rtlCol="0">
            <a:spAutoFit/>
          </a:bodyPr>
          <a:lstStyle/>
          <a:p>
            <a:r>
              <a:rPr lang="de-DE" sz="1200" dirty="0"/>
              <a:t>Quelle: </a:t>
            </a:r>
            <a:r>
              <a:rPr lang="de-DE" sz="1200" dirty="0">
                <a:hlinkClick r:id="rId3"/>
              </a:rPr>
              <a:t>ASG 32 El | ASSegelflug (alexander-schleicher.de)</a:t>
            </a:r>
            <a:endParaRPr lang="de-DE" sz="1200" dirty="0"/>
          </a:p>
        </p:txBody>
      </p:sp>
    </p:spTree>
    <p:extLst>
      <p:ext uri="{BB962C8B-B14F-4D97-AF65-F5344CB8AC3E}">
        <p14:creationId xmlns:p14="http://schemas.microsoft.com/office/powerpoint/2010/main" val="4267078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45FC56A-4269-4BB1-96C1-66A8326B7BB4}"/>
              </a:ext>
            </a:extLst>
          </p:cNvPr>
          <p:cNvSpPr>
            <a:spLocks noGrp="1"/>
          </p:cNvSpPr>
          <p:nvPr>
            <p:ph type="title"/>
          </p:nvPr>
        </p:nvSpPr>
        <p:spPr/>
        <p:txBody>
          <a:bodyPr>
            <a:normAutofit/>
          </a:bodyPr>
          <a:lstStyle/>
          <a:p>
            <a:r>
              <a:rPr lang="de-DE" dirty="0"/>
              <a:t>Inhalt</a:t>
            </a:r>
          </a:p>
        </p:txBody>
      </p:sp>
      <p:sp>
        <p:nvSpPr>
          <p:cNvPr id="7" name="Inhaltsplatzhalter 6">
            <a:extLst>
              <a:ext uri="{FF2B5EF4-FFF2-40B4-BE49-F238E27FC236}">
                <a16:creationId xmlns:a16="http://schemas.microsoft.com/office/drawing/2014/main" id="{D884B454-13D6-498E-9470-271E8597B3C1}"/>
              </a:ext>
            </a:extLst>
          </p:cNvPr>
          <p:cNvSpPr>
            <a:spLocks noGrp="1"/>
          </p:cNvSpPr>
          <p:nvPr>
            <p:ph sz="half" idx="1"/>
          </p:nvPr>
        </p:nvSpPr>
        <p:spPr/>
        <p:txBody>
          <a:bodyPr>
            <a:normAutofit/>
          </a:bodyPr>
          <a:lstStyle/>
          <a:p>
            <a:pPr marL="541338" indent="-541338">
              <a:lnSpc>
                <a:spcPct val="100000"/>
              </a:lnSpc>
              <a:buNone/>
            </a:pPr>
            <a:r>
              <a:rPr lang="de-DE" dirty="0">
                <a:solidFill>
                  <a:schemeClr val="bg1">
                    <a:lumMod val="75000"/>
                  </a:schemeClr>
                </a:solidFill>
              </a:rPr>
              <a:t>8.1	Flugzeugzelle </a:t>
            </a:r>
          </a:p>
          <a:p>
            <a:pPr marL="806450" indent="4763">
              <a:lnSpc>
                <a:spcPct val="100000"/>
              </a:lnSpc>
              <a:spcBef>
                <a:spcPts val="300"/>
              </a:spcBef>
              <a:spcAft>
                <a:spcPts val="600"/>
              </a:spcAft>
              <a:buNone/>
            </a:pPr>
            <a:r>
              <a:rPr lang="en-US" sz="1600" i="1" dirty="0">
                <a:solidFill>
                  <a:schemeClr val="bg1">
                    <a:lumMod val="75000"/>
                  </a:schemeClr>
                </a:solidFill>
              </a:rPr>
              <a:t>Airframe </a:t>
            </a:r>
          </a:p>
          <a:p>
            <a:pPr marL="541338" indent="-541338">
              <a:lnSpc>
                <a:spcPct val="100000"/>
              </a:lnSpc>
              <a:buNone/>
            </a:pPr>
            <a:r>
              <a:rPr lang="de-DE" dirty="0">
                <a:solidFill>
                  <a:schemeClr val="bg1">
                    <a:lumMod val="75000"/>
                  </a:schemeClr>
                </a:solidFill>
              </a:rPr>
              <a:t>8.2	Bauarten, Belastung und Beanspruchung der Struktur</a:t>
            </a:r>
          </a:p>
          <a:p>
            <a:pPr marL="806450" indent="4763">
              <a:lnSpc>
                <a:spcPct val="100000"/>
              </a:lnSpc>
              <a:spcBef>
                <a:spcPts val="300"/>
              </a:spcBef>
              <a:spcAft>
                <a:spcPts val="600"/>
              </a:spcAft>
              <a:buNone/>
            </a:pPr>
            <a:r>
              <a:rPr lang="en-US" sz="1600" i="1" dirty="0">
                <a:solidFill>
                  <a:schemeClr val="bg1">
                    <a:lumMod val="75000"/>
                  </a:schemeClr>
                </a:solidFill>
              </a:rPr>
              <a:t>System design, loads and stresses </a:t>
            </a:r>
            <a:endParaRPr lang="de-DE" sz="1600" i="1" dirty="0">
              <a:solidFill>
                <a:schemeClr val="bg1">
                  <a:lumMod val="75000"/>
                </a:schemeClr>
              </a:solidFill>
            </a:endParaRPr>
          </a:p>
          <a:p>
            <a:pPr marL="541338" indent="-541338">
              <a:lnSpc>
                <a:spcPct val="100000"/>
              </a:lnSpc>
              <a:buNone/>
            </a:pPr>
            <a:r>
              <a:rPr lang="de-DE" dirty="0">
                <a:solidFill>
                  <a:schemeClr val="bg1">
                    <a:lumMod val="75000"/>
                  </a:schemeClr>
                </a:solidFill>
              </a:rPr>
              <a:t>8.3	Fahrwerk, Räder, Reifen und Bremsen</a:t>
            </a:r>
          </a:p>
          <a:p>
            <a:pPr marL="806450" indent="4763">
              <a:lnSpc>
                <a:spcPct val="100000"/>
              </a:lnSpc>
              <a:spcBef>
                <a:spcPts val="300"/>
              </a:spcBef>
              <a:spcAft>
                <a:spcPts val="600"/>
              </a:spcAft>
              <a:buNone/>
            </a:pPr>
            <a:r>
              <a:rPr lang="en-US" sz="1600" i="1" dirty="0">
                <a:solidFill>
                  <a:schemeClr val="bg1">
                    <a:lumMod val="75000"/>
                  </a:schemeClr>
                </a:solidFill>
              </a:rPr>
              <a:t>Landing gear, wheels, tyres and brakes </a:t>
            </a:r>
            <a:endParaRPr lang="de-DE" sz="1600" i="1" dirty="0">
              <a:solidFill>
                <a:schemeClr val="bg1">
                  <a:lumMod val="75000"/>
                </a:schemeClr>
              </a:solidFill>
            </a:endParaRPr>
          </a:p>
          <a:p>
            <a:pPr marL="541338" indent="-541338">
              <a:lnSpc>
                <a:spcPct val="100000"/>
              </a:lnSpc>
              <a:buNone/>
            </a:pPr>
            <a:r>
              <a:rPr lang="de-DE" dirty="0">
                <a:solidFill>
                  <a:schemeClr val="bg1">
                    <a:lumMod val="75000"/>
                  </a:schemeClr>
                </a:solidFill>
              </a:rPr>
              <a:t>8.4	Masse und Schwerpunkt</a:t>
            </a:r>
          </a:p>
          <a:p>
            <a:pPr marL="806450" indent="4763">
              <a:lnSpc>
                <a:spcPct val="100000"/>
              </a:lnSpc>
              <a:spcBef>
                <a:spcPts val="300"/>
              </a:spcBef>
              <a:spcAft>
                <a:spcPts val="600"/>
              </a:spcAft>
              <a:buNone/>
            </a:pPr>
            <a:r>
              <a:rPr lang="en-US" sz="1600" i="1" dirty="0">
                <a:solidFill>
                  <a:schemeClr val="bg1">
                    <a:lumMod val="75000"/>
                  </a:schemeClr>
                </a:solidFill>
              </a:rPr>
              <a:t>Mass and balance </a:t>
            </a:r>
          </a:p>
          <a:p>
            <a:pPr marL="541338" indent="-541338">
              <a:lnSpc>
                <a:spcPct val="100000"/>
              </a:lnSpc>
              <a:buNone/>
            </a:pPr>
            <a:r>
              <a:rPr lang="de-DE" dirty="0">
                <a:solidFill>
                  <a:schemeClr val="bg1">
                    <a:lumMod val="75000"/>
                  </a:schemeClr>
                </a:solidFill>
              </a:rPr>
              <a:t>8.5	Steuerung</a:t>
            </a:r>
          </a:p>
          <a:p>
            <a:pPr marL="806450" indent="4763">
              <a:lnSpc>
                <a:spcPct val="100000"/>
              </a:lnSpc>
              <a:spcBef>
                <a:spcPts val="300"/>
              </a:spcBef>
              <a:spcAft>
                <a:spcPts val="600"/>
              </a:spcAft>
              <a:buNone/>
            </a:pPr>
            <a:r>
              <a:rPr lang="en-US" sz="1600" i="1" dirty="0">
                <a:solidFill>
                  <a:schemeClr val="bg1">
                    <a:lumMod val="75000"/>
                  </a:schemeClr>
                </a:solidFill>
              </a:rPr>
              <a:t>Flight controls</a:t>
            </a:r>
            <a:endParaRPr lang="de-DE" sz="1600" i="1" dirty="0">
              <a:solidFill>
                <a:schemeClr val="bg1">
                  <a:lumMod val="75000"/>
                </a:schemeClr>
              </a:solidFill>
            </a:endParaRPr>
          </a:p>
          <a:p>
            <a:pPr marL="541338" indent="-541338">
              <a:lnSpc>
                <a:spcPct val="100000"/>
              </a:lnSpc>
              <a:buNone/>
            </a:pPr>
            <a:r>
              <a:rPr lang="de-DE" dirty="0">
                <a:solidFill>
                  <a:schemeClr val="bg1">
                    <a:lumMod val="75000"/>
                  </a:schemeClr>
                </a:solidFill>
              </a:rPr>
              <a:t>8.6	Instrumentierung</a:t>
            </a:r>
          </a:p>
          <a:p>
            <a:pPr marL="806450" indent="4763">
              <a:lnSpc>
                <a:spcPct val="100000"/>
              </a:lnSpc>
              <a:spcBef>
                <a:spcPts val="300"/>
              </a:spcBef>
              <a:spcAft>
                <a:spcPts val="600"/>
              </a:spcAft>
              <a:buNone/>
            </a:pPr>
            <a:r>
              <a:rPr lang="en-US" sz="1600" i="1" dirty="0">
                <a:solidFill>
                  <a:schemeClr val="bg1">
                    <a:lumMod val="75000"/>
                  </a:schemeClr>
                </a:solidFill>
              </a:rPr>
              <a:t>Instruments</a:t>
            </a:r>
            <a:endParaRPr lang="de-DE" sz="1600" i="1" dirty="0">
              <a:solidFill>
                <a:schemeClr val="bg1">
                  <a:lumMod val="75000"/>
                </a:schemeClr>
              </a:solidFill>
            </a:endParaRPr>
          </a:p>
          <a:p>
            <a:pPr marL="541338" indent="-541338">
              <a:lnSpc>
                <a:spcPct val="100000"/>
              </a:lnSpc>
              <a:buNone/>
            </a:pPr>
            <a:r>
              <a:rPr lang="de-DE" dirty="0">
                <a:solidFill>
                  <a:schemeClr val="bg1">
                    <a:lumMod val="75000"/>
                  </a:schemeClr>
                </a:solidFill>
              </a:rPr>
              <a:t>8.7	Aufrüsten von Segelflugzeugen, Ruderanschlüsse</a:t>
            </a:r>
          </a:p>
          <a:p>
            <a:pPr marL="806450" indent="4763">
              <a:lnSpc>
                <a:spcPct val="100000"/>
              </a:lnSpc>
              <a:spcBef>
                <a:spcPts val="300"/>
              </a:spcBef>
              <a:spcAft>
                <a:spcPts val="600"/>
              </a:spcAft>
              <a:buNone/>
            </a:pPr>
            <a:r>
              <a:rPr lang="en-US" sz="1600" i="1" dirty="0">
                <a:solidFill>
                  <a:schemeClr val="bg1">
                    <a:lumMod val="75000"/>
                  </a:schemeClr>
                </a:solidFill>
              </a:rPr>
              <a:t>Rigging of aircraft, connection of control surfaces</a:t>
            </a:r>
            <a:endParaRPr lang="de-DE" sz="1600" dirty="0">
              <a:solidFill>
                <a:schemeClr val="bg1">
                  <a:lumMod val="75000"/>
                </a:schemeClr>
              </a:solidFill>
            </a:endParaRPr>
          </a:p>
        </p:txBody>
      </p:sp>
      <p:sp>
        <p:nvSpPr>
          <p:cNvPr id="8" name="Inhaltsplatzhalter 7">
            <a:extLst>
              <a:ext uri="{FF2B5EF4-FFF2-40B4-BE49-F238E27FC236}">
                <a16:creationId xmlns:a16="http://schemas.microsoft.com/office/drawing/2014/main" id="{31FCA577-669C-4922-8123-B172E19636C3}"/>
              </a:ext>
            </a:extLst>
          </p:cNvPr>
          <p:cNvSpPr>
            <a:spLocks noGrp="1"/>
          </p:cNvSpPr>
          <p:nvPr>
            <p:ph sz="half" idx="2"/>
          </p:nvPr>
        </p:nvSpPr>
        <p:spPr/>
        <p:txBody>
          <a:bodyPr>
            <a:normAutofit/>
          </a:bodyPr>
          <a:lstStyle/>
          <a:p>
            <a:pPr marL="541338" indent="-541338">
              <a:buNone/>
            </a:pPr>
            <a:r>
              <a:rPr lang="de-DE" dirty="0">
                <a:solidFill>
                  <a:schemeClr val="bg1">
                    <a:lumMod val="75000"/>
                  </a:schemeClr>
                </a:solidFill>
              </a:rPr>
              <a:t>8.8	Handbücher und Betriebsanweisungen</a:t>
            </a:r>
          </a:p>
          <a:p>
            <a:pPr marL="806450" indent="4763">
              <a:spcBef>
                <a:spcPts val="300"/>
              </a:spcBef>
              <a:spcAft>
                <a:spcPts val="600"/>
              </a:spcAft>
              <a:buNone/>
            </a:pPr>
            <a:r>
              <a:rPr lang="en-US" sz="1600" i="1" dirty="0">
                <a:solidFill>
                  <a:schemeClr val="bg1">
                    <a:lumMod val="75000"/>
                  </a:schemeClr>
                </a:solidFill>
              </a:rPr>
              <a:t>Manuals and documents </a:t>
            </a:r>
          </a:p>
          <a:p>
            <a:pPr marL="541338" indent="-541338">
              <a:buNone/>
            </a:pPr>
            <a:r>
              <a:rPr lang="de-DE" dirty="0">
                <a:solidFill>
                  <a:schemeClr val="bg1">
                    <a:lumMod val="75000"/>
                  </a:schemeClr>
                </a:solidFill>
              </a:rPr>
              <a:t>8.9	Lufttüchtigkeit und Instandhaltung</a:t>
            </a:r>
          </a:p>
          <a:p>
            <a:pPr marL="806450" indent="4763">
              <a:spcBef>
                <a:spcPts val="300"/>
              </a:spcBef>
              <a:spcAft>
                <a:spcPts val="600"/>
              </a:spcAft>
              <a:buNone/>
            </a:pPr>
            <a:r>
              <a:rPr lang="en-US" sz="1600" i="1" dirty="0">
                <a:solidFill>
                  <a:schemeClr val="bg1">
                    <a:lumMod val="75000"/>
                  </a:schemeClr>
                </a:solidFill>
              </a:rPr>
              <a:t>Airworthiness and maintenance </a:t>
            </a:r>
            <a:endParaRPr lang="de-DE" sz="1600" i="1" dirty="0">
              <a:solidFill>
                <a:schemeClr val="bg1">
                  <a:lumMod val="75000"/>
                </a:schemeClr>
              </a:solidFill>
            </a:endParaRPr>
          </a:p>
          <a:p>
            <a:pPr marL="541338" indent="-541338">
              <a:buNone/>
            </a:pPr>
            <a:r>
              <a:rPr lang="de-DE" dirty="0"/>
              <a:t>8.10	Zelle, Motoren und Propeller</a:t>
            </a:r>
          </a:p>
          <a:p>
            <a:pPr marL="806450" indent="4763">
              <a:spcBef>
                <a:spcPts val="300"/>
              </a:spcBef>
              <a:spcAft>
                <a:spcPts val="600"/>
              </a:spcAft>
              <a:buNone/>
            </a:pPr>
            <a:r>
              <a:rPr lang="en-US" sz="1600" i="1" dirty="0">
                <a:solidFill>
                  <a:srgbClr val="044C96"/>
                </a:solidFill>
              </a:rPr>
              <a:t>Airframe, engines and propellers </a:t>
            </a:r>
            <a:endParaRPr lang="de-DE" sz="1600" i="1" dirty="0">
              <a:solidFill>
                <a:srgbClr val="044C96"/>
              </a:solidFill>
            </a:endParaRPr>
          </a:p>
          <a:p>
            <a:pPr marL="541338" indent="-541338">
              <a:buNone/>
            </a:pPr>
            <a:r>
              <a:rPr lang="de-DE" dirty="0">
                <a:solidFill>
                  <a:schemeClr val="bg1">
                    <a:lumMod val="75000"/>
                  </a:schemeClr>
                </a:solidFill>
              </a:rPr>
              <a:t>8.11	Wasserballastanlagen</a:t>
            </a:r>
          </a:p>
          <a:p>
            <a:pPr marL="806450" indent="4763">
              <a:spcBef>
                <a:spcPts val="300"/>
              </a:spcBef>
              <a:spcAft>
                <a:spcPts val="600"/>
              </a:spcAft>
              <a:buNone/>
            </a:pPr>
            <a:r>
              <a:rPr lang="en-US" sz="1600" i="1" dirty="0">
                <a:solidFill>
                  <a:schemeClr val="bg1">
                    <a:lumMod val="75000"/>
                  </a:schemeClr>
                </a:solidFill>
              </a:rPr>
              <a:t>Water ballast systems </a:t>
            </a:r>
          </a:p>
          <a:p>
            <a:pPr marL="541338" indent="-541338">
              <a:buNone/>
            </a:pPr>
            <a:r>
              <a:rPr lang="de-DE" dirty="0">
                <a:solidFill>
                  <a:schemeClr val="bg1">
                    <a:lumMod val="75000"/>
                  </a:schemeClr>
                </a:solidFill>
              </a:rPr>
              <a:t>8.12	Batterien (Kapazität und Einsatzgrenzen)</a:t>
            </a:r>
          </a:p>
          <a:p>
            <a:pPr marL="806450" indent="4763">
              <a:spcBef>
                <a:spcPts val="300"/>
              </a:spcBef>
              <a:spcAft>
                <a:spcPts val="600"/>
              </a:spcAft>
              <a:buNone/>
            </a:pPr>
            <a:r>
              <a:rPr lang="en-US" sz="1600" i="1" dirty="0">
                <a:solidFill>
                  <a:schemeClr val="bg1">
                    <a:lumMod val="75000"/>
                  </a:schemeClr>
                </a:solidFill>
              </a:rPr>
              <a:t>Batteries (performance and operational limitations)</a:t>
            </a:r>
            <a:endParaRPr lang="de-DE" sz="1600" i="1" dirty="0">
              <a:solidFill>
                <a:schemeClr val="bg1">
                  <a:lumMod val="75000"/>
                </a:schemeClr>
              </a:solidFill>
            </a:endParaRPr>
          </a:p>
          <a:p>
            <a:pPr marL="541338" indent="-541338">
              <a:buNone/>
            </a:pPr>
            <a:r>
              <a:rPr lang="de-DE" dirty="0">
                <a:solidFill>
                  <a:schemeClr val="bg1">
                    <a:lumMod val="75000"/>
                  </a:schemeClr>
                </a:solidFill>
              </a:rPr>
              <a:t>8.13	Rettungsfallschirme </a:t>
            </a:r>
          </a:p>
          <a:p>
            <a:pPr marL="806450" indent="4763">
              <a:spcBef>
                <a:spcPts val="300"/>
              </a:spcBef>
              <a:spcAft>
                <a:spcPts val="600"/>
              </a:spcAft>
              <a:buNone/>
            </a:pPr>
            <a:r>
              <a:rPr lang="en-US" sz="1600" i="1" dirty="0">
                <a:solidFill>
                  <a:schemeClr val="bg1">
                    <a:lumMod val="75000"/>
                  </a:schemeClr>
                </a:solidFill>
              </a:rPr>
              <a:t>Emergency parachutes</a:t>
            </a:r>
            <a:endParaRPr lang="de-DE" sz="1600" i="1" dirty="0">
              <a:solidFill>
                <a:schemeClr val="bg1">
                  <a:lumMod val="75000"/>
                </a:schemeClr>
              </a:solidFill>
            </a:endParaRPr>
          </a:p>
          <a:p>
            <a:pPr marL="541338" indent="-541338">
              <a:buNone/>
            </a:pPr>
            <a:r>
              <a:rPr lang="de-DE" dirty="0">
                <a:solidFill>
                  <a:schemeClr val="bg1">
                    <a:lumMod val="75000"/>
                  </a:schemeClr>
                </a:solidFill>
              </a:rPr>
              <a:t>8.14	Notaustiegshilfen </a:t>
            </a:r>
          </a:p>
          <a:p>
            <a:pPr marL="806450" indent="4763">
              <a:spcBef>
                <a:spcPts val="300"/>
              </a:spcBef>
              <a:spcAft>
                <a:spcPts val="600"/>
              </a:spcAft>
              <a:buNone/>
            </a:pPr>
            <a:r>
              <a:rPr lang="en-US" sz="1600" i="1" dirty="0">
                <a:solidFill>
                  <a:schemeClr val="bg1">
                    <a:lumMod val="75000"/>
                  </a:schemeClr>
                </a:solidFill>
              </a:rPr>
              <a:t>Emergency bail-out aid</a:t>
            </a:r>
            <a:endParaRPr lang="de-DE" sz="1600" dirty="0">
              <a:solidFill>
                <a:schemeClr val="bg1">
                  <a:lumMod val="75000"/>
                </a:schemeClr>
              </a:solidFill>
            </a:endParaRPr>
          </a:p>
        </p:txBody>
      </p:sp>
    </p:spTree>
    <p:extLst>
      <p:ext uri="{BB962C8B-B14F-4D97-AF65-F5344CB8AC3E}">
        <p14:creationId xmlns:p14="http://schemas.microsoft.com/office/powerpoint/2010/main" val="1182505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78A24B20-CBA7-E420-9EE0-F9EE934BAD6F}"/>
              </a:ext>
            </a:extLst>
          </p:cNvPr>
          <p:cNvSpPr>
            <a:spLocks noGrp="1"/>
          </p:cNvSpPr>
          <p:nvPr>
            <p:ph type="title"/>
          </p:nvPr>
        </p:nvSpPr>
        <p:spPr/>
        <p:txBody>
          <a:bodyPr/>
          <a:lstStyle/>
          <a:p>
            <a:r>
              <a:rPr lang="en-US" sz="2400" dirty="0"/>
              <a:t>FES Systeme (Front Electric Self- sustainer system)</a:t>
            </a:r>
            <a:endParaRPr lang="de-DE" sz="2400" dirty="0"/>
          </a:p>
        </p:txBody>
      </p:sp>
      <p:sp>
        <p:nvSpPr>
          <p:cNvPr id="8" name="Inhaltsplatzhalter 7">
            <a:extLst>
              <a:ext uri="{FF2B5EF4-FFF2-40B4-BE49-F238E27FC236}">
                <a16:creationId xmlns:a16="http://schemas.microsoft.com/office/drawing/2014/main" id="{5195E178-F53A-8125-81C5-BAF250C9A671}"/>
              </a:ext>
            </a:extLst>
          </p:cNvPr>
          <p:cNvSpPr>
            <a:spLocks noGrp="1"/>
          </p:cNvSpPr>
          <p:nvPr>
            <p:ph idx="1"/>
          </p:nvPr>
        </p:nvSpPr>
        <p:spPr/>
        <p:txBody>
          <a:bodyPr/>
          <a:lstStyle/>
          <a:p>
            <a:r>
              <a:rPr lang="de-DE" dirty="0"/>
              <a:t>Neben einem elektrischen Klapptriebwerk, gibt es auch Fronttriebwerke, FES Systeme genannt (Front Electric Self-launch/Self- sustainer system), bei dem ein Propeller an der Rumpfnase durch Zentrifugalkräfte aufklappt, sobald das Triebwerk eingeschaltet wird.</a:t>
            </a:r>
          </a:p>
        </p:txBody>
      </p:sp>
      <p:sp>
        <p:nvSpPr>
          <p:cNvPr id="5" name="Foliennummernplatzhalter 4">
            <a:extLst>
              <a:ext uri="{FF2B5EF4-FFF2-40B4-BE49-F238E27FC236}">
                <a16:creationId xmlns:a16="http://schemas.microsoft.com/office/drawing/2014/main" id="{3C31CCE7-39AB-7C51-4049-EBDD9C3A0B99}"/>
              </a:ext>
            </a:extLst>
          </p:cNvPr>
          <p:cNvSpPr>
            <a:spLocks noGrp="1"/>
          </p:cNvSpPr>
          <p:nvPr>
            <p:ph type="sldNum" sz="quarter" idx="12"/>
          </p:nvPr>
        </p:nvSpPr>
        <p:spPr/>
        <p:txBody>
          <a:bodyPr/>
          <a:lstStyle/>
          <a:p>
            <a:fld id="{1BAF13B1-D0BA-4A19-B609-64C08BFDA19E}" type="slidenum">
              <a:rPr lang="de-DE" smtClean="0"/>
              <a:pPr/>
              <a:t>20</a:t>
            </a:fld>
            <a:endParaRPr lang="de-DE" dirty="0"/>
          </a:p>
        </p:txBody>
      </p:sp>
      <p:pic>
        <p:nvPicPr>
          <p:cNvPr id="2050" name="Picture 2" descr="8 10 FES">
            <a:extLst>
              <a:ext uri="{FF2B5EF4-FFF2-40B4-BE49-F238E27FC236}">
                <a16:creationId xmlns:a16="http://schemas.microsoft.com/office/drawing/2014/main" id="{622B2CE8-1389-1503-618D-F3B96901C9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263" y="2062216"/>
            <a:ext cx="10643162" cy="3575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162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36C844-0901-3FCB-0A77-9ED6DF61CE66}"/>
              </a:ext>
            </a:extLst>
          </p:cNvPr>
          <p:cNvSpPr>
            <a:spLocks noGrp="1"/>
          </p:cNvSpPr>
          <p:nvPr>
            <p:ph type="title"/>
          </p:nvPr>
        </p:nvSpPr>
        <p:spPr/>
        <p:txBody>
          <a:bodyPr>
            <a:normAutofit/>
          </a:bodyPr>
          <a:lstStyle/>
          <a:p>
            <a:r>
              <a:rPr lang="de-DE" dirty="0"/>
              <a:t>FES Elektroantrieb</a:t>
            </a:r>
          </a:p>
        </p:txBody>
      </p:sp>
      <p:sp>
        <p:nvSpPr>
          <p:cNvPr id="3" name="Inhaltsplatzhalter 2">
            <a:extLst>
              <a:ext uri="{FF2B5EF4-FFF2-40B4-BE49-F238E27FC236}">
                <a16:creationId xmlns:a16="http://schemas.microsoft.com/office/drawing/2014/main" id="{32AF0F5B-20E0-1067-5517-723A1020A928}"/>
              </a:ext>
            </a:extLst>
          </p:cNvPr>
          <p:cNvSpPr>
            <a:spLocks noGrp="1"/>
          </p:cNvSpPr>
          <p:nvPr>
            <p:ph idx="1"/>
          </p:nvPr>
        </p:nvSpPr>
        <p:spPr/>
        <p:txBody>
          <a:bodyPr/>
          <a:lstStyle/>
          <a:p>
            <a:r>
              <a:rPr lang="de-DE" dirty="0"/>
              <a:t>Der bürstenlose Elektromotor ist direkt in der Nase des Rumpfes untergebracht</a:t>
            </a:r>
          </a:p>
        </p:txBody>
      </p:sp>
      <p:sp>
        <p:nvSpPr>
          <p:cNvPr id="4" name="Foliennummernplatzhalter 3">
            <a:extLst>
              <a:ext uri="{FF2B5EF4-FFF2-40B4-BE49-F238E27FC236}">
                <a16:creationId xmlns:a16="http://schemas.microsoft.com/office/drawing/2014/main" id="{B1F08996-D020-8015-F0BD-75B8F13EC21D}"/>
              </a:ext>
            </a:extLst>
          </p:cNvPr>
          <p:cNvSpPr>
            <a:spLocks noGrp="1"/>
          </p:cNvSpPr>
          <p:nvPr>
            <p:ph type="sldNum" sz="quarter" idx="12"/>
          </p:nvPr>
        </p:nvSpPr>
        <p:spPr/>
        <p:txBody>
          <a:bodyPr/>
          <a:lstStyle/>
          <a:p>
            <a:fld id="{EA7A0297-C0D7-4773-8C33-4B8B14BC8223}" type="slidenum">
              <a:rPr lang="de-DE" smtClean="0"/>
              <a:t>21</a:t>
            </a:fld>
            <a:endParaRPr lang="de-DE" dirty="0"/>
          </a:p>
        </p:txBody>
      </p:sp>
      <p:pic>
        <p:nvPicPr>
          <p:cNvPr id="6" name="Grafik 5">
            <a:extLst>
              <a:ext uri="{FF2B5EF4-FFF2-40B4-BE49-F238E27FC236}">
                <a16:creationId xmlns:a16="http://schemas.microsoft.com/office/drawing/2014/main" id="{C60A4A56-B37B-1A6B-4E6E-D99E2F940699}"/>
              </a:ext>
            </a:extLst>
          </p:cNvPr>
          <p:cNvPicPr>
            <a:picLocks noChangeAspect="1"/>
          </p:cNvPicPr>
          <p:nvPr/>
        </p:nvPicPr>
        <p:blipFill>
          <a:blip r:embed="rId2"/>
          <a:stretch>
            <a:fillRect/>
          </a:stretch>
        </p:blipFill>
        <p:spPr>
          <a:xfrm>
            <a:off x="5642542" y="1978702"/>
            <a:ext cx="5433133" cy="3630493"/>
          </a:xfrm>
          <a:prstGeom prst="rect">
            <a:avLst/>
          </a:prstGeom>
        </p:spPr>
      </p:pic>
      <p:pic>
        <p:nvPicPr>
          <p:cNvPr id="7" name="Grafik 6" descr="Abb.8.10.2.3 FES Antrieb">
            <a:hlinkClick r:id="rId3"/>
            <a:extLst>
              <a:ext uri="{FF2B5EF4-FFF2-40B4-BE49-F238E27FC236}">
                <a16:creationId xmlns:a16="http://schemas.microsoft.com/office/drawing/2014/main" id="{6EA7BAE4-A584-2A8A-D6A3-2C78C8D2052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06709" y="1978702"/>
            <a:ext cx="3870990" cy="3545466"/>
          </a:xfrm>
          <a:prstGeom prst="rect">
            <a:avLst/>
          </a:prstGeom>
          <a:noFill/>
          <a:ln>
            <a:noFill/>
          </a:ln>
        </p:spPr>
      </p:pic>
    </p:spTree>
    <p:extLst>
      <p:ext uri="{BB962C8B-B14F-4D97-AF65-F5344CB8AC3E}">
        <p14:creationId xmlns:p14="http://schemas.microsoft.com/office/powerpoint/2010/main" val="3138530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22414A-2CE2-F1A4-0BC6-11269CCD69D0}"/>
              </a:ext>
            </a:extLst>
          </p:cNvPr>
          <p:cNvSpPr>
            <a:spLocks noGrp="1"/>
          </p:cNvSpPr>
          <p:nvPr>
            <p:ph type="title"/>
          </p:nvPr>
        </p:nvSpPr>
        <p:spPr/>
        <p:txBody>
          <a:bodyPr/>
          <a:lstStyle/>
          <a:p>
            <a:r>
              <a:rPr lang="de-DE" dirty="0"/>
              <a:t>Aufbau des Elektromotors</a:t>
            </a:r>
          </a:p>
        </p:txBody>
      </p:sp>
      <p:sp>
        <p:nvSpPr>
          <p:cNvPr id="6" name="Inhaltsplatzhalter 5">
            <a:extLst>
              <a:ext uri="{FF2B5EF4-FFF2-40B4-BE49-F238E27FC236}">
                <a16:creationId xmlns:a16="http://schemas.microsoft.com/office/drawing/2014/main" id="{BF592890-F966-374F-3D64-7ED824DBABD8}"/>
              </a:ext>
            </a:extLst>
          </p:cNvPr>
          <p:cNvSpPr>
            <a:spLocks noGrp="1"/>
          </p:cNvSpPr>
          <p:nvPr>
            <p:ph sz="half" idx="1"/>
          </p:nvPr>
        </p:nvSpPr>
        <p:spPr/>
        <p:txBody>
          <a:bodyPr/>
          <a:lstStyle/>
          <a:p>
            <a:r>
              <a:rPr lang="de-DE" dirty="0"/>
              <a:t>Der Rotor ist permanenterregt, während der Stator aus Spulen besteht.</a:t>
            </a:r>
          </a:p>
          <a:p>
            <a:r>
              <a:rPr lang="de-DE" dirty="0"/>
              <a:t>Die Spulen werden so angesteuert, dass ein drehendes Erregerfeld (magnetisches Drehfeld) entsteht.</a:t>
            </a:r>
          </a:p>
          <a:p>
            <a:r>
              <a:rPr lang="de-DE" dirty="0"/>
              <a:t>Das Drehmoment resultiert aus der Wechselwirkung zwischen den beiden Magnetfeldern: dem permanent erregten Rotor und dem Erregerfeld im Stator.</a:t>
            </a:r>
          </a:p>
          <a:p>
            <a:r>
              <a:rPr lang="de-DE" dirty="0"/>
              <a:t>Es gibt zwei Arten von Rotoren: Innenläufer (innerhalb des Stators) und Außenläufer (außerhalb des Stators).</a:t>
            </a:r>
          </a:p>
        </p:txBody>
      </p:sp>
      <p:sp>
        <p:nvSpPr>
          <p:cNvPr id="7" name="Inhaltsplatzhalter 6">
            <a:extLst>
              <a:ext uri="{FF2B5EF4-FFF2-40B4-BE49-F238E27FC236}">
                <a16:creationId xmlns:a16="http://schemas.microsoft.com/office/drawing/2014/main" id="{8B94E365-C64C-003A-657A-1EC056E2A711}"/>
              </a:ext>
            </a:extLst>
          </p:cNvPr>
          <p:cNvSpPr>
            <a:spLocks noGrp="1"/>
          </p:cNvSpPr>
          <p:nvPr>
            <p:ph sz="half" idx="2"/>
          </p:nvPr>
        </p:nvSpPr>
        <p:spPr/>
        <p:txBody>
          <a:bodyPr/>
          <a:lstStyle/>
          <a:p>
            <a:r>
              <a:rPr lang="de-DE" dirty="0"/>
              <a:t>So werden Drehfelder werden erzeugt, um die Wellen von Drehstrommotoren und selbstständig anlaufenden Wechselstrommotoren anzutreiben. </a:t>
            </a:r>
          </a:p>
          <a:p>
            <a:r>
              <a:rPr lang="de-DE" dirty="0"/>
              <a:t>Das Drehfeld zieht den koaxial auf der Welle des Motors befestigten Rotor magnetisch mit.</a:t>
            </a:r>
          </a:p>
        </p:txBody>
      </p:sp>
      <p:sp>
        <p:nvSpPr>
          <p:cNvPr id="4" name="Foliennummernplatzhalter 3">
            <a:extLst>
              <a:ext uri="{FF2B5EF4-FFF2-40B4-BE49-F238E27FC236}">
                <a16:creationId xmlns:a16="http://schemas.microsoft.com/office/drawing/2014/main" id="{AD8A7E06-FAEB-A942-798F-FEAD68031D4B}"/>
              </a:ext>
            </a:extLst>
          </p:cNvPr>
          <p:cNvSpPr>
            <a:spLocks noGrp="1"/>
          </p:cNvSpPr>
          <p:nvPr>
            <p:ph type="sldNum" sz="quarter" idx="12"/>
          </p:nvPr>
        </p:nvSpPr>
        <p:spPr/>
        <p:txBody>
          <a:bodyPr/>
          <a:lstStyle/>
          <a:p>
            <a:fld id="{1BAF13B1-D0BA-4A19-B609-64C08BFDA19E}" type="slidenum">
              <a:rPr lang="de-DE" smtClean="0"/>
              <a:pPr/>
              <a:t>22</a:t>
            </a:fld>
            <a:endParaRPr lang="de-DE" dirty="0"/>
          </a:p>
        </p:txBody>
      </p:sp>
      <p:pic>
        <p:nvPicPr>
          <p:cNvPr id="4098" name="Picture 2" descr="8 10 3phase elektro">
            <a:extLst>
              <a:ext uri="{FF2B5EF4-FFF2-40B4-BE49-F238E27FC236}">
                <a16:creationId xmlns:a16="http://schemas.microsoft.com/office/drawing/2014/main" id="{AECA98E9-D9F2-D2C4-D9EE-07D0627809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4409" y="3931697"/>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k 10">
            <a:extLst>
              <a:ext uri="{FF2B5EF4-FFF2-40B4-BE49-F238E27FC236}">
                <a16:creationId xmlns:a16="http://schemas.microsoft.com/office/drawing/2014/main" id="{F8FCF339-C4CA-FB5E-D76E-DA3A8ED0A8F2}"/>
              </a:ext>
            </a:extLst>
          </p:cNvPr>
          <p:cNvPicPr>
            <a:picLocks noChangeAspect="1"/>
          </p:cNvPicPr>
          <p:nvPr/>
        </p:nvPicPr>
        <p:blipFill>
          <a:blip r:embed="rId3"/>
          <a:stretch>
            <a:fillRect/>
          </a:stretch>
        </p:blipFill>
        <p:spPr>
          <a:xfrm>
            <a:off x="6421569" y="3073158"/>
            <a:ext cx="5429571" cy="3144539"/>
          </a:xfrm>
          <a:prstGeom prst="rect">
            <a:avLst/>
          </a:prstGeom>
        </p:spPr>
      </p:pic>
    </p:spTree>
    <p:extLst>
      <p:ext uri="{BB962C8B-B14F-4D97-AF65-F5344CB8AC3E}">
        <p14:creationId xmlns:p14="http://schemas.microsoft.com/office/powerpoint/2010/main" val="87502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3CF7DD-5F7B-9F8E-9DA9-6F3E68DF77D3}"/>
              </a:ext>
            </a:extLst>
          </p:cNvPr>
          <p:cNvSpPr>
            <a:spLocks noGrp="1"/>
          </p:cNvSpPr>
          <p:nvPr>
            <p:ph type="title"/>
          </p:nvPr>
        </p:nvSpPr>
        <p:spPr/>
        <p:txBody>
          <a:bodyPr>
            <a:normAutofit/>
          </a:bodyPr>
          <a:lstStyle/>
          <a:p>
            <a:r>
              <a:rPr lang="de-DE" dirty="0"/>
              <a:t>Energiespeicher, Batterie</a:t>
            </a:r>
          </a:p>
        </p:txBody>
      </p:sp>
      <p:sp>
        <p:nvSpPr>
          <p:cNvPr id="3" name="Inhaltsplatzhalter 2">
            <a:extLst>
              <a:ext uri="{FF2B5EF4-FFF2-40B4-BE49-F238E27FC236}">
                <a16:creationId xmlns:a16="http://schemas.microsoft.com/office/drawing/2014/main" id="{BC22CCBA-78DE-FF7E-7F47-FD40BC84EF58}"/>
              </a:ext>
            </a:extLst>
          </p:cNvPr>
          <p:cNvSpPr>
            <a:spLocks noGrp="1"/>
          </p:cNvSpPr>
          <p:nvPr>
            <p:ph idx="1"/>
          </p:nvPr>
        </p:nvSpPr>
        <p:spPr>
          <a:xfrm>
            <a:off x="178676" y="892788"/>
            <a:ext cx="5658907" cy="5551331"/>
          </a:xfrm>
        </p:spPr>
        <p:txBody>
          <a:bodyPr/>
          <a:lstStyle/>
          <a:p>
            <a:r>
              <a:rPr lang="de-DE" dirty="0"/>
              <a:t>Der Hauptteil der Batterie besteht aus Rundzellen [1], die parallel und in Reihe miteinander verbunden sind. </a:t>
            </a:r>
          </a:p>
          <a:p>
            <a:r>
              <a:rPr lang="de-DE" dirty="0"/>
              <a:t>Im oberen Teil der Batterie befindet sich der Bereich für das Batterie-Management-System [2]. </a:t>
            </a:r>
          </a:p>
          <a:p>
            <a:r>
              <a:rPr lang="de-DE" dirty="0"/>
              <a:t>Auf der Rückseite der Batterie befindet der Service-Disconnect [3] und darunter die Kabeldurchführung für die Hochvolt-Kabel [4]. </a:t>
            </a:r>
          </a:p>
          <a:p>
            <a:r>
              <a:rPr lang="de-DE" dirty="0"/>
              <a:t>Auf der Oberseite der Batterie befinden sich seitlich 2 Zurrpunkte [5], an welchen Ringösen zum Heben der Batterie eingeschraubt werden können.</a:t>
            </a:r>
          </a:p>
        </p:txBody>
      </p:sp>
      <p:sp>
        <p:nvSpPr>
          <p:cNvPr id="4" name="Foliennummernplatzhalter 3">
            <a:extLst>
              <a:ext uri="{FF2B5EF4-FFF2-40B4-BE49-F238E27FC236}">
                <a16:creationId xmlns:a16="http://schemas.microsoft.com/office/drawing/2014/main" id="{081AC590-1EF6-A8A7-6E8F-A55E1C90EEB7}"/>
              </a:ext>
            </a:extLst>
          </p:cNvPr>
          <p:cNvSpPr>
            <a:spLocks noGrp="1"/>
          </p:cNvSpPr>
          <p:nvPr>
            <p:ph type="sldNum" sz="quarter" idx="12"/>
          </p:nvPr>
        </p:nvSpPr>
        <p:spPr/>
        <p:txBody>
          <a:bodyPr/>
          <a:lstStyle/>
          <a:p>
            <a:fld id="{EA7A0297-C0D7-4773-8C33-4B8B14BC8223}" type="slidenum">
              <a:rPr lang="de-DE" smtClean="0"/>
              <a:t>23</a:t>
            </a:fld>
            <a:endParaRPr lang="de-DE" dirty="0"/>
          </a:p>
        </p:txBody>
      </p:sp>
      <p:pic>
        <p:nvPicPr>
          <p:cNvPr id="5" name="Grafik 4" descr="Ein Bild, das Grün enthält.&#10;&#10;Automatisch generierte Beschreibung">
            <a:extLst>
              <a:ext uri="{FF2B5EF4-FFF2-40B4-BE49-F238E27FC236}">
                <a16:creationId xmlns:a16="http://schemas.microsoft.com/office/drawing/2014/main" id="{65D874E6-658B-99BA-5739-B6F1F6298729}"/>
              </a:ext>
            </a:extLst>
          </p:cNvPr>
          <p:cNvPicPr>
            <a:picLocks noChangeAspect="1"/>
          </p:cNvPicPr>
          <p:nvPr/>
        </p:nvPicPr>
        <p:blipFill>
          <a:blip r:embed="rId2"/>
          <a:stretch>
            <a:fillRect/>
          </a:stretch>
        </p:blipFill>
        <p:spPr>
          <a:xfrm>
            <a:off x="5777948" y="1286275"/>
            <a:ext cx="5812459" cy="4774959"/>
          </a:xfrm>
          <a:prstGeom prst="rect">
            <a:avLst/>
          </a:prstGeom>
        </p:spPr>
      </p:pic>
    </p:spTree>
    <p:extLst>
      <p:ext uri="{BB962C8B-B14F-4D97-AF65-F5344CB8AC3E}">
        <p14:creationId xmlns:p14="http://schemas.microsoft.com/office/powerpoint/2010/main" val="24269286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2C4240-2517-4296-8DA7-48461EEB46AD}"/>
              </a:ext>
            </a:extLst>
          </p:cNvPr>
          <p:cNvSpPr>
            <a:spLocks noGrp="1"/>
          </p:cNvSpPr>
          <p:nvPr>
            <p:ph type="title"/>
          </p:nvPr>
        </p:nvSpPr>
        <p:spPr/>
        <p:txBody>
          <a:bodyPr>
            <a:normAutofit/>
          </a:bodyPr>
          <a:lstStyle/>
          <a:p>
            <a:r>
              <a:rPr lang="de-DE" dirty="0"/>
              <a:t>LS8 Neo – Batterien richtig einsetzen</a:t>
            </a:r>
          </a:p>
        </p:txBody>
      </p:sp>
      <p:pic>
        <p:nvPicPr>
          <p:cNvPr id="4" name="Onlinemedien 3" title="New LS8-e neo review | Electric Glider 15 m &amp; 18 m wingspan">
            <a:hlinkClick r:id="" action="ppaction://media"/>
            <a:extLst>
              <a:ext uri="{FF2B5EF4-FFF2-40B4-BE49-F238E27FC236}">
                <a16:creationId xmlns:a16="http://schemas.microsoft.com/office/drawing/2014/main" id="{F33C0069-68C0-427A-A9F7-7B2B0FC7A55F}"/>
              </a:ext>
            </a:extLst>
          </p:cNvPr>
          <p:cNvPicPr>
            <a:picLocks noGrp="1" noRot="1" noChangeAspect="1"/>
          </p:cNvPicPr>
          <p:nvPr>
            <p:ph idx="1"/>
            <a:videoFile r:link="rId1"/>
          </p:nvPr>
        </p:nvPicPr>
        <p:blipFill>
          <a:blip r:embed="rId3"/>
          <a:stretch>
            <a:fillRect/>
          </a:stretch>
        </p:blipFill>
        <p:spPr>
          <a:xfrm>
            <a:off x="1728032" y="1212574"/>
            <a:ext cx="8065325" cy="4556909"/>
          </a:xfrm>
          <a:prstGeom prst="rect">
            <a:avLst/>
          </a:prstGeom>
        </p:spPr>
      </p:pic>
    </p:spTree>
    <p:extLst>
      <p:ext uri="{BB962C8B-B14F-4D97-AF65-F5344CB8AC3E}">
        <p14:creationId xmlns:p14="http://schemas.microsoft.com/office/powerpoint/2010/main" val="416866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40C974-9614-6B07-36E4-7AFE6D94D447}"/>
              </a:ext>
            </a:extLst>
          </p:cNvPr>
          <p:cNvSpPr>
            <a:spLocks noGrp="1"/>
          </p:cNvSpPr>
          <p:nvPr>
            <p:ph type="title"/>
          </p:nvPr>
        </p:nvSpPr>
        <p:spPr/>
        <p:txBody>
          <a:bodyPr>
            <a:normAutofit/>
          </a:bodyPr>
          <a:lstStyle/>
          <a:p>
            <a:r>
              <a:rPr lang="de-DE" dirty="0"/>
              <a:t>Finger weg von orangenen Kabeln!</a:t>
            </a:r>
          </a:p>
        </p:txBody>
      </p:sp>
      <p:sp>
        <p:nvSpPr>
          <p:cNvPr id="4" name="Foliennummernplatzhalter 3">
            <a:extLst>
              <a:ext uri="{FF2B5EF4-FFF2-40B4-BE49-F238E27FC236}">
                <a16:creationId xmlns:a16="http://schemas.microsoft.com/office/drawing/2014/main" id="{69D2A038-BB85-DF87-2B51-F5EC93046178}"/>
              </a:ext>
            </a:extLst>
          </p:cNvPr>
          <p:cNvSpPr>
            <a:spLocks noGrp="1"/>
          </p:cNvSpPr>
          <p:nvPr>
            <p:ph type="sldNum" sz="quarter" idx="12"/>
          </p:nvPr>
        </p:nvSpPr>
        <p:spPr/>
        <p:txBody>
          <a:bodyPr/>
          <a:lstStyle/>
          <a:p>
            <a:fld id="{EA7A0297-C0D7-4773-8C33-4B8B14BC8223}" type="slidenum">
              <a:rPr lang="de-DE" smtClean="0"/>
              <a:t>25</a:t>
            </a:fld>
            <a:endParaRPr lang="de-DE" dirty="0"/>
          </a:p>
        </p:txBody>
      </p:sp>
      <p:sp>
        <p:nvSpPr>
          <p:cNvPr id="3" name="Inhaltsplatzhalter 2">
            <a:extLst>
              <a:ext uri="{FF2B5EF4-FFF2-40B4-BE49-F238E27FC236}">
                <a16:creationId xmlns:a16="http://schemas.microsoft.com/office/drawing/2014/main" id="{08AE9E58-BA28-B9D9-1152-41D4DD16C30A}"/>
              </a:ext>
            </a:extLst>
          </p:cNvPr>
          <p:cNvSpPr>
            <a:spLocks noGrp="1"/>
          </p:cNvSpPr>
          <p:nvPr>
            <p:ph idx="1"/>
          </p:nvPr>
        </p:nvSpPr>
        <p:spPr/>
        <p:txBody>
          <a:bodyPr/>
          <a:lstStyle/>
          <a:p>
            <a:r>
              <a:rPr lang="de-DE" dirty="0"/>
              <a:t>Auch im entladenen Zustand liegt im Inneren der Batterie eine lebensgefährliche Spannung von knapp 300 V an! </a:t>
            </a:r>
          </a:p>
          <a:p>
            <a:r>
              <a:rPr lang="de-DE" dirty="0"/>
              <a:t>Arbeiten an der Batterie dürfen nur von entsprechend qualifiziertem Personal vorgenommen werden.</a:t>
            </a:r>
          </a:p>
        </p:txBody>
      </p:sp>
      <p:pic>
        <p:nvPicPr>
          <p:cNvPr id="1026" name="Picture 2">
            <a:extLst>
              <a:ext uri="{FF2B5EF4-FFF2-40B4-BE49-F238E27FC236}">
                <a16:creationId xmlns:a16="http://schemas.microsoft.com/office/drawing/2014/main" id="{4E2C36F3-1F45-FB99-62BB-28920969EB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620"/>
          <a:stretch/>
        </p:blipFill>
        <p:spPr bwMode="auto">
          <a:xfrm>
            <a:off x="8182203" y="2307174"/>
            <a:ext cx="2541510" cy="3849756"/>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59064D36-C2B4-47CC-81C6-AB320E39B25C}"/>
              </a:ext>
            </a:extLst>
          </p:cNvPr>
          <p:cNvPicPr>
            <a:picLocks noChangeAspect="1"/>
          </p:cNvPicPr>
          <p:nvPr/>
        </p:nvPicPr>
        <p:blipFill rotWithShape="1">
          <a:blip r:embed="rId3"/>
          <a:srcRect b="38488"/>
          <a:stretch/>
        </p:blipFill>
        <p:spPr>
          <a:xfrm>
            <a:off x="1099314" y="2171580"/>
            <a:ext cx="6162251" cy="3985350"/>
          </a:xfrm>
          <a:prstGeom prst="rect">
            <a:avLst/>
          </a:prstGeom>
        </p:spPr>
      </p:pic>
    </p:spTree>
    <p:extLst>
      <p:ext uri="{BB962C8B-B14F-4D97-AF65-F5344CB8AC3E}">
        <p14:creationId xmlns:p14="http://schemas.microsoft.com/office/powerpoint/2010/main" val="9346073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2BB888-2BE0-37A9-9EFA-C444F41D6CD7}"/>
              </a:ext>
            </a:extLst>
          </p:cNvPr>
          <p:cNvSpPr>
            <a:spLocks noGrp="1"/>
          </p:cNvSpPr>
          <p:nvPr>
            <p:ph type="title"/>
          </p:nvPr>
        </p:nvSpPr>
        <p:spPr/>
        <p:txBody>
          <a:bodyPr/>
          <a:lstStyle/>
          <a:p>
            <a:r>
              <a:rPr lang="de-DE" dirty="0"/>
              <a:t>Leistungselektronik</a:t>
            </a:r>
          </a:p>
        </p:txBody>
      </p:sp>
      <p:sp>
        <p:nvSpPr>
          <p:cNvPr id="3" name="Inhaltsplatzhalter 2">
            <a:extLst>
              <a:ext uri="{FF2B5EF4-FFF2-40B4-BE49-F238E27FC236}">
                <a16:creationId xmlns:a16="http://schemas.microsoft.com/office/drawing/2014/main" id="{B4D92B72-E9F0-70AE-A0DD-A3A0EE229262}"/>
              </a:ext>
            </a:extLst>
          </p:cNvPr>
          <p:cNvSpPr>
            <a:spLocks noGrp="1"/>
          </p:cNvSpPr>
          <p:nvPr>
            <p:ph idx="1"/>
          </p:nvPr>
        </p:nvSpPr>
        <p:spPr/>
        <p:txBody>
          <a:bodyPr/>
          <a:lstStyle/>
          <a:p>
            <a:r>
              <a:rPr lang="de-DE" dirty="0"/>
              <a:t>Die vorgeschaltete Leistungselektronik übernimmt folgende Aufgaben:</a:t>
            </a:r>
          </a:p>
        </p:txBody>
      </p:sp>
      <p:sp>
        <p:nvSpPr>
          <p:cNvPr id="4" name="Foliennummernplatzhalter 3">
            <a:extLst>
              <a:ext uri="{FF2B5EF4-FFF2-40B4-BE49-F238E27FC236}">
                <a16:creationId xmlns:a16="http://schemas.microsoft.com/office/drawing/2014/main" id="{A14BBA8C-2D3C-1981-2FC2-AC34B35616E3}"/>
              </a:ext>
            </a:extLst>
          </p:cNvPr>
          <p:cNvSpPr>
            <a:spLocks noGrp="1"/>
          </p:cNvSpPr>
          <p:nvPr>
            <p:ph type="sldNum" sz="quarter" idx="12"/>
          </p:nvPr>
        </p:nvSpPr>
        <p:spPr/>
        <p:txBody>
          <a:bodyPr/>
          <a:lstStyle/>
          <a:p>
            <a:fld id="{EA7A0297-C0D7-4773-8C33-4B8B14BC8223}" type="slidenum">
              <a:rPr lang="de-DE" smtClean="0"/>
              <a:t>26</a:t>
            </a:fld>
            <a:endParaRPr lang="de-DE" dirty="0"/>
          </a:p>
        </p:txBody>
      </p:sp>
      <p:pic>
        <p:nvPicPr>
          <p:cNvPr id="5122" name="Picture 2" descr="8 10 Antriebsmotor Lange">
            <a:extLst>
              <a:ext uri="{FF2B5EF4-FFF2-40B4-BE49-F238E27FC236}">
                <a16:creationId xmlns:a16="http://schemas.microsoft.com/office/drawing/2014/main" id="{33E5B8B2-225B-DDD5-8879-607C437A1D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05" y="1460851"/>
            <a:ext cx="8430663" cy="4504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6335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888E14-8122-8D30-9531-358878903944}"/>
              </a:ext>
            </a:extLst>
          </p:cNvPr>
          <p:cNvSpPr>
            <a:spLocks noGrp="1"/>
          </p:cNvSpPr>
          <p:nvPr>
            <p:ph type="title"/>
          </p:nvPr>
        </p:nvSpPr>
        <p:spPr/>
        <p:txBody>
          <a:bodyPr>
            <a:normAutofit/>
          </a:bodyPr>
          <a:lstStyle/>
          <a:p>
            <a:r>
              <a:rPr lang="de-DE" dirty="0"/>
              <a:t>Bedienung des e-Antriebs</a:t>
            </a:r>
          </a:p>
        </p:txBody>
      </p:sp>
      <p:sp>
        <p:nvSpPr>
          <p:cNvPr id="3" name="Inhaltsplatzhalter 2">
            <a:extLst>
              <a:ext uri="{FF2B5EF4-FFF2-40B4-BE49-F238E27FC236}">
                <a16:creationId xmlns:a16="http://schemas.microsoft.com/office/drawing/2014/main" id="{A8C17B88-ED34-04F7-1801-69D00AFE37CB}"/>
              </a:ext>
            </a:extLst>
          </p:cNvPr>
          <p:cNvSpPr>
            <a:spLocks noGrp="1"/>
          </p:cNvSpPr>
          <p:nvPr>
            <p:ph idx="1"/>
          </p:nvPr>
        </p:nvSpPr>
        <p:spPr/>
        <p:txBody>
          <a:bodyPr/>
          <a:lstStyle/>
          <a:p>
            <a:r>
              <a:rPr lang="de-DE" b="0" i="0" dirty="0">
                <a:solidFill>
                  <a:srgbClr val="333333"/>
                </a:solidFill>
                <a:effectLst/>
                <a:latin typeface="system-ui"/>
              </a:rPr>
              <a:t>Einhebelbedienung im E-Flugzeug und Bildschirmanzeige Motorflug</a:t>
            </a:r>
            <a:endParaRPr lang="de-DE" dirty="0"/>
          </a:p>
        </p:txBody>
      </p:sp>
      <p:sp>
        <p:nvSpPr>
          <p:cNvPr id="4" name="Foliennummernplatzhalter 3">
            <a:extLst>
              <a:ext uri="{FF2B5EF4-FFF2-40B4-BE49-F238E27FC236}">
                <a16:creationId xmlns:a16="http://schemas.microsoft.com/office/drawing/2014/main" id="{AC01E2B8-FB84-03FE-A34A-072656971657}"/>
              </a:ext>
            </a:extLst>
          </p:cNvPr>
          <p:cNvSpPr>
            <a:spLocks noGrp="1"/>
          </p:cNvSpPr>
          <p:nvPr>
            <p:ph type="sldNum" sz="quarter" idx="12"/>
          </p:nvPr>
        </p:nvSpPr>
        <p:spPr/>
        <p:txBody>
          <a:bodyPr/>
          <a:lstStyle/>
          <a:p>
            <a:fld id="{EA7A0297-C0D7-4773-8C33-4B8B14BC8223}" type="slidenum">
              <a:rPr lang="de-DE" smtClean="0"/>
              <a:t>27</a:t>
            </a:fld>
            <a:endParaRPr lang="de-DE" dirty="0"/>
          </a:p>
        </p:txBody>
      </p:sp>
      <p:pic>
        <p:nvPicPr>
          <p:cNvPr id="12290" name="Picture 2">
            <a:extLst>
              <a:ext uri="{FF2B5EF4-FFF2-40B4-BE49-F238E27FC236}">
                <a16:creationId xmlns:a16="http://schemas.microsoft.com/office/drawing/2014/main" id="{02AD68B8-2B04-AC03-30B3-274B6A18C9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9914" y="2114394"/>
            <a:ext cx="6391275"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D2BE7D3F-6E2B-7F0F-7B89-CFE4DB4F7E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1925" y="2114394"/>
            <a:ext cx="2677036" cy="3522416"/>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254D5F39-CC3E-33B8-FD82-49CFDD31C46F}"/>
              </a:ext>
            </a:extLst>
          </p:cNvPr>
          <p:cNvSpPr txBox="1"/>
          <p:nvPr/>
        </p:nvSpPr>
        <p:spPr>
          <a:xfrm>
            <a:off x="1187504" y="5452144"/>
            <a:ext cx="6100996" cy="369332"/>
          </a:xfrm>
          <a:prstGeom prst="rect">
            <a:avLst/>
          </a:prstGeom>
          <a:noFill/>
        </p:spPr>
        <p:txBody>
          <a:bodyPr wrap="square">
            <a:spAutoFit/>
          </a:bodyPr>
          <a:lstStyle/>
          <a:p>
            <a:r>
              <a:rPr lang="de-DE" b="0" i="0" dirty="0">
                <a:solidFill>
                  <a:srgbClr val="333333"/>
                </a:solidFill>
                <a:effectLst/>
                <a:latin typeface="system-ui"/>
              </a:rPr>
              <a:t>Einhebelbedienung im E-Flugzeug. Quelle: Lange Aviation</a:t>
            </a:r>
            <a:endParaRPr lang="de-DE" dirty="0"/>
          </a:p>
        </p:txBody>
      </p:sp>
      <p:sp>
        <p:nvSpPr>
          <p:cNvPr id="8" name="Textfeld 7">
            <a:extLst>
              <a:ext uri="{FF2B5EF4-FFF2-40B4-BE49-F238E27FC236}">
                <a16:creationId xmlns:a16="http://schemas.microsoft.com/office/drawing/2014/main" id="{4FE73425-1057-7E1E-B200-CE0EF794E7ED}"/>
              </a:ext>
            </a:extLst>
          </p:cNvPr>
          <p:cNvSpPr txBox="1"/>
          <p:nvPr/>
        </p:nvSpPr>
        <p:spPr>
          <a:xfrm>
            <a:off x="7817370" y="5498310"/>
            <a:ext cx="3423016" cy="646331"/>
          </a:xfrm>
          <a:prstGeom prst="rect">
            <a:avLst/>
          </a:prstGeom>
          <a:noFill/>
        </p:spPr>
        <p:txBody>
          <a:bodyPr wrap="square">
            <a:spAutoFit/>
          </a:bodyPr>
          <a:lstStyle/>
          <a:p>
            <a:r>
              <a:rPr lang="de-DE" b="0" i="0" dirty="0">
                <a:solidFill>
                  <a:srgbClr val="333333"/>
                </a:solidFill>
                <a:effectLst/>
                <a:latin typeface="system-ui"/>
              </a:rPr>
              <a:t>Bildschirmanzeige Motorflug. Quelle: Lange Aviation</a:t>
            </a:r>
            <a:endParaRPr lang="de-DE" dirty="0"/>
          </a:p>
        </p:txBody>
      </p:sp>
    </p:spTree>
    <p:extLst>
      <p:ext uri="{BB962C8B-B14F-4D97-AF65-F5344CB8AC3E}">
        <p14:creationId xmlns:p14="http://schemas.microsoft.com/office/powerpoint/2010/main" val="16110094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5192E87-A7AA-4237-9279-F4B285736D90}"/>
              </a:ext>
            </a:extLst>
          </p:cNvPr>
          <p:cNvSpPr>
            <a:spLocks noGrp="1"/>
          </p:cNvSpPr>
          <p:nvPr>
            <p:ph type="title"/>
          </p:nvPr>
        </p:nvSpPr>
        <p:spPr/>
        <p:txBody>
          <a:bodyPr>
            <a:noAutofit/>
          </a:bodyPr>
          <a:lstStyle/>
          <a:p>
            <a:r>
              <a:rPr lang="de-DE" sz="2400" dirty="0"/>
              <a:t>Die Bedienung des Triebwerks ist einfach</a:t>
            </a:r>
          </a:p>
        </p:txBody>
      </p:sp>
      <p:sp>
        <p:nvSpPr>
          <p:cNvPr id="5" name="Inhaltsplatzhalter 4">
            <a:extLst>
              <a:ext uri="{FF2B5EF4-FFF2-40B4-BE49-F238E27FC236}">
                <a16:creationId xmlns:a16="http://schemas.microsoft.com/office/drawing/2014/main" id="{5C6B068B-BDEF-47AF-9782-16E98B42FBE9}"/>
              </a:ext>
            </a:extLst>
          </p:cNvPr>
          <p:cNvSpPr>
            <a:spLocks noGrp="1"/>
          </p:cNvSpPr>
          <p:nvPr>
            <p:ph sz="half" idx="1"/>
          </p:nvPr>
        </p:nvSpPr>
        <p:spPr/>
        <p:txBody>
          <a:bodyPr/>
          <a:lstStyle/>
          <a:p>
            <a:r>
              <a:rPr lang="de-DE" dirty="0"/>
              <a:t>Ein Steuergerät im Instrumentenbrett gibt Auskunft über alle wichtigen Parameter wie Ladestand des Akkus, Drehzahl und Temperaturen.</a:t>
            </a:r>
          </a:p>
          <a:p>
            <a:r>
              <a:rPr lang="de-DE" dirty="0"/>
              <a:t>Im Motorbedienteil vor dem Steuerknüppel ist anstelle eines Gashebels der Regulierhebel für die Drehzahl untergebracht. </a:t>
            </a:r>
          </a:p>
        </p:txBody>
      </p:sp>
      <p:pic>
        <p:nvPicPr>
          <p:cNvPr id="3074" name="Picture 2">
            <a:extLst>
              <a:ext uri="{FF2B5EF4-FFF2-40B4-BE49-F238E27FC236}">
                <a16:creationId xmlns:a16="http://schemas.microsoft.com/office/drawing/2014/main" id="{138BFFBE-4C40-411D-A076-E114A9B9564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172200" y="982524"/>
            <a:ext cx="5795963" cy="5361265"/>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1C6F4CF8-31D9-478A-AE36-98C355AC7F27}"/>
              </a:ext>
            </a:extLst>
          </p:cNvPr>
          <p:cNvSpPr txBox="1"/>
          <p:nvPr/>
        </p:nvSpPr>
        <p:spPr>
          <a:xfrm>
            <a:off x="6341165" y="5827891"/>
            <a:ext cx="3729547" cy="276999"/>
          </a:xfrm>
          <a:prstGeom prst="rect">
            <a:avLst/>
          </a:prstGeom>
          <a:noFill/>
        </p:spPr>
        <p:txBody>
          <a:bodyPr wrap="none" rtlCol="0">
            <a:spAutoFit/>
          </a:bodyPr>
          <a:lstStyle/>
          <a:p>
            <a:r>
              <a:rPr lang="de-DE" sz="1200" dirty="0">
                <a:solidFill>
                  <a:schemeClr val="bg1"/>
                </a:solidFill>
              </a:rPr>
              <a:t>Quelle: </a:t>
            </a:r>
            <a:r>
              <a:rPr lang="de-DE" sz="1200" dirty="0">
                <a:solidFill>
                  <a:srgbClr val="0563C1"/>
                </a:solidFill>
                <a:hlinkClick r:id="rId3">
                  <a:extLst>
                    <a:ext uri="{A12FA001-AC4F-418D-AE19-62706E023703}">
                      <ahyp:hlinkClr xmlns:ahyp="http://schemas.microsoft.com/office/drawing/2018/hyperlinkcolor" val="tx"/>
                    </a:ext>
                  </a:extLst>
                </a:hlinkClick>
              </a:rPr>
              <a:t>ASG 32 El | ASSegelflug</a:t>
            </a:r>
            <a:r>
              <a:rPr lang="de-DE" sz="1200" dirty="0">
                <a:solidFill>
                  <a:schemeClr val="bg1"/>
                </a:solidFill>
                <a:hlinkClick r:id="rId3">
                  <a:extLst>
                    <a:ext uri="{A12FA001-AC4F-418D-AE19-62706E023703}">
                      <ahyp:hlinkClr xmlns:ahyp="http://schemas.microsoft.com/office/drawing/2018/hyperlinkcolor" val="tx"/>
                    </a:ext>
                  </a:extLst>
                </a:hlinkClick>
              </a:rPr>
              <a:t> (alexander-schleicher.de)</a:t>
            </a:r>
            <a:endParaRPr lang="de-DE" sz="1200" dirty="0">
              <a:solidFill>
                <a:schemeClr val="bg1"/>
              </a:solidFill>
            </a:endParaRPr>
          </a:p>
        </p:txBody>
      </p:sp>
    </p:spTree>
    <p:extLst>
      <p:ext uri="{BB962C8B-B14F-4D97-AF65-F5344CB8AC3E}">
        <p14:creationId xmlns:p14="http://schemas.microsoft.com/office/powerpoint/2010/main" val="14705202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EC0D50-5856-4BCC-B9EF-2E7AD6BA78F9}"/>
              </a:ext>
            </a:extLst>
          </p:cNvPr>
          <p:cNvSpPr>
            <a:spLocks noGrp="1"/>
          </p:cNvSpPr>
          <p:nvPr>
            <p:ph type="title"/>
          </p:nvPr>
        </p:nvSpPr>
        <p:spPr/>
        <p:txBody>
          <a:bodyPr>
            <a:normAutofit/>
          </a:bodyPr>
          <a:lstStyle/>
          <a:p>
            <a:r>
              <a:rPr lang="de-DE" dirty="0"/>
              <a:t>Ein-Hebel-Bedienung</a:t>
            </a:r>
          </a:p>
        </p:txBody>
      </p:sp>
      <p:sp>
        <p:nvSpPr>
          <p:cNvPr id="3" name="Inhaltsplatzhalter 2">
            <a:extLst>
              <a:ext uri="{FF2B5EF4-FFF2-40B4-BE49-F238E27FC236}">
                <a16:creationId xmlns:a16="http://schemas.microsoft.com/office/drawing/2014/main" id="{6E98E157-42A9-4425-AB6D-88A7AE5EEC45}"/>
              </a:ext>
            </a:extLst>
          </p:cNvPr>
          <p:cNvSpPr>
            <a:spLocks noGrp="1"/>
          </p:cNvSpPr>
          <p:nvPr>
            <p:ph sz="half" idx="1"/>
          </p:nvPr>
        </p:nvSpPr>
        <p:spPr/>
        <p:txBody>
          <a:bodyPr/>
          <a:lstStyle/>
          <a:p>
            <a:r>
              <a:rPr lang="de-DE" dirty="0"/>
              <a:t>Durch Bewegen zur ersten Raste fährt das Triebwerk aus. Wird der Hebel weiter nach oben bewegt, startet der Elektromotor und die gewünschte Drehzahl kann eingestellt werden.</a:t>
            </a:r>
          </a:p>
          <a:p>
            <a:r>
              <a:rPr lang="de-DE" dirty="0"/>
              <a:t>Ein Zurückziehen des Regulierhebels stellt den Elektromotor ab. Das Abbremsen und Senkrechtstellen des Propellers sowie das Einfahren der gesamten Antriebseinheit erfolgt vollautomatisch.</a:t>
            </a:r>
          </a:p>
        </p:txBody>
      </p:sp>
      <p:pic>
        <p:nvPicPr>
          <p:cNvPr id="6" name="Inhaltsplatzhalter 5">
            <a:extLst>
              <a:ext uri="{FF2B5EF4-FFF2-40B4-BE49-F238E27FC236}">
                <a16:creationId xmlns:a16="http://schemas.microsoft.com/office/drawing/2014/main" id="{7D8C0D45-8D6F-4D14-8CF0-A3FD80FE9BEB}"/>
              </a:ext>
            </a:extLst>
          </p:cNvPr>
          <p:cNvPicPr>
            <a:picLocks noGrp="1" noChangeAspect="1"/>
          </p:cNvPicPr>
          <p:nvPr>
            <p:ph sz="half" idx="2"/>
          </p:nvPr>
        </p:nvPicPr>
        <p:blipFill>
          <a:blip r:embed="rId2"/>
          <a:stretch>
            <a:fillRect/>
          </a:stretch>
        </p:blipFill>
        <p:spPr>
          <a:xfrm>
            <a:off x="6096000" y="990506"/>
            <a:ext cx="5795963" cy="4483391"/>
          </a:xfrm>
        </p:spPr>
      </p:pic>
      <p:sp>
        <p:nvSpPr>
          <p:cNvPr id="7" name="Textfeld 6">
            <a:extLst>
              <a:ext uri="{FF2B5EF4-FFF2-40B4-BE49-F238E27FC236}">
                <a16:creationId xmlns:a16="http://schemas.microsoft.com/office/drawing/2014/main" id="{8E63EBF2-5E78-416A-913F-C8AFBF5A3555}"/>
              </a:ext>
            </a:extLst>
          </p:cNvPr>
          <p:cNvSpPr txBox="1"/>
          <p:nvPr/>
        </p:nvSpPr>
        <p:spPr>
          <a:xfrm>
            <a:off x="6060026" y="5615727"/>
            <a:ext cx="3729547" cy="276999"/>
          </a:xfrm>
          <a:prstGeom prst="rect">
            <a:avLst/>
          </a:prstGeom>
          <a:noFill/>
        </p:spPr>
        <p:txBody>
          <a:bodyPr wrap="none" rtlCol="0">
            <a:spAutoFit/>
          </a:bodyPr>
          <a:lstStyle/>
          <a:p>
            <a:r>
              <a:rPr lang="de-DE" sz="1200" dirty="0"/>
              <a:t>Quelle: </a:t>
            </a:r>
            <a:r>
              <a:rPr lang="de-DE" sz="1200" dirty="0">
                <a:hlinkClick r:id="rId3">
                  <a:extLst>
                    <a:ext uri="{A12FA001-AC4F-418D-AE19-62706E023703}">
                      <ahyp:hlinkClr xmlns:ahyp="http://schemas.microsoft.com/office/drawing/2018/hyperlinkcolor" val="tx"/>
                    </a:ext>
                  </a:extLst>
                </a:hlinkClick>
              </a:rPr>
              <a:t>ASG 32 El | ASSegelflug (alexander-schleicher.de)</a:t>
            </a:r>
            <a:endParaRPr lang="de-DE" sz="1200" dirty="0"/>
          </a:p>
        </p:txBody>
      </p:sp>
    </p:spTree>
    <p:extLst>
      <p:ext uri="{BB962C8B-B14F-4D97-AF65-F5344CB8AC3E}">
        <p14:creationId xmlns:p14="http://schemas.microsoft.com/office/powerpoint/2010/main" val="685714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45FC56A-4269-4BB1-96C1-66A8326B7BB4}"/>
              </a:ext>
            </a:extLst>
          </p:cNvPr>
          <p:cNvSpPr>
            <a:spLocks noGrp="1"/>
          </p:cNvSpPr>
          <p:nvPr>
            <p:ph type="title"/>
          </p:nvPr>
        </p:nvSpPr>
        <p:spPr/>
        <p:txBody>
          <a:bodyPr>
            <a:normAutofit/>
          </a:bodyPr>
          <a:lstStyle/>
          <a:p>
            <a:r>
              <a:rPr lang="de-DE" dirty="0"/>
              <a:t>Inhalt</a:t>
            </a:r>
          </a:p>
        </p:txBody>
      </p:sp>
      <p:sp>
        <p:nvSpPr>
          <p:cNvPr id="4" name="Inhaltsplatzhalter 3">
            <a:extLst>
              <a:ext uri="{FF2B5EF4-FFF2-40B4-BE49-F238E27FC236}">
                <a16:creationId xmlns:a16="http://schemas.microsoft.com/office/drawing/2014/main" id="{39B3D2A4-DD3B-C138-A31F-E233BADA7795}"/>
              </a:ext>
            </a:extLst>
          </p:cNvPr>
          <p:cNvSpPr>
            <a:spLocks noGrp="1"/>
          </p:cNvSpPr>
          <p:nvPr>
            <p:ph sz="half" idx="1"/>
          </p:nvPr>
        </p:nvSpPr>
        <p:spPr/>
        <p:txBody>
          <a:bodyPr/>
          <a:lstStyle/>
          <a:p>
            <a:pPr marL="0" indent="0">
              <a:buNone/>
            </a:pPr>
            <a:r>
              <a:rPr lang="de-DE" dirty="0"/>
              <a:t>8.10.1  Allgemeines          </a:t>
            </a:r>
          </a:p>
          <a:p>
            <a:pPr marL="0" indent="0">
              <a:buNone/>
            </a:pPr>
            <a:r>
              <a:rPr lang="de-DE" dirty="0"/>
              <a:t>8.10.2  Antriebsarten</a:t>
            </a:r>
          </a:p>
          <a:p>
            <a:pPr marL="0" indent="0">
              <a:buNone/>
            </a:pPr>
            <a:r>
              <a:rPr lang="de-DE" dirty="0"/>
              <a:t>8.10.3  Propeller</a:t>
            </a:r>
          </a:p>
          <a:p>
            <a:pPr marL="0" indent="0">
              <a:buNone/>
            </a:pPr>
            <a:r>
              <a:rPr lang="de-DE" dirty="0"/>
              <a:t>8.10.4  Lärmvermeidung</a:t>
            </a:r>
          </a:p>
        </p:txBody>
      </p:sp>
    </p:spTree>
    <p:extLst>
      <p:ext uri="{BB962C8B-B14F-4D97-AF65-F5344CB8AC3E}">
        <p14:creationId xmlns:p14="http://schemas.microsoft.com/office/powerpoint/2010/main" val="35054865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a:extLst>
              <a:ext uri="{FF2B5EF4-FFF2-40B4-BE49-F238E27FC236}">
                <a16:creationId xmlns:a16="http://schemas.microsoft.com/office/drawing/2014/main" id="{FD04A65E-56B8-2FF4-7CFD-4137B221B648}"/>
              </a:ext>
            </a:extLst>
          </p:cNvPr>
          <p:cNvSpPr txBox="1"/>
          <p:nvPr/>
        </p:nvSpPr>
        <p:spPr>
          <a:xfrm>
            <a:off x="3750196" y="4763336"/>
            <a:ext cx="5451813" cy="1231106"/>
          </a:xfrm>
          <a:prstGeom prst="rect">
            <a:avLst/>
          </a:prstGeom>
          <a:noFill/>
        </p:spPr>
        <p:txBody>
          <a:bodyPr wrap="none" rtlCol="0">
            <a:spAutoFit/>
          </a:bodyPr>
          <a:lstStyle/>
          <a:p>
            <a:r>
              <a:rPr lang="de-DE" dirty="0"/>
              <a:t>Standby-Anzeige</a:t>
            </a:r>
          </a:p>
          <a:p>
            <a:r>
              <a:rPr lang="de-DE" sz="1400" dirty="0"/>
              <a:t>Datum und Uhrzeit, </a:t>
            </a:r>
          </a:p>
          <a:p>
            <a:r>
              <a:rPr lang="de-DE" sz="1400" dirty="0"/>
              <a:t>Motorlaufstunden, </a:t>
            </a:r>
          </a:p>
          <a:p>
            <a:r>
              <a:rPr lang="de-DE" sz="1400" dirty="0"/>
              <a:t>Systemspannungen von 12 V und Hochvolt-Batterie, </a:t>
            </a:r>
          </a:p>
          <a:p>
            <a:r>
              <a:rPr lang="de-DE" sz="1400" dirty="0"/>
              <a:t>die Temperaturen von Hochvolt-Batterie, Motor und Leistungselektronik</a:t>
            </a:r>
          </a:p>
        </p:txBody>
      </p:sp>
      <p:sp>
        <p:nvSpPr>
          <p:cNvPr id="2" name="Titel 1">
            <a:extLst>
              <a:ext uri="{FF2B5EF4-FFF2-40B4-BE49-F238E27FC236}">
                <a16:creationId xmlns:a16="http://schemas.microsoft.com/office/drawing/2014/main" id="{919E730E-5387-083B-2C32-72EF6688200C}"/>
              </a:ext>
            </a:extLst>
          </p:cNvPr>
          <p:cNvSpPr>
            <a:spLocks noGrp="1"/>
          </p:cNvSpPr>
          <p:nvPr>
            <p:ph type="title"/>
          </p:nvPr>
        </p:nvSpPr>
        <p:spPr/>
        <p:txBody>
          <a:bodyPr>
            <a:normAutofit/>
          </a:bodyPr>
          <a:lstStyle/>
          <a:p>
            <a:r>
              <a:rPr lang="de-DE" dirty="0"/>
              <a:t>Triebwerk-Instrument ASG32EL</a:t>
            </a:r>
          </a:p>
        </p:txBody>
      </p:sp>
      <p:sp>
        <p:nvSpPr>
          <p:cNvPr id="3" name="Inhaltsplatzhalter 2">
            <a:extLst>
              <a:ext uri="{FF2B5EF4-FFF2-40B4-BE49-F238E27FC236}">
                <a16:creationId xmlns:a16="http://schemas.microsoft.com/office/drawing/2014/main" id="{1ADF2FC6-FD31-3CAB-DABC-10846694F6E8}"/>
              </a:ext>
            </a:extLst>
          </p:cNvPr>
          <p:cNvSpPr>
            <a:spLocks noGrp="1"/>
          </p:cNvSpPr>
          <p:nvPr>
            <p:ph idx="1"/>
          </p:nvPr>
        </p:nvSpPr>
        <p:spPr/>
        <p:txBody>
          <a:bodyPr/>
          <a:lstStyle/>
          <a:p>
            <a:r>
              <a:rPr lang="de-DE" dirty="0"/>
              <a:t>Der Bedienhebel kann vom Piloten „blind“ betätigt werden. Dabei wird er mittels einer Kulisse, die im Bedienboden über eine Blattfeder in Richtung Cockpit-Außenwand gedrückt wird, geführt. </a:t>
            </a:r>
          </a:p>
          <a:p>
            <a:r>
              <a:rPr lang="de-DE" dirty="0"/>
              <a:t>Beim Schieben des Bedienhebels von der Segelflugstellung (hinten) in die Motorflugstellung (vorne) passiert folgendes:</a:t>
            </a:r>
          </a:p>
        </p:txBody>
      </p:sp>
      <p:sp>
        <p:nvSpPr>
          <p:cNvPr id="4" name="Foliennummernplatzhalter 3">
            <a:extLst>
              <a:ext uri="{FF2B5EF4-FFF2-40B4-BE49-F238E27FC236}">
                <a16:creationId xmlns:a16="http://schemas.microsoft.com/office/drawing/2014/main" id="{ADA749C0-F714-8A4D-C01C-CAC23AD39CAA}"/>
              </a:ext>
            </a:extLst>
          </p:cNvPr>
          <p:cNvSpPr>
            <a:spLocks noGrp="1"/>
          </p:cNvSpPr>
          <p:nvPr>
            <p:ph type="sldNum" sz="quarter" idx="12"/>
          </p:nvPr>
        </p:nvSpPr>
        <p:spPr/>
        <p:txBody>
          <a:bodyPr/>
          <a:lstStyle/>
          <a:p>
            <a:fld id="{EA7A0297-C0D7-4773-8C33-4B8B14BC8223}" type="slidenum">
              <a:rPr lang="de-DE" smtClean="0"/>
              <a:t>30</a:t>
            </a:fld>
            <a:endParaRPr lang="de-DE" dirty="0"/>
          </a:p>
        </p:txBody>
      </p:sp>
      <p:pic>
        <p:nvPicPr>
          <p:cNvPr id="7" name="Grafik 6">
            <a:extLst>
              <a:ext uri="{FF2B5EF4-FFF2-40B4-BE49-F238E27FC236}">
                <a16:creationId xmlns:a16="http://schemas.microsoft.com/office/drawing/2014/main" id="{67FB86AF-CF74-04BF-0703-A665736180CB}"/>
              </a:ext>
            </a:extLst>
          </p:cNvPr>
          <p:cNvPicPr>
            <a:picLocks noChangeAspect="1"/>
          </p:cNvPicPr>
          <p:nvPr/>
        </p:nvPicPr>
        <p:blipFill>
          <a:blip r:embed="rId2"/>
          <a:stretch>
            <a:fillRect/>
          </a:stretch>
        </p:blipFill>
        <p:spPr>
          <a:xfrm>
            <a:off x="224629" y="2277564"/>
            <a:ext cx="2926844" cy="2286123"/>
          </a:xfrm>
          <a:prstGeom prst="rect">
            <a:avLst/>
          </a:prstGeom>
        </p:spPr>
      </p:pic>
      <p:sp>
        <p:nvSpPr>
          <p:cNvPr id="8" name="Textfeld 7">
            <a:extLst>
              <a:ext uri="{FF2B5EF4-FFF2-40B4-BE49-F238E27FC236}">
                <a16:creationId xmlns:a16="http://schemas.microsoft.com/office/drawing/2014/main" id="{73BF8F66-86C5-08B0-FE64-B0C9BCAA23F5}"/>
              </a:ext>
            </a:extLst>
          </p:cNvPr>
          <p:cNvSpPr txBox="1"/>
          <p:nvPr/>
        </p:nvSpPr>
        <p:spPr>
          <a:xfrm>
            <a:off x="507076" y="4763336"/>
            <a:ext cx="2202847" cy="800219"/>
          </a:xfrm>
          <a:prstGeom prst="rect">
            <a:avLst/>
          </a:prstGeom>
          <a:noFill/>
        </p:spPr>
        <p:txBody>
          <a:bodyPr wrap="none" rtlCol="0">
            <a:spAutoFit/>
          </a:bodyPr>
          <a:lstStyle/>
          <a:p>
            <a:r>
              <a:rPr lang="de-DE" dirty="0"/>
              <a:t>Motor eingefahren</a:t>
            </a:r>
          </a:p>
          <a:p>
            <a:pPr marL="342900" indent="-342900">
              <a:buAutoNum type="arabicPeriod"/>
            </a:pPr>
            <a:r>
              <a:rPr lang="de-DE" sz="1400" dirty="0"/>
              <a:t>Multifunktionsanzeige </a:t>
            </a:r>
          </a:p>
          <a:p>
            <a:pPr marL="342900" indent="-342900">
              <a:buAutoNum type="arabicPeriod"/>
            </a:pPr>
            <a:r>
              <a:rPr lang="de-DE" sz="1400" dirty="0"/>
              <a:t>Dreh-Drück-Knopf</a:t>
            </a:r>
          </a:p>
        </p:txBody>
      </p:sp>
      <p:pic>
        <p:nvPicPr>
          <p:cNvPr id="5" name="Grafik 4" descr="Ein Bild, das Text, Screenshot, Design, Spielstandanzeige enthält.&#10;&#10;Automatisch generierte Beschreibung">
            <a:extLst>
              <a:ext uri="{FF2B5EF4-FFF2-40B4-BE49-F238E27FC236}">
                <a16:creationId xmlns:a16="http://schemas.microsoft.com/office/drawing/2014/main" id="{51B8AD0C-D83C-2E03-84D8-8E96963E2605}"/>
              </a:ext>
            </a:extLst>
          </p:cNvPr>
          <p:cNvPicPr>
            <a:picLocks noChangeAspect="1"/>
          </p:cNvPicPr>
          <p:nvPr/>
        </p:nvPicPr>
        <p:blipFill>
          <a:blip r:embed="rId3"/>
          <a:stretch>
            <a:fillRect/>
          </a:stretch>
        </p:blipFill>
        <p:spPr>
          <a:xfrm>
            <a:off x="9092008" y="2277564"/>
            <a:ext cx="2686159" cy="2368498"/>
          </a:xfrm>
          <a:prstGeom prst="rect">
            <a:avLst/>
          </a:prstGeom>
        </p:spPr>
      </p:pic>
      <p:sp>
        <p:nvSpPr>
          <p:cNvPr id="9" name="Textfeld 8">
            <a:extLst>
              <a:ext uri="{FF2B5EF4-FFF2-40B4-BE49-F238E27FC236}">
                <a16:creationId xmlns:a16="http://schemas.microsoft.com/office/drawing/2014/main" id="{09D9159E-CCA9-F779-5C96-5D9839161950}"/>
              </a:ext>
            </a:extLst>
          </p:cNvPr>
          <p:cNvSpPr txBox="1"/>
          <p:nvPr/>
        </p:nvSpPr>
        <p:spPr>
          <a:xfrm>
            <a:off x="9631922" y="4763336"/>
            <a:ext cx="1905537" cy="1231106"/>
          </a:xfrm>
          <a:prstGeom prst="rect">
            <a:avLst/>
          </a:prstGeom>
          <a:noFill/>
        </p:spPr>
        <p:txBody>
          <a:bodyPr wrap="square" rtlCol="0">
            <a:spAutoFit/>
          </a:bodyPr>
          <a:lstStyle/>
          <a:p>
            <a:r>
              <a:rPr lang="de-DE" dirty="0"/>
              <a:t>Motorlauf</a:t>
            </a:r>
          </a:p>
          <a:p>
            <a:r>
              <a:rPr lang="de-DE" sz="1400" dirty="0"/>
              <a:t>Anzeige der geschätzten Laufzeit bei eingestellten werten</a:t>
            </a:r>
          </a:p>
        </p:txBody>
      </p:sp>
      <p:pic>
        <p:nvPicPr>
          <p:cNvPr id="11" name="Grafik 10">
            <a:extLst>
              <a:ext uri="{FF2B5EF4-FFF2-40B4-BE49-F238E27FC236}">
                <a16:creationId xmlns:a16="http://schemas.microsoft.com/office/drawing/2014/main" id="{C616A800-028F-0E43-6441-E0D708B766E4}"/>
              </a:ext>
            </a:extLst>
          </p:cNvPr>
          <p:cNvPicPr>
            <a:picLocks noChangeAspect="1"/>
          </p:cNvPicPr>
          <p:nvPr/>
        </p:nvPicPr>
        <p:blipFill>
          <a:blip r:embed="rId4"/>
          <a:stretch>
            <a:fillRect/>
          </a:stretch>
        </p:blipFill>
        <p:spPr>
          <a:xfrm>
            <a:off x="3274175" y="2277564"/>
            <a:ext cx="2455879" cy="2368498"/>
          </a:xfrm>
          <a:prstGeom prst="rect">
            <a:avLst/>
          </a:prstGeom>
        </p:spPr>
      </p:pic>
      <p:pic>
        <p:nvPicPr>
          <p:cNvPr id="14" name="Grafik 13">
            <a:extLst>
              <a:ext uri="{FF2B5EF4-FFF2-40B4-BE49-F238E27FC236}">
                <a16:creationId xmlns:a16="http://schemas.microsoft.com/office/drawing/2014/main" id="{3CE00FBD-D70C-2BAD-CCAD-CF928B12E85B}"/>
              </a:ext>
            </a:extLst>
          </p:cNvPr>
          <p:cNvPicPr>
            <a:picLocks noChangeAspect="1"/>
          </p:cNvPicPr>
          <p:nvPr/>
        </p:nvPicPr>
        <p:blipFill>
          <a:blip r:embed="rId5"/>
          <a:stretch>
            <a:fillRect/>
          </a:stretch>
        </p:blipFill>
        <p:spPr>
          <a:xfrm>
            <a:off x="6387771" y="2287503"/>
            <a:ext cx="2457835" cy="2349952"/>
          </a:xfrm>
          <a:prstGeom prst="rect">
            <a:avLst/>
          </a:prstGeom>
        </p:spPr>
      </p:pic>
      <p:sp>
        <p:nvSpPr>
          <p:cNvPr id="15" name="Textfeld 14">
            <a:extLst>
              <a:ext uri="{FF2B5EF4-FFF2-40B4-BE49-F238E27FC236}">
                <a16:creationId xmlns:a16="http://schemas.microsoft.com/office/drawing/2014/main" id="{0C27148D-8EEE-5FA0-DE3F-4F1FC82245BA}"/>
              </a:ext>
            </a:extLst>
          </p:cNvPr>
          <p:cNvSpPr txBox="1"/>
          <p:nvPr/>
        </p:nvSpPr>
        <p:spPr>
          <a:xfrm>
            <a:off x="6953085" y="4763336"/>
            <a:ext cx="1497013" cy="584775"/>
          </a:xfrm>
          <a:prstGeom prst="rect">
            <a:avLst/>
          </a:prstGeom>
          <a:noFill/>
        </p:spPr>
        <p:txBody>
          <a:bodyPr wrap="none" rtlCol="0">
            <a:spAutoFit/>
          </a:bodyPr>
          <a:lstStyle/>
          <a:p>
            <a:r>
              <a:rPr lang="de-DE" dirty="0"/>
              <a:t>Motor starten</a:t>
            </a:r>
          </a:p>
          <a:p>
            <a:r>
              <a:rPr lang="de-DE" sz="1400" dirty="0"/>
              <a:t>Starter betätigen</a:t>
            </a:r>
          </a:p>
        </p:txBody>
      </p:sp>
    </p:spTree>
    <p:extLst>
      <p:ext uri="{BB962C8B-B14F-4D97-AF65-F5344CB8AC3E}">
        <p14:creationId xmlns:p14="http://schemas.microsoft.com/office/powerpoint/2010/main" val="5003735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6F4FAC-033E-2D3C-E503-89B21606B5B8}"/>
              </a:ext>
            </a:extLst>
          </p:cNvPr>
          <p:cNvSpPr>
            <a:spLocks noGrp="1"/>
          </p:cNvSpPr>
          <p:nvPr>
            <p:ph type="title"/>
          </p:nvPr>
        </p:nvSpPr>
        <p:spPr/>
        <p:txBody>
          <a:bodyPr>
            <a:noAutofit/>
          </a:bodyPr>
          <a:lstStyle/>
          <a:p>
            <a:r>
              <a:rPr lang="de-DE" sz="2400" dirty="0"/>
              <a:t>Bildschirmanzeige Borcomputer Warn- und Fehlermeldungen</a:t>
            </a:r>
          </a:p>
        </p:txBody>
      </p:sp>
      <p:sp>
        <p:nvSpPr>
          <p:cNvPr id="3" name="Inhaltsplatzhalter 2">
            <a:extLst>
              <a:ext uri="{FF2B5EF4-FFF2-40B4-BE49-F238E27FC236}">
                <a16:creationId xmlns:a16="http://schemas.microsoft.com/office/drawing/2014/main" id="{92374250-3207-213D-9197-86BD955D2579}"/>
              </a:ext>
            </a:extLst>
          </p:cNvPr>
          <p:cNvSpPr>
            <a:spLocks noGrp="1"/>
          </p:cNvSpPr>
          <p:nvPr>
            <p:ph idx="1"/>
          </p:nvPr>
        </p:nvSpPr>
        <p:spPr/>
        <p:txBody>
          <a:bodyPr/>
          <a:lstStyle/>
          <a:p>
            <a:r>
              <a:rPr lang="de-DE" dirty="0"/>
              <a:t>Warn- und Fehlermeldung sind Flugzeugabhängig und somit dem Flughandbuch zu entnehmen. </a:t>
            </a:r>
          </a:p>
          <a:p>
            <a:r>
              <a:rPr lang="de-DE" dirty="0"/>
              <a:t>Meistens werden sie Klarschrift angezeigt, ggf. zusätzlich mit Farbanzeigen oder -symbolen und bei manchen Flugzeugtypen erfolgt parallel eine Audioausgabe in Form einer Sprachansage.</a:t>
            </a:r>
          </a:p>
        </p:txBody>
      </p:sp>
      <p:sp>
        <p:nvSpPr>
          <p:cNvPr id="4" name="Foliennummernplatzhalter 3">
            <a:extLst>
              <a:ext uri="{FF2B5EF4-FFF2-40B4-BE49-F238E27FC236}">
                <a16:creationId xmlns:a16="http://schemas.microsoft.com/office/drawing/2014/main" id="{EE3A52A8-03C6-610B-3CA2-2D669DB674F2}"/>
              </a:ext>
            </a:extLst>
          </p:cNvPr>
          <p:cNvSpPr>
            <a:spLocks noGrp="1"/>
          </p:cNvSpPr>
          <p:nvPr>
            <p:ph type="sldNum" sz="quarter" idx="12"/>
          </p:nvPr>
        </p:nvSpPr>
        <p:spPr/>
        <p:txBody>
          <a:bodyPr/>
          <a:lstStyle/>
          <a:p>
            <a:fld id="{EA7A0297-C0D7-4773-8C33-4B8B14BC8223}" type="slidenum">
              <a:rPr lang="de-DE" smtClean="0"/>
              <a:t>31</a:t>
            </a:fld>
            <a:endParaRPr lang="de-DE" dirty="0"/>
          </a:p>
        </p:txBody>
      </p:sp>
      <p:pic>
        <p:nvPicPr>
          <p:cNvPr id="6" name="Grafik 5">
            <a:extLst>
              <a:ext uri="{FF2B5EF4-FFF2-40B4-BE49-F238E27FC236}">
                <a16:creationId xmlns:a16="http://schemas.microsoft.com/office/drawing/2014/main" id="{6FEC27A4-C03C-A879-996F-DAB5DB8E592F}"/>
              </a:ext>
            </a:extLst>
          </p:cNvPr>
          <p:cNvPicPr>
            <a:picLocks noChangeAspect="1"/>
          </p:cNvPicPr>
          <p:nvPr/>
        </p:nvPicPr>
        <p:blipFill>
          <a:blip r:embed="rId2"/>
          <a:stretch>
            <a:fillRect/>
          </a:stretch>
        </p:blipFill>
        <p:spPr>
          <a:xfrm>
            <a:off x="382702" y="2377441"/>
            <a:ext cx="6137368" cy="2994382"/>
          </a:xfrm>
          <a:prstGeom prst="rect">
            <a:avLst/>
          </a:prstGeom>
        </p:spPr>
      </p:pic>
      <p:pic>
        <p:nvPicPr>
          <p:cNvPr id="8" name="Grafik 7">
            <a:extLst>
              <a:ext uri="{FF2B5EF4-FFF2-40B4-BE49-F238E27FC236}">
                <a16:creationId xmlns:a16="http://schemas.microsoft.com/office/drawing/2014/main" id="{A750F48F-D2A8-241A-4F47-CF988127470C}"/>
              </a:ext>
            </a:extLst>
          </p:cNvPr>
          <p:cNvPicPr>
            <a:picLocks noChangeAspect="1"/>
          </p:cNvPicPr>
          <p:nvPr/>
        </p:nvPicPr>
        <p:blipFill>
          <a:blip r:embed="rId3"/>
          <a:stretch>
            <a:fillRect/>
          </a:stretch>
        </p:blipFill>
        <p:spPr>
          <a:xfrm>
            <a:off x="6520070" y="2492228"/>
            <a:ext cx="3001830" cy="2942535"/>
          </a:xfrm>
          <a:prstGeom prst="rect">
            <a:avLst/>
          </a:prstGeom>
        </p:spPr>
      </p:pic>
    </p:spTree>
    <p:extLst>
      <p:ext uri="{BB962C8B-B14F-4D97-AF65-F5344CB8AC3E}">
        <p14:creationId xmlns:p14="http://schemas.microsoft.com/office/powerpoint/2010/main" val="27707652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83ED73-7468-73D2-2D73-439121B0AAA7}"/>
              </a:ext>
            </a:extLst>
          </p:cNvPr>
          <p:cNvSpPr>
            <a:spLocks noGrp="1"/>
          </p:cNvSpPr>
          <p:nvPr>
            <p:ph type="title"/>
          </p:nvPr>
        </p:nvSpPr>
        <p:spPr/>
        <p:txBody>
          <a:bodyPr>
            <a:normAutofit/>
          </a:bodyPr>
          <a:lstStyle/>
          <a:p>
            <a:r>
              <a:rPr lang="de-DE" dirty="0"/>
              <a:t>NOT-AUS</a:t>
            </a:r>
          </a:p>
        </p:txBody>
      </p:sp>
      <p:sp>
        <p:nvSpPr>
          <p:cNvPr id="3" name="Inhaltsplatzhalter 2">
            <a:extLst>
              <a:ext uri="{FF2B5EF4-FFF2-40B4-BE49-F238E27FC236}">
                <a16:creationId xmlns:a16="http://schemas.microsoft.com/office/drawing/2014/main" id="{3CFADB20-AC48-BAF8-9E64-C8E5A1A10EAC}"/>
              </a:ext>
            </a:extLst>
          </p:cNvPr>
          <p:cNvSpPr>
            <a:spLocks noGrp="1"/>
          </p:cNvSpPr>
          <p:nvPr>
            <p:ph sz="half" idx="1"/>
          </p:nvPr>
        </p:nvSpPr>
        <p:spPr>
          <a:xfrm>
            <a:off x="189185" y="924910"/>
            <a:ext cx="11670513" cy="5475890"/>
          </a:xfrm>
        </p:spPr>
        <p:txBody>
          <a:bodyPr/>
          <a:lstStyle/>
          <a:p>
            <a:r>
              <a:rPr lang="de-DE" dirty="0"/>
              <a:t>Ein Elektroflugzeug muss über einen "NOT-AUS-Schalter" verfügen. Es ist meistens nur ein Knopf, der gut sichtbar angebracht ist. </a:t>
            </a:r>
          </a:p>
          <a:p>
            <a:r>
              <a:rPr lang="de-DE" dirty="0"/>
              <a:t>Durch Drücken wird er betätigt, durch Drehen kann er wieder deaktiviert werden. </a:t>
            </a:r>
          </a:p>
        </p:txBody>
      </p:sp>
      <p:sp>
        <p:nvSpPr>
          <p:cNvPr id="4" name="Foliennummernplatzhalter 3">
            <a:extLst>
              <a:ext uri="{FF2B5EF4-FFF2-40B4-BE49-F238E27FC236}">
                <a16:creationId xmlns:a16="http://schemas.microsoft.com/office/drawing/2014/main" id="{C94368B2-BBCB-BC5B-9E0D-C9F254794FF4}"/>
              </a:ext>
            </a:extLst>
          </p:cNvPr>
          <p:cNvSpPr>
            <a:spLocks noGrp="1"/>
          </p:cNvSpPr>
          <p:nvPr>
            <p:ph type="sldNum" sz="quarter" idx="12"/>
          </p:nvPr>
        </p:nvSpPr>
        <p:spPr/>
        <p:txBody>
          <a:bodyPr/>
          <a:lstStyle/>
          <a:p>
            <a:fld id="{EA7A0297-C0D7-4773-8C33-4B8B14BC8223}" type="slidenum">
              <a:rPr lang="de-DE" smtClean="0"/>
              <a:t>32</a:t>
            </a:fld>
            <a:endParaRPr lang="de-DE" dirty="0"/>
          </a:p>
        </p:txBody>
      </p:sp>
      <p:pic>
        <p:nvPicPr>
          <p:cNvPr id="5" name="Grafik 4">
            <a:extLst>
              <a:ext uri="{FF2B5EF4-FFF2-40B4-BE49-F238E27FC236}">
                <a16:creationId xmlns:a16="http://schemas.microsoft.com/office/drawing/2014/main" id="{529D3FEF-7963-ED43-6790-7065BECC7690}"/>
              </a:ext>
            </a:extLst>
          </p:cNvPr>
          <p:cNvPicPr>
            <a:picLocks noChangeAspect="1"/>
          </p:cNvPicPr>
          <p:nvPr/>
        </p:nvPicPr>
        <p:blipFill>
          <a:blip r:embed="rId2"/>
          <a:stretch>
            <a:fillRect/>
          </a:stretch>
        </p:blipFill>
        <p:spPr>
          <a:xfrm>
            <a:off x="442628" y="2284813"/>
            <a:ext cx="5308068" cy="3597275"/>
          </a:xfrm>
          <a:prstGeom prst="rect">
            <a:avLst/>
          </a:prstGeom>
        </p:spPr>
      </p:pic>
      <p:pic>
        <p:nvPicPr>
          <p:cNvPr id="6" name="Grafik 5" descr="Ein Bild, das Text, Messgerät, draußen, Schild enthält.&#10;&#10;Automatisch generierte Beschreibung">
            <a:extLst>
              <a:ext uri="{FF2B5EF4-FFF2-40B4-BE49-F238E27FC236}">
                <a16:creationId xmlns:a16="http://schemas.microsoft.com/office/drawing/2014/main" id="{E42240BB-138F-2182-850B-040BC74B22CC}"/>
              </a:ext>
            </a:extLst>
          </p:cNvPr>
          <p:cNvPicPr>
            <a:picLocks noChangeAspect="1"/>
          </p:cNvPicPr>
          <p:nvPr/>
        </p:nvPicPr>
        <p:blipFill>
          <a:blip r:embed="rId3"/>
          <a:stretch>
            <a:fillRect/>
          </a:stretch>
        </p:blipFill>
        <p:spPr>
          <a:xfrm>
            <a:off x="5820298" y="2284813"/>
            <a:ext cx="5731510" cy="3597275"/>
          </a:xfrm>
          <a:prstGeom prst="rect">
            <a:avLst/>
          </a:prstGeom>
        </p:spPr>
      </p:pic>
    </p:spTree>
    <p:extLst>
      <p:ext uri="{BB962C8B-B14F-4D97-AF65-F5344CB8AC3E}">
        <p14:creationId xmlns:p14="http://schemas.microsoft.com/office/powerpoint/2010/main" val="32339125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7E02B0-EFAB-63F6-963E-6979CAE7CA78}"/>
              </a:ext>
            </a:extLst>
          </p:cNvPr>
          <p:cNvSpPr>
            <a:spLocks noGrp="1"/>
          </p:cNvSpPr>
          <p:nvPr>
            <p:ph type="title"/>
          </p:nvPr>
        </p:nvSpPr>
        <p:spPr/>
        <p:txBody>
          <a:bodyPr>
            <a:normAutofit/>
          </a:bodyPr>
          <a:lstStyle/>
          <a:p>
            <a:r>
              <a:rPr lang="de-DE" dirty="0"/>
              <a:t>Feuer</a:t>
            </a:r>
          </a:p>
        </p:txBody>
      </p:sp>
      <p:pic>
        <p:nvPicPr>
          <p:cNvPr id="5" name="Inhaltsplatzhalter 4" descr="Ein Bild, das Gerät, Messinstrument, Tachometer, Kilometerzähler enthält.&#10;&#10;Automatisch generierte Beschreibung">
            <a:extLst>
              <a:ext uri="{FF2B5EF4-FFF2-40B4-BE49-F238E27FC236}">
                <a16:creationId xmlns:a16="http://schemas.microsoft.com/office/drawing/2014/main" id="{9D33D782-B2A1-572F-F3CB-62D60DBC2342}"/>
              </a:ext>
            </a:extLst>
          </p:cNvPr>
          <p:cNvPicPr>
            <a:picLocks noGrp="1" noChangeAspect="1"/>
          </p:cNvPicPr>
          <p:nvPr>
            <p:ph sz="half" idx="1"/>
          </p:nvPr>
        </p:nvPicPr>
        <p:blipFill>
          <a:blip r:embed="rId2"/>
          <a:stretch>
            <a:fillRect/>
          </a:stretch>
        </p:blipFill>
        <p:spPr>
          <a:xfrm>
            <a:off x="491421" y="2922032"/>
            <a:ext cx="5830887" cy="3407300"/>
          </a:xfrm>
          <a:prstGeom prst="rect">
            <a:avLst/>
          </a:prstGeom>
        </p:spPr>
      </p:pic>
      <p:sp>
        <p:nvSpPr>
          <p:cNvPr id="3" name="Inhaltsplatzhalter 2">
            <a:extLst>
              <a:ext uri="{FF2B5EF4-FFF2-40B4-BE49-F238E27FC236}">
                <a16:creationId xmlns:a16="http://schemas.microsoft.com/office/drawing/2014/main" id="{AC7CB710-7404-6ACA-3AC1-EA67FB539E25}"/>
              </a:ext>
            </a:extLst>
          </p:cNvPr>
          <p:cNvSpPr>
            <a:spLocks noGrp="1"/>
          </p:cNvSpPr>
          <p:nvPr>
            <p:ph sz="half" idx="2"/>
          </p:nvPr>
        </p:nvSpPr>
        <p:spPr>
          <a:xfrm>
            <a:off x="188913" y="924910"/>
            <a:ext cx="11778459" cy="5475890"/>
          </a:xfrm>
        </p:spPr>
        <p:txBody>
          <a:bodyPr/>
          <a:lstStyle/>
          <a:p>
            <a:r>
              <a:rPr lang="de-DE" dirty="0"/>
              <a:t>In der Hochvolt-Batterie sitzt ein Temperaturfühler, der bei einer Temperatur von etwa 140°C eine rot blinkende Leuchtdiode im Instrumentenbrett ansteuert. </a:t>
            </a:r>
          </a:p>
          <a:p>
            <a:r>
              <a:rPr lang="de-DE" dirty="0"/>
              <a:t>Die Brandwarnanlage wird dauerhaft von der 12V-Triebwerksbatterie gespeist und ist somit auch im Segelflug aktiv. </a:t>
            </a:r>
          </a:p>
          <a:p>
            <a:r>
              <a:rPr lang="de-DE" dirty="0"/>
              <a:t>Bei Hinweisen auf einen Brand der Batterie oder im Motorraum bzw. am Motor gilt das Notverfahren gemäß Flughandbuch.</a:t>
            </a:r>
          </a:p>
        </p:txBody>
      </p:sp>
      <p:sp>
        <p:nvSpPr>
          <p:cNvPr id="4" name="Foliennummernplatzhalter 3">
            <a:extLst>
              <a:ext uri="{FF2B5EF4-FFF2-40B4-BE49-F238E27FC236}">
                <a16:creationId xmlns:a16="http://schemas.microsoft.com/office/drawing/2014/main" id="{3C7B669F-0889-D6F0-9831-6DEB46B1FF49}"/>
              </a:ext>
            </a:extLst>
          </p:cNvPr>
          <p:cNvSpPr>
            <a:spLocks noGrp="1"/>
          </p:cNvSpPr>
          <p:nvPr>
            <p:ph type="sldNum" sz="quarter" idx="12"/>
          </p:nvPr>
        </p:nvSpPr>
        <p:spPr/>
        <p:txBody>
          <a:bodyPr/>
          <a:lstStyle/>
          <a:p>
            <a:fld id="{EA7A0297-C0D7-4773-8C33-4B8B14BC8223}" type="slidenum">
              <a:rPr lang="de-DE" smtClean="0"/>
              <a:t>33</a:t>
            </a:fld>
            <a:endParaRPr lang="de-DE" dirty="0"/>
          </a:p>
        </p:txBody>
      </p:sp>
      <p:sp>
        <p:nvSpPr>
          <p:cNvPr id="7" name="Pfeil: nach unten 6">
            <a:extLst>
              <a:ext uri="{FF2B5EF4-FFF2-40B4-BE49-F238E27FC236}">
                <a16:creationId xmlns:a16="http://schemas.microsoft.com/office/drawing/2014/main" id="{0996E0D1-EBCC-8C93-AB24-888F659081F1}"/>
              </a:ext>
            </a:extLst>
          </p:cNvPr>
          <p:cNvSpPr/>
          <p:nvPr/>
        </p:nvSpPr>
        <p:spPr>
          <a:xfrm>
            <a:off x="4439807" y="2640072"/>
            <a:ext cx="482828" cy="111378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9405644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45FC56A-4269-4BB1-96C1-66A8326B7BB4}"/>
              </a:ext>
            </a:extLst>
          </p:cNvPr>
          <p:cNvSpPr>
            <a:spLocks noGrp="1"/>
          </p:cNvSpPr>
          <p:nvPr>
            <p:ph type="title"/>
          </p:nvPr>
        </p:nvSpPr>
        <p:spPr/>
        <p:txBody>
          <a:bodyPr>
            <a:normAutofit/>
          </a:bodyPr>
          <a:lstStyle/>
          <a:p>
            <a:r>
              <a:rPr lang="de-DE" dirty="0"/>
              <a:t>Inhalt</a:t>
            </a:r>
          </a:p>
        </p:txBody>
      </p:sp>
      <p:sp>
        <p:nvSpPr>
          <p:cNvPr id="4" name="Inhaltsplatzhalter 3">
            <a:extLst>
              <a:ext uri="{FF2B5EF4-FFF2-40B4-BE49-F238E27FC236}">
                <a16:creationId xmlns:a16="http://schemas.microsoft.com/office/drawing/2014/main" id="{39B3D2A4-DD3B-C138-A31F-E233BADA7795}"/>
              </a:ext>
            </a:extLst>
          </p:cNvPr>
          <p:cNvSpPr>
            <a:spLocks noGrp="1"/>
          </p:cNvSpPr>
          <p:nvPr>
            <p:ph sz="half" idx="1"/>
          </p:nvPr>
        </p:nvSpPr>
        <p:spPr/>
        <p:txBody>
          <a:bodyPr/>
          <a:lstStyle/>
          <a:p>
            <a:pPr marL="0" indent="0">
              <a:buNone/>
            </a:pPr>
            <a:r>
              <a:rPr lang="de-DE" dirty="0">
                <a:solidFill>
                  <a:schemeClr val="bg1">
                    <a:lumMod val="75000"/>
                  </a:schemeClr>
                </a:solidFill>
              </a:rPr>
              <a:t>8.10.1  Allgemeines          </a:t>
            </a:r>
          </a:p>
          <a:p>
            <a:pPr marL="0" indent="0">
              <a:buNone/>
            </a:pPr>
            <a:r>
              <a:rPr lang="de-DE" dirty="0">
                <a:solidFill>
                  <a:schemeClr val="bg1">
                    <a:lumMod val="75000"/>
                  </a:schemeClr>
                </a:solidFill>
              </a:rPr>
              <a:t>8.10.2  Antriebsarten</a:t>
            </a:r>
          </a:p>
          <a:p>
            <a:pPr marL="0" indent="0">
              <a:buNone/>
            </a:pPr>
            <a:r>
              <a:rPr lang="de-DE" dirty="0"/>
              <a:t>8.10.3  Propeller</a:t>
            </a:r>
          </a:p>
          <a:p>
            <a:pPr marL="0" indent="0">
              <a:buNone/>
            </a:pPr>
            <a:r>
              <a:rPr lang="de-DE" dirty="0">
                <a:solidFill>
                  <a:schemeClr val="bg1">
                    <a:lumMod val="75000"/>
                  </a:schemeClr>
                </a:solidFill>
              </a:rPr>
              <a:t>8.10.4  Lärmvermeidung</a:t>
            </a:r>
          </a:p>
        </p:txBody>
      </p:sp>
      <p:sp>
        <p:nvSpPr>
          <p:cNvPr id="5" name="Inhaltsplatzhalter 4">
            <a:extLst>
              <a:ext uri="{FF2B5EF4-FFF2-40B4-BE49-F238E27FC236}">
                <a16:creationId xmlns:a16="http://schemas.microsoft.com/office/drawing/2014/main" id="{3321CA36-C6F9-338D-5E19-2C912FF00EEB}"/>
              </a:ext>
            </a:extLst>
          </p:cNvPr>
          <p:cNvSpPr>
            <a:spLocks noGrp="1"/>
          </p:cNvSpPr>
          <p:nvPr>
            <p:ph sz="half" idx="2"/>
          </p:nvPr>
        </p:nvSpPr>
        <p:spPr/>
        <p:txBody>
          <a:bodyPr/>
          <a:lstStyle/>
          <a:p>
            <a:r>
              <a:rPr lang="de-DE" dirty="0"/>
              <a:t>Grundlagen</a:t>
            </a:r>
          </a:p>
          <a:p>
            <a:r>
              <a:rPr lang="de-DE" dirty="0"/>
              <a:t>Propellerarten</a:t>
            </a:r>
          </a:p>
          <a:p>
            <a:r>
              <a:rPr lang="de-DE" dirty="0"/>
              <a:t>Propellerbedienung</a:t>
            </a:r>
          </a:p>
        </p:txBody>
      </p:sp>
    </p:spTree>
    <p:extLst>
      <p:ext uri="{BB962C8B-B14F-4D97-AF65-F5344CB8AC3E}">
        <p14:creationId xmlns:p14="http://schemas.microsoft.com/office/powerpoint/2010/main" val="41645741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39423D-1CF8-913F-7315-2FF7A66CF41C}"/>
              </a:ext>
            </a:extLst>
          </p:cNvPr>
          <p:cNvSpPr>
            <a:spLocks noGrp="1"/>
          </p:cNvSpPr>
          <p:nvPr>
            <p:ph type="title"/>
          </p:nvPr>
        </p:nvSpPr>
        <p:spPr/>
        <p:txBody>
          <a:bodyPr/>
          <a:lstStyle/>
          <a:p>
            <a:r>
              <a:rPr lang="de-DE" dirty="0"/>
              <a:t>Allgemeines</a:t>
            </a:r>
          </a:p>
        </p:txBody>
      </p:sp>
      <p:sp>
        <p:nvSpPr>
          <p:cNvPr id="3" name="Inhaltsplatzhalter 2">
            <a:extLst>
              <a:ext uri="{FF2B5EF4-FFF2-40B4-BE49-F238E27FC236}">
                <a16:creationId xmlns:a16="http://schemas.microsoft.com/office/drawing/2014/main" id="{FFC1BFE2-9ECF-B4C5-EF4F-65EB7E1AC8BE}"/>
              </a:ext>
            </a:extLst>
          </p:cNvPr>
          <p:cNvSpPr>
            <a:spLocks noGrp="1"/>
          </p:cNvSpPr>
          <p:nvPr>
            <p:ph sz="half" idx="1"/>
          </p:nvPr>
        </p:nvSpPr>
        <p:spPr/>
        <p:txBody>
          <a:bodyPr/>
          <a:lstStyle/>
          <a:p>
            <a:r>
              <a:rPr lang="de-DE" dirty="0"/>
              <a:t>Den Propeller bezeichnet man häufig auch als „Luftschraube“. Dahinter steckt die Vorstellung, dass sich der Propeller durch die Luft schraubt, wie eine Schraube durch einen festen Werkstoff. Entsprechend hat man von der Schraube den Begriff Steigung übernommen.</a:t>
            </a:r>
          </a:p>
        </p:txBody>
      </p:sp>
      <p:sp>
        <p:nvSpPr>
          <p:cNvPr id="4" name="Inhaltsplatzhalter 3">
            <a:extLst>
              <a:ext uri="{FF2B5EF4-FFF2-40B4-BE49-F238E27FC236}">
                <a16:creationId xmlns:a16="http://schemas.microsoft.com/office/drawing/2014/main" id="{BAB41A26-09CE-2869-F9C6-BA05C6270397}"/>
              </a:ext>
            </a:extLst>
          </p:cNvPr>
          <p:cNvSpPr>
            <a:spLocks noGrp="1"/>
          </p:cNvSpPr>
          <p:nvPr>
            <p:ph sz="half" idx="2"/>
          </p:nvPr>
        </p:nvSpPr>
        <p:spPr/>
        <p:txBody>
          <a:bodyPr/>
          <a:lstStyle/>
          <a:p>
            <a:r>
              <a:rPr lang="de-DE" dirty="0"/>
              <a:t>So einfach wie eine Schraube funktioniert ein Propeller leider nicht, denn die Luft ist nicht fest, sondern gasförmig. Das Flugzeug legt pro Propellerumdrehung einen kleineren Weg zurück, als der Steigung seines Propellers entsprechen würde. </a:t>
            </a:r>
          </a:p>
          <a:p>
            <a:r>
              <a:rPr lang="de-DE" dirty="0"/>
              <a:t>Um dieser Tatsache gerecht zu werden, hat man den Begriff Schlupf geprägt.</a:t>
            </a:r>
          </a:p>
          <a:p>
            <a:r>
              <a:rPr lang="de-DE" dirty="0"/>
              <a:t>Somit ist der Schlupf der Unterschied zwischen der geometrischen Propellersteigung und dem tatsächlich pro Umdrehung zurückgelegten Weg. </a:t>
            </a:r>
          </a:p>
          <a:p>
            <a:r>
              <a:rPr lang="de-DE" dirty="0"/>
              <a:t>Diesen bezeichnet man als aerodynamische Steigung. </a:t>
            </a:r>
          </a:p>
        </p:txBody>
      </p:sp>
      <p:sp>
        <p:nvSpPr>
          <p:cNvPr id="5" name="Foliennummernplatzhalter 4">
            <a:extLst>
              <a:ext uri="{FF2B5EF4-FFF2-40B4-BE49-F238E27FC236}">
                <a16:creationId xmlns:a16="http://schemas.microsoft.com/office/drawing/2014/main" id="{D075B250-10A4-8C3D-6D2E-77D74B7F3D51}"/>
              </a:ext>
            </a:extLst>
          </p:cNvPr>
          <p:cNvSpPr>
            <a:spLocks noGrp="1"/>
          </p:cNvSpPr>
          <p:nvPr>
            <p:ph type="sldNum" sz="quarter" idx="12"/>
          </p:nvPr>
        </p:nvSpPr>
        <p:spPr/>
        <p:txBody>
          <a:bodyPr/>
          <a:lstStyle/>
          <a:p>
            <a:fld id="{1BAF13B1-D0BA-4A19-B609-64C08BFDA19E}" type="slidenum">
              <a:rPr lang="de-DE" smtClean="0"/>
              <a:pPr/>
              <a:t>35</a:t>
            </a:fld>
            <a:endParaRPr lang="de-DE" dirty="0"/>
          </a:p>
        </p:txBody>
      </p:sp>
      <p:pic>
        <p:nvPicPr>
          <p:cNvPr id="6146" name="Picture 2" descr="8 10 Prop Steigung">
            <a:extLst>
              <a:ext uri="{FF2B5EF4-FFF2-40B4-BE49-F238E27FC236}">
                <a16:creationId xmlns:a16="http://schemas.microsoft.com/office/drawing/2014/main" id="{93792F0F-A4EA-3FF3-8829-ABB0F5E210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494" y="2411902"/>
            <a:ext cx="5153286" cy="4027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3391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44DEC294-5A7E-3706-D9CD-8E62B7C6893D}"/>
              </a:ext>
            </a:extLst>
          </p:cNvPr>
          <p:cNvSpPr>
            <a:spLocks noGrp="1"/>
          </p:cNvSpPr>
          <p:nvPr>
            <p:ph type="title"/>
          </p:nvPr>
        </p:nvSpPr>
        <p:spPr/>
        <p:txBody>
          <a:bodyPr/>
          <a:lstStyle/>
          <a:p>
            <a:r>
              <a:rPr lang="de-DE" dirty="0"/>
              <a:t>Allgemeines</a:t>
            </a:r>
          </a:p>
        </p:txBody>
      </p:sp>
      <p:sp>
        <p:nvSpPr>
          <p:cNvPr id="8" name="Inhaltsplatzhalter 7">
            <a:extLst>
              <a:ext uri="{FF2B5EF4-FFF2-40B4-BE49-F238E27FC236}">
                <a16:creationId xmlns:a16="http://schemas.microsoft.com/office/drawing/2014/main" id="{DEA621DB-65D7-8816-A5FB-960B0553C35E}"/>
              </a:ext>
            </a:extLst>
          </p:cNvPr>
          <p:cNvSpPr>
            <a:spLocks noGrp="1"/>
          </p:cNvSpPr>
          <p:nvPr>
            <p:ph idx="1"/>
          </p:nvPr>
        </p:nvSpPr>
        <p:spPr/>
        <p:txBody>
          <a:bodyPr/>
          <a:lstStyle/>
          <a:p>
            <a:r>
              <a:rPr lang="de-DE" dirty="0"/>
              <a:t>Die eigentliche Wirkungsweise des Propellers basiert auf dem Rückstoßprinzip: Die Propellerblätter beschleunigen die durch die Propellerkreisfläche strömende Luft, wodurch die eigentliche Wirkungsweise des Propellers entsteht. </a:t>
            </a:r>
          </a:p>
          <a:p>
            <a:r>
              <a:rPr lang="de-DE" dirty="0"/>
              <a:t>Sie beruht auf dem Rückstoßprinzip. Da die Drehachse des Propellers horizontal verläuft, erzeugt er eine aerodynamische Kraft nach vorne.</a:t>
            </a:r>
          </a:p>
        </p:txBody>
      </p:sp>
      <p:sp>
        <p:nvSpPr>
          <p:cNvPr id="5" name="Foliennummernplatzhalter 4">
            <a:extLst>
              <a:ext uri="{FF2B5EF4-FFF2-40B4-BE49-F238E27FC236}">
                <a16:creationId xmlns:a16="http://schemas.microsoft.com/office/drawing/2014/main" id="{D91528DF-A9D3-B158-B7D3-B56370B46B50}"/>
              </a:ext>
            </a:extLst>
          </p:cNvPr>
          <p:cNvSpPr>
            <a:spLocks noGrp="1"/>
          </p:cNvSpPr>
          <p:nvPr>
            <p:ph type="sldNum" sz="quarter" idx="12"/>
          </p:nvPr>
        </p:nvSpPr>
        <p:spPr/>
        <p:txBody>
          <a:bodyPr/>
          <a:lstStyle/>
          <a:p>
            <a:fld id="{1BAF13B1-D0BA-4A19-B609-64C08BFDA19E}" type="slidenum">
              <a:rPr lang="de-DE" smtClean="0"/>
              <a:pPr/>
              <a:t>36</a:t>
            </a:fld>
            <a:endParaRPr lang="de-DE" dirty="0"/>
          </a:p>
        </p:txBody>
      </p:sp>
      <p:pic>
        <p:nvPicPr>
          <p:cNvPr id="12" name="Grafik 11">
            <a:extLst>
              <a:ext uri="{FF2B5EF4-FFF2-40B4-BE49-F238E27FC236}">
                <a16:creationId xmlns:a16="http://schemas.microsoft.com/office/drawing/2014/main" id="{6390A3D5-9C27-FB68-BEB2-A4BF8E1C0A01}"/>
              </a:ext>
            </a:extLst>
          </p:cNvPr>
          <p:cNvPicPr>
            <a:picLocks noChangeAspect="1"/>
          </p:cNvPicPr>
          <p:nvPr/>
        </p:nvPicPr>
        <p:blipFill>
          <a:blip r:embed="rId2"/>
          <a:stretch>
            <a:fillRect/>
          </a:stretch>
        </p:blipFill>
        <p:spPr>
          <a:xfrm>
            <a:off x="2282808" y="2408525"/>
            <a:ext cx="7580432" cy="3969251"/>
          </a:xfrm>
          <a:prstGeom prst="rect">
            <a:avLst/>
          </a:prstGeom>
        </p:spPr>
      </p:pic>
    </p:spTree>
    <p:extLst>
      <p:ext uri="{BB962C8B-B14F-4D97-AF65-F5344CB8AC3E}">
        <p14:creationId xmlns:p14="http://schemas.microsoft.com/office/powerpoint/2010/main" val="4979041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547054B8-0D23-012C-5A4B-D561C7ACD30C}"/>
              </a:ext>
            </a:extLst>
          </p:cNvPr>
          <p:cNvSpPr>
            <a:spLocks noGrp="1"/>
          </p:cNvSpPr>
          <p:nvPr>
            <p:ph type="title"/>
          </p:nvPr>
        </p:nvSpPr>
        <p:spPr/>
        <p:txBody>
          <a:bodyPr/>
          <a:lstStyle/>
          <a:p>
            <a:r>
              <a:rPr lang="de-DE" dirty="0"/>
              <a:t>Aufbau des Propellers</a:t>
            </a:r>
          </a:p>
        </p:txBody>
      </p:sp>
      <p:sp>
        <p:nvSpPr>
          <p:cNvPr id="7" name="Inhaltsplatzhalter 6">
            <a:extLst>
              <a:ext uri="{FF2B5EF4-FFF2-40B4-BE49-F238E27FC236}">
                <a16:creationId xmlns:a16="http://schemas.microsoft.com/office/drawing/2014/main" id="{F09A694A-3C43-BB50-0CA9-DDCCCCAF0E08}"/>
              </a:ext>
            </a:extLst>
          </p:cNvPr>
          <p:cNvSpPr>
            <a:spLocks noGrp="1"/>
          </p:cNvSpPr>
          <p:nvPr>
            <p:ph sz="half" idx="1"/>
          </p:nvPr>
        </p:nvSpPr>
        <p:spPr/>
        <p:txBody>
          <a:bodyPr/>
          <a:lstStyle/>
          <a:p>
            <a:r>
              <a:rPr lang="de-DE" dirty="0"/>
              <a:t>Die Vorderseite ist gewölbt, die Hinterseite häufig flach. </a:t>
            </a:r>
          </a:p>
          <a:p>
            <a:r>
              <a:rPr lang="de-DE" dirty="0"/>
              <a:t>Ein Querschnitt eines typischen Propellerblattes ist hier dargestellt. Jeder Abschnitt, jedes Propellerblattelement, besitzt ein Profil, vergleichbar mit dem Querschnitt einer Flugzeugtragfläche. </a:t>
            </a:r>
          </a:p>
          <a:p>
            <a:r>
              <a:rPr lang="de-DE" dirty="0"/>
              <a:t>Wie bei einer Tragfläche ist die Vorderkante des Blattes abgerundet, die Hinterkante läuft spitz zu. </a:t>
            </a:r>
          </a:p>
          <a:p>
            <a:r>
              <a:rPr lang="de-DE" dirty="0"/>
              <a:t>Die Profilsehne ist eine Gerade, die durch das Blatt von der Vorderkante zur Hinterkante verläuft. </a:t>
            </a:r>
          </a:p>
          <a:p>
            <a:r>
              <a:rPr lang="de-DE" dirty="0"/>
              <a:t>Ist die Hinterseite des Propellerblattes flach, legt man die Sehne üblicherweise in die durch die Hinterseite gebildete Ebene.</a:t>
            </a:r>
          </a:p>
          <a:p>
            <a:endParaRPr lang="de-DE" dirty="0"/>
          </a:p>
          <a:p>
            <a:r>
              <a:rPr lang="de-DE" dirty="0"/>
              <a:t>Da die enormen Fliehkräfte in die Nabe übertragen werden müssen, ist diese dadurch am höchsten beansprucht.</a:t>
            </a:r>
          </a:p>
        </p:txBody>
      </p:sp>
      <p:sp>
        <p:nvSpPr>
          <p:cNvPr id="4" name="Foliennummernplatzhalter 3">
            <a:extLst>
              <a:ext uri="{FF2B5EF4-FFF2-40B4-BE49-F238E27FC236}">
                <a16:creationId xmlns:a16="http://schemas.microsoft.com/office/drawing/2014/main" id="{ABC56DD5-350F-9677-D206-5037D6B09199}"/>
              </a:ext>
            </a:extLst>
          </p:cNvPr>
          <p:cNvSpPr>
            <a:spLocks noGrp="1"/>
          </p:cNvSpPr>
          <p:nvPr>
            <p:ph type="sldNum" sz="quarter" idx="12"/>
          </p:nvPr>
        </p:nvSpPr>
        <p:spPr/>
        <p:txBody>
          <a:bodyPr/>
          <a:lstStyle/>
          <a:p>
            <a:fld id="{1BAF13B1-D0BA-4A19-B609-64C08BFDA19E}" type="slidenum">
              <a:rPr lang="de-DE" smtClean="0"/>
              <a:pPr/>
              <a:t>37</a:t>
            </a:fld>
            <a:endParaRPr lang="de-DE" dirty="0"/>
          </a:p>
        </p:txBody>
      </p:sp>
      <p:pic>
        <p:nvPicPr>
          <p:cNvPr id="7170" name="Picture 2" descr="8 10 Prop Querschnitt">
            <a:extLst>
              <a:ext uri="{FF2B5EF4-FFF2-40B4-BE49-F238E27FC236}">
                <a16:creationId xmlns:a16="http://schemas.microsoft.com/office/drawing/2014/main" id="{C07D3A5A-D0EE-AA75-3D4C-A581BA4D48C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920603" y="925513"/>
            <a:ext cx="4299156" cy="5475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6841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9BC2BA-6C2B-6EBE-38C0-93E7B9BDFB4E}"/>
              </a:ext>
            </a:extLst>
          </p:cNvPr>
          <p:cNvSpPr>
            <a:spLocks noGrp="1"/>
          </p:cNvSpPr>
          <p:nvPr>
            <p:ph type="title"/>
          </p:nvPr>
        </p:nvSpPr>
        <p:spPr/>
        <p:txBody>
          <a:bodyPr/>
          <a:lstStyle/>
          <a:p>
            <a:r>
              <a:rPr lang="de-DE" dirty="0"/>
              <a:t>Aerodynamische Größen</a:t>
            </a:r>
          </a:p>
        </p:txBody>
      </p:sp>
      <p:sp>
        <p:nvSpPr>
          <p:cNvPr id="3" name="Inhaltsplatzhalter 2">
            <a:extLst>
              <a:ext uri="{FF2B5EF4-FFF2-40B4-BE49-F238E27FC236}">
                <a16:creationId xmlns:a16="http://schemas.microsoft.com/office/drawing/2014/main" id="{57843F08-0AA6-42C7-887D-1BCD48179133}"/>
              </a:ext>
            </a:extLst>
          </p:cNvPr>
          <p:cNvSpPr>
            <a:spLocks noGrp="1"/>
          </p:cNvSpPr>
          <p:nvPr>
            <p:ph sz="half" idx="1"/>
          </p:nvPr>
        </p:nvSpPr>
        <p:spPr/>
        <p:txBody>
          <a:bodyPr/>
          <a:lstStyle/>
          <a:p>
            <a:r>
              <a:rPr lang="de-DE" dirty="0"/>
              <a:t>Ein Propeller wird also durch seine aerodynamischen Größen bestimmt. Doch diese Größen ändern sich im Flugbetrieb. </a:t>
            </a:r>
          </a:p>
          <a:p>
            <a:r>
              <a:rPr lang="de-DE" dirty="0"/>
              <a:t>So ist im Stand, bzw. im Startlauf die Fluggeschwindigkeit noch gering, aber der Anstellwinkel konstruktiv vorgegeben sehr hoch. </a:t>
            </a:r>
          </a:p>
          <a:p>
            <a:r>
              <a:rPr lang="de-DE" dirty="0"/>
              <a:t>Dadurch kann es zur Strömungsablösung am Propellerblatt kommen, wodurch der Schub geringer ausfällt als vorgesehen.</a:t>
            </a:r>
          </a:p>
        </p:txBody>
      </p:sp>
      <p:sp>
        <p:nvSpPr>
          <p:cNvPr id="4" name="Inhaltsplatzhalter 3">
            <a:extLst>
              <a:ext uri="{FF2B5EF4-FFF2-40B4-BE49-F238E27FC236}">
                <a16:creationId xmlns:a16="http://schemas.microsoft.com/office/drawing/2014/main" id="{69224345-6042-6836-EE38-88B3F2BA1D2E}"/>
              </a:ext>
            </a:extLst>
          </p:cNvPr>
          <p:cNvSpPr>
            <a:spLocks noGrp="1"/>
          </p:cNvSpPr>
          <p:nvPr>
            <p:ph sz="half" idx="2"/>
          </p:nvPr>
        </p:nvSpPr>
        <p:spPr/>
        <p:txBody>
          <a:bodyPr/>
          <a:lstStyle/>
          <a:p>
            <a:endParaRPr lang="de-DE" dirty="0"/>
          </a:p>
        </p:txBody>
      </p:sp>
      <p:sp>
        <p:nvSpPr>
          <p:cNvPr id="5" name="Foliennummernplatzhalter 4">
            <a:extLst>
              <a:ext uri="{FF2B5EF4-FFF2-40B4-BE49-F238E27FC236}">
                <a16:creationId xmlns:a16="http://schemas.microsoft.com/office/drawing/2014/main" id="{A0DFBF11-DD47-4D97-AA0F-52C3FADEFDD9}"/>
              </a:ext>
            </a:extLst>
          </p:cNvPr>
          <p:cNvSpPr>
            <a:spLocks noGrp="1"/>
          </p:cNvSpPr>
          <p:nvPr>
            <p:ph type="sldNum" sz="quarter" idx="12"/>
          </p:nvPr>
        </p:nvSpPr>
        <p:spPr/>
        <p:txBody>
          <a:bodyPr/>
          <a:lstStyle/>
          <a:p>
            <a:fld id="{1BAF13B1-D0BA-4A19-B609-64C08BFDA19E}" type="slidenum">
              <a:rPr lang="de-DE" smtClean="0"/>
              <a:pPr/>
              <a:t>38</a:t>
            </a:fld>
            <a:endParaRPr lang="de-DE" dirty="0"/>
          </a:p>
        </p:txBody>
      </p:sp>
      <p:pic>
        <p:nvPicPr>
          <p:cNvPr id="7" name="Grafik 6">
            <a:extLst>
              <a:ext uri="{FF2B5EF4-FFF2-40B4-BE49-F238E27FC236}">
                <a16:creationId xmlns:a16="http://schemas.microsoft.com/office/drawing/2014/main" id="{5CD8D74F-CEE1-D6E4-FD5A-D8FDAD1A1C01}"/>
              </a:ext>
            </a:extLst>
          </p:cNvPr>
          <p:cNvPicPr>
            <a:picLocks noChangeAspect="1"/>
          </p:cNvPicPr>
          <p:nvPr/>
        </p:nvPicPr>
        <p:blipFill rotWithShape="1">
          <a:blip r:embed="rId2"/>
          <a:srcRect l="54454"/>
          <a:stretch/>
        </p:blipFill>
        <p:spPr>
          <a:xfrm>
            <a:off x="6189619" y="924910"/>
            <a:ext cx="5830614" cy="4086326"/>
          </a:xfrm>
          <a:prstGeom prst="rect">
            <a:avLst/>
          </a:prstGeom>
        </p:spPr>
      </p:pic>
    </p:spTree>
    <p:extLst>
      <p:ext uri="{BB962C8B-B14F-4D97-AF65-F5344CB8AC3E}">
        <p14:creationId xmlns:p14="http://schemas.microsoft.com/office/powerpoint/2010/main" val="34329957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Grafik 34">
            <a:extLst>
              <a:ext uri="{FF2B5EF4-FFF2-40B4-BE49-F238E27FC236}">
                <a16:creationId xmlns:a16="http://schemas.microsoft.com/office/drawing/2014/main" id="{6846360A-21CC-4417-B8C6-7A5ABB78B775}"/>
              </a:ext>
            </a:extLst>
          </p:cNvPr>
          <p:cNvPicPr>
            <a:picLocks noChangeAspect="1"/>
          </p:cNvPicPr>
          <p:nvPr/>
        </p:nvPicPr>
        <p:blipFill>
          <a:blip r:embed="rId2"/>
          <a:stretch>
            <a:fillRect/>
          </a:stretch>
        </p:blipFill>
        <p:spPr>
          <a:xfrm flipV="1">
            <a:off x="4610053" y="4143267"/>
            <a:ext cx="1814766" cy="606889"/>
          </a:xfrm>
          <a:prstGeom prst="rect">
            <a:avLst/>
          </a:prstGeom>
        </p:spPr>
      </p:pic>
      <p:pic>
        <p:nvPicPr>
          <p:cNvPr id="33" name="Grafik 32">
            <a:extLst>
              <a:ext uri="{FF2B5EF4-FFF2-40B4-BE49-F238E27FC236}">
                <a16:creationId xmlns:a16="http://schemas.microsoft.com/office/drawing/2014/main" id="{6FC038F2-7E21-46D6-9FEA-8AB2F7B0D2E4}"/>
              </a:ext>
            </a:extLst>
          </p:cNvPr>
          <p:cNvPicPr>
            <a:picLocks noChangeAspect="1"/>
          </p:cNvPicPr>
          <p:nvPr/>
        </p:nvPicPr>
        <p:blipFill>
          <a:blip r:embed="rId3"/>
          <a:stretch>
            <a:fillRect/>
          </a:stretch>
        </p:blipFill>
        <p:spPr>
          <a:xfrm flipV="1">
            <a:off x="5165081" y="3616799"/>
            <a:ext cx="778520" cy="730363"/>
          </a:xfrm>
          <a:prstGeom prst="rect">
            <a:avLst/>
          </a:prstGeom>
        </p:spPr>
      </p:pic>
      <p:sp>
        <p:nvSpPr>
          <p:cNvPr id="20" name="Pfeil: nach rechts 19">
            <a:extLst>
              <a:ext uri="{FF2B5EF4-FFF2-40B4-BE49-F238E27FC236}">
                <a16:creationId xmlns:a16="http://schemas.microsoft.com/office/drawing/2014/main" id="{1F697DA4-D256-4A08-B527-BFFB0C4CF3A4}"/>
              </a:ext>
            </a:extLst>
          </p:cNvPr>
          <p:cNvSpPr/>
          <p:nvPr/>
        </p:nvSpPr>
        <p:spPr>
          <a:xfrm>
            <a:off x="7777116" y="3140765"/>
            <a:ext cx="1649408" cy="7679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Zugkraft</a:t>
            </a:r>
          </a:p>
        </p:txBody>
      </p:sp>
      <p:sp>
        <p:nvSpPr>
          <p:cNvPr id="2" name="Titel 1">
            <a:extLst>
              <a:ext uri="{FF2B5EF4-FFF2-40B4-BE49-F238E27FC236}">
                <a16:creationId xmlns:a16="http://schemas.microsoft.com/office/drawing/2014/main" id="{BD2F4140-F2D8-4E19-9FFE-E1C684D44BB4}"/>
              </a:ext>
            </a:extLst>
          </p:cNvPr>
          <p:cNvSpPr>
            <a:spLocks noGrp="1"/>
          </p:cNvSpPr>
          <p:nvPr>
            <p:ph type="title"/>
          </p:nvPr>
        </p:nvSpPr>
        <p:spPr/>
        <p:txBody>
          <a:bodyPr>
            <a:noAutofit/>
          </a:bodyPr>
          <a:lstStyle/>
          <a:p>
            <a:r>
              <a:rPr lang="de-DE" sz="2400" dirty="0"/>
              <a:t>Die Luftströmung über dem Propeller erzeugt, genau wie ein Flügel, Auftrieb</a:t>
            </a:r>
          </a:p>
        </p:txBody>
      </p:sp>
      <p:pic>
        <p:nvPicPr>
          <p:cNvPr id="5" name="Grafik 4">
            <a:extLst>
              <a:ext uri="{FF2B5EF4-FFF2-40B4-BE49-F238E27FC236}">
                <a16:creationId xmlns:a16="http://schemas.microsoft.com/office/drawing/2014/main" id="{8231BBCB-C01A-42B7-BCEA-C8007D84C63F}"/>
              </a:ext>
            </a:extLst>
          </p:cNvPr>
          <p:cNvPicPr>
            <a:picLocks noChangeAspect="1"/>
          </p:cNvPicPr>
          <p:nvPr/>
        </p:nvPicPr>
        <p:blipFill>
          <a:blip r:embed="rId4"/>
          <a:stretch>
            <a:fillRect/>
          </a:stretch>
        </p:blipFill>
        <p:spPr>
          <a:xfrm>
            <a:off x="4281234" y="2271551"/>
            <a:ext cx="3629532" cy="2314898"/>
          </a:xfrm>
          <a:prstGeom prst="rect">
            <a:avLst/>
          </a:prstGeom>
        </p:spPr>
      </p:pic>
      <p:cxnSp>
        <p:nvCxnSpPr>
          <p:cNvPr id="7" name="Gerade Verbindung mit Pfeil 6">
            <a:extLst>
              <a:ext uri="{FF2B5EF4-FFF2-40B4-BE49-F238E27FC236}">
                <a16:creationId xmlns:a16="http://schemas.microsoft.com/office/drawing/2014/main" id="{C5FB74C5-071C-4DED-9A05-2C05A714E2E6}"/>
              </a:ext>
            </a:extLst>
          </p:cNvPr>
          <p:cNvCxnSpPr>
            <a:cxnSpLocks/>
          </p:cNvCxnSpPr>
          <p:nvPr/>
        </p:nvCxnSpPr>
        <p:spPr>
          <a:xfrm>
            <a:off x="4281234" y="3541222"/>
            <a:ext cx="0" cy="12801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feld 8">
            <a:extLst>
              <a:ext uri="{FF2B5EF4-FFF2-40B4-BE49-F238E27FC236}">
                <a16:creationId xmlns:a16="http://schemas.microsoft.com/office/drawing/2014/main" id="{7E3E53A8-83E1-49C7-B1ED-B9DA2D9F4386}"/>
              </a:ext>
            </a:extLst>
          </p:cNvPr>
          <p:cNvSpPr txBox="1"/>
          <p:nvPr/>
        </p:nvSpPr>
        <p:spPr>
          <a:xfrm>
            <a:off x="2179981" y="3830742"/>
            <a:ext cx="2016001" cy="369332"/>
          </a:xfrm>
          <a:prstGeom prst="rect">
            <a:avLst/>
          </a:prstGeom>
          <a:noFill/>
        </p:spPr>
        <p:txBody>
          <a:bodyPr wrap="none" rtlCol="0">
            <a:spAutoFit/>
          </a:bodyPr>
          <a:lstStyle/>
          <a:p>
            <a:r>
              <a:rPr lang="de-DE" dirty="0"/>
              <a:t>Motordrehmoment</a:t>
            </a:r>
          </a:p>
        </p:txBody>
      </p:sp>
      <p:cxnSp>
        <p:nvCxnSpPr>
          <p:cNvPr id="11" name="Gerader Verbinder 10">
            <a:extLst>
              <a:ext uri="{FF2B5EF4-FFF2-40B4-BE49-F238E27FC236}">
                <a16:creationId xmlns:a16="http://schemas.microsoft.com/office/drawing/2014/main" id="{AEC6E100-4ED3-4F98-93B2-4241F6322748}"/>
              </a:ext>
            </a:extLst>
          </p:cNvPr>
          <p:cNvCxnSpPr>
            <a:cxnSpLocks/>
          </p:cNvCxnSpPr>
          <p:nvPr/>
        </p:nvCxnSpPr>
        <p:spPr>
          <a:xfrm>
            <a:off x="4281234" y="2358887"/>
            <a:ext cx="0" cy="3585045"/>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3A8106EA-A0B3-419A-8A91-4C18F8D6B915}"/>
              </a:ext>
            </a:extLst>
          </p:cNvPr>
          <p:cNvCxnSpPr>
            <a:cxnSpLocks/>
          </p:cNvCxnSpPr>
          <p:nvPr/>
        </p:nvCxnSpPr>
        <p:spPr>
          <a:xfrm>
            <a:off x="4281233" y="2271551"/>
            <a:ext cx="2629776" cy="2960077"/>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9D8167A9-E6DA-4D03-9690-02693EDD0EAD}"/>
              </a:ext>
            </a:extLst>
          </p:cNvPr>
          <p:cNvSpPr txBox="1"/>
          <p:nvPr/>
        </p:nvSpPr>
        <p:spPr>
          <a:xfrm>
            <a:off x="6853878" y="5192370"/>
            <a:ext cx="1688411" cy="369332"/>
          </a:xfrm>
          <a:prstGeom prst="rect">
            <a:avLst/>
          </a:prstGeom>
          <a:noFill/>
        </p:spPr>
        <p:txBody>
          <a:bodyPr wrap="none" rtlCol="0">
            <a:spAutoFit/>
          </a:bodyPr>
          <a:lstStyle/>
          <a:p>
            <a:r>
              <a:rPr lang="de-DE" dirty="0"/>
              <a:t>Steigungswinkel</a:t>
            </a:r>
          </a:p>
        </p:txBody>
      </p:sp>
      <p:sp>
        <p:nvSpPr>
          <p:cNvPr id="21" name="Bogen 20">
            <a:extLst>
              <a:ext uri="{FF2B5EF4-FFF2-40B4-BE49-F238E27FC236}">
                <a16:creationId xmlns:a16="http://schemas.microsoft.com/office/drawing/2014/main" id="{07595A54-494D-4CC4-B60A-4AA941C3AA46}"/>
              </a:ext>
            </a:extLst>
          </p:cNvPr>
          <p:cNvSpPr/>
          <p:nvPr/>
        </p:nvSpPr>
        <p:spPr>
          <a:xfrm>
            <a:off x="1498336" y="1743912"/>
            <a:ext cx="5675548" cy="3928017"/>
          </a:xfrm>
          <a:prstGeom prst="arc">
            <a:avLst>
              <a:gd name="adj1" fmla="val 1635434"/>
              <a:gd name="adj2" fmla="val 5425548"/>
            </a:avLst>
          </a:prstGeom>
          <a:ln w="38100">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cxnSp>
        <p:nvCxnSpPr>
          <p:cNvPr id="23" name="Gerade Verbindung mit Pfeil 22">
            <a:extLst>
              <a:ext uri="{FF2B5EF4-FFF2-40B4-BE49-F238E27FC236}">
                <a16:creationId xmlns:a16="http://schemas.microsoft.com/office/drawing/2014/main" id="{122856A0-3751-46F0-9696-78EC49103CA0}"/>
              </a:ext>
            </a:extLst>
          </p:cNvPr>
          <p:cNvCxnSpPr>
            <a:cxnSpLocks/>
          </p:cNvCxnSpPr>
          <p:nvPr/>
        </p:nvCxnSpPr>
        <p:spPr>
          <a:xfrm flipH="1" flipV="1">
            <a:off x="4276363" y="2225680"/>
            <a:ext cx="4872" cy="1315544"/>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Textfeld 25">
            <a:extLst>
              <a:ext uri="{FF2B5EF4-FFF2-40B4-BE49-F238E27FC236}">
                <a16:creationId xmlns:a16="http://schemas.microsoft.com/office/drawing/2014/main" id="{7388DBDA-C57F-45AD-98C1-3017AB161BFE}"/>
              </a:ext>
            </a:extLst>
          </p:cNvPr>
          <p:cNvSpPr txBox="1"/>
          <p:nvPr/>
        </p:nvSpPr>
        <p:spPr>
          <a:xfrm>
            <a:off x="1904801" y="2813013"/>
            <a:ext cx="2275816" cy="369332"/>
          </a:xfrm>
          <a:prstGeom prst="rect">
            <a:avLst/>
          </a:prstGeom>
          <a:noFill/>
        </p:spPr>
        <p:txBody>
          <a:bodyPr wrap="none" rtlCol="0">
            <a:spAutoFit/>
          </a:bodyPr>
          <a:lstStyle/>
          <a:p>
            <a:r>
              <a:rPr lang="de-DE" dirty="0"/>
              <a:t>Propellerdrehmoment</a:t>
            </a:r>
          </a:p>
        </p:txBody>
      </p:sp>
      <p:pic>
        <p:nvPicPr>
          <p:cNvPr id="31" name="Grafik 30">
            <a:extLst>
              <a:ext uri="{FF2B5EF4-FFF2-40B4-BE49-F238E27FC236}">
                <a16:creationId xmlns:a16="http://schemas.microsoft.com/office/drawing/2014/main" id="{69FF777B-37E3-4073-95B7-626F5414B245}"/>
              </a:ext>
            </a:extLst>
          </p:cNvPr>
          <p:cNvPicPr>
            <a:picLocks noChangeAspect="1"/>
          </p:cNvPicPr>
          <p:nvPr/>
        </p:nvPicPr>
        <p:blipFill>
          <a:blip r:embed="rId5"/>
          <a:stretch>
            <a:fillRect/>
          </a:stretch>
        </p:blipFill>
        <p:spPr>
          <a:xfrm>
            <a:off x="4281232" y="3129040"/>
            <a:ext cx="493828" cy="771633"/>
          </a:xfrm>
          <a:prstGeom prst="rect">
            <a:avLst/>
          </a:prstGeom>
        </p:spPr>
      </p:pic>
      <p:cxnSp>
        <p:nvCxnSpPr>
          <p:cNvPr id="36" name="Gerader Verbinder 35">
            <a:extLst>
              <a:ext uri="{FF2B5EF4-FFF2-40B4-BE49-F238E27FC236}">
                <a16:creationId xmlns:a16="http://schemas.microsoft.com/office/drawing/2014/main" id="{D2E88DD2-732E-41B7-A94F-E802D5FE2AA8}"/>
              </a:ext>
            </a:extLst>
          </p:cNvPr>
          <p:cNvCxnSpPr>
            <a:cxnSpLocks/>
          </p:cNvCxnSpPr>
          <p:nvPr/>
        </p:nvCxnSpPr>
        <p:spPr>
          <a:xfrm flipV="1">
            <a:off x="3570302" y="3536819"/>
            <a:ext cx="4335595" cy="37204"/>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29E72233-416F-4AED-B4F9-53AD3E5B9724}"/>
              </a:ext>
            </a:extLst>
          </p:cNvPr>
          <p:cNvCxnSpPr>
            <a:cxnSpLocks/>
          </p:cNvCxnSpPr>
          <p:nvPr/>
        </p:nvCxnSpPr>
        <p:spPr>
          <a:xfrm>
            <a:off x="4281232" y="2271550"/>
            <a:ext cx="5145292" cy="0"/>
          </a:xfrm>
          <a:prstGeom prst="line">
            <a:avLst/>
          </a:prstGeom>
          <a:ln w="12700">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73CD5ED9-339E-4AC1-AF24-7AD5317FD7CC}"/>
              </a:ext>
            </a:extLst>
          </p:cNvPr>
          <p:cNvCxnSpPr>
            <a:cxnSpLocks/>
            <a:stCxn id="20" idx="3"/>
          </p:cNvCxnSpPr>
          <p:nvPr/>
        </p:nvCxnSpPr>
        <p:spPr>
          <a:xfrm flipV="1">
            <a:off x="9426524" y="2358887"/>
            <a:ext cx="0" cy="1165846"/>
          </a:xfrm>
          <a:prstGeom prst="line">
            <a:avLst/>
          </a:prstGeom>
          <a:ln w="12700">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2" name="Gerade Verbindung mit Pfeil 51">
            <a:extLst>
              <a:ext uri="{FF2B5EF4-FFF2-40B4-BE49-F238E27FC236}">
                <a16:creationId xmlns:a16="http://schemas.microsoft.com/office/drawing/2014/main" id="{EEA3404F-C045-46F6-AC12-E361CB4951EB}"/>
              </a:ext>
            </a:extLst>
          </p:cNvPr>
          <p:cNvCxnSpPr>
            <a:cxnSpLocks/>
          </p:cNvCxnSpPr>
          <p:nvPr/>
        </p:nvCxnSpPr>
        <p:spPr>
          <a:xfrm flipV="1">
            <a:off x="5419898" y="2314327"/>
            <a:ext cx="4006626" cy="122249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5" name="Textfeld 54">
            <a:extLst>
              <a:ext uri="{FF2B5EF4-FFF2-40B4-BE49-F238E27FC236}">
                <a16:creationId xmlns:a16="http://schemas.microsoft.com/office/drawing/2014/main" id="{2FE806D4-4C14-47D2-ACA6-67773C6C76E0}"/>
              </a:ext>
            </a:extLst>
          </p:cNvPr>
          <p:cNvSpPr txBox="1"/>
          <p:nvPr/>
        </p:nvSpPr>
        <p:spPr>
          <a:xfrm>
            <a:off x="9392418" y="1980846"/>
            <a:ext cx="957313" cy="369332"/>
          </a:xfrm>
          <a:prstGeom prst="rect">
            <a:avLst/>
          </a:prstGeom>
          <a:noFill/>
        </p:spPr>
        <p:txBody>
          <a:bodyPr wrap="none" rtlCol="0">
            <a:spAutoFit/>
          </a:bodyPr>
          <a:lstStyle/>
          <a:p>
            <a:r>
              <a:rPr lang="de-DE" dirty="0"/>
              <a:t>Auftrieb</a:t>
            </a:r>
          </a:p>
        </p:txBody>
      </p:sp>
      <p:sp>
        <p:nvSpPr>
          <p:cNvPr id="8" name="Textfeld 7">
            <a:extLst>
              <a:ext uri="{FF2B5EF4-FFF2-40B4-BE49-F238E27FC236}">
                <a16:creationId xmlns:a16="http://schemas.microsoft.com/office/drawing/2014/main" id="{8462E741-216A-437E-9DDD-A5C61B9DC8DD}"/>
              </a:ext>
            </a:extLst>
          </p:cNvPr>
          <p:cNvSpPr txBox="1"/>
          <p:nvPr/>
        </p:nvSpPr>
        <p:spPr>
          <a:xfrm>
            <a:off x="3544351" y="4862297"/>
            <a:ext cx="1421864" cy="369332"/>
          </a:xfrm>
          <a:prstGeom prst="rect">
            <a:avLst/>
          </a:prstGeom>
          <a:solidFill>
            <a:schemeClr val="bg1"/>
          </a:solidFill>
        </p:spPr>
        <p:txBody>
          <a:bodyPr wrap="none" rtlCol="0">
            <a:spAutoFit/>
          </a:bodyPr>
          <a:lstStyle/>
          <a:p>
            <a:r>
              <a:rPr lang="de-DE" dirty="0"/>
              <a:t>Drehrichtung</a:t>
            </a:r>
          </a:p>
        </p:txBody>
      </p:sp>
    </p:spTree>
    <p:extLst>
      <p:ext uri="{BB962C8B-B14F-4D97-AF65-F5344CB8AC3E}">
        <p14:creationId xmlns:p14="http://schemas.microsoft.com/office/powerpoint/2010/main" val="1861428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EBFBB6-07DC-CC81-B6B5-3E9AEE63B41F}"/>
              </a:ext>
            </a:extLst>
          </p:cNvPr>
          <p:cNvSpPr>
            <a:spLocks noGrp="1"/>
          </p:cNvSpPr>
          <p:nvPr>
            <p:ph type="title"/>
          </p:nvPr>
        </p:nvSpPr>
        <p:spPr/>
        <p:txBody>
          <a:bodyPr>
            <a:normAutofit/>
          </a:bodyPr>
          <a:lstStyle/>
          <a:p>
            <a:r>
              <a:rPr lang="de-DE" dirty="0"/>
              <a:t>Allgemeines</a:t>
            </a:r>
          </a:p>
        </p:txBody>
      </p:sp>
      <p:sp>
        <p:nvSpPr>
          <p:cNvPr id="5" name="Inhaltsplatzhalter 4">
            <a:extLst>
              <a:ext uri="{FF2B5EF4-FFF2-40B4-BE49-F238E27FC236}">
                <a16:creationId xmlns:a16="http://schemas.microsoft.com/office/drawing/2014/main" id="{0C1C185E-E827-7177-B7CC-A1B3C5FDF7CA}"/>
              </a:ext>
            </a:extLst>
          </p:cNvPr>
          <p:cNvSpPr>
            <a:spLocks noGrp="1"/>
          </p:cNvSpPr>
          <p:nvPr>
            <p:ph idx="1"/>
          </p:nvPr>
        </p:nvSpPr>
        <p:spPr/>
        <p:txBody>
          <a:bodyPr/>
          <a:lstStyle/>
          <a:p>
            <a:r>
              <a:rPr lang="de-DE" dirty="0"/>
              <a:t>Heutzutage sind immer mehr Segelflugzeuge mit einem Hilfsmotor ausgestattet.</a:t>
            </a:r>
          </a:p>
          <a:p>
            <a:r>
              <a:rPr lang="de-DE" dirty="0"/>
              <a:t>Manchen Piloten ist damit aber auch nicht mehr zu helfen.</a:t>
            </a:r>
          </a:p>
        </p:txBody>
      </p:sp>
      <p:sp>
        <p:nvSpPr>
          <p:cNvPr id="4" name="Foliennummernplatzhalter 3">
            <a:extLst>
              <a:ext uri="{FF2B5EF4-FFF2-40B4-BE49-F238E27FC236}">
                <a16:creationId xmlns:a16="http://schemas.microsoft.com/office/drawing/2014/main" id="{271DD437-0CA6-9930-A4FD-F818E6DFDE1D}"/>
              </a:ext>
            </a:extLst>
          </p:cNvPr>
          <p:cNvSpPr>
            <a:spLocks noGrp="1"/>
          </p:cNvSpPr>
          <p:nvPr>
            <p:ph type="sldNum" sz="quarter" idx="12"/>
          </p:nvPr>
        </p:nvSpPr>
        <p:spPr/>
        <p:txBody>
          <a:bodyPr/>
          <a:lstStyle/>
          <a:p>
            <a:fld id="{EA7A0297-C0D7-4773-8C33-4B8B14BC8223}" type="slidenum">
              <a:rPr lang="de-DE" smtClean="0"/>
              <a:t>4</a:t>
            </a:fld>
            <a:endParaRPr lang="de-DE" dirty="0"/>
          </a:p>
        </p:txBody>
      </p:sp>
      <p:pic>
        <p:nvPicPr>
          <p:cNvPr id="8" name="Grafik 7">
            <a:extLst>
              <a:ext uri="{FF2B5EF4-FFF2-40B4-BE49-F238E27FC236}">
                <a16:creationId xmlns:a16="http://schemas.microsoft.com/office/drawing/2014/main" id="{24369CD0-B7A2-BC71-306D-A87221EF4CD7}"/>
              </a:ext>
            </a:extLst>
          </p:cNvPr>
          <p:cNvPicPr>
            <a:picLocks noChangeAspect="1"/>
          </p:cNvPicPr>
          <p:nvPr/>
        </p:nvPicPr>
        <p:blipFill>
          <a:blip r:embed="rId2"/>
          <a:stretch>
            <a:fillRect/>
          </a:stretch>
        </p:blipFill>
        <p:spPr>
          <a:xfrm>
            <a:off x="452652" y="1850412"/>
            <a:ext cx="8715375" cy="4114800"/>
          </a:xfrm>
          <a:prstGeom prst="rect">
            <a:avLst/>
          </a:prstGeom>
        </p:spPr>
      </p:pic>
    </p:spTree>
    <p:extLst>
      <p:ext uri="{BB962C8B-B14F-4D97-AF65-F5344CB8AC3E}">
        <p14:creationId xmlns:p14="http://schemas.microsoft.com/office/powerpoint/2010/main" val="6151972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Grafik 34">
            <a:extLst>
              <a:ext uri="{FF2B5EF4-FFF2-40B4-BE49-F238E27FC236}">
                <a16:creationId xmlns:a16="http://schemas.microsoft.com/office/drawing/2014/main" id="{6846360A-21CC-4417-B8C6-7A5ABB78B775}"/>
              </a:ext>
            </a:extLst>
          </p:cNvPr>
          <p:cNvPicPr>
            <a:picLocks noChangeAspect="1"/>
          </p:cNvPicPr>
          <p:nvPr/>
        </p:nvPicPr>
        <p:blipFill>
          <a:blip r:embed="rId2"/>
          <a:stretch>
            <a:fillRect/>
          </a:stretch>
        </p:blipFill>
        <p:spPr>
          <a:xfrm flipV="1">
            <a:off x="4610053" y="4143267"/>
            <a:ext cx="1814766" cy="606889"/>
          </a:xfrm>
          <a:prstGeom prst="rect">
            <a:avLst/>
          </a:prstGeom>
        </p:spPr>
      </p:pic>
      <p:pic>
        <p:nvPicPr>
          <p:cNvPr id="33" name="Grafik 32">
            <a:extLst>
              <a:ext uri="{FF2B5EF4-FFF2-40B4-BE49-F238E27FC236}">
                <a16:creationId xmlns:a16="http://schemas.microsoft.com/office/drawing/2014/main" id="{6FC038F2-7E21-46D6-9FEA-8AB2F7B0D2E4}"/>
              </a:ext>
            </a:extLst>
          </p:cNvPr>
          <p:cNvPicPr>
            <a:picLocks noChangeAspect="1"/>
          </p:cNvPicPr>
          <p:nvPr/>
        </p:nvPicPr>
        <p:blipFill>
          <a:blip r:embed="rId3"/>
          <a:stretch>
            <a:fillRect/>
          </a:stretch>
        </p:blipFill>
        <p:spPr>
          <a:xfrm flipV="1">
            <a:off x="5165081" y="3616799"/>
            <a:ext cx="778520" cy="730363"/>
          </a:xfrm>
          <a:prstGeom prst="rect">
            <a:avLst/>
          </a:prstGeom>
        </p:spPr>
      </p:pic>
      <p:sp>
        <p:nvSpPr>
          <p:cNvPr id="20" name="Pfeil: nach rechts 19">
            <a:extLst>
              <a:ext uri="{FF2B5EF4-FFF2-40B4-BE49-F238E27FC236}">
                <a16:creationId xmlns:a16="http://schemas.microsoft.com/office/drawing/2014/main" id="{1F697DA4-D256-4A08-B527-BFFB0C4CF3A4}"/>
              </a:ext>
            </a:extLst>
          </p:cNvPr>
          <p:cNvSpPr/>
          <p:nvPr/>
        </p:nvSpPr>
        <p:spPr>
          <a:xfrm>
            <a:off x="7777116" y="3140765"/>
            <a:ext cx="1649408" cy="7679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Zugkraft</a:t>
            </a:r>
          </a:p>
        </p:txBody>
      </p:sp>
      <p:sp>
        <p:nvSpPr>
          <p:cNvPr id="2" name="Titel 1">
            <a:extLst>
              <a:ext uri="{FF2B5EF4-FFF2-40B4-BE49-F238E27FC236}">
                <a16:creationId xmlns:a16="http://schemas.microsoft.com/office/drawing/2014/main" id="{BD2F4140-F2D8-4E19-9FFE-E1C684D44BB4}"/>
              </a:ext>
            </a:extLst>
          </p:cNvPr>
          <p:cNvSpPr>
            <a:spLocks noGrp="1"/>
          </p:cNvSpPr>
          <p:nvPr>
            <p:ph type="title"/>
          </p:nvPr>
        </p:nvSpPr>
        <p:spPr/>
        <p:txBody>
          <a:bodyPr>
            <a:noAutofit/>
          </a:bodyPr>
          <a:lstStyle/>
          <a:p>
            <a:r>
              <a:rPr lang="de-DE" sz="2400" dirty="0"/>
              <a:t>Mit zunehmender Fluggeschwindigkeit ändert sich die Anströmung</a:t>
            </a:r>
          </a:p>
        </p:txBody>
      </p:sp>
      <p:pic>
        <p:nvPicPr>
          <p:cNvPr id="5" name="Grafik 4">
            <a:extLst>
              <a:ext uri="{FF2B5EF4-FFF2-40B4-BE49-F238E27FC236}">
                <a16:creationId xmlns:a16="http://schemas.microsoft.com/office/drawing/2014/main" id="{8231BBCB-C01A-42B7-BCEA-C8007D84C63F}"/>
              </a:ext>
            </a:extLst>
          </p:cNvPr>
          <p:cNvPicPr>
            <a:picLocks noChangeAspect="1"/>
          </p:cNvPicPr>
          <p:nvPr/>
        </p:nvPicPr>
        <p:blipFill>
          <a:blip r:embed="rId4"/>
          <a:stretch>
            <a:fillRect/>
          </a:stretch>
        </p:blipFill>
        <p:spPr>
          <a:xfrm>
            <a:off x="4281234" y="2271551"/>
            <a:ext cx="3629532" cy="2314898"/>
          </a:xfrm>
          <a:prstGeom prst="rect">
            <a:avLst/>
          </a:prstGeom>
        </p:spPr>
      </p:pic>
      <p:cxnSp>
        <p:nvCxnSpPr>
          <p:cNvPr id="7" name="Gerade Verbindung mit Pfeil 6">
            <a:extLst>
              <a:ext uri="{FF2B5EF4-FFF2-40B4-BE49-F238E27FC236}">
                <a16:creationId xmlns:a16="http://schemas.microsoft.com/office/drawing/2014/main" id="{C5FB74C5-071C-4DED-9A05-2C05A714E2E6}"/>
              </a:ext>
            </a:extLst>
          </p:cNvPr>
          <p:cNvCxnSpPr>
            <a:cxnSpLocks/>
          </p:cNvCxnSpPr>
          <p:nvPr/>
        </p:nvCxnSpPr>
        <p:spPr>
          <a:xfrm>
            <a:off x="4281234" y="3541222"/>
            <a:ext cx="0" cy="12801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feld 8">
            <a:extLst>
              <a:ext uri="{FF2B5EF4-FFF2-40B4-BE49-F238E27FC236}">
                <a16:creationId xmlns:a16="http://schemas.microsoft.com/office/drawing/2014/main" id="{7E3E53A8-83E1-49C7-B1ED-B9DA2D9F4386}"/>
              </a:ext>
            </a:extLst>
          </p:cNvPr>
          <p:cNvSpPr txBox="1"/>
          <p:nvPr/>
        </p:nvSpPr>
        <p:spPr>
          <a:xfrm>
            <a:off x="2179981" y="3830742"/>
            <a:ext cx="2016001" cy="369332"/>
          </a:xfrm>
          <a:prstGeom prst="rect">
            <a:avLst/>
          </a:prstGeom>
          <a:noFill/>
        </p:spPr>
        <p:txBody>
          <a:bodyPr wrap="none" rtlCol="0">
            <a:spAutoFit/>
          </a:bodyPr>
          <a:lstStyle/>
          <a:p>
            <a:r>
              <a:rPr lang="de-DE" dirty="0"/>
              <a:t>Motordrehmoment</a:t>
            </a:r>
          </a:p>
        </p:txBody>
      </p:sp>
      <p:cxnSp>
        <p:nvCxnSpPr>
          <p:cNvPr id="11" name="Gerader Verbinder 10">
            <a:extLst>
              <a:ext uri="{FF2B5EF4-FFF2-40B4-BE49-F238E27FC236}">
                <a16:creationId xmlns:a16="http://schemas.microsoft.com/office/drawing/2014/main" id="{AEC6E100-4ED3-4F98-93B2-4241F6322748}"/>
              </a:ext>
            </a:extLst>
          </p:cNvPr>
          <p:cNvCxnSpPr>
            <a:cxnSpLocks/>
          </p:cNvCxnSpPr>
          <p:nvPr/>
        </p:nvCxnSpPr>
        <p:spPr>
          <a:xfrm>
            <a:off x="4281234" y="2358887"/>
            <a:ext cx="0" cy="3585045"/>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3A8106EA-A0B3-419A-8A91-4C18F8D6B915}"/>
              </a:ext>
            </a:extLst>
          </p:cNvPr>
          <p:cNvCxnSpPr>
            <a:cxnSpLocks/>
          </p:cNvCxnSpPr>
          <p:nvPr/>
        </p:nvCxnSpPr>
        <p:spPr>
          <a:xfrm>
            <a:off x="4281233" y="2271551"/>
            <a:ext cx="2629776" cy="2960077"/>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9D8167A9-E6DA-4D03-9690-02693EDD0EAD}"/>
              </a:ext>
            </a:extLst>
          </p:cNvPr>
          <p:cNvSpPr txBox="1"/>
          <p:nvPr/>
        </p:nvSpPr>
        <p:spPr>
          <a:xfrm>
            <a:off x="6911009" y="5145061"/>
            <a:ext cx="1688411" cy="369332"/>
          </a:xfrm>
          <a:prstGeom prst="rect">
            <a:avLst/>
          </a:prstGeom>
          <a:noFill/>
        </p:spPr>
        <p:txBody>
          <a:bodyPr wrap="none" rtlCol="0">
            <a:spAutoFit/>
          </a:bodyPr>
          <a:lstStyle/>
          <a:p>
            <a:r>
              <a:rPr lang="de-DE" dirty="0"/>
              <a:t>Steigungswinkel</a:t>
            </a:r>
          </a:p>
        </p:txBody>
      </p:sp>
      <p:sp>
        <p:nvSpPr>
          <p:cNvPr id="21" name="Bogen 20">
            <a:extLst>
              <a:ext uri="{FF2B5EF4-FFF2-40B4-BE49-F238E27FC236}">
                <a16:creationId xmlns:a16="http://schemas.microsoft.com/office/drawing/2014/main" id="{07595A54-494D-4CC4-B60A-4AA941C3AA46}"/>
              </a:ext>
            </a:extLst>
          </p:cNvPr>
          <p:cNvSpPr/>
          <p:nvPr/>
        </p:nvSpPr>
        <p:spPr>
          <a:xfrm>
            <a:off x="1498336" y="1743912"/>
            <a:ext cx="5675548" cy="3928017"/>
          </a:xfrm>
          <a:prstGeom prst="arc">
            <a:avLst>
              <a:gd name="adj1" fmla="val 1635434"/>
              <a:gd name="adj2" fmla="val 5425548"/>
            </a:avLst>
          </a:prstGeom>
          <a:ln w="38100">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26" name="Textfeld 25">
            <a:extLst>
              <a:ext uri="{FF2B5EF4-FFF2-40B4-BE49-F238E27FC236}">
                <a16:creationId xmlns:a16="http://schemas.microsoft.com/office/drawing/2014/main" id="{7388DBDA-C57F-45AD-98C1-3017AB161BFE}"/>
              </a:ext>
            </a:extLst>
          </p:cNvPr>
          <p:cNvSpPr txBox="1"/>
          <p:nvPr/>
        </p:nvSpPr>
        <p:spPr>
          <a:xfrm>
            <a:off x="1904801" y="2813013"/>
            <a:ext cx="2275816" cy="369332"/>
          </a:xfrm>
          <a:prstGeom prst="rect">
            <a:avLst/>
          </a:prstGeom>
          <a:noFill/>
        </p:spPr>
        <p:txBody>
          <a:bodyPr wrap="none" rtlCol="0">
            <a:spAutoFit/>
          </a:bodyPr>
          <a:lstStyle/>
          <a:p>
            <a:r>
              <a:rPr lang="de-DE" dirty="0"/>
              <a:t>Propellerdrehmoment</a:t>
            </a:r>
          </a:p>
        </p:txBody>
      </p:sp>
      <p:pic>
        <p:nvPicPr>
          <p:cNvPr id="31" name="Grafik 30">
            <a:extLst>
              <a:ext uri="{FF2B5EF4-FFF2-40B4-BE49-F238E27FC236}">
                <a16:creationId xmlns:a16="http://schemas.microsoft.com/office/drawing/2014/main" id="{69FF777B-37E3-4073-95B7-626F5414B245}"/>
              </a:ext>
            </a:extLst>
          </p:cNvPr>
          <p:cNvPicPr>
            <a:picLocks noChangeAspect="1"/>
          </p:cNvPicPr>
          <p:nvPr/>
        </p:nvPicPr>
        <p:blipFill>
          <a:blip r:embed="rId5"/>
          <a:stretch>
            <a:fillRect/>
          </a:stretch>
        </p:blipFill>
        <p:spPr>
          <a:xfrm>
            <a:off x="4281232" y="3129040"/>
            <a:ext cx="493828" cy="771633"/>
          </a:xfrm>
          <a:prstGeom prst="rect">
            <a:avLst/>
          </a:prstGeom>
        </p:spPr>
      </p:pic>
      <p:cxnSp>
        <p:nvCxnSpPr>
          <p:cNvPr id="36" name="Gerader Verbinder 35">
            <a:extLst>
              <a:ext uri="{FF2B5EF4-FFF2-40B4-BE49-F238E27FC236}">
                <a16:creationId xmlns:a16="http://schemas.microsoft.com/office/drawing/2014/main" id="{D2E88DD2-732E-41B7-A94F-E802D5FE2AA8}"/>
              </a:ext>
            </a:extLst>
          </p:cNvPr>
          <p:cNvCxnSpPr>
            <a:cxnSpLocks/>
          </p:cNvCxnSpPr>
          <p:nvPr/>
        </p:nvCxnSpPr>
        <p:spPr>
          <a:xfrm flipV="1">
            <a:off x="3570302" y="3536819"/>
            <a:ext cx="4335595" cy="37204"/>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29E72233-416F-4AED-B4F9-53AD3E5B9724}"/>
              </a:ext>
            </a:extLst>
          </p:cNvPr>
          <p:cNvCxnSpPr>
            <a:cxnSpLocks/>
          </p:cNvCxnSpPr>
          <p:nvPr/>
        </p:nvCxnSpPr>
        <p:spPr>
          <a:xfrm>
            <a:off x="4281232" y="2271550"/>
            <a:ext cx="5145292" cy="0"/>
          </a:xfrm>
          <a:prstGeom prst="line">
            <a:avLst/>
          </a:prstGeom>
          <a:ln w="12700">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73CD5ED9-339E-4AC1-AF24-7AD5317FD7CC}"/>
              </a:ext>
            </a:extLst>
          </p:cNvPr>
          <p:cNvCxnSpPr>
            <a:cxnSpLocks/>
            <a:stCxn id="20" idx="3"/>
          </p:cNvCxnSpPr>
          <p:nvPr/>
        </p:nvCxnSpPr>
        <p:spPr>
          <a:xfrm flipV="1">
            <a:off x="9426524" y="2358887"/>
            <a:ext cx="0" cy="1165846"/>
          </a:xfrm>
          <a:prstGeom prst="line">
            <a:avLst/>
          </a:prstGeom>
          <a:ln w="12700">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2" name="Gerade Verbindung mit Pfeil 51">
            <a:extLst>
              <a:ext uri="{FF2B5EF4-FFF2-40B4-BE49-F238E27FC236}">
                <a16:creationId xmlns:a16="http://schemas.microsoft.com/office/drawing/2014/main" id="{EEA3404F-C045-46F6-AC12-E361CB4951EB}"/>
              </a:ext>
            </a:extLst>
          </p:cNvPr>
          <p:cNvCxnSpPr>
            <a:cxnSpLocks/>
          </p:cNvCxnSpPr>
          <p:nvPr/>
        </p:nvCxnSpPr>
        <p:spPr>
          <a:xfrm flipV="1">
            <a:off x="5419898" y="2314327"/>
            <a:ext cx="4006626" cy="122249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5" name="Textfeld 54">
            <a:extLst>
              <a:ext uri="{FF2B5EF4-FFF2-40B4-BE49-F238E27FC236}">
                <a16:creationId xmlns:a16="http://schemas.microsoft.com/office/drawing/2014/main" id="{2FE806D4-4C14-47D2-ACA6-67773C6C76E0}"/>
              </a:ext>
            </a:extLst>
          </p:cNvPr>
          <p:cNvSpPr txBox="1"/>
          <p:nvPr/>
        </p:nvSpPr>
        <p:spPr>
          <a:xfrm>
            <a:off x="9392418" y="1980846"/>
            <a:ext cx="957313" cy="369332"/>
          </a:xfrm>
          <a:prstGeom prst="rect">
            <a:avLst/>
          </a:prstGeom>
          <a:noFill/>
        </p:spPr>
        <p:txBody>
          <a:bodyPr wrap="none" rtlCol="0">
            <a:spAutoFit/>
          </a:bodyPr>
          <a:lstStyle/>
          <a:p>
            <a:r>
              <a:rPr lang="de-DE" dirty="0"/>
              <a:t>Auftrieb</a:t>
            </a:r>
          </a:p>
        </p:txBody>
      </p:sp>
      <p:sp>
        <p:nvSpPr>
          <p:cNvPr id="8" name="Textfeld 7">
            <a:extLst>
              <a:ext uri="{FF2B5EF4-FFF2-40B4-BE49-F238E27FC236}">
                <a16:creationId xmlns:a16="http://schemas.microsoft.com/office/drawing/2014/main" id="{8462E741-216A-437E-9DDD-A5C61B9DC8DD}"/>
              </a:ext>
            </a:extLst>
          </p:cNvPr>
          <p:cNvSpPr txBox="1"/>
          <p:nvPr/>
        </p:nvSpPr>
        <p:spPr>
          <a:xfrm>
            <a:off x="3516143" y="4845568"/>
            <a:ext cx="1421864" cy="369332"/>
          </a:xfrm>
          <a:prstGeom prst="rect">
            <a:avLst/>
          </a:prstGeom>
          <a:solidFill>
            <a:schemeClr val="bg1"/>
          </a:solidFill>
        </p:spPr>
        <p:txBody>
          <a:bodyPr wrap="none" rtlCol="0">
            <a:spAutoFit/>
          </a:bodyPr>
          <a:lstStyle/>
          <a:p>
            <a:r>
              <a:rPr lang="de-DE" dirty="0"/>
              <a:t>Drehrichtung</a:t>
            </a:r>
          </a:p>
        </p:txBody>
      </p:sp>
      <p:sp>
        <p:nvSpPr>
          <p:cNvPr id="22" name="Pfeil: nach rechts 21">
            <a:extLst>
              <a:ext uri="{FF2B5EF4-FFF2-40B4-BE49-F238E27FC236}">
                <a16:creationId xmlns:a16="http://schemas.microsoft.com/office/drawing/2014/main" id="{AD28F26E-58D0-48B8-A13B-D9A884D20FFA}"/>
              </a:ext>
            </a:extLst>
          </p:cNvPr>
          <p:cNvSpPr/>
          <p:nvPr/>
        </p:nvSpPr>
        <p:spPr>
          <a:xfrm flipH="1">
            <a:off x="9212323" y="3616799"/>
            <a:ext cx="2191172" cy="767936"/>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Fahrtwind</a:t>
            </a:r>
          </a:p>
        </p:txBody>
      </p:sp>
      <p:cxnSp>
        <p:nvCxnSpPr>
          <p:cNvPr id="24" name="Gerader Verbinder 23">
            <a:extLst>
              <a:ext uri="{FF2B5EF4-FFF2-40B4-BE49-F238E27FC236}">
                <a16:creationId xmlns:a16="http://schemas.microsoft.com/office/drawing/2014/main" id="{314EB30F-86BF-463E-B082-3A85E81EA91E}"/>
              </a:ext>
            </a:extLst>
          </p:cNvPr>
          <p:cNvCxnSpPr>
            <a:cxnSpLocks/>
          </p:cNvCxnSpPr>
          <p:nvPr/>
        </p:nvCxnSpPr>
        <p:spPr>
          <a:xfrm>
            <a:off x="4258023" y="2289200"/>
            <a:ext cx="1771716" cy="3276713"/>
          </a:xfrm>
          <a:prstGeom prst="line">
            <a:avLst/>
          </a:prstGeom>
          <a:ln w="28575">
            <a:solidFill>
              <a:schemeClr val="accent4">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27" name="Bogen 26">
            <a:extLst>
              <a:ext uri="{FF2B5EF4-FFF2-40B4-BE49-F238E27FC236}">
                <a16:creationId xmlns:a16="http://schemas.microsoft.com/office/drawing/2014/main" id="{8611712B-793B-4890-A88C-D5087E78CFCF}"/>
              </a:ext>
            </a:extLst>
          </p:cNvPr>
          <p:cNvSpPr/>
          <p:nvPr/>
        </p:nvSpPr>
        <p:spPr>
          <a:xfrm>
            <a:off x="1493467" y="1493903"/>
            <a:ext cx="5504110" cy="3928017"/>
          </a:xfrm>
          <a:prstGeom prst="arc">
            <a:avLst>
              <a:gd name="adj1" fmla="val 1750815"/>
              <a:gd name="adj2" fmla="val 2797102"/>
            </a:avLst>
          </a:prstGeom>
          <a:ln w="38100">
            <a:solidFill>
              <a:schemeClr val="accent4">
                <a:lumMod val="75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cxnSp>
        <p:nvCxnSpPr>
          <p:cNvPr id="23" name="Gerade Verbindung mit Pfeil 22">
            <a:extLst>
              <a:ext uri="{FF2B5EF4-FFF2-40B4-BE49-F238E27FC236}">
                <a16:creationId xmlns:a16="http://schemas.microsoft.com/office/drawing/2014/main" id="{122856A0-3751-46F0-9696-78EC49103CA0}"/>
              </a:ext>
            </a:extLst>
          </p:cNvPr>
          <p:cNvCxnSpPr>
            <a:cxnSpLocks/>
          </p:cNvCxnSpPr>
          <p:nvPr/>
        </p:nvCxnSpPr>
        <p:spPr>
          <a:xfrm flipH="1" flipV="1">
            <a:off x="4276363" y="2225680"/>
            <a:ext cx="4872" cy="1315544"/>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Textfeld 29">
            <a:extLst>
              <a:ext uri="{FF2B5EF4-FFF2-40B4-BE49-F238E27FC236}">
                <a16:creationId xmlns:a16="http://schemas.microsoft.com/office/drawing/2014/main" id="{EC3D85BE-9D1C-4175-9090-A6C531E6BC89}"/>
              </a:ext>
            </a:extLst>
          </p:cNvPr>
          <p:cNvSpPr txBox="1"/>
          <p:nvPr/>
        </p:nvSpPr>
        <p:spPr>
          <a:xfrm>
            <a:off x="5525351" y="5647687"/>
            <a:ext cx="2032479" cy="369332"/>
          </a:xfrm>
          <a:prstGeom prst="rect">
            <a:avLst/>
          </a:prstGeom>
          <a:noFill/>
        </p:spPr>
        <p:txBody>
          <a:bodyPr wrap="none" rtlCol="0">
            <a:spAutoFit/>
          </a:bodyPr>
          <a:lstStyle/>
          <a:p>
            <a:r>
              <a:rPr lang="de-DE" dirty="0"/>
              <a:t>Anströmungswinkel</a:t>
            </a:r>
          </a:p>
        </p:txBody>
      </p:sp>
    </p:spTree>
    <p:extLst>
      <p:ext uri="{BB962C8B-B14F-4D97-AF65-F5344CB8AC3E}">
        <p14:creationId xmlns:p14="http://schemas.microsoft.com/office/powerpoint/2010/main" val="12471162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8C5A88-6971-12DF-496C-623685121380}"/>
              </a:ext>
            </a:extLst>
          </p:cNvPr>
          <p:cNvSpPr>
            <a:spLocks noGrp="1"/>
          </p:cNvSpPr>
          <p:nvPr>
            <p:ph type="title"/>
          </p:nvPr>
        </p:nvSpPr>
        <p:spPr/>
        <p:txBody>
          <a:bodyPr/>
          <a:lstStyle/>
          <a:p>
            <a:r>
              <a:rPr lang="de-DE" dirty="0"/>
              <a:t>Propellerblattzahl</a:t>
            </a:r>
          </a:p>
        </p:txBody>
      </p:sp>
      <p:sp>
        <p:nvSpPr>
          <p:cNvPr id="3" name="Inhaltsplatzhalter 2">
            <a:extLst>
              <a:ext uri="{FF2B5EF4-FFF2-40B4-BE49-F238E27FC236}">
                <a16:creationId xmlns:a16="http://schemas.microsoft.com/office/drawing/2014/main" id="{8B53D987-7BF7-AACC-1396-34667D711C73}"/>
              </a:ext>
            </a:extLst>
          </p:cNvPr>
          <p:cNvSpPr>
            <a:spLocks noGrp="1"/>
          </p:cNvSpPr>
          <p:nvPr>
            <p:ph idx="1"/>
          </p:nvPr>
        </p:nvSpPr>
        <p:spPr/>
        <p:txBody>
          <a:bodyPr/>
          <a:lstStyle/>
          <a:p>
            <a:pPr marL="0" indent="0">
              <a:buNone/>
            </a:pPr>
            <a:r>
              <a:rPr lang="de-DE" dirty="0"/>
              <a:t>Eine zunehmende Blattzahl bringt qualitativ folgende Änderungen mit sich:</a:t>
            </a:r>
          </a:p>
          <a:p>
            <a:r>
              <a:rPr lang="de-DE" dirty="0"/>
              <a:t>sinkender Wirkungsgrad</a:t>
            </a:r>
          </a:p>
          <a:p>
            <a:r>
              <a:rPr lang="de-DE" dirty="0"/>
              <a:t>größere, bei einem gegebenen Durchmesser, übertragbare Leistung</a:t>
            </a:r>
          </a:p>
          <a:p>
            <a:r>
              <a:rPr lang="de-DE" dirty="0"/>
              <a:t>geringerer erforderlicher Durchmesser und damit geringere Blattspitzengeschwindigkeit</a:t>
            </a:r>
          </a:p>
          <a:p>
            <a:r>
              <a:rPr lang="de-DE" dirty="0"/>
              <a:t>steigende Herstellungskosten</a:t>
            </a:r>
          </a:p>
        </p:txBody>
      </p:sp>
      <p:sp>
        <p:nvSpPr>
          <p:cNvPr id="4" name="Foliennummernplatzhalter 3">
            <a:extLst>
              <a:ext uri="{FF2B5EF4-FFF2-40B4-BE49-F238E27FC236}">
                <a16:creationId xmlns:a16="http://schemas.microsoft.com/office/drawing/2014/main" id="{DA896943-B063-F918-0EB4-301989E0C242}"/>
              </a:ext>
            </a:extLst>
          </p:cNvPr>
          <p:cNvSpPr>
            <a:spLocks noGrp="1"/>
          </p:cNvSpPr>
          <p:nvPr>
            <p:ph type="sldNum" sz="quarter" idx="12"/>
          </p:nvPr>
        </p:nvSpPr>
        <p:spPr/>
        <p:txBody>
          <a:bodyPr/>
          <a:lstStyle/>
          <a:p>
            <a:fld id="{EA7A0297-C0D7-4773-8C33-4B8B14BC8223}" type="slidenum">
              <a:rPr lang="de-DE" smtClean="0"/>
              <a:t>41</a:t>
            </a:fld>
            <a:endParaRPr lang="de-DE" dirty="0"/>
          </a:p>
        </p:txBody>
      </p:sp>
      <p:pic>
        <p:nvPicPr>
          <p:cNvPr id="8194" name="Picture 2" descr="8 10 Propfan">
            <a:extLst>
              <a:ext uri="{FF2B5EF4-FFF2-40B4-BE49-F238E27FC236}">
                <a16:creationId xmlns:a16="http://schemas.microsoft.com/office/drawing/2014/main" id="{1F56D72B-1EE8-E9F6-D10B-7ABD5D407B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930" y="2939501"/>
            <a:ext cx="6883535" cy="3248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072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7A1754-8589-4AB9-ACD7-3D37B34B6C8A}"/>
              </a:ext>
            </a:extLst>
          </p:cNvPr>
          <p:cNvSpPr>
            <a:spLocks noGrp="1"/>
          </p:cNvSpPr>
          <p:nvPr>
            <p:ph type="title"/>
          </p:nvPr>
        </p:nvSpPr>
        <p:spPr/>
        <p:txBody>
          <a:bodyPr>
            <a:normAutofit/>
          </a:bodyPr>
          <a:lstStyle/>
          <a:p>
            <a:r>
              <a:rPr lang="de-DE" dirty="0"/>
              <a:t>Verschiedene Propeller</a:t>
            </a:r>
          </a:p>
        </p:txBody>
      </p:sp>
      <p:sp>
        <p:nvSpPr>
          <p:cNvPr id="4" name="Foliennummernplatzhalter 3">
            <a:extLst>
              <a:ext uri="{FF2B5EF4-FFF2-40B4-BE49-F238E27FC236}">
                <a16:creationId xmlns:a16="http://schemas.microsoft.com/office/drawing/2014/main" id="{1D06E2B2-794D-76AC-4332-E004248F7F4D}"/>
              </a:ext>
            </a:extLst>
          </p:cNvPr>
          <p:cNvSpPr>
            <a:spLocks noGrp="1"/>
          </p:cNvSpPr>
          <p:nvPr>
            <p:ph type="sldNum" sz="quarter" idx="12"/>
          </p:nvPr>
        </p:nvSpPr>
        <p:spPr/>
        <p:txBody>
          <a:bodyPr/>
          <a:lstStyle/>
          <a:p>
            <a:fld id="{EA7A0297-C0D7-4773-8C33-4B8B14BC8223}" type="slidenum">
              <a:rPr lang="de-DE" smtClean="0"/>
              <a:t>42</a:t>
            </a:fld>
            <a:endParaRPr lang="de-DE" dirty="0"/>
          </a:p>
        </p:txBody>
      </p:sp>
      <p:pic>
        <p:nvPicPr>
          <p:cNvPr id="3074" name="Picture 2">
            <a:extLst>
              <a:ext uri="{FF2B5EF4-FFF2-40B4-BE49-F238E27FC236}">
                <a16:creationId xmlns:a16="http://schemas.microsoft.com/office/drawing/2014/main" id="{D8712AB8-D230-5131-699C-BCE0B9F11BC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1242" b="33172"/>
          <a:stretch/>
        </p:blipFill>
        <p:spPr bwMode="auto">
          <a:xfrm>
            <a:off x="383115" y="1265767"/>
            <a:ext cx="11302090" cy="4711700"/>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B45ACAC6-ED65-4621-5378-2CCD6CCE3AA9}"/>
              </a:ext>
            </a:extLst>
          </p:cNvPr>
          <p:cNvSpPr txBox="1"/>
          <p:nvPr/>
        </p:nvSpPr>
        <p:spPr>
          <a:xfrm>
            <a:off x="10484235" y="5715857"/>
            <a:ext cx="1200970" cy="261610"/>
          </a:xfrm>
          <a:prstGeom prst="rect">
            <a:avLst/>
          </a:prstGeom>
          <a:noFill/>
        </p:spPr>
        <p:txBody>
          <a:bodyPr wrap="none" rtlCol="0">
            <a:spAutoFit/>
          </a:bodyPr>
          <a:lstStyle/>
          <a:p>
            <a:r>
              <a:rPr lang="de-DE" sz="1100" dirty="0"/>
              <a:t>Foto: Tannenberg</a:t>
            </a:r>
          </a:p>
        </p:txBody>
      </p:sp>
    </p:spTree>
    <p:extLst>
      <p:ext uri="{BB962C8B-B14F-4D97-AF65-F5344CB8AC3E}">
        <p14:creationId xmlns:p14="http://schemas.microsoft.com/office/powerpoint/2010/main" val="1780598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FF2CC137-7415-1CC8-C880-60038DE46C4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29902"/>
          <a:stretch/>
        </p:blipFill>
        <p:spPr bwMode="auto">
          <a:xfrm>
            <a:off x="1333884" y="1298575"/>
            <a:ext cx="9150351" cy="4810672"/>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8B7A1754-8589-4AB9-ACD7-3D37B34B6C8A}"/>
              </a:ext>
            </a:extLst>
          </p:cNvPr>
          <p:cNvSpPr>
            <a:spLocks noGrp="1"/>
          </p:cNvSpPr>
          <p:nvPr>
            <p:ph type="title"/>
          </p:nvPr>
        </p:nvSpPr>
        <p:spPr/>
        <p:txBody>
          <a:bodyPr>
            <a:normAutofit/>
          </a:bodyPr>
          <a:lstStyle/>
          <a:p>
            <a:r>
              <a:rPr lang="de-DE" dirty="0"/>
              <a:t>Doppel Propeller – gegenläufig</a:t>
            </a:r>
          </a:p>
        </p:txBody>
      </p:sp>
      <p:sp>
        <p:nvSpPr>
          <p:cNvPr id="4" name="Foliennummernplatzhalter 3">
            <a:extLst>
              <a:ext uri="{FF2B5EF4-FFF2-40B4-BE49-F238E27FC236}">
                <a16:creationId xmlns:a16="http://schemas.microsoft.com/office/drawing/2014/main" id="{1D06E2B2-794D-76AC-4332-E004248F7F4D}"/>
              </a:ext>
            </a:extLst>
          </p:cNvPr>
          <p:cNvSpPr>
            <a:spLocks noGrp="1"/>
          </p:cNvSpPr>
          <p:nvPr>
            <p:ph type="sldNum" sz="quarter" idx="12"/>
          </p:nvPr>
        </p:nvSpPr>
        <p:spPr/>
        <p:txBody>
          <a:bodyPr/>
          <a:lstStyle/>
          <a:p>
            <a:fld id="{EA7A0297-C0D7-4773-8C33-4B8B14BC8223}" type="slidenum">
              <a:rPr lang="de-DE" smtClean="0"/>
              <a:t>43</a:t>
            </a:fld>
            <a:endParaRPr lang="de-DE" dirty="0"/>
          </a:p>
        </p:txBody>
      </p:sp>
      <p:sp>
        <p:nvSpPr>
          <p:cNvPr id="5" name="Textfeld 4">
            <a:extLst>
              <a:ext uri="{FF2B5EF4-FFF2-40B4-BE49-F238E27FC236}">
                <a16:creationId xmlns:a16="http://schemas.microsoft.com/office/drawing/2014/main" id="{B45ACAC6-ED65-4621-5378-2CCD6CCE3AA9}"/>
              </a:ext>
            </a:extLst>
          </p:cNvPr>
          <p:cNvSpPr txBox="1"/>
          <p:nvPr/>
        </p:nvSpPr>
        <p:spPr>
          <a:xfrm>
            <a:off x="1333884" y="5847637"/>
            <a:ext cx="1200970" cy="261610"/>
          </a:xfrm>
          <a:prstGeom prst="rect">
            <a:avLst/>
          </a:prstGeom>
          <a:noFill/>
        </p:spPr>
        <p:txBody>
          <a:bodyPr wrap="none" rtlCol="0">
            <a:spAutoFit/>
          </a:bodyPr>
          <a:lstStyle/>
          <a:p>
            <a:r>
              <a:rPr lang="de-DE" sz="1100" dirty="0"/>
              <a:t>Foto: Tannenberg</a:t>
            </a:r>
          </a:p>
        </p:txBody>
      </p:sp>
    </p:spTree>
    <p:extLst>
      <p:ext uri="{BB962C8B-B14F-4D97-AF65-F5344CB8AC3E}">
        <p14:creationId xmlns:p14="http://schemas.microsoft.com/office/powerpoint/2010/main" val="5654587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00914784-C005-D4E7-C70C-2BFEF8FD9A9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6328" b="26242"/>
          <a:stretch/>
        </p:blipFill>
        <p:spPr bwMode="auto">
          <a:xfrm>
            <a:off x="425448" y="1541165"/>
            <a:ext cx="11399827" cy="4055301"/>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B45ACAC6-ED65-4621-5378-2CCD6CCE3AA9}"/>
              </a:ext>
            </a:extLst>
          </p:cNvPr>
          <p:cNvSpPr txBox="1"/>
          <p:nvPr/>
        </p:nvSpPr>
        <p:spPr>
          <a:xfrm>
            <a:off x="10549263" y="5300263"/>
            <a:ext cx="1200970" cy="261610"/>
          </a:xfrm>
          <a:prstGeom prst="rect">
            <a:avLst/>
          </a:prstGeom>
          <a:noFill/>
        </p:spPr>
        <p:txBody>
          <a:bodyPr wrap="none" rtlCol="0">
            <a:spAutoFit/>
          </a:bodyPr>
          <a:lstStyle/>
          <a:p>
            <a:r>
              <a:rPr lang="de-DE" sz="1100" dirty="0"/>
              <a:t>Foto: Tannenberg</a:t>
            </a:r>
          </a:p>
        </p:txBody>
      </p:sp>
      <p:sp>
        <p:nvSpPr>
          <p:cNvPr id="2" name="Titel 1">
            <a:extLst>
              <a:ext uri="{FF2B5EF4-FFF2-40B4-BE49-F238E27FC236}">
                <a16:creationId xmlns:a16="http://schemas.microsoft.com/office/drawing/2014/main" id="{8B7A1754-8589-4AB9-ACD7-3D37B34B6C8A}"/>
              </a:ext>
            </a:extLst>
          </p:cNvPr>
          <p:cNvSpPr>
            <a:spLocks noGrp="1"/>
          </p:cNvSpPr>
          <p:nvPr>
            <p:ph type="title"/>
          </p:nvPr>
        </p:nvSpPr>
        <p:spPr/>
        <p:txBody>
          <a:bodyPr>
            <a:normAutofit/>
          </a:bodyPr>
          <a:lstStyle/>
          <a:p>
            <a:r>
              <a:rPr lang="de-DE" dirty="0"/>
              <a:t>6 Blatt Propeller</a:t>
            </a:r>
          </a:p>
        </p:txBody>
      </p:sp>
      <p:sp>
        <p:nvSpPr>
          <p:cNvPr id="4" name="Foliennummernplatzhalter 3">
            <a:extLst>
              <a:ext uri="{FF2B5EF4-FFF2-40B4-BE49-F238E27FC236}">
                <a16:creationId xmlns:a16="http://schemas.microsoft.com/office/drawing/2014/main" id="{1D06E2B2-794D-76AC-4332-E004248F7F4D}"/>
              </a:ext>
            </a:extLst>
          </p:cNvPr>
          <p:cNvSpPr>
            <a:spLocks noGrp="1"/>
          </p:cNvSpPr>
          <p:nvPr>
            <p:ph type="sldNum" sz="quarter" idx="12"/>
          </p:nvPr>
        </p:nvSpPr>
        <p:spPr/>
        <p:txBody>
          <a:bodyPr/>
          <a:lstStyle/>
          <a:p>
            <a:fld id="{EA7A0297-C0D7-4773-8C33-4B8B14BC8223}" type="slidenum">
              <a:rPr lang="de-DE" smtClean="0"/>
              <a:t>44</a:t>
            </a:fld>
            <a:endParaRPr lang="de-DE" dirty="0"/>
          </a:p>
        </p:txBody>
      </p:sp>
    </p:spTree>
    <p:extLst>
      <p:ext uri="{BB962C8B-B14F-4D97-AF65-F5344CB8AC3E}">
        <p14:creationId xmlns:p14="http://schemas.microsoft.com/office/powerpoint/2010/main" val="41818818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7A1754-8589-4AB9-ACD7-3D37B34B6C8A}"/>
              </a:ext>
            </a:extLst>
          </p:cNvPr>
          <p:cNvSpPr>
            <a:spLocks noGrp="1"/>
          </p:cNvSpPr>
          <p:nvPr>
            <p:ph type="title"/>
          </p:nvPr>
        </p:nvSpPr>
        <p:spPr/>
        <p:txBody>
          <a:bodyPr>
            <a:normAutofit/>
          </a:bodyPr>
          <a:lstStyle/>
          <a:p>
            <a:r>
              <a:rPr lang="de-DE" dirty="0"/>
              <a:t>5 Blatt Propeller</a:t>
            </a:r>
          </a:p>
        </p:txBody>
      </p:sp>
      <p:sp>
        <p:nvSpPr>
          <p:cNvPr id="4" name="Foliennummernplatzhalter 3">
            <a:extLst>
              <a:ext uri="{FF2B5EF4-FFF2-40B4-BE49-F238E27FC236}">
                <a16:creationId xmlns:a16="http://schemas.microsoft.com/office/drawing/2014/main" id="{1D06E2B2-794D-76AC-4332-E004248F7F4D}"/>
              </a:ext>
            </a:extLst>
          </p:cNvPr>
          <p:cNvSpPr>
            <a:spLocks noGrp="1"/>
          </p:cNvSpPr>
          <p:nvPr>
            <p:ph type="sldNum" sz="quarter" idx="12"/>
          </p:nvPr>
        </p:nvSpPr>
        <p:spPr/>
        <p:txBody>
          <a:bodyPr/>
          <a:lstStyle/>
          <a:p>
            <a:fld id="{EA7A0297-C0D7-4773-8C33-4B8B14BC8223}" type="slidenum">
              <a:rPr lang="de-DE" smtClean="0"/>
              <a:t>45</a:t>
            </a:fld>
            <a:endParaRPr lang="de-DE" dirty="0"/>
          </a:p>
        </p:txBody>
      </p:sp>
      <p:pic>
        <p:nvPicPr>
          <p:cNvPr id="8194" name="Picture 2">
            <a:extLst>
              <a:ext uri="{FF2B5EF4-FFF2-40B4-BE49-F238E27FC236}">
                <a16:creationId xmlns:a16="http://schemas.microsoft.com/office/drawing/2014/main" id="{6C12EB2F-B0A4-919C-6682-1668F63B035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1228" b="25784"/>
          <a:stretch/>
        </p:blipFill>
        <p:spPr bwMode="auto">
          <a:xfrm>
            <a:off x="1046692" y="1236133"/>
            <a:ext cx="10098616" cy="4770636"/>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B45ACAC6-ED65-4621-5378-2CCD6CCE3AA9}"/>
              </a:ext>
            </a:extLst>
          </p:cNvPr>
          <p:cNvSpPr txBox="1"/>
          <p:nvPr/>
        </p:nvSpPr>
        <p:spPr>
          <a:xfrm>
            <a:off x="1046692" y="5745159"/>
            <a:ext cx="1200970" cy="261610"/>
          </a:xfrm>
          <a:prstGeom prst="rect">
            <a:avLst/>
          </a:prstGeom>
          <a:noFill/>
        </p:spPr>
        <p:txBody>
          <a:bodyPr wrap="none" rtlCol="0">
            <a:spAutoFit/>
          </a:bodyPr>
          <a:lstStyle/>
          <a:p>
            <a:r>
              <a:rPr lang="de-DE" sz="1100" dirty="0"/>
              <a:t>Foto: Tannenberg</a:t>
            </a:r>
          </a:p>
        </p:txBody>
      </p:sp>
    </p:spTree>
    <p:extLst>
      <p:ext uri="{BB962C8B-B14F-4D97-AF65-F5344CB8AC3E}">
        <p14:creationId xmlns:p14="http://schemas.microsoft.com/office/powerpoint/2010/main" val="11735337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7A1754-8589-4AB9-ACD7-3D37B34B6C8A}"/>
              </a:ext>
            </a:extLst>
          </p:cNvPr>
          <p:cNvSpPr>
            <a:spLocks noGrp="1"/>
          </p:cNvSpPr>
          <p:nvPr>
            <p:ph type="title"/>
          </p:nvPr>
        </p:nvSpPr>
        <p:spPr/>
        <p:txBody>
          <a:bodyPr>
            <a:normAutofit/>
          </a:bodyPr>
          <a:lstStyle/>
          <a:p>
            <a:r>
              <a:rPr lang="de-DE" dirty="0"/>
              <a:t>4 Blatt Propeller</a:t>
            </a:r>
          </a:p>
        </p:txBody>
      </p:sp>
      <p:sp>
        <p:nvSpPr>
          <p:cNvPr id="4" name="Foliennummernplatzhalter 3">
            <a:extLst>
              <a:ext uri="{FF2B5EF4-FFF2-40B4-BE49-F238E27FC236}">
                <a16:creationId xmlns:a16="http://schemas.microsoft.com/office/drawing/2014/main" id="{1D06E2B2-794D-76AC-4332-E004248F7F4D}"/>
              </a:ext>
            </a:extLst>
          </p:cNvPr>
          <p:cNvSpPr>
            <a:spLocks noGrp="1"/>
          </p:cNvSpPr>
          <p:nvPr>
            <p:ph type="sldNum" sz="quarter" idx="12"/>
          </p:nvPr>
        </p:nvSpPr>
        <p:spPr/>
        <p:txBody>
          <a:bodyPr/>
          <a:lstStyle/>
          <a:p>
            <a:fld id="{EA7A0297-C0D7-4773-8C33-4B8B14BC8223}" type="slidenum">
              <a:rPr lang="de-DE" smtClean="0"/>
              <a:t>46</a:t>
            </a:fld>
            <a:endParaRPr lang="de-DE" dirty="0"/>
          </a:p>
        </p:txBody>
      </p:sp>
      <p:pic>
        <p:nvPicPr>
          <p:cNvPr id="7170" name="Picture 2">
            <a:extLst>
              <a:ext uri="{FF2B5EF4-FFF2-40B4-BE49-F238E27FC236}">
                <a16:creationId xmlns:a16="http://schemas.microsoft.com/office/drawing/2014/main" id="{A0CB2C81-2DD7-714D-4884-0BEA872A2F5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2036" b="8246"/>
          <a:stretch/>
        </p:blipFill>
        <p:spPr bwMode="auto">
          <a:xfrm>
            <a:off x="687917" y="1693333"/>
            <a:ext cx="10535338" cy="3928534"/>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B45ACAC6-ED65-4621-5378-2CCD6CCE3AA9}"/>
              </a:ext>
            </a:extLst>
          </p:cNvPr>
          <p:cNvSpPr txBox="1"/>
          <p:nvPr/>
        </p:nvSpPr>
        <p:spPr>
          <a:xfrm>
            <a:off x="9660263" y="5350930"/>
            <a:ext cx="1200970" cy="261610"/>
          </a:xfrm>
          <a:prstGeom prst="rect">
            <a:avLst/>
          </a:prstGeom>
          <a:noFill/>
        </p:spPr>
        <p:txBody>
          <a:bodyPr wrap="none" rtlCol="0">
            <a:spAutoFit/>
          </a:bodyPr>
          <a:lstStyle/>
          <a:p>
            <a:r>
              <a:rPr lang="de-DE" sz="1100" dirty="0"/>
              <a:t>Foto: Tannenberg</a:t>
            </a:r>
          </a:p>
        </p:txBody>
      </p:sp>
    </p:spTree>
    <p:extLst>
      <p:ext uri="{BB962C8B-B14F-4D97-AF65-F5344CB8AC3E}">
        <p14:creationId xmlns:p14="http://schemas.microsoft.com/office/powerpoint/2010/main" val="30596062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7A1754-8589-4AB9-ACD7-3D37B34B6C8A}"/>
              </a:ext>
            </a:extLst>
          </p:cNvPr>
          <p:cNvSpPr>
            <a:spLocks noGrp="1"/>
          </p:cNvSpPr>
          <p:nvPr>
            <p:ph type="title"/>
          </p:nvPr>
        </p:nvSpPr>
        <p:spPr/>
        <p:txBody>
          <a:bodyPr>
            <a:normAutofit/>
          </a:bodyPr>
          <a:lstStyle/>
          <a:p>
            <a:r>
              <a:rPr lang="de-DE" dirty="0"/>
              <a:t>3 Blatt Propeller</a:t>
            </a:r>
          </a:p>
        </p:txBody>
      </p:sp>
      <p:sp>
        <p:nvSpPr>
          <p:cNvPr id="4" name="Foliennummernplatzhalter 3">
            <a:extLst>
              <a:ext uri="{FF2B5EF4-FFF2-40B4-BE49-F238E27FC236}">
                <a16:creationId xmlns:a16="http://schemas.microsoft.com/office/drawing/2014/main" id="{1D06E2B2-794D-76AC-4332-E004248F7F4D}"/>
              </a:ext>
            </a:extLst>
          </p:cNvPr>
          <p:cNvSpPr>
            <a:spLocks noGrp="1"/>
          </p:cNvSpPr>
          <p:nvPr>
            <p:ph type="sldNum" sz="quarter" idx="12"/>
          </p:nvPr>
        </p:nvSpPr>
        <p:spPr/>
        <p:txBody>
          <a:bodyPr/>
          <a:lstStyle/>
          <a:p>
            <a:fld id="{EA7A0297-C0D7-4773-8C33-4B8B14BC8223}" type="slidenum">
              <a:rPr lang="de-DE" smtClean="0"/>
              <a:t>47</a:t>
            </a:fld>
            <a:endParaRPr lang="de-DE" dirty="0"/>
          </a:p>
        </p:txBody>
      </p:sp>
      <p:pic>
        <p:nvPicPr>
          <p:cNvPr id="6146" name="Picture 2">
            <a:extLst>
              <a:ext uri="{FF2B5EF4-FFF2-40B4-BE49-F238E27FC236}">
                <a16:creationId xmlns:a16="http://schemas.microsoft.com/office/drawing/2014/main" id="{3C2D462C-0C42-81F6-E169-57C93BD4AE49}"/>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0227" b="9466"/>
          <a:stretch/>
        </p:blipFill>
        <p:spPr bwMode="auto">
          <a:xfrm>
            <a:off x="1496478" y="1227797"/>
            <a:ext cx="9052785" cy="4773615"/>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B45ACAC6-ED65-4621-5378-2CCD6CCE3AA9}"/>
              </a:ext>
            </a:extLst>
          </p:cNvPr>
          <p:cNvSpPr txBox="1"/>
          <p:nvPr/>
        </p:nvSpPr>
        <p:spPr>
          <a:xfrm>
            <a:off x="9348293" y="5739802"/>
            <a:ext cx="1200970" cy="261610"/>
          </a:xfrm>
          <a:prstGeom prst="rect">
            <a:avLst/>
          </a:prstGeom>
          <a:noFill/>
        </p:spPr>
        <p:txBody>
          <a:bodyPr wrap="none" rtlCol="0">
            <a:spAutoFit/>
          </a:bodyPr>
          <a:lstStyle/>
          <a:p>
            <a:r>
              <a:rPr lang="de-DE" sz="1100" dirty="0"/>
              <a:t>Foto: Tannenberg</a:t>
            </a:r>
          </a:p>
        </p:txBody>
      </p:sp>
    </p:spTree>
    <p:extLst>
      <p:ext uri="{BB962C8B-B14F-4D97-AF65-F5344CB8AC3E}">
        <p14:creationId xmlns:p14="http://schemas.microsoft.com/office/powerpoint/2010/main" val="31522322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B938E4EC-FABF-3000-C77D-24AF9360DC2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3516" b="21819"/>
          <a:stretch/>
        </p:blipFill>
        <p:spPr bwMode="auto">
          <a:xfrm>
            <a:off x="1026582" y="1253067"/>
            <a:ext cx="9997017" cy="484842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8B7A1754-8589-4AB9-ACD7-3D37B34B6C8A}"/>
              </a:ext>
            </a:extLst>
          </p:cNvPr>
          <p:cNvSpPr>
            <a:spLocks noGrp="1"/>
          </p:cNvSpPr>
          <p:nvPr>
            <p:ph type="title"/>
          </p:nvPr>
        </p:nvSpPr>
        <p:spPr/>
        <p:txBody>
          <a:bodyPr>
            <a:normAutofit/>
          </a:bodyPr>
          <a:lstStyle/>
          <a:p>
            <a:r>
              <a:rPr lang="de-DE" dirty="0"/>
              <a:t>2 Blatt Propeller</a:t>
            </a:r>
          </a:p>
        </p:txBody>
      </p:sp>
      <p:sp>
        <p:nvSpPr>
          <p:cNvPr id="4" name="Foliennummernplatzhalter 3">
            <a:extLst>
              <a:ext uri="{FF2B5EF4-FFF2-40B4-BE49-F238E27FC236}">
                <a16:creationId xmlns:a16="http://schemas.microsoft.com/office/drawing/2014/main" id="{1D06E2B2-794D-76AC-4332-E004248F7F4D}"/>
              </a:ext>
            </a:extLst>
          </p:cNvPr>
          <p:cNvSpPr>
            <a:spLocks noGrp="1"/>
          </p:cNvSpPr>
          <p:nvPr>
            <p:ph type="sldNum" sz="quarter" idx="12"/>
          </p:nvPr>
        </p:nvSpPr>
        <p:spPr/>
        <p:txBody>
          <a:bodyPr/>
          <a:lstStyle/>
          <a:p>
            <a:fld id="{EA7A0297-C0D7-4773-8C33-4B8B14BC8223}" type="slidenum">
              <a:rPr lang="de-DE" smtClean="0"/>
              <a:t>48</a:t>
            </a:fld>
            <a:endParaRPr lang="de-DE" dirty="0"/>
          </a:p>
        </p:txBody>
      </p:sp>
      <p:sp>
        <p:nvSpPr>
          <p:cNvPr id="5" name="Textfeld 4">
            <a:extLst>
              <a:ext uri="{FF2B5EF4-FFF2-40B4-BE49-F238E27FC236}">
                <a16:creationId xmlns:a16="http://schemas.microsoft.com/office/drawing/2014/main" id="{B45ACAC6-ED65-4621-5378-2CCD6CCE3AA9}"/>
              </a:ext>
            </a:extLst>
          </p:cNvPr>
          <p:cNvSpPr txBox="1"/>
          <p:nvPr/>
        </p:nvSpPr>
        <p:spPr>
          <a:xfrm>
            <a:off x="9822629" y="5839882"/>
            <a:ext cx="1200970" cy="261610"/>
          </a:xfrm>
          <a:prstGeom prst="rect">
            <a:avLst/>
          </a:prstGeom>
          <a:noFill/>
        </p:spPr>
        <p:txBody>
          <a:bodyPr wrap="none" rtlCol="0">
            <a:spAutoFit/>
          </a:bodyPr>
          <a:lstStyle/>
          <a:p>
            <a:r>
              <a:rPr lang="de-DE" sz="1100" dirty="0"/>
              <a:t>Foto: Tannenberg</a:t>
            </a:r>
          </a:p>
        </p:txBody>
      </p:sp>
    </p:spTree>
    <p:extLst>
      <p:ext uri="{BB962C8B-B14F-4D97-AF65-F5344CB8AC3E}">
        <p14:creationId xmlns:p14="http://schemas.microsoft.com/office/powerpoint/2010/main" val="18104662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E0CA86B7-F692-A21F-C479-B458F1DA202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6023"/>
          <a:stretch/>
        </p:blipFill>
        <p:spPr bwMode="auto">
          <a:xfrm>
            <a:off x="794883" y="1155768"/>
            <a:ext cx="10465781" cy="4945724"/>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8B7A1754-8589-4AB9-ACD7-3D37B34B6C8A}"/>
              </a:ext>
            </a:extLst>
          </p:cNvPr>
          <p:cNvSpPr>
            <a:spLocks noGrp="1"/>
          </p:cNvSpPr>
          <p:nvPr>
            <p:ph type="title"/>
          </p:nvPr>
        </p:nvSpPr>
        <p:spPr/>
        <p:txBody>
          <a:bodyPr>
            <a:normAutofit/>
          </a:bodyPr>
          <a:lstStyle/>
          <a:p>
            <a:r>
              <a:rPr lang="de-DE" dirty="0"/>
              <a:t>Bodenberührung - Propeller kaputt</a:t>
            </a:r>
          </a:p>
        </p:txBody>
      </p:sp>
      <p:sp>
        <p:nvSpPr>
          <p:cNvPr id="4" name="Foliennummernplatzhalter 3">
            <a:extLst>
              <a:ext uri="{FF2B5EF4-FFF2-40B4-BE49-F238E27FC236}">
                <a16:creationId xmlns:a16="http://schemas.microsoft.com/office/drawing/2014/main" id="{1D06E2B2-794D-76AC-4332-E004248F7F4D}"/>
              </a:ext>
            </a:extLst>
          </p:cNvPr>
          <p:cNvSpPr>
            <a:spLocks noGrp="1"/>
          </p:cNvSpPr>
          <p:nvPr>
            <p:ph type="sldNum" sz="quarter" idx="12"/>
          </p:nvPr>
        </p:nvSpPr>
        <p:spPr/>
        <p:txBody>
          <a:bodyPr/>
          <a:lstStyle/>
          <a:p>
            <a:fld id="{EA7A0297-C0D7-4773-8C33-4B8B14BC8223}" type="slidenum">
              <a:rPr lang="de-DE" smtClean="0"/>
              <a:t>49</a:t>
            </a:fld>
            <a:endParaRPr lang="de-DE" dirty="0"/>
          </a:p>
        </p:txBody>
      </p:sp>
      <p:sp>
        <p:nvSpPr>
          <p:cNvPr id="5" name="Textfeld 4">
            <a:extLst>
              <a:ext uri="{FF2B5EF4-FFF2-40B4-BE49-F238E27FC236}">
                <a16:creationId xmlns:a16="http://schemas.microsoft.com/office/drawing/2014/main" id="{B45ACAC6-ED65-4621-5378-2CCD6CCE3AA9}"/>
              </a:ext>
            </a:extLst>
          </p:cNvPr>
          <p:cNvSpPr txBox="1"/>
          <p:nvPr/>
        </p:nvSpPr>
        <p:spPr>
          <a:xfrm>
            <a:off x="9822629" y="5839882"/>
            <a:ext cx="1200970" cy="261610"/>
          </a:xfrm>
          <a:prstGeom prst="rect">
            <a:avLst/>
          </a:prstGeom>
          <a:noFill/>
        </p:spPr>
        <p:txBody>
          <a:bodyPr wrap="none" rtlCol="0">
            <a:spAutoFit/>
          </a:bodyPr>
          <a:lstStyle/>
          <a:p>
            <a:r>
              <a:rPr lang="de-DE" sz="1100" dirty="0">
                <a:solidFill>
                  <a:schemeClr val="bg1"/>
                </a:solidFill>
              </a:rPr>
              <a:t>Foto: Tannenberg</a:t>
            </a:r>
          </a:p>
        </p:txBody>
      </p:sp>
    </p:spTree>
    <p:extLst>
      <p:ext uri="{BB962C8B-B14F-4D97-AF65-F5344CB8AC3E}">
        <p14:creationId xmlns:p14="http://schemas.microsoft.com/office/powerpoint/2010/main" val="1180117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C9D484F-CF56-A426-B3E5-4FFBB202608E}"/>
              </a:ext>
            </a:extLst>
          </p:cNvPr>
          <p:cNvSpPr>
            <a:spLocks noGrp="1"/>
          </p:cNvSpPr>
          <p:nvPr>
            <p:ph type="title"/>
          </p:nvPr>
        </p:nvSpPr>
        <p:spPr/>
        <p:txBody>
          <a:bodyPr/>
          <a:lstStyle/>
          <a:p>
            <a:r>
              <a:rPr lang="nb-NO" dirty="0"/>
              <a:t>Reisemotorsegler (Touring Motor Glider - TMG)</a:t>
            </a:r>
            <a:endParaRPr lang="de-DE" dirty="0"/>
          </a:p>
        </p:txBody>
      </p:sp>
      <p:sp>
        <p:nvSpPr>
          <p:cNvPr id="8" name="Inhaltsplatzhalter 7">
            <a:extLst>
              <a:ext uri="{FF2B5EF4-FFF2-40B4-BE49-F238E27FC236}">
                <a16:creationId xmlns:a16="http://schemas.microsoft.com/office/drawing/2014/main" id="{A920AA3C-C568-8CE9-81AA-ECC28A02BA25}"/>
              </a:ext>
            </a:extLst>
          </p:cNvPr>
          <p:cNvSpPr>
            <a:spLocks noGrp="1"/>
          </p:cNvSpPr>
          <p:nvPr>
            <p:ph idx="1"/>
          </p:nvPr>
        </p:nvSpPr>
        <p:spPr/>
        <p:txBody>
          <a:bodyPr/>
          <a:lstStyle/>
          <a:p>
            <a:r>
              <a:rPr lang="de-DE" dirty="0"/>
              <a:t>Reisemotorsegler (Touring Motor Glider - TMG) haben ein fest montiertes Triebwerk, das nicht einziehbar ist und der Propeller ist nicht versenkbar. Ein TMG muss gemäß dem Flughandbuch aus eigener Kraft starten und steigen können.</a:t>
            </a:r>
          </a:p>
          <a:p>
            <a:endParaRPr lang="de-DE" dirty="0"/>
          </a:p>
        </p:txBody>
      </p:sp>
      <p:sp>
        <p:nvSpPr>
          <p:cNvPr id="5" name="Foliennummernplatzhalter 4">
            <a:extLst>
              <a:ext uri="{FF2B5EF4-FFF2-40B4-BE49-F238E27FC236}">
                <a16:creationId xmlns:a16="http://schemas.microsoft.com/office/drawing/2014/main" id="{E8B0DE8E-052F-1A45-EB2A-FCB130EA6CCD}"/>
              </a:ext>
            </a:extLst>
          </p:cNvPr>
          <p:cNvSpPr>
            <a:spLocks noGrp="1"/>
          </p:cNvSpPr>
          <p:nvPr>
            <p:ph type="sldNum" sz="quarter" idx="12"/>
          </p:nvPr>
        </p:nvSpPr>
        <p:spPr/>
        <p:txBody>
          <a:bodyPr/>
          <a:lstStyle/>
          <a:p>
            <a:fld id="{1BAF13B1-D0BA-4A19-B609-64C08BFDA19E}" type="slidenum">
              <a:rPr lang="de-DE" smtClean="0"/>
              <a:pPr/>
              <a:t>5</a:t>
            </a:fld>
            <a:endParaRPr lang="de-DE" dirty="0"/>
          </a:p>
        </p:txBody>
      </p:sp>
      <p:pic>
        <p:nvPicPr>
          <p:cNvPr id="10" name="Grafik 9">
            <a:extLst>
              <a:ext uri="{FF2B5EF4-FFF2-40B4-BE49-F238E27FC236}">
                <a16:creationId xmlns:a16="http://schemas.microsoft.com/office/drawing/2014/main" id="{446B09D5-4F89-331C-1F64-B1E6098947D3}"/>
              </a:ext>
            </a:extLst>
          </p:cNvPr>
          <p:cNvPicPr>
            <a:picLocks noChangeAspect="1"/>
          </p:cNvPicPr>
          <p:nvPr/>
        </p:nvPicPr>
        <p:blipFill>
          <a:blip r:embed="rId2"/>
          <a:stretch>
            <a:fillRect/>
          </a:stretch>
        </p:blipFill>
        <p:spPr>
          <a:xfrm>
            <a:off x="659445" y="2042299"/>
            <a:ext cx="10720710" cy="2773401"/>
          </a:xfrm>
          <a:prstGeom prst="rect">
            <a:avLst/>
          </a:prstGeom>
        </p:spPr>
      </p:pic>
    </p:spTree>
    <p:extLst>
      <p:ext uri="{BB962C8B-B14F-4D97-AF65-F5344CB8AC3E}">
        <p14:creationId xmlns:p14="http://schemas.microsoft.com/office/powerpoint/2010/main" val="34849907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3A30D4-F0F3-D5CF-609E-0FAE138B53C0}"/>
              </a:ext>
            </a:extLst>
          </p:cNvPr>
          <p:cNvSpPr>
            <a:spLocks noGrp="1"/>
          </p:cNvSpPr>
          <p:nvPr>
            <p:ph type="title"/>
          </p:nvPr>
        </p:nvSpPr>
        <p:spPr/>
        <p:txBody>
          <a:bodyPr/>
          <a:lstStyle/>
          <a:p>
            <a:r>
              <a:rPr lang="de-DE" dirty="0"/>
              <a:t>Druck- und Zugpropeller</a:t>
            </a:r>
          </a:p>
        </p:txBody>
      </p:sp>
      <p:sp>
        <p:nvSpPr>
          <p:cNvPr id="3" name="Inhaltsplatzhalter 2">
            <a:extLst>
              <a:ext uri="{FF2B5EF4-FFF2-40B4-BE49-F238E27FC236}">
                <a16:creationId xmlns:a16="http://schemas.microsoft.com/office/drawing/2014/main" id="{2016162D-DB99-6B85-E037-86EC047D8EF6}"/>
              </a:ext>
            </a:extLst>
          </p:cNvPr>
          <p:cNvSpPr>
            <a:spLocks noGrp="1"/>
          </p:cNvSpPr>
          <p:nvPr>
            <p:ph idx="1"/>
          </p:nvPr>
        </p:nvSpPr>
        <p:spPr/>
        <p:txBody>
          <a:bodyPr/>
          <a:lstStyle/>
          <a:p>
            <a:r>
              <a:rPr lang="de-DE" dirty="0"/>
              <a:t>Der Hauptunterschied zwischen Druck- und Zugpropellern liegt in ihrer Positionierung und Ausrichtung.</a:t>
            </a:r>
          </a:p>
          <a:p>
            <a:r>
              <a:rPr lang="de-DE" dirty="0"/>
              <a:t>Ein Zugpropeller ist vor dem Fahrzeug (wie einem Flugzeug oder Schiff) montiert und zieht das Fahrzeug vorwärts, indem er Luft oder Wasser ansaugt und nach hinten ausstößt. Der Vorteil eines vorn angebauten Antriebs besteht darin, dass die Ruder auch im Stand (also beim Start) angeströmt werden und somit schon Ruderdruck haben.</a:t>
            </a:r>
          </a:p>
          <a:p>
            <a:r>
              <a:rPr lang="de-DE" dirty="0"/>
              <a:t>Ein Druckpropeller hingegen ist am hinteren Ende des Fahrzeugs montiert und drückt das Fahrzeug vorwärts, indem er Luft oder Wasser von vorne ansaugt und nach hinten ausstößt. Der Druckpropeller vor der Tragfläche versetzt den Luftstrom in eine Spiralbewegung und stört so die ideale aerodynamische Umströmung der Tragflächen, während der Druckpropeller zumindest theoretisch die Umströmung der Tragflächen nicht negativ beeinflussen kann.</a:t>
            </a:r>
          </a:p>
        </p:txBody>
      </p:sp>
      <p:sp>
        <p:nvSpPr>
          <p:cNvPr id="4" name="Foliennummernplatzhalter 3">
            <a:extLst>
              <a:ext uri="{FF2B5EF4-FFF2-40B4-BE49-F238E27FC236}">
                <a16:creationId xmlns:a16="http://schemas.microsoft.com/office/drawing/2014/main" id="{1F2EEBB2-4606-4E3A-1FCF-E962D254B2E3}"/>
              </a:ext>
            </a:extLst>
          </p:cNvPr>
          <p:cNvSpPr>
            <a:spLocks noGrp="1"/>
          </p:cNvSpPr>
          <p:nvPr>
            <p:ph type="sldNum" sz="quarter" idx="12"/>
          </p:nvPr>
        </p:nvSpPr>
        <p:spPr/>
        <p:txBody>
          <a:bodyPr/>
          <a:lstStyle/>
          <a:p>
            <a:fld id="{EA7A0297-C0D7-4773-8C33-4B8B14BC8223}" type="slidenum">
              <a:rPr lang="de-DE" smtClean="0"/>
              <a:t>50</a:t>
            </a:fld>
            <a:endParaRPr lang="de-DE" dirty="0"/>
          </a:p>
        </p:txBody>
      </p:sp>
      <p:pic>
        <p:nvPicPr>
          <p:cNvPr id="5" name="Inhaltsplatzhalter 4" descr="5 3 3">
            <a:hlinkClick r:id="rId2"/>
            <a:extLst>
              <a:ext uri="{FF2B5EF4-FFF2-40B4-BE49-F238E27FC236}">
                <a16:creationId xmlns:a16="http://schemas.microsoft.com/office/drawing/2014/main" id="{CDBD4C83-3317-54C8-8319-5AF91257C7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1263" y="3334466"/>
            <a:ext cx="9522135" cy="3029770"/>
          </a:xfrm>
          <a:prstGeom prst="rect">
            <a:avLst/>
          </a:prstGeom>
          <a:noFill/>
          <a:ln>
            <a:noFill/>
          </a:ln>
        </p:spPr>
      </p:pic>
      <p:sp>
        <p:nvSpPr>
          <p:cNvPr id="6" name="Rechteck 5">
            <a:extLst>
              <a:ext uri="{FF2B5EF4-FFF2-40B4-BE49-F238E27FC236}">
                <a16:creationId xmlns:a16="http://schemas.microsoft.com/office/drawing/2014/main" id="{BD7E9528-4EE3-3B92-182B-92707B67FF84}"/>
              </a:ext>
            </a:extLst>
          </p:cNvPr>
          <p:cNvSpPr/>
          <p:nvPr/>
        </p:nvSpPr>
        <p:spPr>
          <a:xfrm>
            <a:off x="1347537" y="3719477"/>
            <a:ext cx="2736325" cy="261257"/>
          </a:xfrm>
          <a:prstGeom prst="rect">
            <a:avLst/>
          </a:prstGeom>
          <a:solidFill>
            <a:srgbClr val="7BA6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Rechteck 6">
            <a:extLst>
              <a:ext uri="{FF2B5EF4-FFF2-40B4-BE49-F238E27FC236}">
                <a16:creationId xmlns:a16="http://schemas.microsoft.com/office/drawing/2014/main" id="{07E220AE-CC9C-D8C2-1312-DBBF8AB384A5}"/>
              </a:ext>
            </a:extLst>
          </p:cNvPr>
          <p:cNvSpPr/>
          <p:nvPr/>
        </p:nvSpPr>
        <p:spPr>
          <a:xfrm>
            <a:off x="6235796" y="3458220"/>
            <a:ext cx="2736325" cy="261257"/>
          </a:xfrm>
          <a:prstGeom prst="rect">
            <a:avLst/>
          </a:prstGeom>
          <a:solidFill>
            <a:srgbClr val="76A1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a:extLst>
              <a:ext uri="{FF2B5EF4-FFF2-40B4-BE49-F238E27FC236}">
                <a16:creationId xmlns:a16="http://schemas.microsoft.com/office/drawing/2014/main" id="{4E55060C-EF4F-033C-8088-23C1D73508E7}"/>
              </a:ext>
            </a:extLst>
          </p:cNvPr>
          <p:cNvSpPr txBox="1"/>
          <p:nvPr/>
        </p:nvSpPr>
        <p:spPr>
          <a:xfrm>
            <a:off x="2624604" y="3650447"/>
            <a:ext cx="1761845" cy="369332"/>
          </a:xfrm>
          <a:prstGeom prst="rect">
            <a:avLst/>
          </a:prstGeom>
          <a:noFill/>
        </p:spPr>
        <p:txBody>
          <a:bodyPr wrap="square">
            <a:spAutoFit/>
          </a:bodyPr>
          <a:lstStyle/>
          <a:p>
            <a:r>
              <a:rPr lang="de-DE" dirty="0"/>
              <a:t>Druckpropeller</a:t>
            </a:r>
          </a:p>
        </p:txBody>
      </p:sp>
      <p:cxnSp>
        <p:nvCxnSpPr>
          <p:cNvPr id="11" name="Gerade Verbindung mit Pfeil 10">
            <a:extLst>
              <a:ext uri="{FF2B5EF4-FFF2-40B4-BE49-F238E27FC236}">
                <a16:creationId xmlns:a16="http://schemas.microsoft.com/office/drawing/2014/main" id="{EE63CD5D-C423-86FD-17B0-D6283F210D3E}"/>
              </a:ext>
            </a:extLst>
          </p:cNvPr>
          <p:cNvCxnSpPr/>
          <p:nvPr/>
        </p:nvCxnSpPr>
        <p:spPr>
          <a:xfrm>
            <a:off x="3740102" y="4159489"/>
            <a:ext cx="893775" cy="51563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609068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B81E54-207F-2712-472B-D5722C151DA6}"/>
              </a:ext>
            </a:extLst>
          </p:cNvPr>
          <p:cNvSpPr>
            <a:spLocks noGrp="1"/>
          </p:cNvSpPr>
          <p:nvPr>
            <p:ph type="title"/>
          </p:nvPr>
        </p:nvSpPr>
        <p:spPr/>
        <p:txBody>
          <a:bodyPr/>
          <a:lstStyle/>
          <a:p>
            <a:r>
              <a:rPr lang="de-DE" dirty="0"/>
              <a:t>Lärmvermeidung</a:t>
            </a:r>
          </a:p>
        </p:txBody>
      </p:sp>
      <p:sp>
        <p:nvSpPr>
          <p:cNvPr id="3" name="Inhaltsplatzhalter 2">
            <a:extLst>
              <a:ext uri="{FF2B5EF4-FFF2-40B4-BE49-F238E27FC236}">
                <a16:creationId xmlns:a16="http://schemas.microsoft.com/office/drawing/2014/main" id="{9CA7111B-0F8B-2062-1DBC-7DC9FF7D3876}"/>
              </a:ext>
            </a:extLst>
          </p:cNvPr>
          <p:cNvSpPr>
            <a:spLocks noGrp="1"/>
          </p:cNvSpPr>
          <p:nvPr>
            <p:ph idx="1"/>
          </p:nvPr>
        </p:nvSpPr>
        <p:spPr/>
        <p:txBody>
          <a:bodyPr/>
          <a:lstStyle/>
          <a:p>
            <a:r>
              <a:rPr lang="de-DE" dirty="0"/>
              <a:t>Es ist sinnvoll, nach dem Abheben mit der Geschwindigkeit des besten Steigens zu fliegen (Vy.=.blauer Strich auf dem Fahrtmesser), um möglichst schnell Höhe zu gewinnen, und dabei einen möglichst großen seitlichen Abstand von Wohngebieten einzuhalten.</a:t>
            </a:r>
          </a:p>
        </p:txBody>
      </p:sp>
      <p:sp>
        <p:nvSpPr>
          <p:cNvPr id="4" name="Foliennummernplatzhalter 3">
            <a:extLst>
              <a:ext uri="{FF2B5EF4-FFF2-40B4-BE49-F238E27FC236}">
                <a16:creationId xmlns:a16="http://schemas.microsoft.com/office/drawing/2014/main" id="{1D5F8EB6-212E-CF3B-1660-719AD9B91882}"/>
              </a:ext>
            </a:extLst>
          </p:cNvPr>
          <p:cNvSpPr>
            <a:spLocks noGrp="1"/>
          </p:cNvSpPr>
          <p:nvPr>
            <p:ph type="sldNum" sz="quarter" idx="12"/>
          </p:nvPr>
        </p:nvSpPr>
        <p:spPr/>
        <p:txBody>
          <a:bodyPr/>
          <a:lstStyle/>
          <a:p>
            <a:fld id="{EA7A0297-C0D7-4773-8C33-4B8B14BC8223}" type="slidenum">
              <a:rPr lang="de-DE" smtClean="0"/>
              <a:t>51</a:t>
            </a:fld>
            <a:endParaRPr lang="de-DE" dirty="0"/>
          </a:p>
        </p:txBody>
      </p:sp>
      <p:pic>
        <p:nvPicPr>
          <p:cNvPr id="9218" name="Picture 2" descr="8 10 Seg c Start ASK VyFahrt">
            <a:extLst>
              <a:ext uri="{FF2B5EF4-FFF2-40B4-BE49-F238E27FC236}">
                <a16:creationId xmlns:a16="http://schemas.microsoft.com/office/drawing/2014/main" id="{91815FC8-5A1D-D8A1-7F2E-A15C547933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061" y="2439381"/>
            <a:ext cx="9205877" cy="2848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482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C9D484F-CF56-A426-B3E5-4FFBB202608E}"/>
              </a:ext>
            </a:extLst>
          </p:cNvPr>
          <p:cNvSpPr>
            <a:spLocks noGrp="1"/>
          </p:cNvSpPr>
          <p:nvPr>
            <p:ph type="title"/>
          </p:nvPr>
        </p:nvSpPr>
        <p:spPr/>
        <p:txBody>
          <a:bodyPr/>
          <a:lstStyle/>
          <a:p>
            <a:r>
              <a:rPr lang="nb-NO" dirty="0"/>
              <a:t>Eigenstarter mit Klapptriebwerk</a:t>
            </a:r>
            <a:endParaRPr lang="de-DE" dirty="0"/>
          </a:p>
        </p:txBody>
      </p:sp>
      <p:sp>
        <p:nvSpPr>
          <p:cNvPr id="8" name="Inhaltsplatzhalter 7">
            <a:extLst>
              <a:ext uri="{FF2B5EF4-FFF2-40B4-BE49-F238E27FC236}">
                <a16:creationId xmlns:a16="http://schemas.microsoft.com/office/drawing/2014/main" id="{A920AA3C-C568-8CE9-81AA-ECC28A02BA25}"/>
              </a:ext>
            </a:extLst>
          </p:cNvPr>
          <p:cNvSpPr>
            <a:spLocks noGrp="1"/>
          </p:cNvSpPr>
          <p:nvPr>
            <p:ph idx="1"/>
          </p:nvPr>
        </p:nvSpPr>
        <p:spPr/>
        <p:txBody>
          <a:bodyPr/>
          <a:lstStyle/>
          <a:p>
            <a:r>
              <a:rPr lang="de-DE" dirty="0"/>
              <a:t>Eigenstarter sind mit einem Motor ausgestattet, der ausreichend Leistung zur Verfügung stellt, um das Segelflugzeug selbstständig mit einer ausreichenden Steigrate starten zu lassen. In einer gewünschten Höhe kann der Motor abgestellt und der Propeller oder Motor eingefahren werden und der Motorsegler fliegt weiter wie ein normales Segelflugzeug. </a:t>
            </a:r>
          </a:p>
        </p:txBody>
      </p:sp>
      <p:sp>
        <p:nvSpPr>
          <p:cNvPr id="5" name="Foliennummernplatzhalter 4">
            <a:extLst>
              <a:ext uri="{FF2B5EF4-FFF2-40B4-BE49-F238E27FC236}">
                <a16:creationId xmlns:a16="http://schemas.microsoft.com/office/drawing/2014/main" id="{E8B0DE8E-052F-1A45-EB2A-FCB130EA6CCD}"/>
              </a:ext>
            </a:extLst>
          </p:cNvPr>
          <p:cNvSpPr>
            <a:spLocks noGrp="1"/>
          </p:cNvSpPr>
          <p:nvPr>
            <p:ph type="sldNum" sz="quarter" idx="12"/>
          </p:nvPr>
        </p:nvSpPr>
        <p:spPr/>
        <p:txBody>
          <a:bodyPr/>
          <a:lstStyle/>
          <a:p>
            <a:fld id="{1BAF13B1-D0BA-4A19-B609-64C08BFDA19E}" type="slidenum">
              <a:rPr lang="de-DE" smtClean="0"/>
              <a:pPr/>
              <a:t>6</a:t>
            </a:fld>
            <a:endParaRPr lang="de-DE" dirty="0"/>
          </a:p>
        </p:txBody>
      </p:sp>
      <p:pic>
        <p:nvPicPr>
          <p:cNvPr id="2" name="Grafik 1">
            <a:extLst>
              <a:ext uri="{FF2B5EF4-FFF2-40B4-BE49-F238E27FC236}">
                <a16:creationId xmlns:a16="http://schemas.microsoft.com/office/drawing/2014/main" id="{8077DF67-5C95-7B1B-2625-810A64D46BFE}"/>
              </a:ext>
            </a:extLst>
          </p:cNvPr>
          <p:cNvPicPr>
            <a:picLocks noChangeAspect="1"/>
          </p:cNvPicPr>
          <p:nvPr/>
        </p:nvPicPr>
        <p:blipFill>
          <a:blip r:embed="rId2"/>
          <a:stretch>
            <a:fillRect/>
          </a:stretch>
        </p:blipFill>
        <p:spPr>
          <a:xfrm>
            <a:off x="797522" y="2057114"/>
            <a:ext cx="10101776" cy="3113028"/>
          </a:xfrm>
          <a:prstGeom prst="rect">
            <a:avLst/>
          </a:prstGeom>
        </p:spPr>
      </p:pic>
    </p:spTree>
    <p:extLst>
      <p:ext uri="{BB962C8B-B14F-4D97-AF65-F5344CB8AC3E}">
        <p14:creationId xmlns:p14="http://schemas.microsoft.com/office/powerpoint/2010/main" val="2197078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C9D484F-CF56-A426-B3E5-4FFBB202608E}"/>
              </a:ext>
            </a:extLst>
          </p:cNvPr>
          <p:cNvSpPr>
            <a:spLocks noGrp="1"/>
          </p:cNvSpPr>
          <p:nvPr>
            <p:ph type="title"/>
          </p:nvPr>
        </p:nvSpPr>
        <p:spPr/>
        <p:txBody>
          <a:bodyPr/>
          <a:lstStyle/>
          <a:p>
            <a:r>
              <a:rPr lang="de-DE" dirty="0"/>
              <a:t>Turbos mit einem weniger starken Motor</a:t>
            </a:r>
          </a:p>
        </p:txBody>
      </p:sp>
      <p:sp>
        <p:nvSpPr>
          <p:cNvPr id="8" name="Inhaltsplatzhalter 7">
            <a:extLst>
              <a:ext uri="{FF2B5EF4-FFF2-40B4-BE49-F238E27FC236}">
                <a16:creationId xmlns:a16="http://schemas.microsoft.com/office/drawing/2014/main" id="{A920AA3C-C568-8CE9-81AA-ECC28A02BA25}"/>
              </a:ext>
            </a:extLst>
          </p:cNvPr>
          <p:cNvSpPr>
            <a:spLocks noGrp="1"/>
          </p:cNvSpPr>
          <p:nvPr>
            <p:ph idx="1"/>
          </p:nvPr>
        </p:nvSpPr>
        <p:spPr/>
        <p:txBody>
          <a:bodyPr/>
          <a:lstStyle/>
          <a:p>
            <a:r>
              <a:rPr lang="de-DE" dirty="0"/>
              <a:t>Turbos sind Motorsegler mit einem weniger starken Motor, mit dem ein Eigenstart nicht möglich ist und somit auf eine andere Startart, z.B. Windenstart, angewiesen sind. Der Motor ist einfacher und nur geeignet, um mit dem Motorsegler z.B. nach Thermikende zum Heimatflugplatz zurückzufliegen oder zu einem Thermikbart zu fliegen, der ohne Motorhilfe nicht erreichbar ist. </a:t>
            </a:r>
          </a:p>
        </p:txBody>
      </p:sp>
      <p:sp>
        <p:nvSpPr>
          <p:cNvPr id="5" name="Foliennummernplatzhalter 4">
            <a:extLst>
              <a:ext uri="{FF2B5EF4-FFF2-40B4-BE49-F238E27FC236}">
                <a16:creationId xmlns:a16="http://schemas.microsoft.com/office/drawing/2014/main" id="{E8B0DE8E-052F-1A45-EB2A-FCB130EA6CCD}"/>
              </a:ext>
            </a:extLst>
          </p:cNvPr>
          <p:cNvSpPr>
            <a:spLocks noGrp="1"/>
          </p:cNvSpPr>
          <p:nvPr>
            <p:ph type="sldNum" sz="quarter" idx="12"/>
          </p:nvPr>
        </p:nvSpPr>
        <p:spPr/>
        <p:txBody>
          <a:bodyPr/>
          <a:lstStyle/>
          <a:p>
            <a:fld id="{1BAF13B1-D0BA-4A19-B609-64C08BFDA19E}" type="slidenum">
              <a:rPr lang="de-DE" smtClean="0"/>
              <a:pPr/>
              <a:t>7</a:t>
            </a:fld>
            <a:endParaRPr lang="de-DE" dirty="0"/>
          </a:p>
        </p:txBody>
      </p:sp>
      <p:pic>
        <p:nvPicPr>
          <p:cNvPr id="3" name="Grafik 2">
            <a:extLst>
              <a:ext uri="{FF2B5EF4-FFF2-40B4-BE49-F238E27FC236}">
                <a16:creationId xmlns:a16="http://schemas.microsoft.com/office/drawing/2014/main" id="{F94EC78A-1DEB-6435-D863-2E8582AA0F6C}"/>
              </a:ext>
            </a:extLst>
          </p:cNvPr>
          <p:cNvPicPr>
            <a:picLocks noChangeAspect="1"/>
          </p:cNvPicPr>
          <p:nvPr/>
        </p:nvPicPr>
        <p:blipFill rotWithShape="1">
          <a:blip r:embed="rId2"/>
          <a:srcRect r="14309" b="21547"/>
          <a:stretch/>
        </p:blipFill>
        <p:spPr>
          <a:xfrm>
            <a:off x="1274201" y="2169106"/>
            <a:ext cx="8357937" cy="3796106"/>
          </a:xfrm>
          <a:prstGeom prst="rect">
            <a:avLst/>
          </a:prstGeom>
        </p:spPr>
      </p:pic>
    </p:spTree>
    <p:extLst>
      <p:ext uri="{BB962C8B-B14F-4D97-AF65-F5344CB8AC3E}">
        <p14:creationId xmlns:p14="http://schemas.microsoft.com/office/powerpoint/2010/main" val="3087658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45FC56A-4269-4BB1-96C1-66A8326B7BB4}"/>
              </a:ext>
            </a:extLst>
          </p:cNvPr>
          <p:cNvSpPr>
            <a:spLocks noGrp="1"/>
          </p:cNvSpPr>
          <p:nvPr>
            <p:ph type="title"/>
          </p:nvPr>
        </p:nvSpPr>
        <p:spPr/>
        <p:txBody>
          <a:bodyPr>
            <a:normAutofit/>
          </a:bodyPr>
          <a:lstStyle/>
          <a:p>
            <a:r>
              <a:rPr lang="de-DE" dirty="0"/>
              <a:t>Inhalt</a:t>
            </a:r>
          </a:p>
        </p:txBody>
      </p:sp>
      <p:sp>
        <p:nvSpPr>
          <p:cNvPr id="4" name="Inhaltsplatzhalter 3">
            <a:extLst>
              <a:ext uri="{FF2B5EF4-FFF2-40B4-BE49-F238E27FC236}">
                <a16:creationId xmlns:a16="http://schemas.microsoft.com/office/drawing/2014/main" id="{39B3D2A4-DD3B-C138-A31F-E233BADA7795}"/>
              </a:ext>
            </a:extLst>
          </p:cNvPr>
          <p:cNvSpPr>
            <a:spLocks noGrp="1"/>
          </p:cNvSpPr>
          <p:nvPr>
            <p:ph sz="half" idx="1"/>
          </p:nvPr>
        </p:nvSpPr>
        <p:spPr/>
        <p:txBody>
          <a:bodyPr/>
          <a:lstStyle/>
          <a:p>
            <a:pPr marL="0" indent="0">
              <a:buNone/>
            </a:pPr>
            <a:r>
              <a:rPr lang="de-DE" dirty="0">
                <a:solidFill>
                  <a:schemeClr val="bg1">
                    <a:lumMod val="75000"/>
                  </a:schemeClr>
                </a:solidFill>
              </a:rPr>
              <a:t>8.10.1  Allgemeines          </a:t>
            </a:r>
          </a:p>
          <a:p>
            <a:pPr marL="0" indent="0">
              <a:buNone/>
            </a:pPr>
            <a:r>
              <a:rPr lang="de-DE" dirty="0"/>
              <a:t>8.10.2  Antriebsarten</a:t>
            </a:r>
          </a:p>
          <a:p>
            <a:pPr marL="0" indent="0">
              <a:buNone/>
            </a:pPr>
            <a:r>
              <a:rPr lang="de-DE" dirty="0">
                <a:solidFill>
                  <a:schemeClr val="bg1">
                    <a:lumMod val="75000"/>
                  </a:schemeClr>
                </a:solidFill>
              </a:rPr>
              <a:t>8.10.3  Propeller</a:t>
            </a:r>
          </a:p>
          <a:p>
            <a:pPr marL="0" indent="0">
              <a:buNone/>
            </a:pPr>
            <a:r>
              <a:rPr lang="de-DE" dirty="0">
                <a:solidFill>
                  <a:schemeClr val="bg1">
                    <a:lumMod val="75000"/>
                  </a:schemeClr>
                </a:solidFill>
              </a:rPr>
              <a:t>8.10.4  Lärmvermeidung</a:t>
            </a:r>
          </a:p>
        </p:txBody>
      </p:sp>
      <p:sp>
        <p:nvSpPr>
          <p:cNvPr id="9" name="Inhaltsplatzhalter 8">
            <a:extLst>
              <a:ext uri="{FF2B5EF4-FFF2-40B4-BE49-F238E27FC236}">
                <a16:creationId xmlns:a16="http://schemas.microsoft.com/office/drawing/2014/main" id="{AA2B0801-962E-CDA0-B884-0881BD59CF30}"/>
              </a:ext>
            </a:extLst>
          </p:cNvPr>
          <p:cNvSpPr>
            <a:spLocks noGrp="1"/>
          </p:cNvSpPr>
          <p:nvPr>
            <p:ph sz="half" idx="2"/>
          </p:nvPr>
        </p:nvSpPr>
        <p:spPr/>
        <p:txBody>
          <a:bodyPr>
            <a:normAutofit fontScale="92500" lnSpcReduction="20000"/>
          </a:bodyPr>
          <a:lstStyle/>
          <a:p>
            <a:pPr marL="0" indent="0">
              <a:buNone/>
            </a:pPr>
            <a:r>
              <a:rPr lang="de-DE" dirty="0"/>
              <a:t>Verbrennungsantriebe </a:t>
            </a:r>
          </a:p>
          <a:p>
            <a:r>
              <a:rPr lang="de-DE" dirty="0"/>
              <a:t>Turbinenantrieb</a:t>
            </a:r>
          </a:p>
          <a:p>
            <a:r>
              <a:rPr lang="de-DE" dirty="0"/>
              <a:t>Hubkolbentriebwerke</a:t>
            </a:r>
          </a:p>
          <a:p>
            <a:r>
              <a:rPr lang="de-DE" dirty="0"/>
              <a:t>Vergaser, Einspritzung und Zündung</a:t>
            </a:r>
          </a:p>
          <a:p>
            <a:r>
              <a:rPr lang="de-DE" dirty="0"/>
              <a:t>Triebwerkskühlung (Verbrennungsmotore)</a:t>
            </a:r>
          </a:p>
          <a:p>
            <a:r>
              <a:rPr lang="de-DE" dirty="0"/>
              <a:t>Kraftstoffanlage, Pumpen und Leitungen</a:t>
            </a:r>
          </a:p>
          <a:p>
            <a:r>
              <a:rPr lang="de-DE" dirty="0"/>
              <a:t>Bedienung des Verbrennungsantriebs </a:t>
            </a:r>
          </a:p>
          <a:p>
            <a:pPr marL="0" indent="0">
              <a:buNone/>
            </a:pPr>
            <a:r>
              <a:rPr lang="de-DE" dirty="0">
                <a:solidFill>
                  <a:schemeClr val="bg1">
                    <a:lumMod val="75000"/>
                  </a:schemeClr>
                </a:solidFill>
              </a:rPr>
              <a:t>Elektroantrieb</a:t>
            </a:r>
          </a:p>
          <a:p>
            <a:r>
              <a:rPr lang="de-DE" dirty="0">
                <a:solidFill>
                  <a:schemeClr val="bg1">
                    <a:lumMod val="75000"/>
                  </a:schemeClr>
                </a:solidFill>
              </a:rPr>
              <a:t>Allgemeines</a:t>
            </a:r>
          </a:p>
          <a:p>
            <a:r>
              <a:rPr lang="de-DE" dirty="0">
                <a:solidFill>
                  <a:schemeClr val="bg1">
                    <a:lumMod val="75000"/>
                  </a:schemeClr>
                </a:solidFill>
              </a:rPr>
              <a:t>Verschiedene Ausführungen</a:t>
            </a:r>
          </a:p>
          <a:p>
            <a:r>
              <a:rPr lang="de-DE" dirty="0">
                <a:solidFill>
                  <a:schemeClr val="bg1">
                    <a:lumMod val="75000"/>
                  </a:schemeClr>
                </a:solidFill>
              </a:rPr>
              <a:t>Aufbau des Elektroantriebs</a:t>
            </a:r>
          </a:p>
          <a:p>
            <a:r>
              <a:rPr lang="de-DE" dirty="0">
                <a:solidFill>
                  <a:schemeClr val="bg1">
                    <a:lumMod val="75000"/>
                  </a:schemeClr>
                </a:solidFill>
              </a:rPr>
              <a:t>Kommutierung des bürstenlosen Gleichstrommotors</a:t>
            </a:r>
          </a:p>
          <a:p>
            <a:r>
              <a:rPr lang="de-DE" dirty="0">
                <a:solidFill>
                  <a:schemeClr val="bg1">
                    <a:lumMod val="75000"/>
                  </a:schemeClr>
                </a:solidFill>
              </a:rPr>
              <a:t>Energiespeicher, Batterie </a:t>
            </a:r>
          </a:p>
          <a:p>
            <a:r>
              <a:rPr lang="de-DE" dirty="0">
                <a:solidFill>
                  <a:schemeClr val="bg1">
                    <a:lumMod val="75000"/>
                  </a:schemeClr>
                </a:solidFill>
              </a:rPr>
              <a:t>Leistungselektronik</a:t>
            </a:r>
          </a:p>
          <a:p>
            <a:r>
              <a:rPr lang="de-DE" dirty="0">
                <a:solidFill>
                  <a:schemeClr val="bg1">
                    <a:lumMod val="75000"/>
                  </a:schemeClr>
                </a:solidFill>
              </a:rPr>
              <a:t>Bedienung des e-Antriebs</a:t>
            </a:r>
          </a:p>
          <a:p>
            <a:r>
              <a:rPr lang="de-DE" dirty="0">
                <a:solidFill>
                  <a:schemeClr val="bg1">
                    <a:lumMod val="75000"/>
                  </a:schemeClr>
                </a:solidFill>
              </a:rPr>
              <a:t>Kennwerte und Betriebsgrenzen </a:t>
            </a:r>
          </a:p>
          <a:p>
            <a:r>
              <a:rPr lang="de-DE" dirty="0">
                <a:solidFill>
                  <a:schemeClr val="bg1">
                    <a:lumMod val="75000"/>
                  </a:schemeClr>
                </a:solidFill>
              </a:rPr>
              <a:t>Warn- und Fehlermeldungen e-Antrieb</a:t>
            </a:r>
          </a:p>
        </p:txBody>
      </p:sp>
    </p:spTree>
    <p:extLst>
      <p:ext uri="{BB962C8B-B14F-4D97-AF65-F5344CB8AC3E}">
        <p14:creationId xmlns:p14="http://schemas.microsoft.com/office/powerpoint/2010/main" val="3092557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7645AB-D101-CBD2-A1CC-E5BD79C7F569}"/>
              </a:ext>
            </a:extLst>
          </p:cNvPr>
          <p:cNvSpPr>
            <a:spLocks noGrp="1"/>
          </p:cNvSpPr>
          <p:nvPr>
            <p:ph type="title"/>
          </p:nvPr>
        </p:nvSpPr>
        <p:spPr/>
        <p:txBody>
          <a:bodyPr/>
          <a:lstStyle/>
          <a:p>
            <a:r>
              <a:rPr lang="de-DE" dirty="0"/>
              <a:t>Turbinenantrieb</a:t>
            </a:r>
          </a:p>
        </p:txBody>
      </p:sp>
      <p:sp>
        <p:nvSpPr>
          <p:cNvPr id="3" name="Inhaltsplatzhalter 2">
            <a:extLst>
              <a:ext uri="{FF2B5EF4-FFF2-40B4-BE49-F238E27FC236}">
                <a16:creationId xmlns:a16="http://schemas.microsoft.com/office/drawing/2014/main" id="{B5CBEFA7-548B-BA77-19E7-7A8FEEF333FA}"/>
              </a:ext>
            </a:extLst>
          </p:cNvPr>
          <p:cNvSpPr>
            <a:spLocks noGrp="1"/>
          </p:cNvSpPr>
          <p:nvPr>
            <p:ph idx="1"/>
          </p:nvPr>
        </p:nvSpPr>
        <p:spPr/>
        <p:txBody>
          <a:bodyPr/>
          <a:lstStyle/>
          <a:p>
            <a:r>
              <a:rPr lang="de-DE" dirty="0"/>
              <a:t>In einem Turbinentriebwerk wird de einströmende Luft durch die Rotorblätter komprimiert, gelangt in die Brennkammern, wo sie zusammen mit einem Treibstoffgemisch verbrannt wird. Die ausströmenden Abgase sorgen für den Schub und treiben zugleich die Turbine an, die die Rotorblätter in Bewegung hält.</a:t>
            </a:r>
          </a:p>
          <a:p>
            <a:r>
              <a:rPr lang="de-DE" dirty="0"/>
              <a:t>Durch diesen beschleunigten Luftmassenstrom (m) entsteht eine Kraft (F) mit einer Schubkraft F als Reaktion (F = m * a).</a:t>
            </a:r>
          </a:p>
        </p:txBody>
      </p:sp>
      <p:sp>
        <p:nvSpPr>
          <p:cNvPr id="4" name="Foliennummernplatzhalter 3">
            <a:extLst>
              <a:ext uri="{FF2B5EF4-FFF2-40B4-BE49-F238E27FC236}">
                <a16:creationId xmlns:a16="http://schemas.microsoft.com/office/drawing/2014/main" id="{A2DF87D1-74D2-66B6-EFB5-FB80B5B899D9}"/>
              </a:ext>
            </a:extLst>
          </p:cNvPr>
          <p:cNvSpPr>
            <a:spLocks noGrp="1"/>
          </p:cNvSpPr>
          <p:nvPr>
            <p:ph type="sldNum" sz="quarter" idx="12"/>
          </p:nvPr>
        </p:nvSpPr>
        <p:spPr/>
        <p:txBody>
          <a:bodyPr/>
          <a:lstStyle/>
          <a:p>
            <a:fld id="{EA7A0297-C0D7-4773-8C33-4B8B14BC8223}" type="slidenum">
              <a:rPr lang="de-DE" smtClean="0"/>
              <a:t>9</a:t>
            </a:fld>
            <a:endParaRPr lang="de-DE" dirty="0"/>
          </a:p>
        </p:txBody>
      </p:sp>
      <p:pic>
        <p:nvPicPr>
          <p:cNvPr id="5" name="Grafik 4">
            <a:extLst>
              <a:ext uri="{FF2B5EF4-FFF2-40B4-BE49-F238E27FC236}">
                <a16:creationId xmlns:a16="http://schemas.microsoft.com/office/drawing/2014/main" id="{A09B6D98-3CA4-678B-AC97-25D9CEF29948}"/>
              </a:ext>
            </a:extLst>
          </p:cNvPr>
          <p:cNvPicPr>
            <a:picLocks noChangeAspect="1"/>
          </p:cNvPicPr>
          <p:nvPr/>
        </p:nvPicPr>
        <p:blipFill>
          <a:blip r:embed="rId2"/>
          <a:stretch>
            <a:fillRect/>
          </a:stretch>
        </p:blipFill>
        <p:spPr>
          <a:xfrm>
            <a:off x="1526185" y="2644699"/>
            <a:ext cx="7755320" cy="3172318"/>
          </a:xfrm>
          <a:prstGeom prst="rect">
            <a:avLst/>
          </a:prstGeom>
        </p:spPr>
      </p:pic>
    </p:spTree>
    <p:extLst>
      <p:ext uri="{BB962C8B-B14F-4D97-AF65-F5344CB8AC3E}">
        <p14:creationId xmlns:p14="http://schemas.microsoft.com/office/powerpoint/2010/main" val="377183390"/>
      </p:ext>
    </p:extLst>
  </p:cSld>
  <p:clrMapOvr>
    <a:masterClrMapping/>
  </p:clrMapOvr>
</p:sld>
</file>

<file path=ppt/theme/theme1.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2354</Words>
  <Application>Microsoft Office PowerPoint</Application>
  <PresentationFormat>Breitbild</PresentationFormat>
  <Paragraphs>307</Paragraphs>
  <Slides>51</Slides>
  <Notes>1</Notes>
  <HiddenSlides>0</HiddenSlides>
  <MMClips>1</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51</vt:i4>
      </vt:variant>
    </vt:vector>
  </HeadingPairs>
  <TitlesOfParts>
    <vt:vector size="57" baseType="lpstr">
      <vt:lpstr>Arial</vt:lpstr>
      <vt:lpstr>Arial Rounded MT Bold</vt:lpstr>
      <vt:lpstr>Calibri</vt:lpstr>
      <vt:lpstr>Calibri Light</vt:lpstr>
      <vt:lpstr>system-ui</vt:lpstr>
      <vt:lpstr>1_Office</vt:lpstr>
      <vt:lpstr>8.10. Flugzeugzelle, Motoren und Propeller</vt:lpstr>
      <vt:lpstr>Inhalt</vt:lpstr>
      <vt:lpstr>Inhalt</vt:lpstr>
      <vt:lpstr>Allgemeines</vt:lpstr>
      <vt:lpstr>Reisemotorsegler (Touring Motor Glider - TMG)</vt:lpstr>
      <vt:lpstr>Eigenstarter mit Klapptriebwerk</vt:lpstr>
      <vt:lpstr>Turbos mit einem weniger starken Motor</vt:lpstr>
      <vt:lpstr>Inhalt</vt:lpstr>
      <vt:lpstr>Turbinenantrieb</vt:lpstr>
      <vt:lpstr>Turbinenantrieb</vt:lpstr>
      <vt:lpstr>Verbrennungsantriebe</vt:lpstr>
      <vt:lpstr>Triebwerkskühlung (Verbrennungsmotore)</vt:lpstr>
      <vt:lpstr>Vergaser und Luftfilter</vt:lpstr>
      <vt:lpstr>Zusatztanks</vt:lpstr>
      <vt:lpstr>Inhalt</vt:lpstr>
      <vt:lpstr>Elektroantriebe gibt es meist in zwei Ausführungen</vt:lpstr>
      <vt:lpstr>Klapptriebwerk</vt:lpstr>
      <vt:lpstr>Der 20m-Doppelsitzer mit der umweltfreundlichen Elektro-Heimkehrhilfe!</vt:lpstr>
      <vt:lpstr>Elemente eines Elektroklapptriebwerks</vt:lpstr>
      <vt:lpstr>FES Systeme (Front Electric Self- sustainer system)</vt:lpstr>
      <vt:lpstr>FES Elektroantrieb</vt:lpstr>
      <vt:lpstr>Aufbau des Elektromotors</vt:lpstr>
      <vt:lpstr>Energiespeicher, Batterie</vt:lpstr>
      <vt:lpstr>LS8 Neo – Batterien richtig einsetzen</vt:lpstr>
      <vt:lpstr>Finger weg von orangenen Kabeln!</vt:lpstr>
      <vt:lpstr>Leistungselektronik</vt:lpstr>
      <vt:lpstr>Bedienung des e-Antriebs</vt:lpstr>
      <vt:lpstr>Die Bedienung des Triebwerks ist einfach</vt:lpstr>
      <vt:lpstr>Ein-Hebel-Bedienung</vt:lpstr>
      <vt:lpstr>Triebwerk-Instrument ASG32EL</vt:lpstr>
      <vt:lpstr>Bildschirmanzeige Borcomputer Warn- und Fehlermeldungen</vt:lpstr>
      <vt:lpstr>NOT-AUS</vt:lpstr>
      <vt:lpstr>Feuer</vt:lpstr>
      <vt:lpstr>Inhalt</vt:lpstr>
      <vt:lpstr>Allgemeines</vt:lpstr>
      <vt:lpstr>Allgemeines</vt:lpstr>
      <vt:lpstr>Aufbau des Propellers</vt:lpstr>
      <vt:lpstr>Aerodynamische Größen</vt:lpstr>
      <vt:lpstr>Die Luftströmung über dem Propeller erzeugt, genau wie ein Flügel, Auftrieb</vt:lpstr>
      <vt:lpstr>Mit zunehmender Fluggeschwindigkeit ändert sich die Anströmung</vt:lpstr>
      <vt:lpstr>Propellerblattzahl</vt:lpstr>
      <vt:lpstr>Verschiedene Propeller</vt:lpstr>
      <vt:lpstr>Doppel Propeller – gegenläufig</vt:lpstr>
      <vt:lpstr>6 Blatt Propeller</vt:lpstr>
      <vt:lpstr>5 Blatt Propeller</vt:lpstr>
      <vt:lpstr>4 Blatt Propeller</vt:lpstr>
      <vt:lpstr>3 Blatt Propeller</vt:lpstr>
      <vt:lpstr>2 Blatt Propeller</vt:lpstr>
      <vt:lpstr>Bodenberührung - Propeller kaputt</vt:lpstr>
      <vt:lpstr>Druck- und Zugpropeller</vt:lpstr>
      <vt:lpstr>Lärmvermeidung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Robin Tannenberg</dc:creator>
  <cp:lastModifiedBy>Schorsch</cp:lastModifiedBy>
  <cp:revision>5</cp:revision>
  <dcterms:created xsi:type="dcterms:W3CDTF">2021-10-14T16:59:56Z</dcterms:created>
  <dcterms:modified xsi:type="dcterms:W3CDTF">2025-10-13T00:23:48Z</dcterms:modified>
</cp:coreProperties>
</file>