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287" r:id="rId3"/>
    <p:sldId id="364" r:id="rId4"/>
    <p:sldId id="288" r:id="rId5"/>
    <p:sldId id="353" r:id="rId6"/>
    <p:sldId id="354" r:id="rId7"/>
    <p:sldId id="283" r:id="rId8"/>
    <p:sldId id="281" r:id="rId9"/>
    <p:sldId id="286" r:id="rId10"/>
    <p:sldId id="365" r:id="rId11"/>
    <p:sldId id="363" r:id="rId12"/>
    <p:sldId id="259" r:id="rId13"/>
    <p:sldId id="260" r:id="rId14"/>
    <p:sldId id="356" r:id="rId15"/>
    <p:sldId id="261" r:id="rId16"/>
    <p:sldId id="366" r:id="rId17"/>
    <p:sldId id="262" r:id="rId18"/>
    <p:sldId id="263" r:id="rId19"/>
    <p:sldId id="265" r:id="rId20"/>
    <p:sldId id="264" r:id="rId21"/>
    <p:sldId id="357" r:id="rId22"/>
    <p:sldId id="258" r:id="rId23"/>
    <p:sldId id="443" r:id="rId24"/>
    <p:sldId id="355" r:id="rId25"/>
    <p:sldId id="282" r:id="rId26"/>
    <p:sldId id="277" r:id="rId27"/>
    <p:sldId id="276" r:id="rId28"/>
    <p:sldId id="275" r:id="rId29"/>
    <p:sldId id="445" r:id="rId30"/>
    <p:sldId id="446" r:id="rId31"/>
    <p:sldId id="285" r:id="rId32"/>
    <p:sldId id="358" r:id="rId33"/>
    <p:sldId id="367" r:id="rId34"/>
    <p:sldId id="368" r:id="rId35"/>
    <p:sldId id="266" r:id="rId36"/>
    <p:sldId id="369" r:id="rId37"/>
    <p:sldId id="370" r:id="rId38"/>
    <p:sldId id="269" r:id="rId39"/>
    <p:sldId id="267" r:id="rId40"/>
    <p:sldId id="268" r:id="rId41"/>
    <p:sldId id="371" r:id="rId42"/>
    <p:sldId id="372" r:id="rId43"/>
    <p:sldId id="360" r:id="rId44"/>
    <p:sldId id="373" r:id="rId45"/>
    <p:sldId id="374" r:id="rId46"/>
    <p:sldId id="361" r:id="rId47"/>
    <p:sldId id="274" r:id="rId48"/>
    <p:sldId id="375" r:id="rId49"/>
    <p:sldId id="376" r:id="rId50"/>
    <p:sldId id="278" r:id="rId51"/>
    <p:sldId id="359" r:id="rId52"/>
    <p:sldId id="270" r:id="rId53"/>
    <p:sldId id="362" r:id="rId54"/>
    <p:sldId id="377" r:id="rId55"/>
    <p:sldId id="279" r:id="rId5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orsch" initials="SD" lastIdx="1" clrIdx="0">
    <p:extLst>
      <p:ext uri="{19B8F6BF-5375-455C-9EA6-DF929625EA0E}">
        <p15:presenceInfo xmlns:p15="http://schemas.microsoft.com/office/powerpoint/2012/main" userId="952e01aa138dd64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C8F9DC-9922-4E70-B8CE-374D39938D5B}" v="86" dt="2025-10-05T16:42:38.1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6" autoAdjust="0"/>
    <p:restoredTop sz="94660"/>
  </p:normalViewPr>
  <p:slideViewPr>
    <p:cSldViewPr snapToGrid="0">
      <p:cViewPr varScale="1">
        <p:scale>
          <a:sx n="44" d="100"/>
          <a:sy n="44" d="100"/>
        </p:scale>
        <p:origin x="67" y="917"/>
      </p:cViewPr>
      <p:guideLst/>
    </p:cSldViewPr>
  </p:slideViewPr>
  <p:notesTextViewPr>
    <p:cViewPr>
      <p:scale>
        <a:sx n="1" d="1"/>
        <a:sy n="1" d="1"/>
      </p:scale>
      <p:origin x="0" y="0"/>
    </p:cViewPr>
  </p:notesTextViewPr>
  <p:sorterViewPr>
    <p:cViewPr>
      <p:scale>
        <a:sx n="100" d="100"/>
        <a:sy n="100" d="100"/>
      </p:scale>
      <p:origin x="0" y="-111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2651C4-3089-467D-A6AF-238B4D811270}" type="datetimeFigureOut">
              <a:rPr lang="de-DE" smtClean="0"/>
              <a:t>13.10.2025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DC5DEC-D266-46C3-A8A3-74F88E7212FA}" type="slidenum">
              <a:rPr lang="de-DE" smtClean="0"/>
              <a:t>‹Nr.›</a:t>
            </a:fld>
            <a:endParaRPr lang="de-DE" dirty="0"/>
          </a:p>
        </p:txBody>
      </p:sp>
    </p:spTree>
    <p:extLst>
      <p:ext uri="{BB962C8B-B14F-4D97-AF65-F5344CB8AC3E}">
        <p14:creationId xmlns:p14="http://schemas.microsoft.com/office/powerpoint/2010/main" val="3432598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Revision 1 Oktober 2025</a:t>
            </a:r>
          </a:p>
          <a:p>
            <a:r>
              <a:rPr lang="de-DE" dirty="0"/>
              <a:t>Folie 26 Überschrift, Textergänzung</a:t>
            </a:r>
          </a:p>
          <a:p>
            <a:r>
              <a:rPr lang="de-DE" dirty="0"/>
              <a:t>Folie 27 und 30 Textergänzung</a:t>
            </a:r>
          </a:p>
          <a:p>
            <a:r>
              <a:rPr lang="de-DE" dirty="0"/>
              <a:t>Folie 28, 29 und 31 neu eingefügt</a:t>
            </a:r>
          </a:p>
        </p:txBody>
      </p:sp>
      <p:sp>
        <p:nvSpPr>
          <p:cNvPr id="4" name="Foliennummernplatzhalter 3"/>
          <p:cNvSpPr>
            <a:spLocks noGrp="1"/>
          </p:cNvSpPr>
          <p:nvPr>
            <p:ph type="sldNum" sz="quarter" idx="5"/>
          </p:nvPr>
        </p:nvSpPr>
        <p:spPr/>
        <p:txBody>
          <a:bodyPr/>
          <a:lstStyle/>
          <a:p>
            <a:fld id="{88DC5DEC-D266-46C3-A8A3-74F88E7212FA}" type="slidenum">
              <a:rPr lang="de-DE" smtClean="0"/>
              <a:t>1</a:t>
            </a:fld>
            <a:endParaRPr lang="de-DE" dirty="0"/>
          </a:p>
        </p:txBody>
      </p:sp>
    </p:spTree>
    <p:extLst>
      <p:ext uri="{BB962C8B-B14F-4D97-AF65-F5344CB8AC3E}">
        <p14:creationId xmlns:p14="http://schemas.microsoft.com/office/powerpoint/2010/main" val="3576731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DC5DEC-D266-46C3-A8A3-74F88E7212FA}" type="slidenum">
              <a:rPr lang="de-DE" smtClean="0"/>
              <a:t>3</a:t>
            </a:fld>
            <a:endParaRPr lang="de-DE" dirty="0"/>
          </a:p>
        </p:txBody>
      </p:sp>
    </p:spTree>
    <p:extLst>
      <p:ext uri="{BB962C8B-B14F-4D97-AF65-F5344CB8AC3E}">
        <p14:creationId xmlns:p14="http://schemas.microsoft.com/office/powerpoint/2010/main" val="3871400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8DC5DEC-D266-46C3-A8A3-74F88E7212FA}" type="slidenum">
              <a:rPr lang="de-DE" smtClean="0"/>
              <a:t>24</a:t>
            </a:fld>
            <a:endParaRPr lang="de-DE" dirty="0"/>
          </a:p>
        </p:txBody>
      </p:sp>
    </p:spTree>
    <p:extLst>
      <p:ext uri="{BB962C8B-B14F-4D97-AF65-F5344CB8AC3E}">
        <p14:creationId xmlns:p14="http://schemas.microsoft.com/office/powerpoint/2010/main" val="2045480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GIF-Datei, bei Vorführung startet automatisch</a:t>
            </a:r>
          </a:p>
        </p:txBody>
      </p:sp>
      <p:sp>
        <p:nvSpPr>
          <p:cNvPr id="4" name="Foliennummernplatzhalter 3"/>
          <p:cNvSpPr>
            <a:spLocks noGrp="1"/>
          </p:cNvSpPr>
          <p:nvPr>
            <p:ph type="sldNum" sz="quarter" idx="5"/>
          </p:nvPr>
        </p:nvSpPr>
        <p:spPr/>
        <p:txBody>
          <a:bodyPr/>
          <a:lstStyle/>
          <a:p>
            <a:fld id="{88DC5DEC-D266-46C3-A8A3-74F88E7212FA}" type="slidenum">
              <a:rPr lang="de-DE" smtClean="0"/>
              <a:t>28</a:t>
            </a:fld>
            <a:endParaRPr lang="de-DE" dirty="0"/>
          </a:p>
        </p:txBody>
      </p:sp>
    </p:spTree>
    <p:extLst>
      <p:ext uri="{BB962C8B-B14F-4D97-AF65-F5344CB8AC3E}">
        <p14:creationId xmlns:p14="http://schemas.microsoft.com/office/powerpoint/2010/main" val="1997811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GIF-Datei, bei Vorführung startet automatisch</a:t>
            </a:r>
          </a:p>
          <a:p>
            <a:endParaRPr lang="de-DE" dirty="0"/>
          </a:p>
        </p:txBody>
      </p:sp>
      <p:sp>
        <p:nvSpPr>
          <p:cNvPr id="4" name="Foliennummernplatzhalter 3"/>
          <p:cNvSpPr>
            <a:spLocks noGrp="1"/>
          </p:cNvSpPr>
          <p:nvPr>
            <p:ph type="sldNum" sz="quarter" idx="5"/>
          </p:nvPr>
        </p:nvSpPr>
        <p:spPr/>
        <p:txBody>
          <a:bodyPr/>
          <a:lstStyle/>
          <a:p>
            <a:fld id="{88DC5DEC-D266-46C3-A8A3-74F88E7212FA}" type="slidenum">
              <a:rPr lang="de-DE" smtClean="0"/>
              <a:t>29</a:t>
            </a:fld>
            <a:endParaRPr lang="de-DE" dirty="0"/>
          </a:p>
        </p:txBody>
      </p:sp>
    </p:spTree>
    <p:extLst>
      <p:ext uri="{BB962C8B-B14F-4D97-AF65-F5344CB8AC3E}">
        <p14:creationId xmlns:p14="http://schemas.microsoft.com/office/powerpoint/2010/main" val="3484165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3C0C7-BC27-4C73-9D06-A8FBD2EE5699}"/>
              </a:ext>
            </a:extLst>
          </p:cNvPr>
          <p:cNvSpPr>
            <a:spLocks noGrp="1"/>
          </p:cNvSpPr>
          <p:nvPr>
            <p:ph type="ctrTitle"/>
          </p:nvPr>
        </p:nvSpPr>
        <p:spPr>
          <a:xfrm>
            <a:off x="1524000" y="1737915"/>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B4F34E1-7A66-4BD2-8530-4D461B598393}"/>
              </a:ext>
            </a:extLst>
          </p:cNvPr>
          <p:cNvSpPr>
            <a:spLocks noGrp="1"/>
          </p:cNvSpPr>
          <p:nvPr>
            <p:ph type="subTitle" idx="1"/>
          </p:nvPr>
        </p:nvSpPr>
        <p:spPr>
          <a:xfrm>
            <a:off x="1524000" y="4271422"/>
            <a:ext cx="9144000" cy="1655762"/>
          </a:xfrm>
        </p:spPr>
        <p:txBody>
          <a:bodyPr/>
          <a:lstStyle>
            <a:lvl1pPr marL="0" indent="0" algn="ctr">
              <a:buNone/>
              <a:defRPr sz="2400" i="1">
                <a:solidFill>
                  <a:srgbClr val="044C9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6" name="Foliennummernplatzhalter 5">
            <a:extLst>
              <a:ext uri="{FF2B5EF4-FFF2-40B4-BE49-F238E27FC236}">
                <a16:creationId xmlns:a16="http://schemas.microsoft.com/office/drawing/2014/main" id="{1084FEBA-76BC-4FEC-AC82-40121E35D3BE}"/>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7" name="Rechteck 6">
            <a:extLst>
              <a:ext uri="{FF2B5EF4-FFF2-40B4-BE49-F238E27FC236}">
                <a16:creationId xmlns:a16="http://schemas.microsoft.com/office/drawing/2014/main" id="{A16BF7EA-9E69-43AA-AA25-8E4952411D72}"/>
              </a:ext>
            </a:extLst>
          </p:cNvPr>
          <p:cNvSpPr/>
          <p:nvPr userDrawn="1"/>
        </p:nvSpPr>
        <p:spPr>
          <a:xfrm>
            <a:off x="0" y="-8027"/>
            <a:ext cx="12192000" cy="121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abgerundete Ecken 7">
            <a:extLst>
              <a:ext uri="{FF2B5EF4-FFF2-40B4-BE49-F238E27FC236}">
                <a16:creationId xmlns:a16="http://schemas.microsoft.com/office/drawing/2014/main" id="{542946C2-1299-46A5-9EF2-19DADE93A95F}"/>
              </a:ext>
            </a:extLst>
          </p:cNvPr>
          <p:cNvSpPr/>
          <p:nvPr userDrawn="1"/>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Allgemeine Luftfahrzeugkunde </a:t>
            </a:r>
            <a:r>
              <a:rPr lang="de-DE" sz="28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in Bezug auf Segelflugzeuge</a:t>
            </a:r>
          </a:p>
        </p:txBody>
      </p:sp>
    </p:spTree>
    <p:extLst>
      <p:ext uri="{BB962C8B-B14F-4D97-AF65-F5344CB8AC3E}">
        <p14:creationId xmlns:p14="http://schemas.microsoft.com/office/powerpoint/2010/main" val="4078717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614A9-D9D8-4B52-9BD8-B78FCFA3EA68}"/>
              </a:ext>
            </a:extLst>
          </p:cNvPr>
          <p:cNvSpPr>
            <a:spLocks noGrp="1"/>
          </p:cNvSpPr>
          <p:nvPr>
            <p:ph type="title"/>
          </p:nvPr>
        </p:nvSpPr>
        <p:spPr>
          <a:xfrm>
            <a:off x="954815" y="132512"/>
            <a:ext cx="6951512" cy="504000"/>
          </a:xfrm>
        </p:spPr>
        <p:txBody>
          <a:bodyPr/>
          <a:lstStyle/>
          <a:p>
            <a:r>
              <a:rPr lang="de-DE"/>
              <a:t>Mastertitelformat bearbeiten</a:t>
            </a:r>
          </a:p>
        </p:txBody>
      </p:sp>
      <p:sp>
        <p:nvSpPr>
          <p:cNvPr id="3" name="Inhaltsplatzhalter 2">
            <a:extLst>
              <a:ext uri="{FF2B5EF4-FFF2-40B4-BE49-F238E27FC236}">
                <a16:creationId xmlns:a16="http://schemas.microsoft.com/office/drawing/2014/main" id="{227DD4E1-2953-4AC8-B770-ADE67159F800}"/>
              </a:ext>
            </a:extLst>
          </p:cNvPr>
          <p:cNvSpPr>
            <a:spLocks noGrp="1"/>
          </p:cNvSpPr>
          <p:nvPr>
            <p:ph idx="1"/>
          </p:nvPr>
        </p:nvSpPr>
        <p:spPr/>
        <p:txBody>
          <a:bodyPr/>
          <a:lstStyle/>
          <a:p>
            <a:pPr lvl="0"/>
            <a:r>
              <a:rPr lang="de-DE" dirty="0"/>
              <a:t>Mastertextformat bearbeiten</a:t>
            </a:r>
          </a:p>
          <a:p>
            <a:pPr lvl="1"/>
            <a:r>
              <a:rPr lang="de-DE" dirty="0"/>
              <a:t>Zweite Ebene</a:t>
            </a:r>
          </a:p>
        </p:txBody>
      </p:sp>
      <p:sp>
        <p:nvSpPr>
          <p:cNvPr id="7" name="Foliennummernplatzhalter 5">
            <a:extLst>
              <a:ext uri="{FF2B5EF4-FFF2-40B4-BE49-F238E27FC236}">
                <a16:creationId xmlns:a16="http://schemas.microsoft.com/office/drawing/2014/main" id="{2840E5EF-6E5E-4B22-9D47-1B013A4A7511}"/>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0" name="Textplatzhalter 12">
            <a:extLst>
              <a:ext uri="{FF2B5EF4-FFF2-40B4-BE49-F238E27FC236}">
                <a16:creationId xmlns:a16="http://schemas.microsoft.com/office/drawing/2014/main" id="{169B5081-F331-4EBA-AA89-677FF7D5E987}"/>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57439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451936-BC0B-4FE1-BD7D-8ADA41122940}"/>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50A971D5-56F4-4BA3-9C8A-0AA7FC06AE51}"/>
              </a:ext>
            </a:extLst>
          </p:cNvPr>
          <p:cNvSpPr>
            <a:spLocks noGrp="1"/>
          </p:cNvSpPr>
          <p:nvPr>
            <p:ph sz="half" idx="1"/>
          </p:nvPr>
        </p:nvSpPr>
        <p:spPr>
          <a:xfrm>
            <a:off x="178676" y="1576601"/>
            <a:ext cx="5841124" cy="4600362"/>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7AE3833C-5BF3-4002-82BB-96E0620FCEC8}"/>
              </a:ext>
            </a:extLst>
          </p:cNvPr>
          <p:cNvSpPr>
            <a:spLocks noGrp="1"/>
          </p:cNvSpPr>
          <p:nvPr>
            <p:ph sz="half" idx="2"/>
          </p:nvPr>
        </p:nvSpPr>
        <p:spPr>
          <a:xfrm>
            <a:off x="6172200" y="1576601"/>
            <a:ext cx="5795172" cy="4600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51041E22-206E-481A-A936-2F181B5BACAD}"/>
              </a:ext>
            </a:extLst>
          </p:cNvPr>
          <p:cNvSpPr>
            <a:spLocks noGrp="1"/>
          </p:cNvSpPr>
          <p:nvPr>
            <p:ph type="sldNum" sz="quarter" idx="12"/>
          </p:nvPr>
        </p:nvSpPr>
        <p:spPr/>
        <p:txBody>
          <a:bodyPr/>
          <a:lstStyle/>
          <a:p>
            <a:fld id="{EA7A0297-C0D7-4773-8C33-4B8B14BC8223}" type="slidenum">
              <a:rPr lang="de-DE" smtClean="0">
                <a:solidFill>
                  <a:prstClr val="white"/>
                </a:solidFill>
              </a:rPr>
              <a:pPr/>
              <a:t>‹Nr.›</a:t>
            </a:fld>
            <a:endParaRPr lang="de-DE" dirty="0">
              <a:solidFill>
                <a:prstClr val="white"/>
              </a:solidFill>
            </a:endParaRPr>
          </a:p>
        </p:txBody>
      </p:sp>
      <p:sp>
        <p:nvSpPr>
          <p:cNvPr id="8" name="Textplatzhalter 7">
            <a:extLst>
              <a:ext uri="{FF2B5EF4-FFF2-40B4-BE49-F238E27FC236}">
                <a16:creationId xmlns:a16="http://schemas.microsoft.com/office/drawing/2014/main" id="{C7274C75-BC5A-BE1E-BA31-53F40FD243D9}"/>
              </a:ext>
            </a:extLst>
          </p:cNvPr>
          <p:cNvSpPr>
            <a:spLocks noGrp="1"/>
          </p:cNvSpPr>
          <p:nvPr>
            <p:ph type="body" sz="quarter" idx="13"/>
          </p:nvPr>
        </p:nvSpPr>
        <p:spPr>
          <a:xfrm>
            <a:off x="178676" y="881063"/>
            <a:ext cx="11789487" cy="556798"/>
          </a:xfrm>
        </p:spPr>
        <p:txBody>
          <a:bodyPr/>
          <a:lstStyle>
            <a:lvl1pPr marL="0" indent="0">
              <a:buNone/>
              <a:defRPr b="0" cap="none" spc="0">
                <a:ln w="0"/>
                <a:solidFill>
                  <a:schemeClr val="tx1"/>
                </a:solidFill>
                <a:effectLst>
                  <a:outerShdw blurRad="38100" dist="19050" dir="2700000" algn="tl" rotWithShape="0">
                    <a:schemeClr val="dk1">
                      <a:alpha val="40000"/>
                    </a:schemeClr>
                  </a:outerShdw>
                </a:effectLst>
              </a:defRPr>
            </a:lvl1pPr>
          </a:lstStyle>
          <a:p>
            <a:pPr lvl="0"/>
            <a:r>
              <a:rPr lang="de-DE" dirty="0"/>
              <a:t>Mastertextformat bearbeiten</a:t>
            </a:r>
          </a:p>
        </p:txBody>
      </p:sp>
    </p:spTree>
    <p:extLst>
      <p:ext uri="{BB962C8B-B14F-4D97-AF65-F5344CB8AC3E}">
        <p14:creationId xmlns:p14="http://schemas.microsoft.com/office/powerpoint/2010/main" val="2464334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CAC94-4567-49FD-88EC-FF50A030EA30}"/>
              </a:ext>
            </a:extLst>
          </p:cNvPr>
          <p:cNvSpPr>
            <a:spLocks noGrp="1"/>
          </p:cNvSpPr>
          <p:nvPr>
            <p:ph type="title"/>
          </p:nvPr>
        </p:nvSpPr>
        <p:spPr>
          <a:xfrm>
            <a:off x="954815" y="132512"/>
            <a:ext cx="6969985" cy="504000"/>
          </a:xfrm>
        </p:spPr>
        <p:txBody>
          <a:bodyPr/>
          <a:lstStyle/>
          <a:p>
            <a:r>
              <a:rPr lang="de-DE" dirty="0"/>
              <a:t>Mastertitelformat bearbeiten</a:t>
            </a:r>
          </a:p>
        </p:txBody>
      </p:sp>
      <p:sp>
        <p:nvSpPr>
          <p:cNvPr id="3" name="Inhaltsplatzhalter 2">
            <a:extLst>
              <a:ext uri="{FF2B5EF4-FFF2-40B4-BE49-F238E27FC236}">
                <a16:creationId xmlns:a16="http://schemas.microsoft.com/office/drawing/2014/main" id="{FBD349CE-4E41-4A5C-B20C-6C807995535F}"/>
              </a:ext>
            </a:extLst>
          </p:cNvPr>
          <p:cNvSpPr>
            <a:spLocks noGrp="1"/>
          </p:cNvSpPr>
          <p:nvPr>
            <p:ph sz="half" idx="1"/>
          </p:nvPr>
        </p:nvSpPr>
        <p:spPr>
          <a:xfrm>
            <a:off x="189186" y="924910"/>
            <a:ext cx="5830614" cy="5475890"/>
          </a:xfrm>
        </p:spPr>
        <p:txBody>
          <a:bodyPr/>
          <a:lstStyle/>
          <a:p>
            <a:pPr lvl="0"/>
            <a:r>
              <a:rPr lang="de-DE" dirty="0"/>
              <a:t>Mastertextformat bearbeiten</a:t>
            </a:r>
          </a:p>
          <a:p>
            <a:pPr lvl="1"/>
            <a:r>
              <a:rPr lang="de-DE" dirty="0"/>
              <a:t>Zweite Ebene</a:t>
            </a:r>
          </a:p>
        </p:txBody>
      </p:sp>
      <p:sp>
        <p:nvSpPr>
          <p:cNvPr id="4" name="Inhaltsplatzhalter 3">
            <a:extLst>
              <a:ext uri="{FF2B5EF4-FFF2-40B4-BE49-F238E27FC236}">
                <a16:creationId xmlns:a16="http://schemas.microsoft.com/office/drawing/2014/main" id="{47DD609C-C2D7-41F1-87A8-229808926120}"/>
              </a:ext>
            </a:extLst>
          </p:cNvPr>
          <p:cNvSpPr>
            <a:spLocks noGrp="1"/>
          </p:cNvSpPr>
          <p:nvPr>
            <p:ph sz="half" idx="2"/>
          </p:nvPr>
        </p:nvSpPr>
        <p:spPr>
          <a:xfrm>
            <a:off x="6172200" y="924910"/>
            <a:ext cx="5795172" cy="5475890"/>
          </a:xfrm>
        </p:spPr>
        <p:txBody>
          <a:bodyPr/>
          <a:lstStyle/>
          <a:p>
            <a:pPr lvl="0"/>
            <a:r>
              <a:rPr lang="de-DE" dirty="0"/>
              <a:t>Mastertextformat bearbeiten</a:t>
            </a:r>
          </a:p>
          <a:p>
            <a:pPr lvl="1"/>
            <a:r>
              <a:rPr lang="de-DE" dirty="0"/>
              <a:t>Zweite Ebene</a:t>
            </a:r>
          </a:p>
        </p:txBody>
      </p:sp>
      <p:sp>
        <p:nvSpPr>
          <p:cNvPr id="9" name="Foliennummernplatzhalter 5">
            <a:extLst>
              <a:ext uri="{FF2B5EF4-FFF2-40B4-BE49-F238E27FC236}">
                <a16:creationId xmlns:a16="http://schemas.microsoft.com/office/drawing/2014/main" id="{DB36124C-7041-40A4-96B0-3B932BE0E093}"/>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3" name="Textplatzhalter 12">
            <a:extLst>
              <a:ext uri="{FF2B5EF4-FFF2-40B4-BE49-F238E27FC236}">
                <a16:creationId xmlns:a16="http://schemas.microsoft.com/office/drawing/2014/main" id="{483C9599-7AFB-41CC-A829-793E0ACC6845}"/>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4115886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B1D07-A317-40DC-904D-FFA9D2BF9D75}"/>
              </a:ext>
            </a:extLst>
          </p:cNvPr>
          <p:cNvSpPr>
            <a:spLocks noGrp="1"/>
          </p:cNvSpPr>
          <p:nvPr>
            <p:ph type="title"/>
          </p:nvPr>
        </p:nvSpPr>
        <p:spPr>
          <a:xfrm>
            <a:off x="954815" y="132512"/>
            <a:ext cx="6979222" cy="504000"/>
          </a:xfrm>
        </p:spPr>
        <p:txBody>
          <a:bodyPr/>
          <a:lstStyle/>
          <a:p>
            <a:r>
              <a:rPr lang="de-DE"/>
              <a:t>Mastertitelformat bearbeiten</a:t>
            </a:r>
          </a:p>
        </p:txBody>
      </p:sp>
      <p:sp>
        <p:nvSpPr>
          <p:cNvPr id="6" name="Foliennummernplatzhalter 5">
            <a:extLst>
              <a:ext uri="{FF2B5EF4-FFF2-40B4-BE49-F238E27FC236}">
                <a16:creationId xmlns:a16="http://schemas.microsoft.com/office/drawing/2014/main" id="{449C07EC-0A56-42F7-93B4-F3E5FF83610D}"/>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8" name="Textplatzhalter 12">
            <a:extLst>
              <a:ext uri="{FF2B5EF4-FFF2-40B4-BE49-F238E27FC236}">
                <a16:creationId xmlns:a16="http://schemas.microsoft.com/office/drawing/2014/main" id="{E9F8195F-514F-4121-87E1-5951ACAD0C23}"/>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4197832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A382E3-6165-48AC-AD8C-AF081BE2D82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6CC7106-9297-455C-B614-982C0F583BB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3754F93A-D0F1-4451-B898-DF25530E2212}"/>
              </a:ext>
            </a:extLst>
          </p:cNvPr>
          <p:cNvSpPr>
            <a:spLocks noGrp="1"/>
          </p:cNvSpPr>
          <p:nvPr>
            <p:ph type="sldNum" sz="quarter" idx="12"/>
          </p:nvPr>
        </p:nvSpPr>
        <p:spPr/>
        <p:txBody>
          <a:bodyPr/>
          <a:lstStyle/>
          <a:p>
            <a:fld id="{EA7A0297-C0D7-4773-8C33-4B8B14BC8223}" type="slidenum">
              <a:rPr lang="de-DE" smtClean="0"/>
              <a:t>‹Nr.›</a:t>
            </a:fld>
            <a:endParaRPr lang="de-DE" dirty="0"/>
          </a:p>
        </p:txBody>
      </p:sp>
    </p:spTree>
    <p:extLst>
      <p:ext uri="{BB962C8B-B14F-4D97-AF65-F5344CB8AC3E}">
        <p14:creationId xmlns:p14="http://schemas.microsoft.com/office/powerpoint/2010/main" val="3619898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486E684-9E51-4D4C-9F4D-4215507024FF}"/>
              </a:ext>
            </a:extLst>
          </p:cNvPr>
          <p:cNvSpPr/>
          <p:nvPr userDrawn="1"/>
        </p:nvSpPr>
        <p:spPr>
          <a:xfrm>
            <a:off x="11967372" y="103351"/>
            <a:ext cx="224628" cy="504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7">
            <a:extLst>
              <a:ext uri="{FF2B5EF4-FFF2-40B4-BE49-F238E27FC236}">
                <a16:creationId xmlns:a16="http://schemas.microsoft.com/office/drawing/2014/main" id="{4ABCD65A-2C65-4ECB-B843-BEFA8C03EA4D}"/>
              </a:ext>
            </a:extLst>
          </p:cNvPr>
          <p:cNvSpPr/>
          <p:nvPr userDrawn="1"/>
        </p:nvSpPr>
        <p:spPr>
          <a:xfrm>
            <a:off x="0" y="6593274"/>
            <a:ext cx="12192000" cy="288000"/>
          </a:xfrm>
          <a:prstGeom prst="rect">
            <a:avLst/>
          </a:prstGeom>
          <a:solidFill>
            <a:srgbClr val="4472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2" name="Titelplatzhalter 1">
            <a:extLst>
              <a:ext uri="{FF2B5EF4-FFF2-40B4-BE49-F238E27FC236}">
                <a16:creationId xmlns:a16="http://schemas.microsoft.com/office/drawing/2014/main" id="{845C07F7-2E6A-4BCF-8A84-662E62A5E6A4}"/>
              </a:ext>
            </a:extLst>
          </p:cNvPr>
          <p:cNvSpPr>
            <a:spLocks noGrp="1"/>
          </p:cNvSpPr>
          <p:nvPr>
            <p:ph type="title"/>
          </p:nvPr>
        </p:nvSpPr>
        <p:spPr>
          <a:xfrm>
            <a:off x="954815" y="132512"/>
            <a:ext cx="6566374" cy="504000"/>
          </a:xfrm>
          <a:prstGeom prst="rect">
            <a:avLst/>
          </a:prstGeom>
        </p:spPr>
        <p:txBody>
          <a:bodyPr vert="horz" lIns="91440" tIns="45720" rIns="91440" bIns="45720" rtlCol="0" anchor="ctr">
            <a:noAutofit/>
          </a:bodyPr>
          <a:lstStyle/>
          <a:p>
            <a:r>
              <a:rPr lang="de-DE" dirty="0"/>
              <a:t>Mastertitelformat bearbeiten</a:t>
            </a:r>
          </a:p>
        </p:txBody>
      </p:sp>
      <p:sp>
        <p:nvSpPr>
          <p:cNvPr id="3" name="Textplatzhalter 2">
            <a:extLst>
              <a:ext uri="{FF2B5EF4-FFF2-40B4-BE49-F238E27FC236}">
                <a16:creationId xmlns:a16="http://schemas.microsoft.com/office/drawing/2014/main" id="{BA6C3B32-9CDA-4DE4-A6FA-6084A993A8F6}"/>
              </a:ext>
            </a:extLst>
          </p:cNvPr>
          <p:cNvSpPr>
            <a:spLocks noGrp="1"/>
          </p:cNvSpPr>
          <p:nvPr>
            <p:ph type="body" idx="1"/>
          </p:nvPr>
        </p:nvSpPr>
        <p:spPr>
          <a:xfrm>
            <a:off x="178676" y="892788"/>
            <a:ext cx="11788696" cy="5551331"/>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p:txBody>
      </p:sp>
      <p:sp>
        <p:nvSpPr>
          <p:cNvPr id="7" name="Textfeld 6">
            <a:extLst>
              <a:ext uri="{FF2B5EF4-FFF2-40B4-BE49-F238E27FC236}">
                <a16:creationId xmlns:a16="http://schemas.microsoft.com/office/drawing/2014/main" id="{B2A6F148-36B9-4688-A75C-51562723EDD4}"/>
              </a:ext>
            </a:extLst>
          </p:cNvPr>
          <p:cNvSpPr txBox="1"/>
          <p:nvPr userDrawn="1"/>
        </p:nvSpPr>
        <p:spPr>
          <a:xfrm>
            <a:off x="306815" y="6596219"/>
            <a:ext cx="1296000" cy="288000"/>
          </a:xfrm>
          <a:prstGeom prst="rect">
            <a:avLst/>
          </a:prstGeom>
          <a:noFill/>
        </p:spPr>
        <p:txBody>
          <a:bodyPr wrap="square" rtlCol="0">
            <a:spAutoFit/>
          </a:bodyPr>
          <a:lstStyle/>
          <a:p>
            <a:r>
              <a:rPr lang="de-DE" sz="1200" dirty="0">
                <a:solidFill>
                  <a:schemeClr val="bg1"/>
                </a:solidFill>
                <a:effectLst>
                  <a:outerShdw blurRad="50800" dist="38100" dir="2700000" algn="tl" rotWithShape="0">
                    <a:prstClr val="black">
                      <a:alpha val="40000"/>
                    </a:prstClr>
                  </a:outerShdw>
                </a:effectLst>
              </a:rPr>
              <a:t>© BUKO Segelflug</a:t>
            </a:r>
          </a:p>
        </p:txBody>
      </p:sp>
      <p:cxnSp>
        <p:nvCxnSpPr>
          <p:cNvPr id="9" name="Gerader Verbinder 8">
            <a:extLst>
              <a:ext uri="{FF2B5EF4-FFF2-40B4-BE49-F238E27FC236}">
                <a16:creationId xmlns:a16="http://schemas.microsoft.com/office/drawing/2014/main" id="{A9989FB3-161B-4989-8896-3B0586CB16CC}"/>
              </a:ext>
            </a:extLst>
          </p:cNvPr>
          <p:cNvCxnSpPr>
            <a:cxnSpLocks/>
          </p:cNvCxnSpPr>
          <p:nvPr userDrawn="1"/>
        </p:nvCxnSpPr>
        <p:spPr>
          <a:xfrm>
            <a:off x="0" y="6593274"/>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fik 9" descr="Ein Bild, das Text enthält.&#10;&#10;Automatisch generierte Beschreibung">
            <a:extLst>
              <a:ext uri="{FF2B5EF4-FFF2-40B4-BE49-F238E27FC236}">
                <a16:creationId xmlns:a16="http://schemas.microsoft.com/office/drawing/2014/main" id="{0BCAD85F-347B-4CB1-A19C-9322E36E3FF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91049" y="15929"/>
            <a:ext cx="863766" cy="696169"/>
          </a:xfrm>
          <a:prstGeom prst="rect">
            <a:avLst/>
          </a:prstGeom>
        </p:spPr>
      </p:pic>
      <p:sp>
        <p:nvSpPr>
          <p:cNvPr id="12" name="Rechteck: abgerundete Ecken 11">
            <a:extLst>
              <a:ext uri="{FF2B5EF4-FFF2-40B4-BE49-F238E27FC236}">
                <a16:creationId xmlns:a16="http://schemas.microsoft.com/office/drawing/2014/main" id="{2F4365EF-E401-4AD6-9A42-F6FBA3A45F79}"/>
              </a:ext>
            </a:extLst>
          </p:cNvPr>
          <p:cNvSpPr/>
          <p:nvPr userDrawn="1"/>
        </p:nvSpPr>
        <p:spPr>
          <a:xfrm>
            <a:off x="7906327" y="103545"/>
            <a:ext cx="1241615"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800" dirty="0">
                <a:effectLst>
                  <a:outerShdw blurRad="50800" dist="38100" dir="2700000" algn="tl" rotWithShape="0">
                    <a:prstClr val="black">
                      <a:alpha val="40000"/>
                    </a:prstClr>
                  </a:outerShdw>
                </a:effectLst>
                <a:latin typeface="Arial Rounded MT Bold" panose="020F0704030504030204" pitchFamily="34" charset="0"/>
              </a:rPr>
              <a:t>ALK</a:t>
            </a:r>
          </a:p>
        </p:txBody>
      </p:sp>
      <p:sp>
        <p:nvSpPr>
          <p:cNvPr id="13" name="Rechteck: abgerundete Ecken 12">
            <a:extLst>
              <a:ext uri="{FF2B5EF4-FFF2-40B4-BE49-F238E27FC236}">
                <a16:creationId xmlns:a16="http://schemas.microsoft.com/office/drawing/2014/main" id="{D3CFB5E0-5E15-488C-9576-0F223EAD510D}"/>
              </a:ext>
            </a:extLst>
          </p:cNvPr>
          <p:cNvSpPr/>
          <p:nvPr userDrawn="1"/>
        </p:nvSpPr>
        <p:spPr>
          <a:xfrm>
            <a:off x="9289325" y="103545"/>
            <a:ext cx="2902675"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400" dirty="0">
                <a:effectLst>
                  <a:outerShdw blurRad="50800" dist="38100" dir="2700000" algn="tl" rotWithShape="0">
                    <a:prstClr val="black">
                      <a:alpha val="40000"/>
                    </a:prstClr>
                  </a:outerShdw>
                </a:effectLst>
              </a:rPr>
              <a:t>Segelflugtheorie SFCL</a:t>
            </a:r>
          </a:p>
          <a:p>
            <a:pPr algn="l"/>
            <a:r>
              <a:rPr lang="de-DE" sz="1400" dirty="0">
                <a:effectLst>
                  <a:outerShdw blurRad="50800" dist="38100" dir="2700000" algn="tl" rotWithShape="0">
                    <a:prstClr val="black">
                      <a:alpha val="40000"/>
                    </a:prstClr>
                  </a:outerShdw>
                </a:effectLst>
                <a:latin typeface="Arial Rounded MT Bold" panose="020F0704030504030204" pitchFamily="34" charset="0"/>
              </a:rPr>
              <a:t>Allgemeine Luftfahrzeugkunde</a:t>
            </a:r>
          </a:p>
        </p:txBody>
      </p:sp>
      <p:sp>
        <p:nvSpPr>
          <p:cNvPr id="14" name="Foliennummernplatzhalter 5">
            <a:extLst>
              <a:ext uri="{FF2B5EF4-FFF2-40B4-BE49-F238E27FC236}">
                <a16:creationId xmlns:a16="http://schemas.microsoft.com/office/drawing/2014/main" id="{DB51A1B0-2D75-497E-B002-E6BAD5BFE045}"/>
              </a:ext>
            </a:extLst>
          </p:cNvPr>
          <p:cNvSpPr>
            <a:spLocks noGrp="1"/>
          </p:cNvSpPr>
          <p:nvPr>
            <p:ph type="sldNum" sz="quarter" idx="4"/>
          </p:nvPr>
        </p:nvSpPr>
        <p:spPr>
          <a:xfrm>
            <a:off x="11480233" y="6570000"/>
            <a:ext cx="540000" cy="288000"/>
          </a:xfrm>
          <a:prstGeom prst="rect">
            <a:avLst/>
          </a:prstGeom>
        </p:spPr>
        <p:txBody>
          <a:bodyPr/>
          <a:lstStyle>
            <a:lvl1pPr>
              <a:defRPr sz="1200">
                <a:solidFill>
                  <a:schemeClr val="bg1"/>
                </a:solidFill>
                <a:effectLst>
                  <a:outerShdw blurRad="50800" dist="38100" dir="2700000" algn="tl" rotWithShape="0">
                    <a:prstClr val="black">
                      <a:alpha val="40000"/>
                    </a:prstClr>
                  </a:outerShdw>
                </a:effectLst>
              </a:defRPr>
            </a:lvl1pPr>
          </a:lstStyle>
          <a:p>
            <a:fld id="{1BAF13B1-D0BA-4A19-B609-64C08BFDA19E}" type="slidenum">
              <a:rPr lang="de-DE" smtClean="0"/>
              <a:pPr/>
              <a:t>‹Nr.›</a:t>
            </a:fld>
            <a:endParaRPr lang="de-DE" dirty="0"/>
          </a:p>
        </p:txBody>
      </p:sp>
      <p:cxnSp>
        <p:nvCxnSpPr>
          <p:cNvPr id="15" name="Gerader Verbinder 14">
            <a:extLst>
              <a:ext uri="{FF2B5EF4-FFF2-40B4-BE49-F238E27FC236}">
                <a16:creationId xmlns:a16="http://schemas.microsoft.com/office/drawing/2014/main" id="{702BE076-1037-4FB3-A5DA-6C5FD657D0C3}"/>
              </a:ext>
            </a:extLst>
          </p:cNvPr>
          <p:cNvCxnSpPr>
            <a:cxnSpLocks/>
          </p:cNvCxnSpPr>
          <p:nvPr userDrawn="1"/>
        </p:nvCxnSpPr>
        <p:spPr>
          <a:xfrm>
            <a:off x="0" y="710131"/>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405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3" r:id="rId4"/>
    <p:sldLayoutId id="2147483664" r:id="rId5"/>
    <p:sldLayoutId id="2147483665" r:id="rId6"/>
  </p:sldLayoutIdLst>
  <p:hf hdr="0" ftr="0" dt="0"/>
  <p:txStyles>
    <p:titleStyle>
      <a:lvl1pPr algn="l" defTabSz="914400" rtl="0" eaLnBrk="1" latinLnBrk="0" hangingPunct="1">
        <a:lnSpc>
          <a:spcPct val="90000"/>
        </a:lnSpc>
        <a:spcBef>
          <a:spcPct val="0"/>
        </a:spcBef>
        <a:buNone/>
        <a:defRPr sz="2400" kern="1200">
          <a:solidFill>
            <a:srgbClr val="2B88D9"/>
          </a:solidFill>
          <a:effectLst>
            <a:outerShdw blurRad="50800" dist="38100" dir="2700000" algn="tl" rotWithShape="0">
              <a:prstClr val="black">
                <a:alpha val="40000"/>
              </a:prst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microsoft.com/office/2017/06/relationships/model3d" Target="../media/model3d1.glb"/><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AAE7D6-54AD-4F46-8FCD-0D65389AEFFC}"/>
              </a:ext>
            </a:extLst>
          </p:cNvPr>
          <p:cNvSpPr>
            <a:spLocks noGrp="1"/>
          </p:cNvSpPr>
          <p:nvPr>
            <p:ph type="ctrTitle"/>
          </p:nvPr>
        </p:nvSpPr>
        <p:spPr/>
        <p:txBody>
          <a:bodyPr/>
          <a:lstStyle/>
          <a:p>
            <a:r>
              <a:rPr lang="de-DE" dirty="0"/>
              <a:t>8.6	Instrumentierung</a:t>
            </a:r>
          </a:p>
        </p:txBody>
      </p:sp>
      <p:sp>
        <p:nvSpPr>
          <p:cNvPr id="5" name="Textplatzhalter 5">
            <a:extLst>
              <a:ext uri="{FF2B5EF4-FFF2-40B4-BE49-F238E27FC236}">
                <a16:creationId xmlns:a16="http://schemas.microsoft.com/office/drawing/2014/main" id="{AF221882-F424-4E2D-8A69-3161F7190E26}"/>
              </a:ext>
            </a:extLst>
          </p:cNvPr>
          <p:cNvSpPr txBox="1">
            <a:spLocks/>
          </p:cNvSpPr>
          <p:nvPr/>
        </p:nvSpPr>
        <p:spPr>
          <a:xfrm>
            <a:off x="9065626" y="6613544"/>
            <a:ext cx="1802674" cy="288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Revision 1 Oktober 2025</a:t>
            </a:r>
          </a:p>
        </p:txBody>
      </p:sp>
    </p:spTree>
    <p:extLst>
      <p:ext uri="{BB962C8B-B14F-4D97-AF65-F5344CB8AC3E}">
        <p14:creationId xmlns:p14="http://schemas.microsoft.com/office/powerpoint/2010/main" val="333879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3AA2D2-F000-918D-8271-039EA4608F3A}"/>
              </a:ext>
            </a:extLst>
          </p:cNvPr>
          <p:cNvSpPr>
            <a:spLocks noGrp="1"/>
          </p:cNvSpPr>
          <p:nvPr>
            <p:ph type="title"/>
          </p:nvPr>
        </p:nvSpPr>
        <p:spPr/>
        <p:txBody>
          <a:bodyPr/>
          <a:lstStyle/>
          <a:p>
            <a:r>
              <a:rPr lang="de-DE" dirty="0"/>
              <a:t>Thermometer</a:t>
            </a:r>
          </a:p>
        </p:txBody>
      </p:sp>
      <p:sp>
        <p:nvSpPr>
          <p:cNvPr id="5" name="Foliennummernplatzhalter 4">
            <a:extLst>
              <a:ext uri="{FF2B5EF4-FFF2-40B4-BE49-F238E27FC236}">
                <a16:creationId xmlns:a16="http://schemas.microsoft.com/office/drawing/2014/main" id="{1808DC6B-361E-C357-73F4-5128992DB6B1}"/>
              </a:ext>
            </a:extLst>
          </p:cNvPr>
          <p:cNvSpPr>
            <a:spLocks noGrp="1"/>
          </p:cNvSpPr>
          <p:nvPr>
            <p:ph type="sldNum" sz="quarter" idx="12"/>
          </p:nvPr>
        </p:nvSpPr>
        <p:spPr/>
        <p:txBody>
          <a:bodyPr/>
          <a:lstStyle/>
          <a:p>
            <a:fld id="{EA7A0297-C0D7-4773-8C33-4B8B14BC8223}" type="slidenum">
              <a:rPr lang="de-DE" smtClean="0">
                <a:solidFill>
                  <a:prstClr val="white"/>
                </a:solidFill>
              </a:rPr>
              <a:pPr/>
              <a:t>10</a:t>
            </a:fld>
            <a:endParaRPr lang="de-DE" dirty="0">
              <a:solidFill>
                <a:prstClr val="white"/>
              </a:solidFill>
            </a:endParaRPr>
          </a:p>
        </p:txBody>
      </p:sp>
      <p:sp>
        <p:nvSpPr>
          <p:cNvPr id="6" name="Textplatzhalter 5">
            <a:extLst>
              <a:ext uri="{FF2B5EF4-FFF2-40B4-BE49-F238E27FC236}">
                <a16:creationId xmlns:a16="http://schemas.microsoft.com/office/drawing/2014/main" id="{182AA9A3-979E-E995-E337-4FAF12BD7FDF}"/>
              </a:ext>
            </a:extLst>
          </p:cNvPr>
          <p:cNvSpPr>
            <a:spLocks noGrp="1"/>
          </p:cNvSpPr>
          <p:nvPr>
            <p:ph type="body" sz="quarter" idx="13"/>
          </p:nvPr>
        </p:nvSpPr>
        <p:spPr/>
        <p:txBody>
          <a:bodyPr>
            <a:noAutofit/>
          </a:bodyPr>
          <a:lstStyle/>
          <a:p>
            <a:pPr marL="285750" indent="-285750">
              <a:buFont typeface="Arial" panose="020B0604020202020204" pitchFamily="34" charset="0"/>
              <a:buChar char="•"/>
            </a:pPr>
            <a:r>
              <a:rPr lang="de-DE" dirty="0">
                <a:effectLst/>
              </a:rPr>
              <a:t>Ein Thermometer besteht in der Regel aus einem flüssigkeitsgefüllten Sensor, der über ein dünnes Rohr (Kapillare) mit einer sogenannten Rohrfeder verbunden ist.</a:t>
            </a:r>
          </a:p>
        </p:txBody>
      </p:sp>
      <p:pic>
        <p:nvPicPr>
          <p:cNvPr id="2050" name="Picture 2" descr="8 6 Außentemp messer">
            <a:extLst>
              <a:ext uri="{FF2B5EF4-FFF2-40B4-BE49-F238E27FC236}">
                <a16:creationId xmlns:a16="http://schemas.microsoft.com/office/drawing/2014/main" id="{DB0992E1-FE8B-3F19-6FFA-0809D0CF69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4764" y="2112966"/>
            <a:ext cx="7507993" cy="3637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047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fontScale="92500" lnSpcReduction="20000"/>
          </a:bodyPr>
          <a:lstStyle/>
          <a:p>
            <a:pPr marL="541338" indent="-541338">
              <a:lnSpc>
                <a:spcPct val="100000"/>
              </a:lnSpc>
              <a:buNone/>
            </a:pPr>
            <a:r>
              <a:rPr lang="de-DE" sz="2000" dirty="0">
                <a:solidFill>
                  <a:schemeClr val="bg1">
                    <a:lumMod val="75000"/>
                  </a:schemeClr>
                </a:solidFill>
              </a:rPr>
              <a:t>8.6.1  Anzeigegeräte  (vorwiegend motorisierte Segelflugzeuge und TMG)</a:t>
            </a:r>
          </a:p>
          <a:p>
            <a:pPr marL="541338" indent="-541338">
              <a:lnSpc>
                <a:spcPct val="100000"/>
              </a:lnSpc>
              <a:buNone/>
            </a:pPr>
            <a:r>
              <a:rPr lang="de-DE" sz="2000" dirty="0">
                <a:solidFill>
                  <a:schemeClr val="bg1">
                    <a:lumMod val="75000"/>
                  </a:schemeClr>
                </a:solidFill>
              </a:rPr>
              <a:t>8.6.2  Luftwertegeräte  (Druck und Temperatur)</a:t>
            </a:r>
          </a:p>
          <a:p>
            <a:pPr marL="541338" indent="-541338">
              <a:lnSpc>
                <a:spcPct val="100000"/>
              </a:lnSpc>
              <a:buNone/>
            </a:pPr>
            <a:r>
              <a:rPr lang="de-DE" sz="2000" dirty="0"/>
              <a:t>8.6.3  Höhenmesser</a:t>
            </a:r>
          </a:p>
          <a:p>
            <a:pPr marL="541338" indent="-541338">
              <a:lnSpc>
                <a:spcPct val="100000"/>
              </a:lnSpc>
              <a:buNone/>
            </a:pPr>
            <a:r>
              <a:rPr lang="de-DE" sz="2000" dirty="0">
                <a:solidFill>
                  <a:schemeClr val="bg1">
                    <a:lumMod val="75000"/>
                  </a:schemeClr>
                </a:solidFill>
              </a:rPr>
              <a:t>8.6.4  Variometer</a:t>
            </a:r>
          </a:p>
          <a:p>
            <a:pPr marL="541338" indent="-541338">
              <a:lnSpc>
                <a:spcPct val="100000"/>
              </a:lnSpc>
              <a:buNone/>
            </a:pPr>
            <a:r>
              <a:rPr lang="de-DE" sz="2000" dirty="0">
                <a:solidFill>
                  <a:schemeClr val="bg1">
                    <a:lumMod val="75000"/>
                  </a:schemeClr>
                </a:solidFill>
              </a:rPr>
              <a:t>8.6.5  Fahrtmesser</a:t>
            </a:r>
          </a:p>
          <a:p>
            <a:pPr marL="541338" indent="-541338">
              <a:lnSpc>
                <a:spcPct val="100000"/>
              </a:lnSpc>
              <a:buNone/>
            </a:pPr>
            <a:r>
              <a:rPr lang="de-DE" sz="2000" dirty="0">
                <a:solidFill>
                  <a:schemeClr val="bg1">
                    <a:lumMod val="75000"/>
                  </a:schemeClr>
                </a:solidFill>
              </a:rPr>
              <a:t>8.6.6  Erdmagnetismus und Kompass</a:t>
            </a:r>
          </a:p>
          <a:p>
            <a:pPr marL="541338" indent="-541338">
              <a:lnSpc>
                <a:spcPct val="100000"/>
              </a:lnSpc>
              <a:buNone/>
            </a:pPr>
            <a:r>
              <a:rPr lang="de-DE" sz="2000" dirty="0">
                <a:solidFill>
                  <a:schemeClr val="bg1">
                    <a:lumMod val="75000"/>
                  </a:schemeClr>
                </a:solidFill>
              </a:rPr>
              <a:t>8.6.7  Kreiselgeräte</a:t>
            </a:r>
          </a:p>
          <a:p>
            <a:pPr marL="541338" indent="-541338">
              <a:lnSpc>
                <a:spcPct val="100000"/>
              </a:lnSpc>
              <a:buNone/>
            </a:pPr>
            <a:r>
              <a:rPr lang="de-DE" sz="2000" dirty="0">
                <a:solidFill>
                  <a:schemeClr val="bg1">
                    <a:lumMod val="75000"/>
                  </a:schemeClr>
                </a:solidFill>
              </a:rPr>
              <a:t>8.6.8  Kommunikationsanlagen</a:t>
            </a:r>
          </a:p>
          <a:p>
            <a:pPr marL="541338" indent="-541338">
              <a:lnSpc>
                <a:spcPct val="100000"/>
              </a:lnSpc>
              <a:buNone/>
            </a:pPr>
            <a:r>
              <a:rPr lang="de-DE" sz="2000" dirty="0">
                <a:solidFill>
                  <a:schemeClr val="bg1">
                    <a:lumMod val="75000"/>
                  </a:schemeClr>
                </a:solidFill>
              </a:rPr>
              <a:t>8.6.9  Alarm- und Zusammenstoßwarnanlagen</a:t>
            </a:r>
          </a:p>
          <a:p>
            <a:pPr marL="541338" indent="-541338">
              <a:lnSpc>
                <a:spcPct val="100000"/>
              </a:lnSpc>
              <a:buNone/>
            </a:pPr>
            <a:r>
              <a:rPr lang="de-DE" sz="2000" dirty="0">
                <a:solidFill>
                  <a:schemeClr val="bg1">
                    <a:lumMod val="75000"/>
                  </a:schemeClr>
                </a:solidFill>
              </a:rPr>
              <a:t>8.6.10  g-Messer (Beschleunigungsmesser  vorwiegend Kunstflug)</a:t>
            </a:r>
          </a:p>
          <a:p>
            <a:pPr marL="541338" indent="-541338">
              <a:lnSpc>
                <a:spcPct val="100000"/>
              </a:lnSpc>
              <a:buNone/>
            </a:pPr>
            <a:r>
              <a:rPr lang="de-DE" sz="2000" dirty="0">
                <a:solidFill>
                  <a:schemeClr val="bg1">
                    <a:lumMod val="75000"/>
                  </a:schemeClr>
                </a:solidFill>
              </a:rPr>
              <a:t>8.6.11  Elektronische Instrumentensysteme </a:t>
            </a:r>
            <a:endParaRPr lang="de-DE" dirty="0">
              <a:solidFill>
                <a:schemeClr val="bg1">
                  <a:lumMod val="75000"/>
                </a:schemeClr>
              </a:solidFill>
            </a:endParaRPr>
          </a:p>
        </p:txBody>
      </p:sp>
    </p:spTree>
    <p:extLst>
      <p:ext uri="{BB962C8B-B14F-4D97-AF65-F5344CB8AC3E}">
        <p14:creationId xmlns:p14="http://schemas.microsoft.com/office/powerpoint/2010/main" val="2517907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A7AD79-0848-4F57-BAB3-4A682C93959B}"/>
              </a:ext>
            </a:extLst>
          </p:cNvPr>
          <p:cNvSpPr>
            <a:spLocks noGrp="1"/>
          </p:cNvSpPr>
          <p:nvPr>
            <p:ph type="title"/>
          </p:nvPr>
        </p:nvSpPr>
        <p:spPr/>
        <p:txBody>
          <a:bodyPr>
            <a:noAutofit/>
          </a:bodyPr>
          <a:lstStyle/>
          <a:p>
            <a:r>
              <a:rPr lang="de-DE" sz="2400" dirty="0"/>
              <a:t>Der Höhenmesser misst nur den statischen Druck</a:t>
            </a:r>
          </a:p>
        </p:txBody>
      </p:sp>
      <p:sp>
        <p:nvSpPr>
          <p:cNvPr id="3" name="Inhaltsplatzhalter 2">
            <a:extLst>
              <a:ext uri="{FF2B5EF4-FFF2-40B4-BE49-F238E27FC236}">
                <a16:creationId xmlns:a16="http://schemas.microsoft.com/office/drawing/2014/main" id="{8E9A270C-A6AB-419A-83F9-755EE8833A35}"/>
              </a:ext>
            </a:extLst>
          </p:cNvPr>
          <p:cNvSpPr>
            <a:spLocks noGrp="1"/>
          </p:cNvSpPr>
          <p:nvPr>
            <p:ph idx="1"/>
          </p:nvPr>
        </p:nvSpPr>
        <p:spPr/>
        <p:txBody>
          <a:bodyPr/>
          <a:lstStyle/>
          <a:p>
            <a:r>
              <a:rPr lang="de-DE" dirty="0"/>
              <a:t>Der statische Druck ist der Druck des ungestörten Luftstroms.</a:t>
            </a:r>
          </a:p>
          <a:p>
            <a:r>
              <a:rPr lang="de-DE" dirty="0"/>
              <a:t>Insoweit misst der barometrische Höhenmesser den absoluten Luftdruck. Um wetterbedingte Luftdruckänderungen ausgleichen und den gewünschten Bezugsdruck einstellen zu können, ist das Messwerk drehbar im Gehäuse eingebaut und kann mit Hilfe eines Drehknopfes (1) verstellt werden. </a:t>
            </a:r>
          </a:p>
        </p:txBody>
      </p:sp>
      <p:pic>
        <p:nvPicPr>
          <p:cNvPr id="4" name="Picture 2">
            <a:extLst>
              <a:ext uri="{FF2B5EF4-FFF2-40B4-BE49-F238E27FC236}">
                <a16:creationId xmlns:a16="http://schemas.microsoft.com/office/drawing/2014/main" id="{AC7AA32D-2682-49CC-AAFC-C8B72581378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8200" y="2029532"/>
            <a:ext cx="6534150" cy="39723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08B16D8-FDFC-403F-8349-626485C618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0898" y="2390328"/>
            <a:ext cx="3509397" cy="344505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EDEC312B-1C03-8709-37F5-4304D0BF3514}"/>
              </a:ext>
            </a:extLst>
          </p:cNvPr>
          <p:cNvSpPr txBox="1"/>
          <p:nvPr/>
        </p:nvSpPr>
        <p:spPr>
          <a:xfrm>
            <a:off x="7589124" y="5367873"/>
            <a:ext cx="442750" cy="369332"/>
          </a:xfrm>
          <a:prstGeom prst="rect">
            <a:avLst/>
          </a:prstGeom>
          <a:noFill/>
        </p:spPr>
        <p:txBody>
          <a:bodyPr wrap="none" rtlCol="0">
            <a:spAutoFit/>
          </a:bodyPr>
          <a:lstStyle/>
          <a:p>
            <a:r>
              <a:rPr lang="de-DE" dirty="0"/>
              <a:t>(1)</a:t>
            </a:r>
          </a:p>
        </p:txBody>
      </p:sp>
      <p:sp>
        <p:nvSpPr>
          <p:cNvPr id="7" name="Textplatzhalter 9">
            <a:extLst>
              <a:ext uri="{FF2B5EF4-FFF2-40B4-BE49-F238E27FC236}">
                <a16:creationId xmlns:a16="http://schemas.microsoft.com/office/drawing/2014/main" id="{2AA7EA34-EB2A-43FB-B895-7A49B33139EC}"/>
              </a:ext>
            </a:extLst>
          </p:cNvPr>
          <p:cNvSpPr txBox="1">
            <a:spLocks/>
          </p:cNvSpPr>
          <p:nvPr/>
        </p:nvSpPr>
        <p:spPr>
          <a:xfrm>
            <a:off x="5684076" y="6616324"/>
            <a:ext cx="1099902" cy="288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Höhenmesser</a:t>
            </a:r>
          </a:p>
        </p:txBody>
      </p:sp>
    </p:spTree>
    <p:extLst>
      <p:ext uri="{BB962C8B-B14F-4D97-AF65-F5344CB8AC3E}">
        <p14:creationId xmlns:p14="http://schemas.microsoft.com/office/powerpoint/2010/main" val="1124682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93F103-1708-40BD-9DAE-4B35ADF1CB2B}"/>
              </a:ext>
            </a:extLst>
          </p:cNvPr>
          <p:cNvSpPr>
            <a:spLocks noGrp="1"/>
          </p:cNvSpPr>
          <p:nvPr>
            <p:ph type="title"/>
          </p:nvPr>
        </p:nvSpPr>
        <p:spPr/>
        <p:txBody>
          <a:bodyPr>
            <a:normAutofit/>
          </a:bodyPr>
          <a:lstStyle/>
          <a:p>
            <a:r>
              <a:rPr lang="de-DE" dirty="0"/>
              <a:t>Höhenmessereinstellungen</a:t>
            </a:r>
          </a:p>
        </p:txBody>
      </p:sp>
      <p:pic>
        <p:nvPicPr>
          <p:cNvPr id="28" name="Grafik 27">
            <a:extLst>
              <a:ext uri="{FF2B5EF4-FFF2-40B4-BE49-F238E27FC236}">
                <a16:creationId xmlns:a16="http://schemas.microsoft.com/office/drawing/2014/main" id="{9BB0E00A-F1D0-4E8B-B879-E4DCBC22BC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75301" y="2085023"/>
            <a:ext cx="8458630" cy="3368073"/>
          </a:xfrm>
          <a:prstGeom prst="rect">
            <a:avLst/>
          </a:prstGeom>
        </p:spPr>
      </p:pic>
      <p:sp>
        <p:nvSpPr>
          <p:cNvPr id="4" name="Textfeld 3">
            <a:extLst>
              <a:ext uri="{FF2B5EF4-FFF2-40B4-BE49-F238E27FC236}">
                <a16:creationId xmlns:a16="http://schemas.microsoft.com/office/drawing/2014/main" id="{C15BADB3-8FAD-06C0-9B4B-0FCED9AF57CF}"/>
              </a:ext>
            </a:extLst>
          </p:cNvPr>
          <p:cNvSpPr txBox="1"/>
          <p:nvPr/>
        </p:nvSpPr>
        <p:spPr>
          <a:xfrm>
            <a:off x="149535" y="868164"/>
            <a:ext cx="11710163" cy="646331"/>
          </a:xfrm>
          <a:prstGeom prst="rect">
            <a:avLst/>
          </a:prstGeom>
          <a:noFill/>
        </p:spPr>
        <p:txBody>
          <a:bodyPr wrap="square">
            <a:spAutoFit/>
          </a:bodyPr>
          <a:lstStyle/>
          <a:p>
            <a:r>
              <a:rPr lang="de-DE" dirty="0"/>
              <a:t>Merke: Vor dem Flug, bei Überlandflügen auch während des Fluges, ist daher eine Einstellung des Höhenmessers auf die richtige Bezugsfläche vorgeschrieben.</a:t>
            </a:r>
          </a:p>
        </p:txBody>
      </p:sp>
      <p:sp>
        <p:nvSpPr>
          <p:cNvPr id="5" name="Textplatzhalter 9">
            <a:extLst>
              <a:ext uri="{FF2B5EF4-FFF2-40B4-BE49-F238E27FC236}">
                <a16:creationId xmlns:a16="http://schemas.microsoft.com/office/drawing/2014/main" id="{E8187977-9399-47F2-8001-314189D1BB19}"/>
              </a:ext>
            </a:extLst>
          </p:cNvPr>
          <p:cNvSpPr txBox="1">
            <a:spLocks/>
          </p:cNvSpPr>
          <p:nvPr/>
        </p:nvSpPr>
        <p:spPr>
          <a:xfrm>
            <a:off x="5684076" y="6616324"/>
            <a:ext cx="1099902" cy="288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Höhenmesser</a:t>
            </a:r>
          </a:p>
        </p:txBody>
      </p:sp>
    </p:spTree>
    <p:extLst>
      <p:ext uri="{BB962C8B-B14F-4D97-AF65-F5344CB8AC3E}">
        <p14:creationId xmlns:p14="http://schemas.microsoft.com/office/powerpoint/2010/main" val="1491557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fontScale="92500" lnSpcReduction="20000"/>
          </a:bodyPr>
          <a:lstStyle/>
          <a:p>
            <a:pPr marL="541338" indent="-541338">
              <a:lnSpc>
                <a:spcPct val="100000"/>
              </a:lnSpc>
              <a:buNone/>
            </a:pPr>
            <a:r>
              <a:rPr lang="de-DE" sz="2000" dirty="0">
                <a:solidFill>
                  <a:schemeClr val="bg1">
                    <a:lumMod val="75000"/>
                  </a:schemeClr>
                </a:solidFill>
              </a:rPr>
              <a:t>8.6.1  Anzeigegeräte  (vorwiegend motorisierte Segelflugzeuge und TMG)</a:t>
            </a:r>
          </a:p>
          <a:p>
            <a:pPr marL="541338" indent="-541338">
              <a:lnSpc>
                <a:spcPct val="100000"/>
              </a:lnSpc>
              <a:buNone/>
            </a:pPr>
            <a:r>
              <a:rPr lang="de-DE" sz="2000" dirty="0">
                <a:solidFill>
                  <a:schemeClr val="bg1">
                    <a:lumMod val="75000"/>
                  </a:schemeClr>
                </a:solidFill>
              </a:rPr>
              <a:t>8.6.2  Luftwertegeräte  (Druck und Temperatur)</a:t>
            </a:r>
          </a:p>
          <a:p>
            <a:pPr marL="541338" indent="-541338">
              <a:lnSpc>
                <a:spcPct val="100000"/>
              </a:lnSpc>
              <a:buNone/>
            </a:pPr>
            <a:r>
              <a:rPr lang="de-DE" sz="2000" dirty="0">
                <a:solidFill>
                  <a:schemeClr val="bg1">
                    <a:lumMod val="75000"/>
                  </a:schemeClr>
                </a:solidFill>
              </a:rPr>
              <a:t>8.6.3  Höhenmesser</a:t>
            </a:r>
          </a:p>
          <a:p>
            <a:pPr marL="541338" indent="-541338">
              <a:lnSpc>
                <a:spcPct val="100000"/>
              </a:lnSpc>
              <a:buNone/>
            </a:pPr>
            <a:r>
              <a:rPr lang="de-DE" sz="2000" dirty="0"/>
              <a:t>8.6.4  Variometer</a:t>
            </a:r>
          </a:p>
          <a:p>
            <a:pPr marL="541338" indent="-541338">
              <a:lnSpc>
                <a:spcPct val="100000"/>
              </a:lnSpc>
              <a:buNone/>
            </a:pPr>
            <a:r>
              <a:rPr lang="de-DE" sz="2000" dirty="0">
                <a:solidFill>
                  <a:schemeClr val="bg1">
                    <a:lumMod val="75000"/>
                  </a:schemeClr>
                </a:solidFill>
              </a:rPr>
              <a:t>8.6.5  Fahrtmesser</a:t>
            </a:r>
          </a:p>
          <a:p>
            <a:pPr marL="541338" indent="-541338">
              <a:lnSpc>
                <a:spcPct val="100000"/>
              </a:lnSpc>
              <a:buNone/>
            </a:pPr>
            <a:r>
              <a:rPr lang="de-DE" sz="2000" dirty="0">
                <a:solidFill>
                  <a:schemeClr val="bg1">
                    <a:lumMod val="75000"/>
                  </a:schemeClr>
                </a:solidFill>
              </a:rPr>
              <a:t>8.6.6  Erdmagnetismus und Kompass</a:t>
            </a:r>
          </a:p>
          <a:p>
            <a:pPr marL="541338" indent="-541338">
              <a:lnSpc>
                <a:spcPct val="100000"/>
              </a:lnSpc>
              <a:buNone/>
            </a:pPr>
            <a:r>
              <a:rPr lang="de-DE" sz="2000" dirty="0">
                <a:solidFill>
                  <a:schemeClr val="bg1">
                    <a:lumMod val="75000"/>
                  </a:schemeClr>
                </a:solidFill>
              </a:rPr>
              <a:t>8.6.7  Kreiselgeräte</a:t>
            </a:r>
          </a:p>
          <a:p>
            <a:pPr marL="541338" indent="-541338">
              <a:lnSpc>
                <a:spcPct val="100000"/>
              </a:lnSpc>
              <a:buNone/>
            </a:pPr>
            <a:r>
              <a:rPr lang="de-DE" sz="2000" dirty="0">
                <a:solidFill>
                  <a:schemeClr val="bg1">
                    <a:lumMod val="75000"/>
                  </a:schemeClr>
                </a:solidFill>
              </a:rPr>
              <a:t>8.6.8  Kommunikationsanlagen</a:t>
            </a:r>
          </a:p>
          <a:p>
            <a:pPr marL="541338" indent="-541338">
              <a:lnSpc>
                <a:spcPct val="100000"/>
              </a:lnSpc>
              <a:buNone/>
            </a:pPr>
            <a:r>
              <a:rPr lang="de-DE" sz="2000" dirty="0">
                <a:solidFill>
                  <a:schemeClr val="bg1">
                    <a:lumMod val="75000"/>
                  </a:schemeClr>
                </a:solidFill>
              </a:rPr>
              <a:t>8.6.9  Alarm- und Zusammenstoßwarnanlagen</a:t>
            </a:r>
          </a:p>
          <a:p>
            <a:pPr marL="541338" indent="-541338">
              <a:lnSpc>
                <a:spcPct val="100000"/>
              </a:lnSpc>
              <a:buNone/>
            </a:pPr>
            <a:r>
              <a:rPr lang="de-DE" sz="2000" dirty="0">
                <a:solidFill>
                  <a:schemeClr val="bg1">
                    <a:lumMod val="75000"/>
                  </a:schemeClr>
                </a:solidFill>
              </a:rPr>
              <a:t>8.6.10  g-Messer (Beschleunigungsmesser  vorwiegend Kunstflug)</a:t>
            </a:r>
          </a:p>
          <a:p>
            <a:pPr marL="541338" indent="-541338">
              <a:lnSpc>
                <a:spcPct val="100000"/>
              </a:lnSpc>
              <a:buNone/>
            </a:pPr>
            <a:r>
              <a:rPr lang="de-DE" sz="2000" dirty="0">
                <a:solidFill>
                  <a:schemeClr val="bg1">
                    <a:lumMod val="75000"/>
                  </a:schemeClr>
                </a:solidFill>
              </a:rPr>
              <a:t>8.6.11  Elektronische Instrumentensysteme </a:t>
            </a:r>
            <a:endParaRPr lang="de-DE" dirty="0">
              <a:solidFill>
                <a:schemeClr val="bg1">
                  <a:lumMod val="75000"/>
                </a:schemeClr>
              </a:solidFill>
            </a:endParaRPr>
          </a:p>
        </p:txBody>
      </p:sp>
    </p:spTree>
    <p:extLst>
      <p:ext uri="{BB962C8B-B14F-4D97-AF65-F5344CB8AC3E}">
        <p14:creationId xmlns:p14="http://schemas.microsoft.com/office/powerpoint/2010/main" val="1075435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EA098-28C1-4E74-B766-220BB321225A}"/>
              </a:ext>
            </a:extLst>
          </p:cNvPr>
          <p:cNvSpPr>
            <a:spLocks noGrp="1"/>
          </p:cNvSpPr>
          <p:nvPr>
            <p:ph type="title"/>
          </p:nvPr>
        </p:nvSpPr>
        <p:spPr/>
        <p:txBody>
          <a:bodyPr>
            <a:noAutofit/>
          </a:bodyPr>
          <a:lstStyle/>
          <a:p>
            <a:r>
              <a:rPr lang="de-DE" sz="2400" dirty="0"/>
              <a:t>Das Variometer misst die Veränderung des statischen Druckes gegenüber einem Referenzdruck</a:t>
            </a:r>
          </a:p>
        </p:txBody>
      </p:sp>
      <p:sp>
        <p:nvSpPr>
          <p:cNvPr id="3" name="Inhaltsplatzhalter 2">
            <a:extLst>
              <a:ext uri="{FF2B5EF4-FFF2-40B4-BE49-F238E27FC236}">
                <a16:creationId xmlns:a16="http://schemas.microsoft.com/office/drawing/2014/main" id="{20E1F340-8EE9-46C4-8E4F-BBC0BBB65BB7}"/>
              </a:ext>
            </a:extLst>
          </p:cNvPr>
          <p:cNvSpPr>
            <a:spLocks noGrp="1"/>
          </p:cNvSpPr>
          <p:nvPr>
            <p:ph idx="1"/>
          </p:nvPr>
        </p:nvSpPr>
        <p:spPr/>
        <p:txBody>
          <a:bodyPr/>
          <a:lstStyle/>
          <a:p>
            <a:r>
              <a:rPr lang="de-DE" dirty="0"/>
              <a:t>Das Variometer misst die Änderung des Luftdrucks pro Zeiteinheit. </a:t>
            </a:r>
          </a:p>
          <a:p>
            <a:r>
              <a:rPr lang="de-DE" dirty="0"/>
              <a:t>Es ist auf der einen Seite mit einem luftgefüllten Reservoir in Form einer Thermosflasche, dem Ausgleichsgefäß, und auf der anderen Seite mit dem statischen Druck verbunden ist.</a:t>
            </a:r>
          </a:p>
        </p:txBody>
      </p:sp>
      <p:pic>
        <p:nvPicPr>
          <p:cNvPr id="7" name="Picture 4">
            <a:extLst>
              <a:ext uri="{FF2B5EF4-FFF2-40B4-BE49-F238E27FC236}">
                <a16:creationId xmlns:a16="http://schemas.microsoft.com/office/drawing/2014/main" id="{92340FA0-FC1B-4E6E-8CD4-00EE71F7B01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92278" y="2613148"/>
            <a:ext cx="3348383" cy="327583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a:extLst>
              <a:ext uri="{FF2B5EF4-FFF2-40B4-BE49-F238E27FC236}">
                <a16:creationId xmlns:a16="http://schemas.microsoft.com/office/drawing/2014/main" id="{38E1457C-2749-40A9-9D62-A7F76F152D61}"/>
              </a:ext>
            </a:extLst>
          </p:cNvPr>
          <p:cNvGrpSpPr/>
          <p:nvPr/>
        </p:nvGrpSpPr>
        <p:grpSpPr>
          <a:xfrm>
            <a:off x="1518181" y="2177143"/>
            <a:ext cx="2783289" cy="2876584"/>
            <a:chOff x="1518181" y="2177143"/>
            <a:chExt cx="2783289" cy="2876584"/>
          </a:xfrm>
        </p:grpSpPr>
        <p:pic>
          <p:nvPicPr>
            <p:cNvPr id="8" name="Grafik 7">
              <a:extLst>
                <a:ext uri="{FF2B5EF4-FFF2-40B4-BE49-F238E27FC236}">
                  <a16:creationId xmlns:a16="http://schemas.microsoft.com/office/drawing/2014/main" id="{5F502432-0AE8-B9DB-EB9A-DECC66A99B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137083" y="2889339"/>
              <a:ext cx="1545486" cy="2783289"/>
            </a:xfrm>
            <a:prstGeom prst="rect">
              <a:avLst/>
            </a:prstGeom>
          </p:spPr>
        </p:pic>
        <p:cxnSp>
          <p:nvCxnSpPr>
            <p:cNvPr id="10" name="Gerader Verbinder 9">
              <a:extLst>
                <a:ext uri="{FF2B5EF4-FFF2-40B4-BE49-F238E27FC236}">
                  <a16:creationId xmlns:a16="http://schemas.microsoft.com/office/drawing/2014/main" id="{47758C5E-AD5E-DDE6-31E4-6BC35A1E7722}"/>
                </a:ext>
              </a:extLst>
            </p:cNvPr>
            <p:cNvCxnSpPr>
              <a:cxnSpLocks/>
            </p:cNvCxnSpPr>
            <p:nvPr/>
          </p:nvCxnSpPr>
          <p:spPr>
            <a:xfrm flipV="1">
              <a:off x="3783187" y="2177143"/>
              <a:ext cx="0" cy="1329665"/>
            </a:xfrm>
            <a:prstGeom prst="line">
              <a:avLst/>
            </a:prstGeom>
            <a:ln w="38100">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grpSp>
      <p:sp>
        <p:nvSpPr>
          <p:cNvPr id="9" name="Textplatzhalter 9">
            <a:extLst>
              <a:ext uri="{FF2B5EF4-FFF2-40B4-BE49-F238E27FC236}">
                <a16:creationId xmlns:a16="http://schemas.microsoft.com/office/drawing/2014/main" id="{CB3B21A8-2433-4421-A178-48EA7865C311}"/>
              </a:ext>
            </a:extLst>
          </p:cNvPr>
          <p:cNvSpPr txBox="1">
            <a:spLocks/>
          </p:cNvSpPr>
          <p:nvPr/>
        </p:nvSpPr>
        <p:spPr>
          <a:xfrm>
            <a:off x="5753744" y="6607615"/>
            <a:ext cx="890897" cy="288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Variometer</a:t>
            </a:r>
          </a:p>
        </p:txBody>
      </p:sp>
    </p:spTree>
    <p:extLst>
      <p:ext uri="{BB962C8B-B14F-4D97-AF65-F5344CB8AC3E}">
        <p14:creationId xmlns:p14="http://schemas.microsoft.com/office/powerpoint/2010/main" val="188915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EA098-28C1-4E74-B766-220BB321225A}"/>
              </a:ext>
            </a:extLst>
          </p:cNvPr>
          <p:cNvSpPr>
            <a:spLocks noGrp="1"/>
          </p:cNvSpPr>
          <p:nvPr>
            <p:ph type="title"/>
          </p:nvPr>
        </p:nvSpPr>
        <p:spPr/>
        <p:txBody>
          <a:bodyPr>
            <a:noAutofit/>
          </a:bodyPr>
          <a:lstStyle/>
          <a:p>
            <a:r>
              <a:rPr lang="de-DE" sz="2400" dirty="0"/>
              <a:t>Stauscheibenvariometer</a:t>
            </a:r>
          </a:p>
        </p:txBody>
      </p:sp>
      <p:sp>
        <p:nvSpPr>
          <p:cNvPr id="3" name="Inhaltsplatzhalter 2">
            <a:extLst>
              <a:ext uri="{FF2B5EF4-FFF2-40B4-BE49-F238E27FC236}">
                <a16:creationId xmlns:a16="http://schemas.microsoft.com/office/drawing/2014/main" id="{20E1F340-8EE9-46C4-8E4F-BBC0BBB65BB7}"/>
              </a:ext>
            </a:extLst>
          </p:cNvPr>
          <p:cNvSpPr>
            <a:spLocks noGrp="1"/>
          </p:cNvSpPr>
          <p:nvPr>
            <p:ph idx="1"/>
          </p:nvPr>
        </p:nvSpPr>
        <p:spPr/>
        <p:txBody>
          <a:bodyPr/>
          <a:lstStyle/>
          <a:p>
            <a:r>
              <a:rPr lang="de-DE" dirty="0"/>
              <a:t>Das Stauscheibenvariometer besteht aus einer zylindrischen Kammer, die durch eine drehbar gelagerte Stauscheibe in zwei Teile geteilt wird. Eine Spiralfeder hält die Stauscheibe in Mittelstellung. </a:t>
            </a:r>
          </a:p>
          <a:p>
            <a:r>
              <a:rPr lang="de-DE" dirty="0"/>
              <a:t>Ein Kammerteil ist über eine Schlauchleitung mit dem statischen Druck verbunden, der andere mit dem Ausgleichsgefäß.</a:t>
            </a:r>
          </a:p>
          <a:p>
            <a:r>
              <a:rPr lang="de-DE" dirty="0"/>
              <a:t>Bei einer Höhenänderung ändert sich der statische Druck und es kommt zu einer Ausgleichsströmung durch den engen Spalt zwischen Stauscheibe und Kammerwand</a:t>
            </a:r>
          </a:p>
        </p:txBody>
      </p:sp>
      <p:grpSp>
        <p:nvGrpSpPr>
          <p:cNvPr id="4" name="Gruppieren 3">
            <a:extLst>
              <a:ext uri="{FF2B5EF4-FFF2-40B4-BE49-F238E27FC236}">
                <a16:creationId xmlns:a16="http://schemas.microsoft.com/office/drawing/2014/main" id="{CD346262-6BE1-4F82-A930-B3DF57627A64}"/>
              </a:ext>
            </a:extLst>
          </p:cNvPr>
          <p:cNvGrpSpPr/>
          <p:nvPr/>
        </p:nvGrpSpPr>
        <p:grpSpPr>
          <a:xfrm>
            <a:off x="1325217" y="2690191"/>
            <a:ext cx="5896430" cy="3743048"/>
            <a:chOff x="2714625" y="2109694"/>
            <a:chExt cx="6762750" cy="4086319"/>
          </a:xfrm>
        </p:grpSpPr>
        <p:pic>
          <p:nvPicPr>
            <p:cNvPr id="5" name="Picture 2">
              <a:extLst>
                <a:ext uri="{FF2B5EF4-FFF2-40B4-BE49-F238E27FC236}">
                  <a16:creationId xmlns:a16="http://schemas.microsoft.com/office/drawing/2014/main" id="{58BD9BD7-F34F-430E-9414-8BC2394B39C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714625" y="2109694"/>
              <a:ext cx="6762750" cy="408631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6DB29AFB-B523-4308-956A-BF188AA56002}"/>
                </a:ext>
              </a:extLst>
            </p:cNvPr>
            <p:cNvSpPr txBox="1"/>
            <p:nvPr/>
          </p:nvSpPr>
          <p:spPr>
            <a:xfrm>
              <a:off x="5771868" y="5519010"/>
              <a:ext cx="1563319" cy="403203"/>
            </a:xfrm>
            <a:prstGeom prst="rect">
              <a:avLst/>
            </a:prstGeom>
            <a:solidFill>
              <a:schemeClr val="bg1"/>
            </a:solidFill>
          </p:spPr>
          <p:txBody>
            <a:bodyPr wrap="square" rtlCol="0">
              <a:spAutoFit/>
            </a:bodyPr>
            <a:lstStyle/>
            <a:p>
              <a:r>
                <a:rPr lang="de-DE" dirty="0"/>
                <a:t>Stauscheibe</a:t>
              </a:r>
            </a:p>
          </p:txBody>
        </p:sp>
      </p:grpSp>
      <p:pic>
        <p:nvPicPr>
          <p:cNvPr id="7" name="Picture 4">
            <a:extLst>
              <a:ext uri="{FF2B5EF4-FFF2-40B4-BE49-F238E27FC236}">
                <a16:creationId xmlns:a16="http://schemas.microsoft.com/office/drawing/2014/main" id="{92340FA0-FC1B-4E6E-8CD4-00EE71F7B01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92278" y="2613148"/>
            <a:ext cx="3348383" cy="3275835"/>
          </a:xfrm>
          <a:prstGeom prst="rect">
            <a:avLst/>
          </a:prstGeom>
          <a:noFill/>
          <a:extLst>
            <a:ext uri="{909E8E84-426E-40DD-AFC4-6F175D3DCCD1}">
              <a14:hiddenFill xmlns:a14="http://schemas.microsoft.com/office/drawing/2010/main">
                <a:solidFill>
                  <a:srgbClr val="FFFFFF"/>
                </a:solidFill>
              </a14:hiddenFill>
            </a:ext>
          </a:extLst>
        </p:spPr>
      </p:pic>
      <p:sp>
        <p:nvSpPr>
          <p:cNvPr id="8" name="Textplatzhalter 9">
            <a:extLst>
              <a:ext uri="{FF2B5EF4-FFF2-40B4-BE49-F238E27FC236}">
                <a16:creationId xmlns:a16="http://schemas.microsoft.com/office/drawing/2014/main" id="{5E3A1F56-CE4D-4145-8BF5-3F5BAACBF7AB}"/>
              </a:ext>
            </a:extLst>
          </p:cNvPr>
          <p:cNvSpPr txBox="1">
            <a:spLocks/>
          </p:cNvSpPr>
          <p:nvPr/>
        </p:nvSpPr>
        <p:spPr>
          <a:xfrm>
            <a:off x="5745035" y="6607615"/>
            <a:ext cx="995399" cy="288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Variometer</a:t>
            </a:r>
          </a:p>
        </p:txBody>
      </p:sp>
    </p:spTree>
    <p:extLst>
      <p:ext uri="{BB962C8B-B14F-4D97-AF65-F5344CB8AC3E}">
        <p14:creationId xmlns:p14="http://schemas.microsoft.com/office/powerpoint/2010/main" val="1310862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E238A0-9F71-4872-838B-9933FC92899D}"/>
              </a:ext>
            </a:extLst>
          </p:cNvPr>
          <p:cNvSpPr>
            <a:spLocks noGrp="1"/>
          </p:cNvSpPr>
          <p:nvPr>
            <p:ph type="title"/>
          </p:nvPr>
        </p:nvSpPr>
        <p:spPr/>
        <p:txBody>
          <a:bodyPr>
            <a:normAutofit/>
          </a:bodyPr>
          <a:lstStyle/>
          <a:p>
            <a:r>
              <a:rPr lang="de-DE" dirty="0"/>
              <a:t>Variometer mit Druckdose</a:t>
            </a:r>
          </a:p>
        </p:txBody>
      </p:sp>
      <p:sp>
        <p:nvSpPr>
          <p:cNvPr id="3" name="Inhaltsplatzhalter 2">
            <a:extLst>
              <a:ext uri="{FF2B5EF4-FFF2-40B4-BE49-F238E27FC236}">
                <a16:creationId xmlns:a16="http://schemas.microsoft.com/office/drawing/2014/main" id="{6ED9742B-740B-4257-93F3-17EDED854E49}"/>
              </a:ext>
            </a:extLst>
          </p:cNvPr>
          <p:cNvSpPr>
            <a:spLocks noGrp="1"/>
          </p:cNvSpPr>
          <p:nvPr>
            <p:ph idx="1"/>
          </p:nvPr>
        </p:nvSpPr>
        <p:spPr/>
        <p:txBody>
          <a:bodyPr/>
          <a:lstStyle/>
          <a:p>
            <a:r>
              <a:rPr lang="de-DE" dirty="0"/>
              <a:t>Aufgrund des kalibrierten Lochs wird der Druck im Inneren der Kammer langsamer abfallen als außerhalb. </a:t>
            </a:r>
          </a:p>
          <a:p>
            <a:r>
              <a:rPr lang="de-DE" dirty="0"/>
              <a:t>Durch den Druckunterschied dehnt sich die Dose aus und der Zeiger zeigt "nach oben". </a:t>
            </a:r>
          </a:p>
        </p:txBody>
      </p:sp>
      <p:grpSp>
        <p:nvGrpSpPr>
          <p:cNvPr id="4" name="Gruppieren 3">
            <a:extLst>
              <a:ext uri="{FF2B5EF4-FFF2-40B4-BE49-F238E27FC236}">
                <a16:creationId xmlns:a16="http://schemas.microsoft.com/office/drawing/2014/main" id="{0AC70346-16C0-45E2-8C14-A91F87BE734A}"/>
              </a:ext>
            </a:extLst>
          </p:cNvPr>
          <p:cNvGrpSpPr/>
          <p:nvPr/>
        </p:nvGrpSpPr>
        <p:grpSpPr>
          <a:xfrm>
            <a:off x="1296595" y="2694406"/>
            <a:ext cx="5895638" cy="3278177"/>
            <a:chOff x="2681288" y="2037975"/>
            <a:chExt cx="6829425" cy="3884707"/>
          </a:xfrm>
        </p:grpSpPr>
        <p:pic>
          <p:nvPicPr>
            <p:cNvPr id="5" name="Picture 2">
              <a:extLst>
                <a:ext uri="{FF2B5EF4-FFF2-40B4-BE49-F238E27FC236}">
                  <a16:creationId xmlns:a16="http://schemas.microsoft.com/office/drawing/2014/main" id="{A8504C04-2178-4391-BCBE-237542FCF8C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81288" y="2037975"/>
              <a:ext cx="6829425" cy="3884707"/>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31E9E34B-7BF6-4707-8D6B-E9C51D76776F}"/>
                </a:ext>
              </a:extLst>
            </p:cNvPr>
            <p:cNvSpPr txBox="1"/>
            <p:nvPr/>
          </p:nvSpPr>
          <p:spPr>
            <a:xfrm>
              <a:off x="5018834" y="5405456"/>
              <a:ext cx="2124413" cy="437666"/>
            </a:xfrm>
            <a:prstGeom prst="rect">
              <a:avLst/>
            </a:prstGeom>
            <a:solidFill>
              <a:schemeClr val="bg1"/>
            </a:solidFill>
          </p:spPr>
          <p:txBody>
            <a:bodyPr wrap="square" rtlCol="0">
              <a:spAutoFit/>
            </a:bodyPr>
            <a:lstStyle/>
            <a:p>
              <a:r>
                <a:rPr lang="de-DE" dirty="0"/>
                <a:t>Kalibrierbohrung</a:t>
              </a:r>
            </a:p>
          </p:txBody>
        </p:sp>
      </p:grpSp>
      <p:pic>
        <p:nvPicPr>
          <p:cNvPr id="7" name="Picture 4">
            <a:extLst>
              <a:ext uri="{FF2B5EF4-FFF2-40B4-BE49-F238E27FC236}">
                <a16:creationId xmlns:a16="http://schemas.microsoft.com/office/drawing/2014/main" id="{BCDD81BB-4CB2-4FB4-9D19-D53ED39A0B5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65774" y="2564844"/>
            <a:ext cx="3255527" cy="3184991"/>
          </a:xfrm>
          <a:prstGeom prst="rect">
            <a:avLst/>
          </a:prstGeom>
          <a:noFill/>
          <a:extLst>
            <a:ext uri="{909E8E84-426E-40DD-AFC4-6F175D3DCCD1}">
              <a14:hiddenFill xmlns:a14="http://schemas.microsoft.com/office/drawing/2010/main">
                <a:solidFill>
                  <a:srgbClr val="FFFFFF"/>
                </a:solidFill>
              </a14:hiddenFill>
            </a:ext>
          </a:extLst>
        </p:spPr>
      </p:pic>
      <p:sp>
        <p:nvSpPr>
          <p:cNvPr id="8" name="Textplatzhalter 9">
            <a:extLst>
              <a:ext uri="{FF2B5EF4-FFF2-40B4-BE49-F238E27FC236}">
                <a16:creationId xmlns:a16="http://schemas.microsoft.com/office/drawing/2014/main" id="{E804A319-18F8-4A54-8A23-E804935B70E7}"/>
              </a:ext>
            </a:extLst>
          </p:cNvPr>
          <p:cNvSpPr txBox="1">
            <a:spLocks/>
          </p:cNvSpPr>
          <p:nvPr/>
        </p:nvSpPr>
        <p:spPr>
          <a:xfrm>
            <a:off x="5753744" y="6607615"/>
            <a:ext cx="890897" cy="288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Variometer</a:t>
            </a:r>
          </a:p>
        </p:txBody>
      </p:sp>
    </p:spTree>
    <p:extLst>
      <p:ext uri="{BB962C8B-B14F-4D97-AF65-F5344CB8AC3E}">
        <p14:creationId xmlns:p14="http://schemas.microsoft.com/office/powerpoint/2010/main" val="2625184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B4FBAE-C787-435D-8E11-59975AC1C30D}"/>
              </a:ext>
            </a:extLst>
          </p:cNvPr>
          <p:cNvSpPr>
            <a:spLocks noGrp="1"/>
          </p:cNvSpPr>
          <p:nvPr>
            <p:ph type="title"/>
          </p:nvPr>
        </p:nvSpPr>
        <p:spPr/>
        <p:txBody>
          <a:bodyPr>
            <a:noAutofit/>
          </a:bodyPr>
          <a:lstStyle/>
          <a:p>
            <a:r>
              <a:rPr lang="de-DE" sz="2400" dirty="0"/>
              <a:t>Total-kompensiertes Variometer mit Druckdose</a:t>
            </a:r>
          </a:p>
        </p:txBody>
      </p:sp>
      <p:sp>
        <p:nvSpPr>
          <p:cNvPr id="4" name="Inhaltsplatzhalter 3">
            <a:extLst>
              <a:ext uri="{FF2B5EF4-FFF2-40B4-BE49-F238E27FC236}">
                <a16:creationId xmlns:a16="http://schemas.microsoft.com/office/drawing/2014/main" id="{894AA926-506D-D49A-8858-FEF6BDFF1261}"/>
              </a:ext>
            </a:extLst>
          </p:cNvPr>
          <p:cNvSpPr>
            <a:spLocks noGrp="1"/>
          </p:cNvSpPr>
          <p:nvPr>
            <p:ph idx="1"/>
          </p:nvPr>
        </p:nvSpPr>
        <p:spPr/>
        <p:txBody>
          <a:bodyPr/>
          <a:lstStyle/>
          <a:p>
            <a:r>
              <a:rPr lang="de-DE" dirty="0"/>
              <a:t>Wenn das Variometer an den statischen Druck angeschlossen ist, zeigt es jede Höhenänderung des Flugzeugs an – auch die sogenannte „Knüppelthermik“</a:t>
            </a:r>
          </a:p>
          <a:p>
            <a:r>
              <a:rPr lang="de-DE" dirty="0"/>
              <a:t>Deswegen sind Variometer in Segelflugzeugen in der Regel an die Kompensationsdüse angeschlossen, die diesen Effekt unterdrückt</a:t>
            </a:r>
          </a:p>
          <a:p>
            <a:endParaRPr lang="de-DE" dirty="0"/>
          </a:p>
        </p:txBody>
      </p:sp>
      <p:sp>
        <p:nvSpPr>
          <p:cNvPr id="10" name="Textplatzhalter 9">
            <a:extLst>
              <a:ext uri="{FF2B5EF4-FFF2-40B4-BE49-F238E27FC236}">
                <a16:creationId xmlns:a16="http://schemas.microsoft.com/office/drawing/2014/main" id="{E3651CAB-BFD5-ABF1-A920-22E3ED1E78D1}"/>
              </a:ext>
            </a:extLst>
          </p:cNvPr>
          <p:cNvSpPr>
            <a:spLocks noGrp="1"/>
          </p:cNvSpPr>
          <p:nvPr>
            <p:ph type="body" sz="quarter" idx="13"/>
          </p:nvPr>
        </p:nvSpPr>
        <p:spPr>
          <a:xfrm>
            <a:off x="5614407" y="6617358"/>
            <a:ext cx="1162440" cy="288000"/>
          </a:xfrm>
        </p:spPr>
        <p:txBody>
          <a:bodyPr/>
          <a:lstStyle/>
          <a:p>
            <a:r>
              <a:rPr lang="de-DE" dirty="0"/>
              <a:t>Variometer</a:t>
            </a:r>
          </a:p>
        </p:txBody>
      </p:sp>
      <p:grpSp>
        <p:nvGrpSpPr>
          <p:cNvPr id="3" name="Gruppieren 2">
            <a:extLst>
              <a:ext uri="{FF2B5EF4-FFF2-40B4-BE49-F238E27FC236}">
                <a16:creationId xmlns:a16="http://schemas.microsoft.com/office/drawing/2014/main" id="{6F6F42B7-FDAD-3A72-6232-337A6F7F9E0D}"/>
              </a:ext>
            </a:extLst>
          </p:cNvPr>
          <p:cNvGrpSpPr/>
          <p:nvPr/>
        </p:nvGrpSpPr>
        <p:grpSpPr>
          <a:xfrm>
            <a:off x="576262" y="2310063"/>
            <a:ext cx="9255257" cy="4012357"/>
            <a:chOff x="576262" y="1464365"/>
            <a:chExt cx="11039475" cy="4858055"/>
          </a:xfrm>
        </p:grpSpPr>
        <p:pic>
          <p:nvPicPr>
            <p:cNvPr id="5" name="Picture 2">
              <a:extLst>
                <a:ext uri="{FF2B5EF4-FFF2-40B4-BE49-F238E27FC236}">
                  <a16:creationId xmlns:a16="http://schemas.microsoft.com/office/drawing/2014/main" id="{83CE354C-5F87-40EA-B28C-78D36065F52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76262" y="1464365"/>
              <a:ext cx="11039475" cy="485805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8C4BD12D-9D63-4C94-AC2F-27B314BB3E3A}"/>
                </a:ext>
              </a:extLst>
            </p:cNvPr>
            <p:cNvSpPr txBox="1"/>
            <p:nvPr/>
          </p:nvSpPr>
          <p:spPr>
            <a:xfrm>
              <a:off x="1707868" y="4851762"/>
              <a:ext cx="1985590" cy="369332"/>
            </a:xfrm>
            <a:prstGeom prst="rect">
              <a:avLst/>
            </a:prstGeom>
            <a:solidFill>
              <a:schemeClr val="bg1"/>
            </a:solidFill>
          </p:spPr>
          <p:txBody>
            <a:bodyPr wrap="square" rtlCol="0">
              <a:spAutoFit/>
            </a:bodyPr>
            <a:lstStyle/>
            <a:p>
              <a:r>
                <a:rPr lang="de-DE" dirty="0"/>
                <a:t>Pitot-Rohr</a:t>
              </a:r>
            </a:p>
          </p:txBody>
        </p:sp>
        <p:sp>
          <p:nvSpPr>
            <p:cNvPr id="7" name="Textfeld 6">
              <a:extLst>
                <a:ext uri="{FF2B5EF4-FFF2-40B4-BE49-F238E27FC236}">
                  <a16:creationId xmlns:a16="http://schemas.microsoft.com/office/drawing/2014/main" id="{B7A1C53D-94D2-4CBE-A2F1-05B862D6E10A}"/>
                </a:ext>
              </a:extLst>
            </p:cNvPr>
            <p:cNvSpPr txBox="1"/>
            <p:nvPr/>
          </p:nvSpPr>
          <p:spPr>
            <a:xfrm>
              <a:off x="3411162" y="5587091"/>
              <a:ext cx="1561261" cy="369332"/>
            </a:xfrm>
            <a:prstGeom prst="rect">
              <a:avLst/>
            </a:prstGeom>
            <a:solidFill>
              <a:schemeClr val="bg1"/>
            </a:solidFill>
          </p:spPr>
          <p:txBody>
            <a:bodyPr wrap="square" rtlCol="0">
              <a:spAutoFit/>
            </a:bodyPr>
            <a:lstStyle/>
            <a:p>
              <a:r>
                <a:rPr lang="de-DE" dirty="0"/>
                <a:t>Druckdose</a:t>
              </a:r>
            </a:p>
          </p:txBody>
        </p:sp>
        <p:sp>
          <p:nvSpPr>
            <p:cNvPr id="8" name="Textfeld 7">
              <a:extLst>
                <a:ext uri="{FF2B5EF4-FFF2-40B4-BE49-F238E27FC236}">
                  <a16:creationId xmlns:a16="http://schemas.microsoft.com/office/drawing/2014/main" id="{6C54BB06-CFFC-40CA-8759-F4B6929135CB}"/>
                </a:ext>
              </a:extLst>
            </p:cNvPr>
            <p:cNvSpPr txBox="1"/>
            <p:nvPr/>
          </p:nvSpPr>
          <p:spPr>
            <a:xfrm>
              <a:off x="6596621" y="5587091"/>
              <a:ext cx="2751136" cy="447177"/>
            </a:xfrm>
            <a:prstGeom prst="rect">
              <a:avLst/>
            </a:prstGeom>
            <a:solidFill>
              <a:schemeClr val="bg1"/>
            </a:solidFill>
          </p:spPr>
          <p:txBody>
            <a:bodyPr wrap="square" rtlCol="0">
              <a:spAutoFit/>
            </a:bodyPr>
            <a:lstStyle/>
            <a:p>
              <a:r>
                <a:rPr lang="de-DE" dirty="0"/>
                <a:t>Statik Anschluss</a:t>
              </a:r>
            </a:p>
          </p:txBody>
        </p:sp>
        <p:sp>
          <p:nvSpPr>
            <p:cNvPr id="9" name="Textfeld 8">
              <a:extLst>
                <a:ext uri="{FF2B5EF4-FFF2-40B4-BE49-F238E27FC236}">
                  <a16:creationId xmlns:a16="http://schemas.microsoft.com/office/drawing/2014/main" id="{519FF900-0075-4A91-98F6-644367F7A986}"/>
                </a:ext>
              </a:extLst>
            </p:cNvPr>
            <p:cNvSpPr txBox="1"/>
            <p:nvPr/>
          </p:nvSpPr>
          <p:spPr>
            <a:xfrm>
              <a:off x="1215311" y="1552823"/>
              <a:ext cx="2121645" cy="447177"/>
            </a:xfrm>
            <a:prstGeom prst="rect">
              <a:avLst/>
            </a:prstGeom>
            <a:solidFill>
              <a:schemeClr val="bg1"/>
            </a:solidFill>
          </p:spPr>
          <p:txBody>
            <a:bodyPr wrap="square" rtlCol="0">
              <a:spAutoFit/>
            </a:bodyPr>
            <a:lstStyle/>
            <a:p>
              <a:r>
                <a:rPr lang="de-DE" dirty="0"/>
                <a:t> Ausgleichsgefäß</a:t>
              </a:r>
            </a:p>
          </p:txBody>
        </p:sp>
      </p:grpSp>
    </p:spTree>
    <p:extLst>
      <p:ext uri="{BB962C8B-B14F-4D97-AF65-F5344CB8AC3E}">
        <p14:creationId xmlns:p14="http://schemas.microsoft.com/office/powerpoint/2010/main" val="4022631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B41FF0-BEFA-40C5-AB18-5AC1AD797C16}"/>
              </a:ext>
            </a:extLst>
          </p:cNvPr>
          <p:cNvSpPr>
            <a:spLocks noGrp="1"/>
          </p:cNvSpPr>
          <p:nvPr>
            <p:ph type="title"/>
          </p:nvPr>
        </p:nvSpPr>
        <p:spPr/>
        <p:txBody>
          <a:bodyPr>
            <a:noAutofit/>
          </a:bodyPr>
          <a:lstStyle/>
          <a:p>
            <a:r>
              <a:rPr lang="de-DE" sz="2400" dirty="0"/>
              <a:t>Eine Venturi-Düse ist ein hohles Rohr mit einer Verengung, das von der Luft durchströmt wird</a:t>
            </a:r>
          </a:p>
        </p:txBody>
      </p:sp>
      <p:grpSp>
        <p:nvGrpSpPr>
          <p:cNvPr id="4" name="Gruppieren 3">
            <a:extLst>
              <a:ext uri="{FF2B5EF4-FFF2-40B4-BE49-F238E27FC236}">
                <a16:creationId xmlns:a16="http://schemas.microsoft.com/office/drawing/2014/main" id="{89354786-17E0-4725-89E2-BB057A9E4490}"/>
              </a:ext>
            </a:extLst>
          </p:cNvPr>
          <p:cNvGrpSpPr/>
          <p:nvPr/>
        </p:nvGrpSpPr>
        <p:grpSpPr>
          <a:xfrm>
            <a:off x="980661" y="1504122"/>
            <a:ext cx="10439400" cy="5068959"/>
            <a:chOff x="414338" y="180975"/>
            <a:chExt cx="11363325" cy="6496050"/>
          </a:xfrm>
        </p:grpSpPr>
        <p:pic>
          <p:nvPicPr>
            <p:cNvPr id="5" name="Picture 2">
              <a:extLst>
                <a:ext uri="{FF2B5EF4-FFF2-40B4-BE49-F238E27FC236}">
                  <a16:creationId xmlns:a16="http://schemas.microsoft.com/office/drawing/2014/main" id="{1ADC1DB1-67D7-417B-9DF5-F75401DC3C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4338" y="180975"/>
              <a:ext cx="11363325" cy="6496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C0C0DBBE-78D2-46C6-A9BA-F8E6C598EF98}"/>
                </a:ext>
              </a:extLst>
            </p:cNvPr>
            <p:cNvSpPr txBox="1"/>
            <p:nvPr/>
          </p:nvSpPr>
          <p:spPr>
            <a:xfrm>
              <a:off x="904789" y="5748086"/>
              <a:ext cx="2343129" cy="473312"/>
            </a:xfrm>
            <a:prstGeom prst="rect">
              <a:avLst/>
            </a:prstGeom>
            <a:solidFill>
              <a:schemeClr val="bg1"/>
            </a:solidFill>
          </p:spPr>
          <p:txBody>
            <a:bodyPr wrap="square" rtlCol="0">
              <a:spAutoFit/>
            </a:bodyPr>
            <a:lstStyle/>
            <a:p>
              <a:r>
                <a:rPr lang="de-DE" dirty="0"/>
                <a:t>Klassisches Venturi</a:t>
              </a:r>
            </a:p>
          </p:txBody>
        </p:sp>
        <p:sp>
          <p:nvSpPr>
            <p:cNvPr id="7" name="Textfeld 6">
              <a:extLst>
                <a:ext uri="{FF2B5EF4-FFF2-40B4-BE49-F238E27FC236}">
                  <a16:creationId xmlns:a16="http://schemas.microsoft.com/office/drawing/2014/main" id="{71FDB228-601A-49AB-A438-FA5098938051}"/>
                </a:ext>
              </a:extLst>
            </p:cNvPr>
            <p:cNvSpPr txBox="1"/>
            <p:nvPr/>
          </p:nvSpPr>
          <p:spPr>
            <a:xfrm>
              <a:off x="4547112" y="5748086"/>
              <a:ext cx="2203018" cy="473312"/>
            </a:xfrm>
            <a:prstGeom prst="rect">
              <a:avLst/>
            </a:prstGeom>
            <a:solidFill>
              <a:schemeClr val="bg1"/>
            </a:solidFill>
          </p:spPr>
          <p:txBody>
            <a:bodyPr wrap="square" rtlCol="0">
              <a:spAutoFit/>
            </a:bodyPr>
            <a:lstStyle/>
            <a:p>
              <a:r>
                <a:rPr lang="de-DE" dirty="0"/>
                <a:t>TE Venturi</a:t>
              </a:r>
            </a:p>
          </p:txBody>
        </p:sp>
        <p:sp>
          <p:nvSpPr>
            <p:cNvPr id="8" name="Textfeld 7">
              <a:extLst>
                <a:ext uri="{FF2B5EF4-FFF2-40B4-BE49-F238E27FC236}">
                  <a16:creationId xmlns:a16="http://schemas.microsoft.com/office/drawing/2014/main" id="{066CE233-1C34-4F94-A6A7-DDAF6F202D96}"/>
                </a:ext>
              </a:extLst>
            </p:cNvPr>
            <p:cNvSpPr txBox="1"/>
            <p:nvPr/>
          </p:nvSpPr>
          <p:spPr>
            <a:xfrm>
              <a:off x="7278359" y="5748086"/>
              <a:ext cx="2203018" cy="473312"/>
            </a:xfrm>
            <a:prstGeom prst="rect">
              <a:avLst/>
            </a:prstGeom>
            <a:solidFill>
              <a:schemeClr val="bg1"/>
            </a:solidFill>
          </p:spPr>
          <p:txBody>
            <a:bodyPr wrap="square" rtlCol="0">
              <a:spAutoFit/>
            </a:bodyPr>
            <a:lstStyle/>
            <a:p>
              <a:r>
                <a:rPr lang="de-DE" dirty="0"/>
                <a:t>TE Venturi</a:t>
              </a:r>
            </a:p>
          </p:txBody>
        </p:sp>
        <p:sp>
          <p:nvSpPr>
            <p:cNvPr id="9" name="Textfeld 8">
              <a:extLst>
                <a:ext uri="{FF2B5EF4-FFF2-40B4-BE49-F238E27FC236}">
                  <a16:creationId xmlns:a16="http://schemas.microsoft.com/office/drawing/2014/main" id="{B52F5B59-D128-4826-871D-9F2D17C47267}"/>
                </a:ext>
              </a:extLst>
            </p:cNvPr>
            <p:cNvSpPr txBox="1"/>
            <p:nvPr/>
          </p:nvSpPr>
          <p:spPr>
            <a:xfrm>
              <a:off x="9204102" y="2531108"/>
              <a:ext cx="2203018" cy="473312"/>
            </a:xfrm>
            <a:prstGeom prst="rect">
              <a:avLst/>
            </a:prstGeom>
            <a:solidFill>
              <a:schemeClr val="bg1"/>
            </a:solidFill>
          </p:spPr>
          <p:txBody>
            <a:bodyPr wrap="square" rtlCol="0">
              <a:spAutoFit/>
            </a:bodyPr>
            <a:lstStyle/>
            <a:p>
              <a:r>
                <a:rPr lang="de-DE" dirty="0"/>
                <a:t>Luftströmung</a:t>
              </a:r>
            </a:p>
          </p:txBody>
        </p:sp>
      </p:grpSp>
      <p:sp>
        <p:nvSpPr>
          <p:cNvPr id="3" name="Inhaltsplatzhalter 2">
            <a:extLst>
              <a:ext uri="{FF2B5EF4-FFF2-40B4-BE49-F238E27FC236}">
                <a16:creationId xmlns:a16="http://schemas.microsoft.com/office/drawing/2014/main" id="{1CC63F0C-7682-41F1-9496-7ED899F256E3}"/>
              </a:ext>
            </a:extLst>
          </p:cNvPr>
          <p:cNvSpPr>
            <a:spLocks noGrp="1"/>
          </p:cNvSpPr>
          <p:nvPr>
            <p:ph idx="1"/>
          </p:nvPr>
        </p:nvSpPr>
        <p:spPr>
          <a:xfrm>
            <a:off x="178676" y="892788"/>
            <a:ext cx="11550395" cy="5551331"/>
          </a:xfrm>
        </p:spPr>
        <p:txBody>
          <a:bodyPr/>
          <a:lstStyle/>
          <a:p>
            <a:r>
              <a:rPr lang="de-DE" dirty="0"/>
              <a:t>Heutzutage wird häufig ein Rohr verwendet, das in einem Winkel von 80 Grad zum Luftstrom angeordnet ist und zwei parallel angeordnete Langlöcher (Schlitze) auf der Rückseite aufweist. </a:t>
            </a:r>
          </a:p>
          <a:p>
            <a:r>
              <a:rPr lang="de-DE" dirty="0"/>
              <a:t>Auch dieses Rohr misst, wie das Venturi, einen geschwindigkeitsabhängigen Unterdruck. </a:t>
            </a:r>
          </a:p>
        </p:txBody>
      </p:sp>
      <p:sp>
        <p:nvSpPr>
          <p:cNvPr id="11" name="Textplatzhalter 9">
            <a:extLst>
              <a:ext uri="{FF2B5EF4-FFF2-40B4-BE49-F238E27FC236}">
                <a16:creationId xmlns:a16="http://schemas.microsoft.com/office/drawing/2014/main" id="{94CAF370-2DEE-4C7E-AE34-A694EE167556}"/>
              </a:ext>
            </a:extLst>
          </p:cNvPr>
          <p:cNvSpPr txBox="1">
            <a:spLocks/>
          </p:cNvSpPr>
          <p:nvPr/>
        </p:nvSpPr>
        <p:spPr>
          <a:xfrm>
            <a:off x="5753744" y="6607615"/>
            <a:ext cx="890897" cy="288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Variometer</a:t>
            </a:r>
          </a:p>
        </p:txBody>
      </p:sp>
    </p:spTree>
    <p:extLst>
      <p:ext uri="{BB962C8B-B14F-4D97-AF65-F5344CB8AC3E}">
        <p14:creationId xmlns:p14="http://schemas.microsoft.com/office/powerpoint/2010/main" val="3384083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8.1	Flugzeugzelle </a:t>
            </a:r>
          </a:p>
          <a:p>
            <a:pPr marL="806450" indent="4763">
              <a:lnSpc>
                <a:spcPct val="100000"/>
              </a:lnSpc>
              <a:spcBef>
                <a:spcPts val="300"/>
              </a:spcBef>
              <a:spcAft>
                <a:spcPts val="600"/>
              </a:spcAft>
              <a:buNone/>
            </a:pPr>
            <a:r>
              <a:rPr lang="en-US" sz="1600" i="1" dirty="0">
                <a:solidFill>
                  <a:schemeClr val="bg1">
                    <a:lumMod val="75000"/>
                  </a:schemeClr>
                </a:solidFill>
              </a:rPr>
              <a:t>Airframe </a:t>
            </a:r>
          </a:p>
          <a:p>
            <a:pPr marL="541338" indent="-541338">
              <a:lnSpc>
                <a:spcPct val="100000"/>
              </a:lnSpc>
              <a:buNone/>
            </a:pPr>
            <a:r>
              <a:rPr lang="de-DE" dirty="0">
                <a:solidFill>
                  <a:schemeClr val="bg1">
                    <a:lumMod val="75000"/>
                  </a:schemeClr>
                </a:solidFill>
              </a:rPr>
              <a:t>8.2	Bauarten, Belastung und Beanspruchung der Struktur</a:t>
            </a:r>
          </a:p>
          <a:p>
            <a:pPr marL="806450" indent="4763">
              <a:lnSpc>
                <a:spcPct val="100000"/>
              </a:lnSpc>
              <a:spcBef>
                <a:spcPts val="300"/>
              </a:spcBef>
              <a:spcAft>
                <a:spcPts val="600"/>
              </a:spcAft>
              <a:buNone/>
            </a:pPr>
            <a:r>
              <a:rPr lang="en-US" sz="1600" i="1" dirty="0">
                <a:solidFill>
                  <a:schemeClr val="bg1">
                    <a:lumMod val="75000"/>
                  </a:schemeClr>
                </a:solidFill>
              </a:rPr>
              <a:t>System design, loads and stresses </a:t>
            </a:r>
            <a:endParaRPr lang="de-DE" sz="1600" i="1" dirty="0">
              <a:solidFill>
                <a:schemeClr val="bg1">
                  <a:lumMod val="75000"/>
                </a:schemeClr>
              </a:solidFill>
            </a:endParaRPr>
          </a:p>
          <a:p>
            <a:pPr marL="541338" indent="-541338">
              <a:lnSpc>
                <a:spcPct val="100000"/>
              </a:lnSpc>
              <a:buNone/>
            </a:pPr>
            <a:r>
              <a:rPr lang="de-DE" dirty="0">
                <a:solidFill>
                  <a:schemeClr val="bg1">
                    <a:lumMod val="75000"/>
                  </a:schemeClr>
                </a:solidFill>
              </a:rPr>
              <a:t>8.3	Fahrwerk, Räder, Reifen und Bremsen</a:t>
            </a:r>
          </a:p>
          <a:p>
            <a:pPr marL="806450" indent="4763">
              <a:lnSpc>
                <a:spcPct val="100000"/>
              </a:lnSpc>
              <a:spcBef>
                <a:spcPts val="300"/>
              </a:spcBef>
              <a:spcAft>
                <a:spcPts val="600"/>
              </a:spcAft>
              <a:buNone/>
            </a:pPr>
            <a:r>
              <a:rPr lang="en-US" sz="1600" i="1" dirty="0">
                <a:solidFill>
                  <a:schemeClr val="bg1">
                    <a:lumMod val="75000"/>
                  </a:schemeClr>
                </a:solidFill>
              </a:rPr>
              <a:t>Landing gear, wheels, tyres and brakes </a:t>
            </a:r>
            <a:endParaRPr lang="de-DE" sz="1600" i="1" dirty="0">
              <a:solidFill>
                <a:schemeClr val="bg1">
                  <a:lumMod val="75000"/>
                </a:schemeClr>
              </a:solidFill>
            </a:endParaRPr>
          </a:p>
          <a:p>
            <a:pPr marL="541338" indent="-541338">
              <a:lnSpc>
                <a:spcPct val="100000"/>
              </a:lnSpc>
              <a:buNone/>
            </a:pPr>
            <a:r>
              <a:rPr lang="de-DE" dirty="0">
                <a:solidFill>
                  <a:schemeClr val="bg1">
                    <a:lumMod val="75000"/>
                  </a:schemeClr>
                </a:solidFill>
              </a:rPr>
              <a:t>8.4	Masse und Schwerpunkt</a:t>
            </a:r>
          </a:p>
          <a:p>
            <a:pPr marL="806450" indent="4763">
              <a:lnSpc>
                <a:spcPct val="100000"/>
              </a:lnSpc>
              <a:spcBef>
                <a:spcPts val="300"/>
              </a:spcBef>
              <a:spcAft>
                <a:spcPts val="600"/>
              </a:spcAft>
              <a:buNone/>
            </a:pPr>
            <a:r>
              <a:rPr lang="en-US" sz="1600" i="1" dirty="0">
                <a:solidFill>
                  <a:schemeClr val="bg1">
                    <a:lumMod val="75000"/>
                  </a:schemeClr>
                </a:solidFill>
              </a:rPr>
              <a:t>Mass and balance </a:t>
            </a:r>
          </a:p>
          <a:p>
            <a:pPr marL="541338" indent="-541338">
              <a:lnSpc>
                <a:spcPct val="100000"/>
              </a:lnSpc>
              <a:buNone/>
            </a:pPr>
            <a:r>
              <a:rPr lang="de-DE" dirty="0">
                <a:solidFill>
                  <a:schemeClr val="bg1">
                    <a:lumMod val="75000"/>
                  </a:schemeClr>
                </a:solidFill>
              </a:rPr>
              <a:t>8.5	Steuerung</a:t>
            </a:r>
          </a:p>
          <a:p>
            <a:pPr marL="806450" indent="4763">
              <a:lnSpc>
                <a:spcPct val="100000"/>
              </a:lnSpc>
              <a:spcBef>
                <a:spcPts val="300"/>
              </a:spcBef>
              <a:spcAft>
                <a:spcPts val="600"/>
              </a:spcAft>
              <a:buNone/>
            </a:pPr>
            <a:r>
              <a:rPr lang="en-US" sz="1600" i="1" dirty="0">
                <a:solidFill>
                  <a:schemeClr val="bg1">
                    <a:lumMod val="75000"/>
                  </a:schemeClr>
                </a:solidFill>
              </a:rPr>
              <a:t>Flight controls</a:t>
            </a:r>
            <a:endParaRPr lang="de-DE" sz="1600" i="1" dirty="0">
              <a:solidFill>
                <a:schemeClr val="bg1">
                  <a:lumMod val="75000"/>
                </a:schemeClr>
              </a:solidFill>
            </a:endParaRPr>
          </a:p>
          <a:p>
            <a:pPr marL="541338" indent="-541338">
              <a:lnSpc>
                <a:spcPct val="100000"/>
              </a:lnSpc>
              <a:buNone/>
            </a:pPr>
            <a:r>
              <a:rPr lang="de-DE" dirty="0"/>
              <a:t>8.6	Instrumentierung</a:t>
            </a:r>
          </a:p>
          <a:p>
            <a:pPr marL="806450" indent="4763">
              <a:lnSpc>
                <a:spcPct val="100000"/>
              </a:lnSpc>
              <a:spcBef>
                <a:spcPts val="300"/>
              </a:spcBef>
              <a:spcAft>
                <a:spcPts val="600"/>
              </a:spcAft>
              <a:buNone/>
            </a:pPr>
            <a:r>
              <a:rPr lang="en-US" sz="1600" i="1" dirty="0">
                <a:solidFill>
                  <a:srgbClr val="044C96"/>
                </a:solidFill>
              </a:rPr>
              <a:t>Instruments</a:t>
            </a:r>
            <a:endParaRPr lang="de-DE" sz="1600" i="1" dirty="0">
              <a:solidFill>
                <a:srgbClr val="044C96"/>
              </a:solidFill>
            </a:endParaRPr>
          </a:p>
          <a:p>
            <a:pPr marL="541338" indent="-541338">
              <a:lnSpc>
                <a:spcPct val="100000"/>
              </a:lnSpc>
              <a:buNone/>
            </a:pPr>
            <a:r>
              <a:rPr lang="de-DE" dirty="0">
                <a:solidFill>
                  <a:schemeClr val="bg1">
                    <a:lumMod val="75000"/>
                  </a:schemeClr>
                </a:solidFill>
              </a:rPr>
              <a:t>8.7	Aufrüsten von Segelflugzeugen, Ruderanschlüsse</a:t>
            </a:r>
          </a:p>
          <a:p>
            <a:pPr marL="806450" indent="4763">
              <a:lnSpc>
                <a:spcPct val="100000"/>
              </a:lnSpc>
              <a:spcBef>
                <a:spcPts val="300"/>
              </a:spcBef>
              <a:spcAft>
                <a:spcPts val="600"/>
              </a:spcAft>
              <a:buNone/>
            </a:pPr>
            <a:r>
              <a:rPr lang="en-US" sz="1600" i="1" dirty="0">
                <a:solidFill>
                  <a:schemeClr val="bg1">
                    <a:lumMod val="75000"/>
                  </a:schemeClr>
                </a:solidFill>
              </a:rPr>
              <a:t>Rigging of aircraft, connection of control surfaces</a:t>
            </a:r>
            <a:endParaRPr lang="de-DE" sz="1600" dirty="0">
              <a:solidFill>
                <a:schemeClr val="bg1">
                  <a:lumMod val="75000"/>
                </a:schemeClr>
              </a:solidFill>
            </a:endParaRPr>
          </a:p>
        </p:txBody>
      </p:sp>
      <p:sp>
        <p:nvSpPr>
          <p:cNvPr id="8" name="Inhaltsplatzhalter 7">
            <a:extLst>
              <a:ext uri="{FF2B5EF4-FFF2-40B4-BE49-F238E27FC236}">
                <a16:creationId xmlns:a16="http://schemas.microsoft.com/office/drawing/2014/main" id="{31FCA577-669C-4922-8123-B172E19636C3}"/>
              </a:ext>
            </a:extLst>
          </p:cNvPr>
          <p:cNvSpPr>
            <a:spLocks noGrp="1"/>
          </p:cNvSpPr>
          <p:nvPr>
            <p:ph sz="half" idx="2"/>
          </p:nvPr>
        </p:nvSpPr>
        <p:spPr/>
        <p:txBody>
          <a:bodyPr>
            <a:normAutofit/>
          </a:bodyPr>
          <a:lstStyle/>
          <a:p>
            <a:pPr marL="541338" indent="-541338">
              <a:buNone/>
            </a:pPr>
            <a:r>
              <a:rPr lang="de-DE" dirty="0">
                <a:solidFill>
                  <a:schemeClr val="bg1">
                    <a:lumMod val="75000"/>
                  </a:schemeClr>
                </a:solidFill>
              </a:rPr>
              <a:t>8.8	Handbücher und Betriebsanweisungen</a:t>
            </a:r>
          </a:p>
          <a:p>
            <a:pPr marL="806450" indent="4763">
              <a:spcBef>
                <a:spcPts val="300"/>
              </a:spcBef>
              <a:spcAft>
                <a:spcPts val="600"/>
              </a:spcAft>
              <a:buNone/>
            </a:pPr>
            <a:r>
              <a:rPr lang="en-US" sz="1600" i="1" dirty="0">
                <a:solidFill>
                  <a:schemeClr val="bg1">
                    <a:lumMod val="75000"/>
                  </a:schemeClr>
                </a:solidFill>
              </a:rPr>
              <a:t>Manuals and documents </a:t>
            </a:r>
          </a:p>
          <a:p>
            <a:pPr marL="541338" indent="-541338">
              <a:buNone/>
            </a:pPr>
            <a:r>
              <a:rPr lang="de-DE" dirty="0">
                <a:solidFill>
                  <a:schemeClr val="bg1">
                    <a:lumMod val="75000"/>
                  </a:schemeClr>
                </a:solidFill>
              </a:rPr>
              <a:t>8.9	Lufttüchtigkeit und Instandhaltung</a:t>
            </a:r>
          </a:p>
          <a:p>
            <a:pPr marL="806450" indent="4763">
              <a:spcBef>
                <a:spcPts val="300"/>
              </a:spcBef>
              <a:spcAft>
                <a:spcPts val="600"/>
              </a:spcAft>
              <a:buNone/>
            </a:pPr>
            <a:r>
              <a:rPr lang="en-US" sz="1600" i="1" dirty="0">
                <a:solidFill>
                  <a:schemeClr val="bg1">
                    <a:lumMod val="75000"/>
                  </a:schemeClr>
                </a:solidFill>
              </a:rPr>
              <a:t>Airworthiness and maintenance </a:t>
            </a:r>
            <a:endParaRPr lang="de-DE" sz="1600" i="1" dirty="0">
              <a:solidFill>
                <a:schemeClr val="bg1">
                  <a:lumMod val="75000"/>
                </a:schemeClr>
              </a:solidFill>
            </a:endParaRPr>
          </a:p>
          <a:p>
            <a:pPr marL="541338" indent="-541338">
              <a:buNone/>
            </a:pPr>
            <a:r>
              <a:rPr lang="de-DE" dirty="0">
                <a:solidFill>
                  <a:schemeClr val="bg1">
                    <a:lumMod val="75000"/>
                  </a:schemeClr>
                </a:solidFill>
              </a:rPr>
              <a:t>8.10	Zelle, Motoren und Propeller</a:t>
            </a:r>
          </a:p>
          <a:p>
            <a:pPr marL="806450" indent="4763">
              <a:spcBef>
                <a:spcPts val="300"/>
              </a:spcBef>
              <a:spcAft>
                <a:spcPts val="600"/>
              </a:spcAft>
              <a:buNone/>
            </a:pPr>
            <a:r>
              <a:rPr lang="en-US" sz="1600" i="1" dirty="0">
                <a:solidFill>
                  <a:schemeClr val="bg1">
                    <a:lumMod val="75000"/>
                  </a:schemeClr>
                </a:solidFill>
              </a:rPr>
              <a:t>Airframe, engines and propellers </a:t>
            </a:r>
            <a:endParaRPr lang="de-DE" sz="1600" i="1" dirty="0">
              <a:solidFill>
                <a:schemeClr val="bg1">
                  <a:lumMod val="75000"/>
                </a:schemeClr>
              </a:solidFill>
            </a:endParaRPr>
          </a:p>
          <a:p>
            <a:pPr marL="541338" indent="-541338">
              <a:buNone/>
            </a:pPr>
            <a:r>
              <a:rPr lang="de-DE" dirty="0">
                <a:solidFill>
                  <a:schemeClr val="bg1">
                    <a:lumMod val="75000"/>
                  </a:schemeClr>
                </a:solidFill>
              </a:rPr>
              <a:t>8.11	Wasserballastanlagen</a:t>
            </a:r>
          </a:p>
          <a:p>
            <a:pPr marL="806450" indent="4763">
              <a:spcBef>
                <a:spcPts val="300"/>
              </a:spcBef>
              <a:spcAft>
                <a:spcPts val="600"/>
              </a:spcAft>
              <a:buNone/>
            </a:pPr>
            <a:r>
              <a:rPr lang="en-US" sz="1600" i="1" dirty="0">
                <a:solidFill>
                  <a:schemeClr val="bg1">
                    <a:lumMod val="75000"/>
                  </a:schemeClr>
                </a:solidFill>
              </a:rPr>
              <a:t>Water ballast systems </a:t>
            </a:r>
          </a:p>
          <a:p>
            <a:pPr marL="541338" indent="-541338">
              <a:buNone/>
            </a:pPr>
            <a:r>
              <a:rPr lang="de-DE" dirty="0">
                <a:solidFill>
                  <a:schemeClr val="bg1">
                    <a:lumMod val="75000"/>
                  </a:schemeClr>
                </a:solidFill>
              </a:rPr>
              <a:t>8.12	Batterien (Kapazität und Einsatzgrenzen)</a:t>
            </a:r>
          </a:p>
          <a:p>
            <a:pPr marL="806450" indent="4763">
              <a:spcBef>
                <a:spcPts val="300"/>
              </a:spcBef>
              <a:spcAft>
                <a:spcPts val="600"/>
              </a:spcAft>
              <a:buNone/>
            </a:pPr>
            <a:r>
              <a:rPr lang="en-US" sz="1600" i="1" dirty="0">
                <a:solidFill>
                  <a:schemeClr val="bg1">
                    <a:lumMod val="75000"/>
                  </a:schemeClr>
                </a:solidFill>
              </a:rPr>
              <a:t>Batteries (performance and operational limitations)</a:t>
            </a:r>
            <a:endParaRPr lang="de-DE" sz="1600" i="1" dirty="0">
              <a:solidFill>
                <a:schemeClr val="bg1">
                  <a:lumMod val="75000"/>
                </a:schemeClr>
              </a:solidFill>
            </a:endParaRPr>
          </a:p>
          <a:p>
            <a:pPr marL="541338" indent="-541338">
              <a:buNone/>
            </a:pPr>
            <a:r>
              <a:rPr lang="de-DE" dirty="0">
                <a:solidFill>
                  <a:schemeClr val="bg1">
                    <a:lumMod val="75000"/>
                  </a:schemeClr>
                </a:solidFill>
              </a:rPr>
              <a:t>8.13	Rettungsfallschirme </a:t>
            </a:r>
          </a:p>
          <a:p>
            <a:pPr marL="806450" indent="4763">
              <a:spcBef>
                <a:spcPts val="300"/>
              </a:spcBef>
              <a:spcAft>
                <a:spcPts val="600"/>
              </a:spcAft>
              <a:buNone/>
            </a:pPr>
            <a:r>
              <a:rPr lang="en-US" sz="1600" i="1" dirty="0">
                <a:solidFill>
                  <a:schemeClr val="bg1">
                    <a:lumMod val="75000"/>
                  </a:schemeClr>
                </a:solidFill>
              </a:rPr>
              <a:t>Emergency parachutes</a:t>
            </a:r>
            <a:endParaRPr lang="de-DE" sz="1600" i="1" dirty="0">
              <a:solidFill>
                <a:schemeClr val="bg1">
                  <a:lumMod val="75000"/>
                </a:schemeClr>
              </a:solidFill>
            </a:endParaRPr>
          </a:p>
          <a:p>
            <a:pPr marL="541338" indent="-541338">
              <a:buNone/>
            </a:pPr>
            <a:r>
              <a:rPr lang="de-DE" dirty="0">
                <a:solidFill>
                  <a:schemeClr val="bg1">
                    <a:lumMod val="75000"/>
                  </a:schemeClr>
                </a:solidFill>
              </a:rPr>
              <a:t>8.14	Notaustiegshilfen </a:t>
            </a:r>
          </a:p>
          <a:p>
            <a:pPr marL="806450" indent="4763">
              <a:spcBef>
                <a:spcPts val="300"/>
              </a:spcBef>
              <a:spcAft>
                <a:spcPts val="600"/>
              </a:spcAft>
              <a:buNone/>
            </a:pPr>
            <a:r>
              <a:rPr lang="en-US" sz="1600" i="1" dirty="0">
                <a:solidFill>
                  <a:schemeClr val="bg1">
                    <a:lumMod val="75000"/>
                  </a:schemeClr>
                </a:solidFill>
              </a:rPr>
              <a:t>Emergency bail-out aid</a:t>
            </a:r>
            <a:endParaRPr lang="de-DE" sz="1600" dirty="0">
              <a:solidFill>
                <a:schemeClr val="bg1">
                  <a:lumMod val="75000"/>
                </a:schemeClr>
              </a:solidFill>
            </a:endParaRPr>
          </a:p>
        </p:txBody>
      </p:sp>
    </p:spTree>
    <p:extLst>
      <p:ext uri="{BB962C8B-B14F-4D97-AF65-F5344CB8AC3E}">
        <p14:creationId xmlns:p14="http://schemas.microsoft.com/office/powerpoint/2010/main" val="1396868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899F21-B60E-4CCF-A265-E5A0A700F6B5}"/>
              </a:ext>
            </a:extLst>
          </p:cNvPr>
          <p:cNvSpPr>
            <a:spLocks noGrp="1"/>
          </p:cNvSpPr>
          <p:nvPr>
            <p:ph type="title"/>
          </p:nvPr>
        </p:nvSpPr>
        <p:spPr/>
        <p:txBody>
          <a:bodyPr>
            <a:noAutofit/>
          </a:bodyPr>
          <a:lstStyle/>
          <a:p>
            <a:r>
              <a:rPr lang="de-DE" sz="2400" dirty="0"/>
              <a:t>Total-kompensiertes Variometer mit TE-Venturi</a:t>
            </a:r>
          </a:p>
        </p:txBody>
      </p:sp>
      <p:sp>
        <p:nvSpPr>
          <p:cNvPr id="3" name="Inhaltsplatzhalter 2">
            <a:extLst>
              <a:ext uri="{FF2B5EF4-FFF2-40B4-BE49-F238E27FC236}">
                <a16:creationId xmlns:a16="http://schemas.microsoft.com/office/drawing/2014/main" id="{632FD6DA-E28A-4154-805B-6E8D805A3F59}"/>
              </a:ext>
            </a:extLst>
          </p:cNvPr>
          <p:cNvSpPr>
            <a:spLocks noGrp="1"/>
          </p:cNvSpPr>
          <p:nvPr>
            <p:ph idx="1"/>
          </p:nvPr>
        </p:nvSpPr>
        <p:spPr>
          <a:xfrm>
            <a:off x="838199" y="1270276"/>
            <a:ext cx="10515600" cy="4951137"/>
          </a:xfrm>
        </p:spPr>
        <p:txBody>
          <a:bodyPr/>
          <a:lstStyle/>
          <a:p>
            <a:endParaRPr lang="de-DE" dirty="0"/>
          </a:p>
        </p:txBody>
      </p:sp>
      <p:pic>
        <p:nvPicPr>
          <p:cNvPr id="4" name="Picture 2">
            <a:extLst>
              <a:ext uri="{FF2B5EF4-FFF2-40B4-BE49-F238E27FC236}">
                <a16:creationId xmlns:a16="http://schemas.microsoft.com/office/drawing/2014/main" id="{70EA92B0-3130-45E3-811C-00B2F82621B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00062" y="1235901"/>
            <a:ext cx="11191875" cy="5309428"/>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128449C4-10FC-4D62-8E6F-FE9580FAD8DF}"/>
              </a:ext>
            </a:extLst>
          </p:cNvPr>
          <p:cNvSpPr txBox="1"/>
          <p:nvPr/>
        </p:nvSpPr>
        <p:spPr>
          <a:xfrm>
            <a:off x="1219199" y="1397721"/>
            <a:ext cx="2121645" cy="346699"/>
          </a:xfrm>
          <a:prstGeom prst="rect">
            <a:avLst/>
          </a:prstGeom>
          <a:solidFill>
            <a:schemeClr val="bg1"/>
          </a:solidFill>
        </p:spPr>
        <p:txBody>
          <a:bodyPr wrap="square" rtlCol="0">
            <a:spAutoFit/>
          </a:bodyPr>
          <a:lstStyle/>
          <a:p>
            <a:r>
              <a:rPr lang="de-DE" dirty="0"/>
              <a:t>        Ausgleichsgefäß</a:t>
            </a:r>
          </a:p>
        </p:txBody>
      </p:sp>
      <p:sp>
        <p:nvSpPr>
          <p:cNvPr id="6" name="Textplatzhalter 9">
            <a:extLst>
              <a:ext uri="{FF2B5EF4-FFF2-40B4-BE49-F238E27FC236}">
                <a16:creationId xmlns:a16="http://schemas.microsoft.com/office/drawing/2014/main" id="{58D306F7-5FDD-480C-B19E-13ED2A1EAA25}"/>
              </a:ext>
            </a:extLst>
          </p:cNvPr>
          <p:cNvSpPr txBox="1">
            <a:spLocks/>
          </p:cNvSpPr>
          <p:nvPr/>
        </p:nvSpPr>
        <p:spPr>
          <a:xfrm>
            <a:off x="5753744" y="6607615"/>
            <a:ext cx="890897" cy="288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Variometer</a:t>
            </a:r>
          </a:p>
        </p:txBody>
      </p:sp>
    </p:spTree>
    <p:extLst>
      <p:ext uri="{BB962C8B-B14F-4D97-AF65-F5344CB8AC3E}">
        <p14:creationId xmlns:p14="http://schemas.microsoft.com/office/powerpoint/2010/main" val="2579953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8.6.1  Anzeigegeräte  (vorwiegend motorisierte Segelflugzeuge und TMG)</a:t>
            </a:r>
          </a:p>
          <a:p>
            <a:pPr marL="541338" indent="-541338">
              <a:lnSpc>
                <a:spcPct val="100000"/>
              </a:lnSpc>
              <a:buNone/>
            </a:pPr>
            <a:r>
              <a:rPr lang="de-DE" dirty="0">
                <a:solidFill>
                  <a:schemeClr val="bg1">
                    <a:lumMod val="75000"/>
                  </a:schemeClr>
                </a:solidFill>
              </a:rPr>
              <a:t>8.6.2  Luftwertegeräte  (Druck und Temperatur)</a:t>
            </a:r>
          </a:p>
          <a:p>
            <a:pPr marL="541338" indent="-541338">
              <a:lnSpc>
                <a:spcPct val="100000"/>
              </a:lnSpc>
              <a:buNone/>
            </a:pPr>
            <a:r>
              <a:rPr lang="de-DE" dirty="0">
                <a:solidFill>
                  <a:schemeClr val="bg1">
                    <a:lumMod val="75000"/>
                  </a:schemeClr>
                </a:solidFill>
              </a:rPr>
              <a:t>8.6.3  Höhenmesser</a:t>
            </a:r>
          </a:p>
          <a:p>
            <a:pPr marL="541338" indent="-541338">
              <a:lnSpc>
                <a:spcPct val="100000"/>
              </a:lnSpc>
              <a:buNone/>
            </a:pPr>
            <a:r>
              <a:rPr lang="de-DE" dirty="0">
                <a:solidFill>
                  <a:schemeClr val="bg1">
                    <a:lumMod val="75000"/>
                  </a:schemeClr>
                </a:solidFill>
              </a:rPr>
              <a:t>8.6.4  Variometer</a:t>
            </a:r>
          </a:p>
          <a:p>
            <a:pPr marL="541338" indent="-541338">
              <a:lnSpc>
                <a:spcPct val="100000"/>
              </a:lnSpc>
              <a:buNone/>
            </a:pPr>
            <a:r>
              <a:rPr lang="de-DE" dirty="0"/>
              <a:t>8.6.5  Fahrtmesser</a:t>
            </a:r>
          </a:p>
          <a:p>
            <a:pPr marL="541338" indent="-541338">
              <a:lnSpc>
                <a:spcPct val="100000"/>
              </a:lnSpc>
              <a:buNone/>
            </a:pPr>
            <a:r>
              <a:rPr lang="de-DE" dirty="0">
                <a:solidFill>
                  <a:schemeClr val="bg1">
                    <a:lumMod val="75000"/>
                  </a:schemeClr>
                </a:solidFill>
              </a:rPr>
              <a:t>8.6.6  Erdmagnetismus und Kompass</a:t>
            </a:r>
          </a:p>
          <a:p>
            <a:pPr marL="541338" indent="-541338">
              <a:lnSpc>
                <a:spcPct val="100000"/>
              </a:lnSpc>
              <a:buNone/>
            </a:pPr>
            <a:r>
              <a:rPr lang="de-DE" dirty="0">
                <a:solidFill>
                  <a:schemeClr val="bg1">
                    <a:lumMod val="75000"/>
                  </a:schemeClr>
                </a:solidFill>
              </a:rPr>
              <a:t>8.6.7  Kreiselgeräte</a:t>
            </a:r>
          </a:p>
          <a:p>
            <a:pPr marL="541338" indent="-541338">
              <a:lnSpc>
                <a:spcPct val="100000"/>
              </a:lnSpc>
              <a:buNone/>
            </a:pPr>
            <a:r>
              <a:rPr lang="de-DE" dirty="0">
                <a:solidFill>
                  <a:schemeClr val="bg1">
                    <a:lumMod val="75000"/>
                  </a:schemeClr>
                </a:solidFill>
              </a:rPr>
              <a:t>8.6.8  Kommunikationsanlagen</a:t>
            </a:r>
          </a:p>
          <a:p>
            <a:pPr marL="541338" indent="-541338">
              <a:lnSpc>
                <a:spcPct val="100000"/>
              </a:lnSpc>
              <a:buNone/>
            </a:pPr>
            <a:r>
              <a:rPr lang="de-DE" dirty="0">
                <a:solidFill>
                  <a:schemeClr val="bg1">
                    <a:lumMod val="75000"/>
                  </a:schemeClr>
                </a:solidFill>
              </a:rPr>
              <a:t>8.6.9  Alarm- und Zusammenstoßwarnanlagen</a:t>
            </a:r>
          </a:p>
          <a:p>
            <a:pPr marL="541338" indent="-541338">
              <a:lnSpc>
                <a:spcPct val="100000"/>
              </a:lnSpc>
              <a:buNone/>
            </a:pPr>
            <a:r>
              <a:rPr lang="de-DE" dirty="0">
                <a:solidFill>
                  <a:schemeClr val="bg1">
                    <a:lumMod val="75000"/>
                  </a:schemeClr>
                </a:solidFill>
              </a:rPr>
              <a:t>8.6.10  g-Messer (Beschleunigungsmesser  vorwiegend Kunstflug)</a:t>
            </a:r>
          </a:p>
          <a:p>
            <a:pPr marL="541338" indent="-541338">
              <a:lnSpc>
                <a:spcPct val="100000"/>
              </a:lnSpc>
              <a:buNone/>
            </a:pPr>
            <a:r>
              <a:rPr lang="de-DE" dirty="0">
                <a:solidFill>
                  <a:schemeClr val="bg1">
                    <a:lumMod val="75000"/>
                  </a:schemeClr>
                </a:solidFill>
              </a:rPr>
              <a:t>8.6.11  Elektronische Instrumentensysteme </a:t>
            </a:r>
            <a:endParaRPr lang="de-DE" sz="1600" dirty="0">
              <a:solidFill>
                <a:schemeClr val="bg1">
                  <a:lumMod val="75000"/>
                </a:schemeClr>
              </a:solidFill>
            </a:endParaRPr>
          </a:p>
        </p:txBody>
      </p:sp>
    </p:spTree>
    <p:extLst>
      <p:ext uri="{BB962C8B-B14F-4D97-AF65-F5344CB8AC3E}">
        <p14:creationId xmlns:p14="http://schemas.microsoft.com/office/powerpoint/2010/main" val="2683019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C55CFF-36F0-4E3C-850F-A90139FA2EB4}"/>
              </a:ext>
            </a:extLst>
          </p:cNvPr>
          <p:cNvSpPr>
            <a:spLocks noGrp="1"/>
          </p:cNvSpPr>
          <p:nvPr>
            <p:ph type="title"/>
          </p:nvPr>
        </p:nvSpPr>
        <p:spPr/>
        <p:txBody>
          <a:bodyPr>
            <a:noAutofit/>
          </a:bodyPr>
          <a:lstStyle/>
          <a:p>
            <a:r>
              <a:rPr lang="de-DE" sz="2400" dirty="0"/>
              <a:t>Der Fahrtmesser misst denn Staudruck abzüglich des Gesamtdrucks</a:t>
            </a:r>
          </a:p>
        </p:txBody>
      </p:sp>
      <p:pic>
        <p:nvPicPr>
          <p:cNvPr id="4" name="Picture 2">
            <a:extLst>
              <a:ext uri="{FF2B5EF4-FFF2-40B4-BE49-F238E27FC236}">
                <a16:creationId xmlns:a16="http://schemas.microsoft.com/office/drawing/2014/main" id="{68B36C99-1060-4853-9D0E-4B29ED4F908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87973" y="2031208"/>
            <a:ext cx="6648450" cy="4068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7F50EFC-B9A7-4287-82EE-4D6EA187273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69010" y="2325756"/>
            <a:ext cx="3535017" cy="3511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E9A78745-40B8-09DA-0CAF-F9BB0B4A2C0B}"/>
              </a:ext>
            </a:extLst>
          </p:cNvPr>
          <p:cNvSpPr txBox="1"/>
          <p:nvPr/>
        </p:nvSpPr>
        <p:spPr>
          <a:xfrm>
            <a:off x="376417" y="1016951"/>
            <a:ext cx="11345778" cy="923330"/>
          </a:xfrm>
          <a:prstGeom prst="rect">
            <a:avLst/>
          </a:prstGeom>
          <a:noFill/>
        </p:spPr>
        <p:txBody>
          <a:bodyPr wrap="square">
            <a:spAutoFit/>
          </a:bodyPr>
          <a:lstStyle/>
          <a:p>
            <a:pPr marL="285750" indent="-285750">
              <a:buFont typeface="Arial" panose="020B0604020202020204" pitchFamily="34" charset="0"/>
              <a:buChar char="•"/>
            </a:pPr>
            <a:r>
              <a:rPr lang="de-DE" dirty="0"/>
              <a:t>Die Deformation der Dose und damit der Zeigerausschlag ist wegen q = p</a:t>
            </a:r>
            <a:r>
              <a:rPr lang="de-DE" baseline="-25000" dirty="0"/>
              <a:t>ges</a:t>
            </a:r>
            <a:r>
              <a:rPr lang="de-DE" dirty="0"/>
              <a:t> - p ein Maß für den Staudruck.</a:t>
            </a:r>
          </a:p>
          <a:p>
            <a:pPr marL="285750" indent="-285750">
              <a:buFont typeface="Arial" panose="020B0604020202020204" pitchFamily="34" charset="0"/>
              <a:buChar char="•"/>
            </a:pPr>
            <a:r>
              <a:rPr lang="de-DE" dirty="0"/>
              <a:t>Aus q = p/2 ∙ v² erkennt man, dass der Staudruck (und damit die Fahrtmesseranzeige) nicht nur quadratisch von der Geschwindigkeit abhängig ist, sondern auch von der Luftdichte ρ (Höhen- und Temperaturfehler).</a:t>
            </a:r>
          </a:p>
        </p:txBody>
      </p:sp>
      <p:sp>
        <p:nvSpPr>
          <p:cNvPr id="7" name="Textplatzhalter 9">
            <a:extLst>
              <a:ext uri="{FF2B5EF4-FFF2-40B4-BE49-F238E27FC236}">
                <a16:creationId xmlns:a16="http://schemas.microsoft.com/office/drawing/2014/main" id="{837AC5AE-94F6-4805-9A93-2E6DF88C2A05}"/>
              </a:ext>
            </a:extLst>
          </p:cNvPr>
          <p:cNvSpPr txBox="1">
            <a:spLocks/>
          </p:cNvSpPr>
          <p:nvPr/>
        </p:nvSpPr>
        <p:spPr>
          <a:xfrm>
            <a:off x="5753744" y="6607615"/>
            <a:ext cx="1099340" cy="2503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Fahrtmesser</a:t>
            </a:r>
          </a:p>
        </p:txBody>
      </p:sp>
    </p:spTree>
    <p:extLst>
      <p:ext uri="{BB962C8B-B14F-4D97-AF65-F5344CB8AC3E}">
        <p14:creationId xmlns:p14="http://schemas.microsoft.com/office/powerpoint/2010/main" val="668250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639FCB-2106-1F57-03D0-E4994B4ECA47}"/>
              </a:ext>
            </a:extLst>
          </p:cNvPr>
          <p:cNvSpPr>
            <a:spLocks noGrp="1"/>
          </p:cNvSpPr>
          <p:nvPr>
            <p:ph type="title"/>
          </p:nvPr>
        </p:nvSpPr>
        <p:spPr/>
        <p:txBody>
          <a:bodyPr>
            <a:normAutofit/>
          </a:bodyPr>
          <a:lstStyle/>
          <a:p>
            <a:r>
              <a:rPr lang="de-DE" dirty="0"/>
              <a:t>V</a:t>
            </a:r>
            <a:r>
              <a:rPr lang="de-DE" baseline="-25000" dirty="0"/>
              <a:t>ne</a:t>
            </a:r>
            <a:r>
              <a:rPr lang="de-DE" dirty="0"/>
              <a:t> muss in der Höhe angepasst werden</a:t>
            </a:r>
          </a:p>
        </p:txBody>
      </p:sp>
      <p:sp>
        <p:nvSpPr>
          <p:cNvPr id="4" name="Foliennummernplatzhalter 3">
            <a:extLst>
              <a:ext uri="{FF2B5EF4-FFF2-40B4-BE49-F238E27FC236}">
                <a16:creationId xmlns:a16="http://schemas.microsoft.com/office/drawing/2014/main" id="{B0346567-4FBD-DE4C-B0BE-8D294B2E5E25}"/>
              </a:ext>
            </a:extLst>
          </p:cNvPr>
          <p:cNvSpPr>
            <a:spLocks noGrp="1"/>
          </p:cNvSpPr>
          <p:nvPr>
            <p:ph type="sldNum" sz="quarter" idx="12"/>
          </p:nvPr>
        </p:nvSpPr>
        <p:spPr/>
        <p:txBody>
          <a:bodyPr/>
          <a:lstStyle/>
          <a:p>
            <a:fld id="{EA7A0297-C0D7-4773-8C33-4B8B14BC8223}" type="slidenum">
              <a:rPr lang="de-DE" smtClean="0"/>
              <a:t>23</a:t>
            </a:fld>
            <a:endParaRPr lang="de-DE" dirty="0"/>
          </a:p>
        </p:txBody>
      </p:sp>
      <p:pic>
        <p:nvPicPr>
          <p:cNvPr id="8" name="Inhaltsplatzhalter 7">
            <a:extLst>
              <a:ext uri="{FF2B5EF4-FFF2-40B4-BE49-F238E27FC236}">
                <a16:creationId xmlns:a16="http://schemas.microsoft.com/office/drawing/2014/main" id="{C86DA24A-37AC-C92D-E760-D091C1A92C8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179388" y="1105016"/>
            <a:ext cx="11788775" cy="5125805"/>
          </a:xfrm>
          <a:prstGeom prst="rect">
            <a:avLst/>
          </a:prstGeom>
          <a:noFill/>
          <a:extLst>
            <a:ext uri="{909E8E84-426E-40DD-AFC4-6F175D3DCCD1}">
              <a14:hiddenFill xmlns:a14="http://schemas.microsoft.com/office/drawing/2010/main">
                <a:solidFill>
                  <a:srgbClr val="FFFFFF"/>
                </a:solidFill>
              </a14:hiddenFill>
            </a:ext>
          </a:extLst>
        </p:spPr>
      </p:pic>
      <p:sp>
        <p:nvSpPr>
          <p:cNvPr id="9" name="Pfeil: nach unten 8">
            <a:extLst>
              <a:ext uri="{FF2B5EF4-FFF2-40B4-BE49-F238E27FC236}">
                <a16:creationId xmlns:a16="http://schemas.microsoft.com/office/drawing/2014/main" id="{6D705934-F4B5-7085-6E21-48CF9CE27B4B}"/>
              </a:ext>
            </a:extLst>
          </p:cNvPr>
          <p:cNvSpPr/>
          <p:nvPr/>
        </p:nvSpPr>
        <p:spPr>
          <a:xfrm rot="20273182">
            <a:off x="764548" y="2433137"/>
            <a:ext cx="1377147" cy="1991726"/>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platzhalter 9">
            <a:extLst>
              <a:ext uri="{FF2B5EF4-FFF2-40B4-BE49-F238E27FC236}">
                <a16:creationId xmlns:a16="http://schemas.microsoft.com/office/drawing/2014/main" id="{EDA9F83E-FC80-4491-9EA4-322D98038A35}"/>
              </a:ext>
            </a:extLst>
          </p:cNvPr>
          <p:cNvSpPr txBox="1">
            <a:spLocks/>
          </p:cNvSpPr>
          <p:nvPr/>
        </p:nvSpPr>
        <p:spPr>
          <a:xfrm>
            <a:off x="5753744" y="6607615"/>
            <a:ext cx="1099340" cy="2503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Fahrtmesser</a:t>
            </a:r>
          </a:p>
        </p:txBody>
      </p:sp>
    </p:spTree>
    <p:extLst>
      <p:ext uri="{BB962C8B-B14F-4D97-AF65-F5344CB8AC3E}">
        <p14:creationId xmlns:p14="http://schemas.microsoft.com/office/powerpoint/2010/main" val="2806202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8.6.1  Anzeigegeräte  (vorwiegend motorisierte Segelflugzeuge und TMG)</a:t>
            </a:r>
          </a:p>
          <a:p>
            <a:pPr marL="541338" indent="-541338">
              <a:lnSpc>
                <a:spcPct val="100000"/>
              </a:lnSpc>
              <a:buNone/>
            </a:pPr>
            <a:r>
              <a:rPr lang="de-DE" dirty="0">
                <a:solidFill>
                  <a:schemeClr val="bg1">
                    <a:lumMod val="75000"/>
                  </a:schemeClr>
                </a:solidFill>
              </a:rPr>
              <a:t>8.6.2  Luftwertegeräte  (Druck und Temperatur)</a:t>
            </a:r>
          </a:p>
          <a:p>
            <a:pPr marL="541338" indent="-541338">
              <a:lnSpc>
                <a:spcPct val="100000"/>
              </a:lnSpc>
              <a:buNone/>
            </a:pPr>
            <a:r>
              <a:rPr lang="de-DE" dirty="0">
                <a:solidFill>
                  <a:schemeClr val="bg1">
                    <a:lumMod val="75000"/>
                  </a:schemeClr>
                </a:solidFill>
              </a:rPr>
              <a:t>8.6.3  Höhenmesser</a:t>
            </a:r>
          </a:p>
          <a:p>
            <a:pPr marL="541338" indent="-541338">
              <a:lnSpc>
                <a:spcPct val="100000"/>
              </a:lnSpc>
              <a:buNone/>
            </a:pPr>
            <a:r>
              <a:rPr lang="de-DE" dirty="0">
                <a:solidFill>
                  <a:schemeClr val="bg1">
                    <a:lumMod val="75000"/>
                  </a:schemeClr>
                </a:solidFill>
              </a:rPr>
              <a:t>8.6.4  Variometer</a:t>
            </a:r>
          </a:p>
          <a:p>
            <a:pPr marL="541338" indent="-541338">
              <a:lnSpc>
                <a:spcPct val="100000"/>
              </a:lnSpc>
              <a:buNone/>
            </a:pPr>
            <a:r>
              <a:rPr lang="de-DE" dirty="0">
                <a:solidFill>
                  <a:schemeClr val="bg1">
                    <a:lumMod val="75000"/>
                  </a:schemeClr>
                </a:solidFill>
              </a:rPr>
              <a:t>8.6.5  Fahrtmesser</a:t>
            </a:r>
          </a:p>
          <a:p>
            <a:pPr marL="541338" indent="-541338">
              <a:lnSpc>
                <a:spcPct val="100000"/>
              </a:lnSpc>
              <a:buNone/>
            </a:pPr>
            <a:r>
              <a:rPr lang="de-DE" dirty="0"/>
              <a:t>8.6.6  Erdmagnetismus und Kompass</a:t>
            </a:r>
          </a:p>
          <a:p>
            <a:pPr marL="541338" indent="-541338">
              <a:lnSpc>
                <a:spcPct val="100000"/>
              </a:lnSpc>
              <a:buNone/>
            </a:pPr>
            <a:r>
              <a:rPr lang="de-DE" dirty="0">
                <a:solidFill>
                  <a:schemeClr val="bg1">
                    <a:lumMod val="75000"/>
                  </a:schemeClr>
                </a:solidFill>
              </a:rPr>
              <a:t>8.6.7  Kreiselgeräte</a:t>
            </a:r>
          </a:p>
          <a:p>
            <a:pPr marL="541338" indent="-541338">
              <a:lnSpc>
                <a:spcPct val="100000"/>
              </a:lnSpc>
              <a:buNone/>
            </a:pPr>
            <a:r>
              <a:rPr lang="de-DE" dirty="0">
                <a:solidFill>
                  <a:schemeClr val="bg1">
                    <a:lumMod val="75000"/>
                  </a:schemeClr>
                </a:solidFill>
              </a:rPr>
              <a:t>8.6.8  Kommunikationsanlagen</a:t>
            </a:r>
          </a:p>
          <a:p>
            <a:pPr marL="541338" indent="-541338">
              <a:lnSpc>
                <a:spcPct val="100000"/>
              </a:lnSpc>
              <a:buNone/>
            </a:pPr>
            <a:r>
              <a:rPr lang="de-DE" dirty="0">
                <a:solidFill>
                  <a:schemeClr val="bg1">
                    <a:lumMod val="75000"/>
                  </a:schemeClr>
                </a:solidFill>
              </a:rPr>
              <a:t>8.6.9  Alarm- und Zusammenstoßwarnanlagen</a:t>
            </a:r>
          </a:p>
          <a:p>
            <a:pPr marL="541338" indent="-541338">
              <a:lnSpc>
                <a:spcPct val="100000"/>
              </a:lnSpc>
              <a:buNone/>
            </a:pPr>
            <a:r>
              <a:rPr lang="de-DE" dirty="0">
                <a:solidFill>
                  <a:schemeClr val="bg1">
                    <a:lumMod val="75000"/>
                  </a:schemeClr>
                </a:solidFill>
              </a:rPr>
              <a:t>8.6.10  g-Messer (Beschleunigungsmesser  vorwiegend Kunstflug)</a:t>
            </a:r>
          </a:p>
          <a:p>
            <a:pPr marL="541338" indent="-541338">
              <a:lnSpc>
                <a:spcPct val="100000"/>
              </a:lnSpc>
              <a:buNone/>
            </a:pPr>
            <a:r>
              <a:rPr lang="de-DE" dirty="0">
                <a:solidFill>
                  <a:schemeClr val="bg1">
                    <a:lumMod val="75000"/>
                  </a:schemeClr>
                </a:solidFill>
              </a:rPr>
              <a:t>8.6.11  Elektronische Instrumentensysteme </a:t>
            </a:r>
            <a:endParaRPr lang="de-DE" sz="1600" dirty="0">
              <a:solidFill>
                <a:schemeClr val="bg1">
                  <a:lumMod val="75000"/>
                </a:schemeClr>
              </a:solidFill>
            </a:endParaRPr>
          </a:p>
        </p:txBody>
      </p:sp>
      <p:sp>
        <p:nvSpPr>
          <p:cNvPr id="2" name="Inhaltsplatzhalter 1">
            <a:extLst>
              <a:ext uri="{FF2B5EF4-FFF2-40B4-BE49-F238E27FC236}">
                <a16:creationId xmlns:a16="http://schemas.microsoft.com/office/drawing/2014/main" id="{F1461697-82C6-2E66-8D5A-6414FB2E2EBC}"/>
              </a:ext>
            </a:extLst>
          </p:cNvPr>
          <p:cNvSpPr>
            <a:spLocks noGrp="1"/>
          </p:cNvSpPr>
          <p:nvPr>
            <p:ph sz="half" idx="2"/>
          </p:nvPr>
        </p:nvSpPr>
        <p:spPr/>
        <p:txBody>
          <a:bodyPr>
            <a:normAutofit/>
          </a:bodyPr>
          <a:lstStyle/>
          <a:p>
            <a:pPr marL="0" indent="0">
              <a:buNone/>
            </a:pPr>
            <a:endParaRPr lang="de-DE" sz="1200" i="1" dirty="0"/>
          </a:p>
          <a:p>
            <a:pPr marL="0" indent="0">
              <a:buNone/>
            </a:pPr>
            <a:endParaRPr lang="de-DE" sz="1200" i="1" dirty="0"/>
          </a:p>
          <a:p>
            <a:pPr marL="0" indent="0">
              <a:buNone/>
            </a:pPr>
            <a:endParaRPr lang="de-DE" sz="1200" i="1" dirty="0"/>
          </a:p>
          <a:p>
            <a:pPr marL="0" indent="0">
              <a:buNone/>
            </a:pPr>
            <a:endParaRPr lang="de-DE" sz="1200" i="1" dirty="0"/>
          </a:p>
          <a:p>
            <a:pPr marL="0" indent="0">
              <a:buNone/>
            </a:pPr>
            <a:endParaRPr lang="de-DE" sz="1200" i="1" dirty="0"/>
          </a:p>
          <a:p>
            <a:pPr marL="0" indent="0">
              <a:buNone/>
            </a:pPr>
            <a:endParaRPr lang="de-DE" sz="1200" i="1" dirty="0"/>
          </a:p>
          <a:p>
            <a:pPr marL="0" indent="0">
              <a:buNone/>
            </a:pPr>
            <a:endParaRPr lang="de-DE" sz="1200" i="1" dirty="0"/>
          </a:p>
          <a:p>
            <a:pPr marL="0" indent="0">
              <a:buNone/>
            </a:pPr>
            <a:endParaRPr lang="de-DE" sz="1200" i="1" dirty="0"/>
          </a:p>
          <a:p>
            <a:pPr marL="0" indent="0">
              <a:buNone/>
            </a:pPr>
            <a:endParaRPr lang="de-DE" sz="1200" i="1" dirty="0"/>
          </a:p>
          <a:p>
            <a:pPr marL="0" indent="0">
              <a:buNone/>
            </a:pPr>
            <a:endParaRPr lang="de-DE" sz="1200" i="1" dirty="0"/>
          </a:p>
          <a:p>
            <a:pPr marL="0" indent="0">
              <a:buNone/>
            </a:pPr>
            <a:endParaRPr lang="de-DE" sz="1200" i="1" dirty="0"/>
          </a:p>
          <a:p>
            <a:pPr marL="0" indent="0">
              <a:buNone/>
            </a:pPr>
            <a:endParaRPr lang="de-DE" sz="1200" i="1" dirty="0"/>
          </a:p>
          <a:p>
            <a:pPr marL="0" indent="0">
              <a:buNone/>
            </a:pPr>
            <a:endParaRPr lang="de-DE" sz="1200" i="1" dirty="0"/>
          </a:p>
          <a:p>
            <a:pPr marL="0" indent="0">
              <a:buNone/>
            </a:pPr>
            <a:endParaRPr lang="de-DE" sz="1200" i="1" dirty="0"/>
          </a:p>
          <a:p>
            <a:pPr marL="0" indent="0">
              <a:buNone/>
            </a:pPr>
            <a:r>
              <a:rPr lang="de-DE" sz="1200" i="1" dirty="0"/>
              <a:t>		Foto: Üli Segelflugbedarf</a:t>
            </a:r>
            <a:endParaRPr lang="de-DE" sz="1200" dirty="0"/>
          </a:p>
        </p:txBody>
      </p:sp>
      <p:pic>
        <p:nvPicPr>
          <p:cNvPr id="4" name="Grafik 3">
            <a:extLst>
              <a:ext uri="{FF2B5EF4-FFF2-40B4-BE49-F238E27FC236}">
                <a16:creationId xmlns:a16="http://schemas.microsoft.com/office/drawing/2014/main" id="{7902A562-13DC-3D49-BE02-7EB66131750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434027" y="1938110"/>
            <a:ext cx="3717721" cy="2981780"/>
          </a:xfrm>
          <a:prstGeom prst="rect">
            <a:avLst/>
          </a:prstGeom>
          <a:noFill/>
          <a:ln>
            <a:noFill/>
          </a:ln>
        </p:spPr>
      </p:pic>
      <p:sp>
        <p:nvSpPr>
          <p:cNvPr id="8" name="Textplatzhalter 9">
            <a:extLst>
              <a:ext uri="{FF2B5EF4-FFF2-40B4-BE49-F238E27FC236}">
                <a16:creationId xmlns:a16="http://schemas.microsoft.com/office/drawing/2014/main" id="{CF976AF3-0124-4E76-BF49-735E625F0C94}"/>
              </a:ext>
            </a:extLst>
          </p:cNvPr>
          <p:cNvSpPr txBox="1">
            <a:spLocks/>
          </p:cNvSpPr>
          <p:nvPr/>
        </p:nvSpPr>
        <p:spPr>
          <a:xfrm>
            <a:off x="5770014" y="6614874"/>
            <a:ext cx="804372" cy="260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Kompass</a:t>
            </a:r>
          </a:p>
        </p:txBody>
      </p:sp>
    </p:spTree>
    <p:extLst>
      <p:ext uri="{BB962C8B-B14F-4D97-AF65-F5344CB8AC3E}">
        <p14:creationId xmlns:p14="http://schemas.microsoft.com/office/powerpoint/2010/main" val="1882571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A020F9-3B10-4D94-8CCB-B77CDDBF0988}"/>
              </a:ext>
            </a:extLst>
          </p:cNvPr>
          <p:cNvSpPr>
            <a:spLocks noGrp="1"/>
          </p:cNvSpPr>
          <p:nvPr>
            <p:ph type="title"/>
          </p:nvPr>
        </p:nvSpPr>
        <p:spPr/>
        <p:txBody>
          <a:bodyPr>
            <a:normAutofit/>
          </a:bodyPr>
          <a:lstStyle/>
          <a:p>
            <a:r>
              <a:rPr lang="de-DE" dirty="0"/>
              <a:t>Der Kompass</a:t>
            </a:r>
          </a:p>
        </p:txBody>
      </p:sp>
      <p:sp>
        <p:nvSpPr>
          <p:cNvPr id="3" name="Inhaltsplatzhalter 2">
            <a:extLst>
              <a:ext uri="{FF2B5EF4-FFF2-40B4-BE49-F238E27FC236}">
                <a16:creationId xmlns:a16="http://schemas.microsoft.com/office/drawing/2014/main" id="{9331BB25-1EA3-43C4-AA79-38EA790663EB}"/>
              </a:ext>
            </a:extLst>
          </p:cNvPr>
          <p:cNvSpPr>
            <a:spLocks noGrp="1"/>
          </p:cNvSpPr>
          <p:nvPr>
            <p:ph idx="1"/>
          </p:nvPr>
        </p:nvSpPr>
        <p:spPr>
          <a:xfrm>
            <a:off x="838200" y="1225826"/>
            <a:ext cx="6344478" cy="4951137"/>
          </a:xfrm>
        </p:spPr>
        <p:txBody>
          <a:bodyPr>
            <a:normAutofit/>
          </a:bodyPr>
          <a:lstStyle/>
          <a:p>
            <a:r>
              <a:rPr lang="de-DE" dirty="0"/>
              <a:t>Der Kompass ist ein Instrument zur Anzeige der Richtung des Erdmagnetfelds </a:t>
            </a:r>
          </a:p>
          <a:p>
            <a:r>
              <a:rPr lang="de-DE" dirty="0"/>
              <a:t>Er dient damit der Bestimmung der Richtung von Nord- und Südpol der Erde</a:t>
            </a:r>
          </a:p>
          <a:p>
            <a:r>
              <a:rPr lang="de-DE" dirty="0"/>
              <a:t>Bei der in Flugzeugen üblichen Bauform des Magnetkompasses sind zwei kräftige Stabmagnete an einem beschrifteten Skalenring (Rose) befestigt. Beide liegen parallel zur Nord/Süd-Achse der Skala. </a:t>
            </a:r>
          </a:p>
          <a:p>
            <a:r>
              <a:rPr lang="de-DE" dirty="0"/>
              <a:t>Dieses System (Schwimmer) wird im sog. Kompasskessel drehbar auf einer Spitze (Pinne) gelagert. </a:t>
            </a:r>
          </a:p>
          <a:p>
            <a:r>
              <a:rPr lang="de-DE" dirty="0"/>
              <a:t>Dabei befindet sich der Schwerpunkt des Magnetsystems unterhalb dieser Spitze, so dass sich die beiden Magnete in der Horizontalebene des Flugzeugs parallel zur örtlichen magnetischen Nord/Süd-Richtung (Kompass Nord) ausrichten.</a:t>
            </a:r>
          </a:p>
          <a:p>
            <a:endParaRPr lang="de-DE" dirty="0"/>
          </a:p>
        </p:txBody>
      </p:sp>
      <p:pic>
        <p:nvPicPr>
          <p:cNvPr id="7" name="Grafik 6">
            <a:extLst>
              <a:ext uri="{FF2B5EF4-FFF2-40B4-BE49-F238E27FC236}">
                <a16:creationId xmlns:a16="http://schemas.microsoft.com/office/drawing/2014/main" id="{770C30D7-A4AB-7FE7-65D6-5576AC735DF8}"/>
              </a:ext>
            </a:extLst>
          </p:cNvPr>
          <p:cNvPicPr>
            <a:picLocks noChangeAspect="1"/>
          </p:cNvPicPr>
          <p:nvPr/>
        </p:nvPicPr>
        <p:blipFill>
          <a:blip r:embed="rId2"/>
          <a:stretch>
            <a:fillRect/>
          </a:stretch>
        </p:blipFill>
        <p:spPr>
          <a:xfrm>
            <a:off x="8127976" y="1312445"/>
            <a:ext cx="3333750" cy="3848100"/>
          </a:xfrm>
          <a:prstGeom prst="rect">
            <a:avLst/>
          </a:prstGeom>
        </p:spPr>
      </p:pic>
      <p:sp>
        <p:nvSpPr>
          <p:cNvPr id="5" name="Textplatzhalter 9">
            <a:extLst>
              <a:ext uri="{FF2B5EF4-FFF2-40B4-BE49-F238E27FC236}">
                <a16:creationId xmlns:a16="http://schemas.microsoft.com/office/drawing/2014/main" id="{7F1B17D9-2000-49E3-BE8B-2F9743C498AA}"/>
              </a:ext>
            </a:extLst>
          </p:cNvPr>
          <p:cNvSpPr txBox="1">
            <a:spLocks/>
          </p:cNvSpPr>
          <p:nvPr/>
        </p:nvSpPr>
        <p:spPr>
          <a:xfrm>
            <a:off x="5770014" y="6614874"/>
            <a:ext cx="804372" cy="260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Kompass</a:t>
            </a:r>
          </a:p>
        </p:txBody>
      </p:sp>
    </p:spTree>
    <p:extLst>
      <p:ext uri="{BB962C8B-B14F-4D97-AF65-F5344CB8AC3E}">
        <p14:creationId xmlns:p14="http://schemas.microsoft.com/office/powerpoint/2010/main" val="4098372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397482-595F-4660-BD65-8EEBF2E574DD}"/>
              </a:ext>
            </a:extLst>
          </p:cNvPr>
          <p:cNvSpPr>
            <a:spLocks noGrp="1"/>
          </p:cNvSpPr>
          <p:nvPr>
            <p:ph type="title"/>
          </p:nvPr>
        </p:nvSpPr>
        <p:spPr/>
        <p:txBody>
          <a:bodyPr>
            <a:normAutofit/>
          </a:bodyPr>
          <a:lstStyle/>
          <a:p>
            <a:r>
              <a:rPr lang="de-DE" dirty="0"/>
              <a:t>Inklination schuld am Kompassfehler</a:t>
            </a:r>
          </a:p>
        </p:txBody>
      </p:sp>
      <p:sp>
        <p:nvSpPr>
          <p:cNvPr id="4" name="Rechteck 3">
            <a:extLst>
              <a:ext uri="{FF2B5EF4-FFF2-40B4-BE49-F238E27FC236}">
                <a16:creationId xmlns:a16="http://schemas.microsoft.com/office/drawing/2014/main" id="{6B4ED84B-94C6-40A5-8161-05A3C3A33C48}"/>
              </a:ext>
            </a:extLst>
          </p:cNvPr>
          <p:cNvSpPr/>
          <p:nvPr/>
        </p:nvSpPr>
        <p:spPr>
          <a:xfrm>
            <a:off x="1192104" y="2506133"/>
            <a:ext cx="10161694" cy="3549227"/>
          </a:xfrm>
          <a:prstGeom prst="rect">
            <a:avLst/>
          </a:prstGeom>
          <a:solidFill>
            <a:srgbClr val="A6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a:extLst>
              <a:ext uri="{FF2B5EF4-FFF2-40B4-BE49-F238E27FC236}">
                <a16:creationId xmlns:a16="http://schemas.microsoft.com/office/drawing/2014/main" id="{CCEFA192-8DC3-4A95-A2D4-1FD0E90FDB66}"/>
              </a:ext>
            </a:extLst>
          </p:cNvPr>
          <p:cNvPicPr>
            <a:picLocks noChangeAspect="1"/>
          </p:cNvPicPr>
          <p:nvPr/>
        </p:nvPicPr>
        <p:blipFill>
          <a:blip r:embed="rId2"/>
          <a:stretch>
            <a:fillRect/>
          </a:stretch>
        </p:blipFill>
        <p:spPr>
          <a:xfrm>
            <a:off x="5221301" y="2661329"/>
            <a:ext cx="5715000" cy="3286125"/>
          </a:xfrm>
          <a:prstGeom prst="rect">
            <a:avLst/>
          </a:prstGeom>
        </p:spPr>
      </p:pic>
      <p:sp>
        <p:nvSpPr>
          <p:cNvPr id="6" name="Textfeld 5">
            <a:extLst>
              <a:ext uri="{FF2B5EF4-FFF2-40B4-BE49-F238E27FC236}">
                <a16:creationId xmlns:a16="http://schemas.microsoft.com/office/drawing/2014/main" id="{41338DDA-F470-4D51-B731-E700CC47C8A4}"/>
              </a:ext>
            </a:extLst>
          </p:cNvPr>
          <p:cNvSpPr txBox="1"/>
          <p:nvPr/>
        </p:nvSpPr>
        <p:spPr>
          <a:xfrm>
            <a:off x="5773274" y="2973907"/>
            <a:ext cx="1987590" cy="646331"/>
          </a:xfrm>
          <a:prstGeom prst="rect">
            <a:avLst/>
          </a:prstGeom>
          <a:solidFill>
            <a:srgbClr val="A6DCF4"/>
          </a:solidFill>
        </p:spPr>
        <p:txBody>
          <a:bodyPr wrap="square" rtlCol="0">
            <a:spAutoFit/>
          </a:bodyPr>
          <a:lstStyle/>
          <a:p>
            <a:r>
              <a:rPr lang="de-DE" dirty="0"/>
              <a:t>Schwerpunkt der </a:t>
            </a:r>
          </a:p>
          <a:p>
            <a:r>
              <a:rPr lang="de-DE" dirty="0"/>
              <a:t>Kompassrose</a:t>
            </a:r>
          </a:p>
        </p:txBody>
      </p:sp>
      <p:sp>
        <p:nvSpPr>
          <p:cNvPr id="7" name="Rechteck 6">
            <a:extLst>
              <a:ext uri="{FF2B5EF4-FFF2-40B4-BE49-F238E27FC236}">
                <a16:creationId xmlns:a16="http://schemas.microsoft.com/office/drawing/2014/main" id="{E38F6E45-5024-417C-BF9F-D52F2533F6AA}"/>
              </a:ext>
            </a:extLst>
          </p:cNvPr>
          <p:cNvSpPr/>
          <p:nvPr/>
        </p:nvSpPr>
        <p:spPr>
          <a:xfrm>
            <a:off x="5260895" y="3112406"/>
            <a:ext cx="512379" cy="369332"/>
          </a:xfrm>
          <a:prstGeom prst="rect">
            <a:avLst/>
          </a:prstGeom>
          <a:solidFill>
            <a:srgbClr val="A6DCF4"/>
          </a:solidFill>
        </p:spPr>
        <p:txBody>
          <a:bodyPr wrap="square" rtlCol="0">
            <a:spAutoFit/>
          </a:bodyPr>
          <a:lstStyle/>
          <a:p>
            <a:endParaRPr lang="de-DE" dirty="0">
              <a:solidFill>
                <a:schemeClr val="tx1"/>
              </a:solidFill>
            </a:endParaRPr>
          </a:p>
        </p:txBody>
      </p:sp>
      <p:sp>
        <p:nvSpPr>
          <p:cNvPr id="8" name="Textfeld 7">
            <a:extLst>
              <a:ext uri="{FF2B5EF4-FFF2-40B4-BE49-F238E27FC236}">
                <a16:creationId xmlns:a16="http://schemas.microsoft.com/office/drawing/2014/main" id="{D781BEF0-398E-4288-950F-592A2024A3C7}"/>
              </a:ext>
            </a:extLst>
          </p:cNvPr>
          <p:cNvSpPr txBox="1"/>
          <p:nvPr/>
        </p:nvSpPr>
        <p:spPr>
          <a:xfrm>
            <a:off x="5710214" y="3852245"/>
            <a:ext cx="813058" cy="369332"/>
          </a:xfrm>
          <a:prstGeom prst="rect">
            <a:avLst/>
          </a:prstGeom>
          <a:solidFill>
            <a:srgbClr val="A6DCF4"/>
          </a:solidFill>
        </p:spPr>
        <p:txBody>
          <a:bodyPr wrap="square" rtlCol="0">
            <a:spAutoFit/>
          </a:bodyPr>
          <a:lstStyle/>
          <a:p>
            <a:r>
              <a:rPr lang="de-DE" dirty="0"/>
              <a:t>Süden</a:t>
            </a:r>
          </a:p>
        </p:txBody>
      </p:sp>
      <p:sp>
        <p:nvSpPr>
          <p:cNvPr id="9" name="Textfeld 8">
            <a:extLst>
              <a:ext uri="{FF2B5EF4-FFF2-40B4-BE49-F238E27FC236}">
                <a16:creationId xmlns:a16="http://schemas.microsoft.com/office/drawing/2014/main" id="{3F4C82E0-4BD8-434C-A514-4AF4AE3B2B8B}"/>
              </a:ext>
            </a:extLst>
          </p:cNvPr>
          <p:cNvSpPr txBox="1"/>
          <p:nvPr/>
        </p:nvSpPr>
        <p:spPr>
          <a:xfrm>
            <a:off x="8484944" y="3852245"/>
            <a:ext cx="1112601" cy="369332"/>
          </a:xfrm>
          <a:prstGeom prst="rect">
            <a:avLst/>
          </a:prstGeom>
          <a:solidFill>
            <a:srgbClr val="A6DCF4"/>
          </a:solidFill>
        </p:spPr>
        <p:txBody>
          <a:bodyPr wrap="square" rtlCol="0">
            <a:spAutoFit/>
          </a:bodyPr>
          <a:lstStyle/>
          <a:p>
            <a:r>
              <a:rPr lang="de-DE" dirty="0"/>
              <a:t>Norden</a:t>
            </a:r>
          </a:p>
        </p:txBody>
      </p:sp>
      <p:sp>
        <p:nvSpPr>
          <p:cNvPr id="10" name="Textfeld 9">
            <a:extLst>
              <a:ext uri="{FF2B5EF4-FFF2-40B4-BE49-F238E27FC236}">
                <a16:creationId xmlns:a16="http://schemas.microsoft.com/office/drawing/2014/main" id="{C729FA8A-D189-43E9-A13C-3B480603F70B}"/>
              </a:ext>
            </a:extLst>
          </p:cNvPr>
          <p:cNvSpPr txBox="1"/>
          <p:nvPr/>
        </p:nvSpPr>
        <p:spPr>
          <a:xfrm>
            <a:off x="8421881" y="3195726"/>
            <a:ext cx="2097947" cy="369332"/>
          </a:xfrm>
          <a:prstGeom prst="rect">
            <a:avLst/>
          </a:prstGeom>
          <a:solidFill>
            <a:srgbClr val="A6DCF4"/>
          </a:solidFill>
        </p:spPr>
        <p:txBody>
          <a:bodyPr wrap="square" rtlCol="0">
            <a:spAutoFit/>
          </a:bodyPr>
          <a:lstStyle/>
          <a:p>
            <a:r>
              <a:rPr lang="de-DE" dirty="0"/>
              <a:t>Aufhängungspunkt</a:t>
            </a:r>
          </a:p>
        </p:txBody>
      </p:sp>
      <p:sp>
        <p:nvSpPr>
          <p:cNvPr id="11" name="Textfeld 10">
            <a:extLst>
              <a:ext uri="{FF2B5EF4-FFF2-40B4-BE49-F238E27FC236}">
                <a16:creationId xmlns:a16="http://schemas.microsoft.com/office/drawing/2014/main" id="{69582651-5525-4EF0-9C09-4B3DB6369DD3}"/>
              </a:ext>
            </a:extLst>
          </p:cNvPr>
          <p:cNvSpPr txBox="1"/>
          <p:nvPr/>
        </p:nvSpPr>
        <p:spPr>
          <a:xfrm>
            <a:off x="8312088" y="5292540"/>
            <a:ext cx="2570913" cy="369332"/>
          </a:xfrm>
          <a:prstGeom prst="rect">
            <a:avLst/>
          </a:prstGeom>
          <a:solidFill>
            <a:srgbClr val="A6DCF4"/>
          </a:solidFill>
        </p:spPr>
        <p:txBody>
          <a:bodyPr wrap="square" rtlCol="0">
            <a:spAutoFit/>
          </a:bodyPr>
          <a:lstStyle/>
          <a:p>
            <a:r>
              <a:rPr lang="de-DE" dirty="0"/>
              <a:t>Winkel der Inklination</a:t>
            </a:r>
          </a:p>
        </p:txBody>
      </p:sp>
      <p:pic>
        <p:nvPicPr>
          <p:cNvPr id="14" name="Grafik 13">
            <a:extLst>
              <a:ext uri="{FF2B5EF4-FFF2-40B4-BE49-F238E27FC236}">
                <a16:creationId xmlns:a16="http://schemas.microsoft.com/office/drawing/2014/main" id="{4B53F98B-5219-4E01-9CA9-9536AD66D4CB}"/>
              </a:ext>
            </a:extLst>
          </p:cNvPr>
          <p:cNvPicPr>
            <a:picLocks noChangeAspect="1"/>
          </p:cNvPicPr>
          <p:nvPr/>
        </p:nvPicPr>
        <p:blipFill>
          <a:blip r:embed="rId3"/>
          <a:stretch>
            <a:fillRect/>
          </a:stretch>
        </p:blipFill>
        <p:spPr>
          <a:xfrm>
            <a:off x="2045864" y="3565058"/>
            <a:ext cx="1857634" cy="1105054"/>
          </a:xfrm>
          <a:prstGeom prst="rect">
            <a:avLst/>
          </a:prstGeom>
        </p:spPr>
      </p:pic>
      <p:sp>
        <p:nvSpPr>
          <p:cNvPr id="3" name="Inhaltsplatzhalter 2">
            <a:extLst>
              <a:ext uri="{FF2B5EF4-FFF2-40B4-BE49-F238E27FC236}">
                <a16:creationId xmlns:a16="http://schemas.microsoft.com/office/drawing/2014/main" id="{D34AEC98-A45A-F2C7-50E5-4C51D580E1D6}"/>
              </a:ext>
            </a:extLst>
          </p:cNvPr>
          <p:cNvSpPr>
            <a:spLocks noGrp="1"/>
          </p:cNvSpPr>
          <p:nvPr>
            <p:ph idx="1"/>
          </p:nvPr>
        </p:nvSpPr>
        <p:spPr>
          <a:xfrm>
            <a:off x="838199" y="1225826"/>
            <a:ext cx="10515599" cy="4951137"/>
          </a:xfrm>
        </p:spPr>
        <p:txBody>
          <a:bodyPr>
            <a:normAutofit/>
          </a:bodyPr>
          <a:lstStyle/>
          <a:p>
            <a:r>
              <a:rPr lang="de-DE" dirty="0"/>
              <a:t>Die Magnetfeldlinien haben auf unserem Breitengrad einen Winkel von fast 60° gegenüber der Erdoberfläche</a:t>
            </a:r>
          </a:p>
          <a:p>
            <a:r>
              <a:rPr lang="de-DE" dirty="0"/>
              <a:t>Die Kompassscheibe würde sich ohne „Gegengewicht“ bzw. verlagerten Schwerpunkt etwas neigen</a:t>
            </a:r>
          </a:p>
          <a:p>
            <a:endParaRPr lang="de-DE" dirty="0"/>
          </a:p>
        </p:txBody>
      </p:sp>
      <p:sp>
        <p:nvSpPr>
          <p:cNvPr id="13" name="Textplatzhalter 9">
            <a:extLst>
              <a:ext uri="{FF2B5EF4-FFF2-40B4-BE49-F238E27FC236}">
                <a16:creationId xmlns:a16="http://schemas.microsoft.com/office/drawing/2014/main" id="{C1C858D3-2C2A-4FD1-9E48-DB1056229BE8}"/>
              </a:ext>
            </a:extLst>
          </p:cNvPr>
          <p:cNvSpPr txBox="1">
            <a:spLocks/>
          </p:cNvSpPr>
          <p:nvPr/>
        </p:nvSpPr>
        <p:spPr>
          <a:xfrm>
            <a:off x="5770014" y="6614874"/>
            <a:ext cx="804372" cy="260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Kompass</a:t>
            </a:r>
          </a:p>
        </p:txBody>
      </p:sp>
    </p:spTree>
    <p:extLst>
      <p:ext uri="{BB962C8B-B14F-4D97-AF65-F5344CB8AC3E}">
        <p14:creationId xmlns:p14="http://schemas.microsoft.com/office/powerpoint/2010/main" val="3240478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F0B02A-ED87-4E70-A3FE-E57E20AB0C6B}"/>
              </a:ext>
            </a:extLst>
          </p:cNvPr>
          <p:cNvSpPr>
            <a:spLocks noGrp="1"/>
          </p:cNvSpPr>
          <p:nvPr>
            <p:ph type="title"/>
          </p:nvPr>
        </p:nvSpPr>
        <p:spPr/>
        <p:txBody>
          <a:bodyPr>
            <a:normAutofit/>
          </a:bodyPr>
          <a:lstStyle/>
          <a:p>
            <a:r>
              <a:rPr lang="de-DE" dirty="0"/>
              <a:t>Kompassdrehfehler</a:t>
            </a:r>
          </a:p>
        </p:txBody>
      </p:sp>
      <p:pic>
        <p:nvPicPr>
          <p:cNvPr id="4" name="Grafik 3">
            <a:extLst>
              <a:ext uri="{FF2B5EF4-FFF2-40B4-BE49-F238E27FC236}">
                <a16:creationId xmlns:a16="http://schemas.microsoft.com/office/drawing/2014/main" id="{11E3DEC4-21AB-46CD-B624-5150FB5821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65084" y="2095913"/>
            <a:ext cx="6283978" cy="1208184"/>
          </a:xfrm>
          <a:prstGeom prst="rect">
            <a:avLst/>
          </a:prstGeom>
        </p:spPr>
      </p:pic>
      <p:sp>
        <p:nvSpPr>
          <p:cNvPr id="5" name="Textfeld 4">
            <a:extLst>
              <a:ext uri="{FF2B5EF4-FFF2-40B4-BE49-F238E27FC236}">
                <a16:creationId xmlns:a16="http://schemas.microsoft.com/office/drawing/2014/main" id="{44EDEF69-2BCF-420E-93F8-A348BF4EBD8B}"/>
              </a:ext>
            </a:extLst>
          </p:cNvPr>
          <p:cNvSpPr txBox="1"/>
          <p:nvPr/>
        </p:nvSpPr>
        <p:spPr>
          <a:xfrm>
            <a:off x="703532" y="2308987"/>
            <a:ext cx="2438399" cy="584775"/>
          </a:xfrm>
          <a:prstGeom prst="rect">
            <a:avLst/>
          </a:prstGeom>
          <a:solidFill>
            <a:schemeClr val="bg1"/>
          </a:solidFill>
        </p:spPr>
        <p:txBody>
          <a:bodyPr wrap="square" rtlCol="0">
            <a:spAutoFit/>
          </a:bodyPr>
          <a:lstStyle/>
          <a:p>
            <a:r>
              <a:rPr lang="de-DE" dirty="0"/>
              <a:t>Nördliche Kurse</a:t>
            </a:r>
          </a:p>
          <a:p>
            <a:r>
              <a:rPr lang="de-DE" sz="1400" i="1" dirty="0"/>
              <a:t>„untersteuern“</a:t>
            </a:r>
          </a:p>
        </p:txBody>
      </p:sp>
      <p:pic>
        <p:nvPicPr>
          <p:cNvPr id="6" name="Grafik 5">
            <a:extLst>
              <a:ext uri="{FF2B5EF4-FFF2-40B4-BE49-F238E27FC236}">
                <a16:creationId xmlns:a16="http://schemas.microsoft.com/office/drawing/2014/main" id="{C60F5E62-8051-494A-A45E-9BA2C28EE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86237" y="3632843"/>
            <a:ext cx="6362825" cy="1208184"/>
          </a:xfrm>
          <a:prstGeom prst="rect">
            <a:avLst/>
          </a:prstGeom>
        </p:spPr>
      </p:pic>
      <p:sp>
        <p:nvSpPr>
          <p:cNvPr id="7" name="Textfeld 6">
            <a:extLst>
              <a:ext uri="{FF2B5EF4-FFF2-40B4-BE49-F238E27FC236}">
                <a16:creationId xmlns:a16="http://schemas.microsoft.com/office/drawing/2014/main" id="{B79E7844-6706-48B6-9977-5472BDFCB2DE}"/>
              </a:ext>
            </a:extLst>
          </p:cNvPr>
          <p:cNvSpPr txBox="1"/>
          <p:nvPr/>
        </p:nvSpPr>
        <p:spPr>
          <a:xfrm>
            <a:off x="703533" y="3853178"/>
            <a:ext cx="2438399" cy="584775"/>
          </a:xfrm>
          <a:prstGeom prst="rect">
            <a:avLst/>
          </a:prstGeom>
          <a:solidFill>
            <a:schemeClr val="bg1"/>
          </a:solidFill>
        </p:spPr>
        <p:txBody>
          <a:bodyPr wrap="square" rtlCol="0">
            <a:spAutoFit/>
          </a:bodyPr>
          <a:lstStyle/>
          <a:p>
            <a:r>
              <a:rPr lang="de-DE" dirty="0"/>
              <a:t>Südliche Kurse</a:t>
            </a:r>
          </a:p>
          <a:p>
            <a:r>
              <a:rPr lang="de-DE" sz="1400" dirty="0"/>
              <a:t>„Überschießen“</a:t>
            </a:r>
          </a:p>
        </p:txBody>
      </p:sp>
      <p:sp>
        <p:nvSpPr>
          <p:cNvPr id="8" name="Textfeld 7">
            <a:extLst>
              <a:ext uri="{FF2B5EF4-FFF2-40B4-BE49-F238E27FC236}">
                <a16:creationId xmlns:a16="http://schemas.microsoft.com/office/drawing/2014/main" id="{73FB06BE-CABF-4127-AD33-3356491DF122}"/>
              </a:ext>
            </a:extLst>
          </p:cNvPr>
          <p:cNvSpPr txBox="1"/>
          <p:nvPr/>
        </p:nvSpPr>
        <p:spPr>
          <a:xfrm>
            <a:off x="661372" y="5275497"/>
            <a:ext cx="2988424" cy="584775"/>
          </a:xfrm>
          <a:prstGeom prst="rect">
            <a:avLst/>
          </a:prstGeom>
          <a:solidFill>
            <a:schemeClr val="bg1"/>
          </a:solidFill>
        </p:spPr>
        <p:txBody>
          <a:bodyPr wrap="square" rtlCol="0">
            <a:spAutoFit/>
          </a:bodyPr>
          <a:lstStyle/>
          <a:p>
            <a:r>
              <a:rPr lang="de-DE" dirty="0"/>
              <a:t>Östliche und westliche Kurse</a:t>
            </a:r>
          </a:p>
          <a:p>
            <a:r>
              <a:rPr lang="de-DE" sz="1400" dirty="0"/>
              <a:t>„exakt ausleiten“ </a:t>
            </a:r>
          </a:p>
        </p:txBody>
      </p:sp>
      <p:pic>
        <p:nvPicPr>
          <p:cNvPr id="9" name="Grafik 8">
            <a:extLst>
              <a:ext uri="{FF2B5EF4-FFF2-40B4-BE49-F238E27FC236}">
                <a16:creationId xmlns:a16="http://schemas.microsoft.com/office/drawing/2014/main" id="{B24B6BB5-3FB8-4140-8327-538BF3BE7D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64362" y="5105734"/>
            <a:ext cx="6484700" cy="1208184"/>
          </a:xfrm>
          <a:prstGeom prst="rect">
            <a:avLst/>
          </a:prstGeom>
        </p:spPr>
      </p:pic>
      <p:sp>
        <p:nvSpPr>
          <p:cNvPr id="10" name="Rechteck 9">
            <a:extLst>
              <a:ext uri="{FF2B5EF4-FFF2-40B4-BE49-F238E27FC236}">
                <a16:creationId xmlns:a16="http://schemas.microsoft.com/office/drawing/2014/main" id="{691EBC30-647C-4EB2-8E5A-EA99CA62F24C}"/>
              </a:ext>
            </a:extLst>
          </p:cNvPr>
          <p:cNvSpPr/>
          <p:nvPr/>
        </p:nvSpPr>
        <p:spPr>
          <a:xfrm>
            <a:off x="445346" y="2040016"/>
            <a:ext cx="10318282" cy="13889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hteck 10">
            <a:extLst>
              <a:ext uri="{FF2B5EF4-FFF2-40B4-BE49-F238E27FC236}">
                <a16:creationId xmlns:a16="http://schemas.microsoft.com/office/drawing/2014/main" id="{58542703-E609-4809-94A9-389CC8DBAF8E}"/>
              </a:ext>
            </a:extLst>
          </p:cNvPr>
          <p:cNvSpPr/>
          <p:nvPr/>
        </p:nvSpPr>
        <p:spPr>
          <a:xfrm>
            <a:off x="445346" y="3570393"/>
            <a:ext cx="10318282" cy="13330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Rechteck 11">
            <a:extLst>
              <a:ext uri="{FF2B5EF4-FFF2-40B4-BE49-F238E27FC236}">
                <a16:creationId xmlns:a16="http://schemas.microsoft.com/office/drawing/2014/main" id="{533EBDFD-9849-4C3C-9C9E-EB400A4705DD}"/>
              </a:ext>
            </a:extLst>
          </p:cNvPr>
          <p:cNvSpPr/>
          <p:nvPr/>
        </p:nvSpPr>
        <p:spPr>
          <a:xfrm>
            <a:off x="445346" y="5028382"/>
            <a:ext cx="10318282" cy="14016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Inhaltsplatzhalter 15">
            <a:extLst>
              <a:ext uri="{FF2B5EF4-FFF2-40B4-BE49-F238E27FC236}">
                <a16:creationId xmlns:a16="http://schemas.microsoft.com/office/drawing/2014/main" id="{694B384B-DFD2-7366-CBE9-4285E3EC1590}"/>
              </a:ext>
            </a:extLst>
          </p:cNvPr>
          <p:cNvSpPr>
            <a:spLocks noGrp="1"/>
          </p:cNvSpPr>
          <p:nvPr>
            <p:ph idx="1"/>
          </p:nvPr>
        </p:nvSpPr>
        <p:spPr>
          <a:xfrm>
            <a:off x="178676" y="848140"/>
            <a:ext cx="11788696" cy="5595980"/>
          </a:xfrm>
        </p:spPr>
        <p:txBody>
          <a:bodyPr/>
          <a:lstStyle/>
          <a:p>
            <a:r>
              <a:rPr lang="de-DE" dirty="0"/>
              <a:t>Linkskurven gegen den Uhrzeigersinn verkleinern die Gradzahl, Rechtskurven im Uhrzeigersinn vergrößern die Gradzahl</a:t>
            </a:r>
          </a:p>
          <a:p>
            <a:r>
              <a:rPr lang="de-DE" dirty="0"/>
              <a:t>Auf Nord- oder Südkurs musst du bis zu 30 Grad vorher ausleiten (untersteuern) oder überschießen</a:t>
            </a:r>
          </a:p>
          <a:p>
            <a:r>
              <a:rPr lang="de-DE" dirty="0"/>
              <a:t>Nur auf Ost- oder Westkurs kannst du exakt die Kurve nach Kompass ausleiten</a:t>
            </a:r>
          </a:p>
        </p:txBody>
      </p:sp>
      <p:sp>
        <p:nvSpPr>
          <p:cNvPr id="13" name="Textplatzhalter 9">
            <a:extLst>
              <a:ext uri="{FF2B5EF4-FFF2-40B4-BE49-F238E27FC236}">
                <a16:creationId xmlns:a16="http://schemas.microsoft.com/office/drawing/2014/main" id="{53E8EFAE-C82D-4508-957F-70622AB5C3F7}"/>
              </a:ext>
            </a:extLst>
          </p:cNvPr>
          <p:cNvSpPr txBox="1">
            <a:spLocks/>
          </p:cNvSpPr>
          <p:nvPr/>
        </p:nvSpPr>
        <p:spPr>
          <a:xfrm>
            <a:off x="5770014" y="6614874"/>
            <a:ext cx="804372" cy="260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Kompass</a:t>
            </a:r>
          </a:p>
        </p:txBody>
      </p:sp>
    </p:spTree>
    <p:extLst>
      <p:ext uri="{BB962C8B-B14F-4D97-AF65-F5344CB8AC3E}">
        <p14:creationId xmlns:p14="http://schemas.microsoft.com/office/powerpoint/2010/main" val="3433816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59A6AE9C-9057-A40F-72B6-6F9D2929D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20" y="1943006"/>
            <a:ext cx="8123851" cy="4571452"/>
          </a:xfrm>
          <a:prstGeom prst="rect">
            <a:avLst/>
          </a:prstGeom>
        </p:spPr>
      </p:pic>
      <p:sp>
        <p:nvSpPr>
          <p:cNvPr id="2" name="Titel 1">
            <a:extLst>
              <a:ext uri="{FF2B5EF4-FFF2-40B4-BE49-F238E27FC236}">
                <a16:creationId xmlns:a16="http://schemas.microsoft.com/office/drawing/2014/main" id="{E43B3E88-3C2B-46A6-AE17-360A18F785ED}"/>
              </a:ext>
            </a:extLst>
          </p:cNvPr>
          <p:cNvSpPr>
            <a:spLocks noGrp="1"/>
          </p:cNvSpPr>
          <p:nvPr>
            <p:ph type="title"/>
          </p:nvPr>
        </p:nvSpPr>
        <p:spPr/>
        <p:txBody>
          <a:bodyPr>
            <a:normAutofit/>
          </a:bodyPr>
          <a:lstStyle/>
          <a:p>
            <a:r>
              <a:rPr lang="de-DE" dirty="0"/>
              <a:t>Kompassdrehfehler</a:t>
            </a:r>
          </a:p>
        </p:txBody>
      </p:sp>
      <p:sp>
        <p:nvSpPr>
          <p:cNvPr id="3" name="Inhaltsplatzhalter 2">
            <a:extLst>
              <a:ext uri="{FF2B5EF4-FFF2-40B4-BE49-F238E27FC236}">
                <a16:creationId xmlns:a16="http://schemas.microsoft.com/office/drawing/2014/main" id="{842662A1-989C-FFAA-1BBF-933F5F8124BF}"/>
              </a:ext>
            </a:extLst>
          </p:cNvPr>
          <p:cNvSpPr>
            <a:spLocks noGrp="1"/>
          </p:cNvSpPr>
          <p:nvPr>
            <p:ph idx="1"/>
          </p:nvPr>
        </p:nvSpPr>
        <p:spPr>
          <a:xfrm>
            <a:off x="178676" y="892788"/>
            <a:ext cx="10794124" cy="5551331"/>
          </a:xfrm>
        </p:spPr>
        <p:txBody>
          <a:bodyPr/>
          <a:lstStyle/>
          <a:p>
            <a:pPr algn="just"/>
            <a:r>
              <a:rPr lang="de-DE" dirty="0"/>
              <a:t>Als Merkregel gilt: Nach Norden vorher ausleiten, nach Süden später ausleiten (überdrehen oder überschießen)</a:t>
            </a:r>
          </a:p>
          <a:p>
            <a:pPr algn="just"/>
            <a:r>
              <a:rPr lang="de-DE" dirty="0"/>
              <a:t>Je nach dem auf welchem Kurs du ausleitest, benötigst du einen kleineren oder größeren „Untersteuer-“ oder „Überdrehwinkel“ – siehe rechte Abbildung</a:t>
            </a:r>
          </a:p>
        </p:txBody>
      </p:sp>
      <p:sp>
        <p:nvSpPr>
          <p:cNvPr id="12" name="Textplatzhalter 9">
            <a:extLst>
              <a:ext uri="{FF2B5EF4-FFF2-40B4-BE49-F238E27FC236}">
                <a16:creationId xmlns:a16="http://schemas.microsoft.com/office/drawing/2014/main" id="{14E3BD18-09CD-4392-8C43-6EC2BB90EFFD}"/>
              </a:ext>
            </a:extLst>
          </p:cNvPr>
          <p:cNvSpPr txBox="1">
            <a:spLocks/>
          </p:cNvSpPr>
          <p:nvPr/>
        </p:nvSpPr>
        <p:spPr>
          <a:xfrm>
            <a:off x="5770014" y="6614874"/>
            <a:ext cx="804372" cy="260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Kompass</a:t>
            </a:r>
          </a:p>
        </p:txBody>
      </p:sp>
      <p:sp>
        <p:nvSpPr>
          <p:cNvPr id="10" name="Textfeld 9">
            <a:extLst>
              <a:ext uri="{FF2B5EF4-FFF2-40B4-BE49-F238E27FC236}">
                <a16:creationId xmlns:a16="http://schemas.microsoft.com/office/drawing/2014/main" id="{07A0DED7-B8C7-4169-B7B7-EA71B3343B98}"/>
              </a:ext>
            </a:extLst>
          </p:cNvPr>
          <p:cNvSpPr txBox="1"/>
          <p:nvPr/>
        </p:nvSpPr>
        <p:spPr>
          <a:xfrm>
            <a:off x="8521944" y="2152815"/>
            <a:ext cx="3617301" cy="4431983"/>
          </a:xfrm>
          <a:prstGeom prst="rect">
            <a:avLst/>
          </a:prstGeom>
          <a:noFill/>
        </p:spPr>
        <p:txBody>
          <a:bodyPr wrap="square" rtlCol="0">
            <a:spAutoFit/>
          </a:bodyPr>
          <a:lstStyle/>
          <a:p>
            <a:pPr algn="just"/>
            <a:r>
              <a:rPr lang="de-DE" sz="1600" dirty="0"/>
              <a:t>Bei moderaten Querneigungen bis ca. 15° gilt in unseren Breiten folgendes:</a:t>
            </a:r>
          </a:p>
          <a:p>
            <a:pPr algn="just"/>
            <a:r>
              <a:rPr lang="de-DE" sz="1600" dirty="0"/>
              <a:t> </a:t>
            </a:r>
          </a:p>
          <a:p>
            <a:pPr algn="just"/>
            <a:r>
              <a:rPr lang="de-DE" sz="1600" dirty="0"/>
              <a:t>für das Ausleiten auf nördliche Kurse …</a:t>
            </a:r>
          </a:p>
          <a:p>
            <a:pPr marL="285750" indent="-285750" algn="just">
              <a:buFont typeface="Arial" panose="020B0604020202020204" pitchFamily="34" charset="0"/>
              <a:buChar char="•"/>
            </a:pPr>
            <a:r>
              <a:rPr lang="de-DE" sz="1600" dirty="0"/>
              <a:t>bei 360° (N) ≈ 30° vorher</a:t>
            </a:r>
          </a:p>
          <a:p>
            <a:pPr marL="285750" indent="-285750" algn="just">
              <a:buFont typeface="Arial" panose="020B0604020202020204" pitchFamily="34" charset="0"/>
              <a:buChar char="•"/>
            </a:pPr>
            <a:r>
              <a:rPr lang="de-DE" sz="1600" dirty="0"/>
              <a:t>bei 330° bzw. 030° ≈ 20° vorher</a:t>
            </a:r>
          </a:p>
          <a:p>
            <a:pPr marL="285750" indent="-285750" algn="just">
              <a:buFont typeface="Arial" panose="020B0604020202020204" pitchFamily="34" charset="0"/>
              <a:buChar char="•"/>
            </a:pPr>
            <a:r>
              <a:rPr lang="de-DE" sz="1600" dirty="0"/>
              <a:t>bei 300° bzw. 060° ≈ 10° vorher</a:t>
            </a:r>
          </a:p>
          <a:p>
            <a:pPr marL="285750" indent="-285750" algn="just">
              <a:buFont typeface="Arial" panose="020B0604020202020204" pitchFamily="34" charset="0"/>
              <a:buChar char="•"/>
            </a:pPr>
            <a:endParaRPr lang="de-DE" sz="1600" dirty="0"/>
          </a:p>
          <a:p>
            <a:pPr algn="just"/>
            <a:r>
              <a:rPr lang="de-DE" sz="1600" dirty="0"/>
              <a:t>für das Ausleiten auf südliche Kurse …</a:t>
            </a:r>
          </a:p>
          <a:p>
            <a:pPr marL="285750" indent="-285750" algn="just">
              <a:buFont typeface="Arial" panose="020B0604020202020204" pitchFamily="34" charset="0"/>
              <a:buChar char="•"/>
            </a:pPr>
            <a:r>
              <a:rPr lang="de-DE" sz="1600" dirty="0"/>
              <a:t>bei 180° (S) ≈ 30° später</a:t>
            </a:r>
          </a:p>
          <a:p>
            <a:pPr marL="285750" indent="-285750" algn="just">
              <a:buFont typeface="Arial" panose="020B0604020202020204" pitchFamily="34" charset="0"/>
              <a:buChar char="•"/>
            </a:pPr>
            <a:r>
              <a:rPr lang="de-DE" sz="1600" dirty="0"/>
              <a:t>bei 150° bzw. 210° ≈ 20° später</a:t>
            </a:r>
          </a:p>
          <a:p>
            <a:pPr marL="285750" indent="-285750" algn="just">
              <a:buFont typeface="Arial" panose="020B0604020202020204" pitchFamily="34" charset="0"/>
              <a:buChar char="•"/>
            </a:pPr>
            <a:r>
              <a:rPr lang="de-DE" sz="1600" dirty="0"/>
              <a:t>bei 120° bzw. 240° ≈ 10° später</a:t>
            </a:r>
          </a:p>
          <a:p>
            <a:pPr marL="285750" indent="-285750" algn="just">
              <a:buFont typeface="Arial" panose="020B0604020202020204" pitchFamily="34" charset="0"/>
              <a:buChar char="•"/>
            </a:pPr>
            <a:endParaRPr lang="de-DE" dirty="0"/>
          </a:p>
          <a:p>
            <a:pPr algn="just"/>
            <a:r>
              <a:rPr lang="de-DE" sz="1600" dirty="0"/>
              <a:t>Je weiter nördlich man sich befindet (geografische Breite) desto stärker der Fehler</a:t>
            </a:r>
          </a:p>
          <a:p>
            <a:endParaRPr lang="de-DE" dirty="0"/>
          </a:p>
        </p:txBody>
      </p:sp>
    </p:spTree>
    <p:extLst>
      <p:ext uri="{BB962C8B-B14F-4D97-AF65-F5344CB8AC3E}">
        <p14:creationId xmlns:p14="http://schemas.microsoft.com/office/powerpoint/2010/main" val="3743121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B0503808-7352-E061-D9EE-6289C6F935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36" y="1934307"/>
            <a:ext cx="8124515" cy="4571826"/>
          </a:xfrm>
          <a:prstGeom prst="rect">
            <a:avLst/>
          </a:prstGeom>
        </p:spPr>
      </p:pic>
      <p:sp>
        <p:nvSpPr>
          <p:cNvPr id="2" name="Titel 1">
            <a:extLst>
              <a:ext uri="{FF2B5EF4-FFF2-40B4-BE49-F238E27FC236}">
                <a16:creationId xmlns:a16="http://schemas.microsoft.com/office/drawing/2014/main" id="{E43B3E88-3C2B-46A6-AE17-360A18F785ED}"/>
              </a:ext>
            </a:extLst>
          </p:cNvPr>
          <p:cNvSpPr>
            <a:spLocks noGrp="1"/>
          </p:cNvSpPr>
          <p:nvPr>
            <p:ph type="title"/>
          </p:nvPr>
        </p:nvSpPr>
        <p:spPr/>
        <p:txBody>
          <a:bodyPr>
            <a:normAutofit/>
          </a:bodyPr>
          <a:lstStyle/>
          <a:p>
            <a:r>
              <a:rPr lang="de-DE" dirty="0"/>
              <a:t>Kompass Beschleunigungsfehler</a:t>
            </a:r>
          </a:p>
        </p:txBody>
      </p:sp>
      <p:sp>
        <p:nvSpPr>
          <p:cNvPr id="3" name="Inhaltsplatzhalter 2">
            <a:extLst>
              <a:ext uri="{FF2B5EF4-FFF2-40B4-BE49-F238E27FC236}">
                <a16:creationId xmlns:a16="http://schemas.microsoft.com/office/drawing/2014/main" id="{842662A1-989C-FFAA-1BBF-933F5F8124BF}"/>
              </a:ext>
            </a:extLst>
          </p:cNvPr>
          <p:cNvSpPr>
            <a:spLocks noGrp="1"/>
          </p:cNvSpPr>
          <p:nvPr>
            <p:ph idx="1"/>
          </p:nvPr>
        </p:nvSpPr>
        <p:spPr>
          <a:xfrm>
            <a:off x="178676" y="914400"/>
            <a:ext cx="10547939" cy="5529719"/>
          </a:xfrm>
        </p:spPr>
        <p:txBody>
          <a:bodyPr/>
          <a:lstStyle/>
          <a:p>
            <a:pPr algn="just"/>
            <a:r>
              <a:rPr lang="de-DE" dirty="0"/>
              <a:t>Der Schwerpunkt der Kompassrose bewirkt, dass sie sich beim Beschleunigen bzw. beim Abbremsen verdreht</a:t>
            </a:r>
          </a:p>
          <a:p>
            <a:pPr algn="just"/>
            <a:r>
              <a:rPr lang="de-DE" dirty="0"/>
              <a:t>Bei exakt Nördlich oder südlichen Kursen ist der Schwerpunkt der Kompassrose in Bewegungsrichtung und es entsteht keine Drehbewegung</a:t>
            </a:r>
          </a:p>
        </p:txBody>
      </p:sp>
      <p:sp>
        <p:nvSpPr>
          <p:cNvPr id="7" name="Textplatzhalter 9">
            <a:extLst>
              <a:ext uri="{FF2B5EF4-FFF2-40B4-BE49-F238E27FC236}">
                <a16:creationId xmlns:a16="http://schemas.microsoft.com/office/drawing/2014/main" id="{57B26399-C091-4000-B8B7-CB23035DEA29}"/>
              </a:ext>
            </a:extLst>
          </p:cNvPr>
          <p:cNvSpPr txBox="1">
            <a:spLocks/>
          </p:cNvSpPr>
          <p:nvPr/>
        </p:nvSpPr>
        <p:spPr>
          <a:xfrm>
            <a:off x="5770014" y="6614874"/>
            <a:ext cx="804372" cy="260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Kompass</a:t>
            </a:r>
          </a:p>
        </p:txBody>
      </p:sp>
      <p:sp>
        <p:nvSpPr>
          <p:cNvPr id="4" name="Rechteck 3">
            <a:extLst>
              <a:ext uri="{FF2B5EF4-FFF2-40B4-BE49-F238E27FC236}">
                <a16:creationId xmlns:a16="http://schemas.microsoft.com/office/drawing/2014/main" id="{01655EDB-849B-487D-996F-06893FD53394}"/>
              </a:ext>
            </a:extLst>
          </p:cNvPr>
          <p:cNvSpPr/>
          <p:nvPr/>
        </p:nvSpPr>
        <p:spPr>
          <a:xfrm>
            <a:off x="8432671" y="1728183"/>
            <a:ext cx="3630375" cy="4801314"/>
          </a:xfrm>
          <a:prstGeom prst="rect">
            <a:avLst/>
          </a:prstGeom>
        </p:spPr>
        <p:txBody>
          <a:bodyPr wrap="square">
            <a:spAutoFit/>
          </a:bodyPr>
          <a:lstStyle/>
          <a:p>
            <a:pPr algn="just"/>
            <a:r>
              <a:rPr lang="de-DE" dirty="0"/>
              <a:t>Beim </a:t>
            </a:r>
            <a:r>
              <a:rPr lang="de-DE" u="sng" dirty="0"/>
              <a:t>Beschleunigen</a:t>
            </a:r>
            <a:r>
              <a:rPr lang="de-DE" dirty="0"/>
              <a:t> auf östlichen oder westlichen Kursen zeigt der Kompass einen </a:t>
            </a:r>
            <a:r>
              <a:rPr lang="de-DE" u="sng" dirty="0"/>
              <a:t>nördlichen</a:t>
            </a:r>
            <a:r>
              <a:rPr lang="de-DE" dirty="0"/>
              <a:t> Kurs an.</a:t>
            </a:r>
          </a:p>
          <a:p>
            <a:endParaRPr lang="de-DE" dirty="0"/>
          </a:p>
          <a:p>
            <a:pPr algn="just"/>
            <a:r>
              <a:rPr lang="de-DE" dirty="0"/>
              <a:t>Beim </a:t>
            </a:r>
            <a:r>
              <a:rPr lang="de-DE" u="sng" dirty="0"/>
              <a:t>Verzögern</a:t>
            </a:r>
            <a:r>
              <a:rPr lang="de-DE" dirty="0"/>
              <a:t> auf östlichen oder westlichen Kursen zeigt der Kompass einen </a:t>
            </a:r>
            <a:r>
              <a:rPr lang="de-DE" u="sng" dirty="0"/>
              <a:t>südlicheren</a:t>
            </a:r>
            <a:r>
              <a:rPr lang="de-DE" dirty="0"/>
              <a:t> Kurs an.</a:t>
            </a:r>
          </a:p>
          <a:p>
            <a:endParaRPr lang="de-DE" dirty="0"/>
          </a:p>
          <a:p>
            <a:pPr marL="439738" indent="-263525" algn="just">
              <a:buFont typeface="Arial" panose="020B0604020202020204" pitchFamily="34" charset="0"/>
              <a:buChar char="•"/>
            </a:pPr>
            <a:r>
              <a:rPr lang="de-DE" dirty="0"/>
              <a:t>Je größer die östlichen oder westliche Komponente desto stärker der Fehler</a:t>
            </a:r>
          </a:p>
          <a:p>
            <a:pPr marL="439738" indent="-263525" algn="just">
              <a:buFont typeface="Arial" panose="020B0604020202020204" pitchFamily="34" charset="0"/>
              <a:buChar char="•"/>
            </a:pPr>
            <a:r>
              <a:rPr lang="de-DE" dirty="0"/>
              <a:t>Je stärker die Beschleunigung oder Verzögerung desto stärker der Fehler</a:t>
            </a:r>
          </a:p>
          <a:p>
            <a:pPr marL="439738" indent="-263525" algn="just">
              <a:buFont typeface="Arial" panose="020B0604020202020204" pitchFamily="34" charset="0"/>
              <a:buChar char="•"/>
              <a:tabLst>
                <a:tab pos="352425" algn="l"/>
              </a:tabLst>
            </a:pPr>
            <a:r>
              <a:rPr lang="de-DE" dirty="0"/>
              <a:t>Je weiter nördlich man sich befindet (geografische Breite) desto stärker der Fehler</a:t>
            </a:r>
          </a:p>
        </p:txBody>
      </p:sp>
    </p:spTree>
    <p:extLst>
      <p:ext uri="{BB962C8B-B14F-4D97-AF65-F5344CB8AC3E}">
        <p14:creationId xmlns:p14="http://schemas.microsoft.com/office/powerpoint/2010/main" val="627018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E1D9E-9566-5586-60AB-1AAC3EA50E4D}"/>
              </a:ext>
            </a:extLst>
          </p:cNvPr>
          <p:cNvSpPr>
            <a:spLocks noGrp="1"/>
          </p:cNvSpPr>
          <p:nvPr>
            <p:ph type="title"/>
          </p:nvPr>
        </p:nvSpPr>
        <p:spPr/>
        <p:txBody>
          <a:bodyPr/>
          <a:lstStyle/>
          <a:p>
            <a:r>
              <a:rPr lang="de-DE" dirty="0"/>
              <a:t>Einteilung der Bordinstrumente</a:t>
            </a:r>
          </a:p>
        </p:txBody>
      </p:sp>
      <p:sp>
        <p:nvSpPr>
          <p:cNvPr id="3" name="Inhaltsplatzhalter 2">
            <a:extLst>
              <a:ext uri="{FF2B5EF4-FFF2-40B4-BE49-F238E27FC236}">
                <a16:creationId xmlns:a16="http://schemas.microsoft.com/office/drawing/2014/main" id="{BA36BB16-7E08-7B11-315E-67FE84AE0223}"/>
              </a:ext>
            </a:extLst>
          </p:cNvPr>
          <p:cNvSpPr>
            <a:spLocks noGrp="1"/>
          </p:cNvSpPr>
          <p:nvPr>
            <p:ph sz="half" idx="1"/>
          </p:nvPr>
        </p:nvSpPr>
        <p:spPr>
          <a:xfrm>
            <a:off x="189186" y="924910"/>
            <a:ext cx="5830614" cy="5475890"/>
          </a:xfrm>
        </p:spPr>
        <p:txBody>
          <a:bodyPr/>
          <a:lstStyle/>
          <a:p>
            <a:pPr marL="0" indent="0">
              <a:buNone/>
            </a:pPr>
            <a:r>
              <a:rPr lang="de-DE" dirty="0"/>
              <a:t>gemäß Luftfahrtgesetzgebung (OPS Part NCO)</a:t>
            </a:r>
          </a:p>
          <a:p>
            <a:r>
              <a:rPr lang="de-DE" dirty="0"/>
              <a:t>Grundausrüstung nach Bauvorschrift CS-22</a:t>
            </a:r>
          </a:p>
          <a:p>
            <a:r>
              <a:rPr lang="de-DE" dirty="0"/>
              <a:t>Flugsicherungsausrüstung nach Flugsicherungs-ausrüstungsverordnung FSAV</a:t>
            </a:r>
          </a:p>
          <a:p>
            <a:r>
              <a:rPr lang="de-DE" dirty="0"/>
              <a:t>Ergänzungsausrüstung B. für Wolkenflug </a:t>
            </a:r>
          </a:p>
        </p:txBody>
      </p:sp>
      <p:sp>
        <p:nvSpPr>
          <p:cNvPr id="4" name="Inhaltsplatzhalter 3">
            <a:extLst>
              <a:ext uri="{FF2B5EF4-FFF2-40B4-BE49-F238E27FC236}">
                <a16:creationId xmlns:a16="http://schemas.microsoft.com/office/drawing/2014/main" id="{9BC5DECA-E385-AAD5-A56C-90FAE9C9F60F}"/>
              </a:ext>
            </a:extLst>
          </p:cNvPr>
          <p:cNvSpPr>
            <a:spLocks noGrp="1"/>
          </p:cNvSpPr>
          <p:nvPr>
            <p:ph sz="half" idx="2"/>
          </p:nvPr>
        </p:nvSpPr>
        <p:spPr>
          <a:xfrm>
            <a:off x="6172200" y="924910"/>
            <a:ext cx="5515922" cy="5475890"/>
          </a:xfrm>
        </p:spPr>
        <p:txBody>
          <a:bodyPr>
            <a:normAutofit/>
          </a:bodyPr>
          <a:lstStyle/>
          <a:p>
            <a:pPr marL="0" indent="0" algn="just">
              <a:buNone/>
            </a:pPr>
            <a:r>
              <a:rPr lang="de-DE" dirty="0"/>
              <a:t>nach der Aufgabe:</a:t>
            </a:r>
          </a:p>
          <a:p>
            <a:pPr algn="just"/>
            <a:r>
              <a:rPr lang="de-DE" dirty="0"/>
              <a:t>Flugüberwachungsgeräte (Fahrtmesser, Höhenmesser, Variometer, Libelle, Wendezeiger, künstl. Horizont, Beschleunigungs-, Längsneigungsmesser)</a:t>
            </a:r>
          </a:p>
          <a:p>
            <a:pPr algn="just"/>
            <a:r>
              <a:rPr lang="de-DE" dirty="0"/>
              <a:t>Navigationsgeräte (Magnet-, Fern-, Kreisel-, Radio-kompass, Borduhr)</a:t>
            </a:r>
          </a:p>
          <a:p>
            <a:pPr algn="just"/>
            <a:r>
              <a:rPr lang="de-DE" dirty="0"/>
              <a:t>Flugsicherungsgeräte (Sprechfunkgerät, Transponder)</a:t>
            </a:r>
          </a:p>
          <a:p>
            <a:pPr marL="0" indent="0" algn="just">
              <a:buNone/>
            </a:pPr>
            <a:endParaRPr lang="de-DE" dirty="0"/>
          </a:p>
          <a:p>
            <a:pPr marL="0" indent="0" algn="just">
              <a:buNone/>
            </a:pPr>
            <a:r>
              <a:rPr lang="de-DE" dirty="0"/>
              <a:t>nach dem Funktionsprinzip:</a:t>
            </a:r>
          </a:p>
          <a:p>
            <a:pPr algn="just"/>
            <a:r>
              <a:rPr lang="de-DE" dirty="0"/>
              <a:t>Luftwertegeräte (barometrische) (Fahrtmesser, Höhenmesser, Variometer), (Außenluftthermometer) (sonstige) </a:t>
            </a:r>
          </a:p>
          <a:p>
            <a:pPr algn="just"/>
            <a:r>
              <a:rPr lang="de-DE" dirty="0"/>
              <a:t>Erdmagnetfeldgeräte (Magnet-, Fernkompass)</a:t>
            </a:r>
          </a:p>
          <a:p>
            <a:pPr algn="just"/>
            <a:r>
              <a:rPr lang="de-DE" dirty="0"/>
              <a:t>Kreiselgeräte (Wendezeiger, künstl. Horizont, Kurskreisel) - Funkgeräte (Sprechfunkgerät, Transponder, VOR</a:t>
            </a:r>
          </a:p>
        </p:txBody>
      </p:sp>
      <p:sp>
        <p:nvSpPr>
          <p:cNvPr id="5" name="Foliennummernplatzhalter 4">
            <a:extLst>
              <a:ext uri="{FF2B5EF4-FFF2-40B4-BE49-F238E27FC236}">
                <a16:creationId xmlns:a16="http://schemas.microsoft.com/office/drawing/2014/main" id="{A0C40F6E-A968-8F4D-A0C8-5CB0AE450F3A}"/>
              </a:ext>
            </a:extLst>
          </p:cNvPr>
          <p:cNvSpPr>
            <a:spLocks noGrp="1"/>
          </p:cNvSpPr>
          <p:nvPr>
            <p:ph type="sldNum" sz="quarter" idx="12"/>
          </p:nvPr>
        </p:nvSpPr>
        <p:spPr/>
        <p:txBody>
          <a:bodyPr/>
          <a:lstStyle/>
          <a:p>
            <a:fld id="{1BAF13B1-D0BA-4A19-B609-64C08BFDA19E}" type="slidenum">
              <a:rPr lang="de-DE" smtClean="0"/>
              <a:pPr/>
              <a:t>3</a:t>
            </a:fld>
            <a:endParaRPr lang="de-DE" dirty="0"/>
          </a:p>
        </p:txBody>
      </p:sp>
      <p:sp>
        <p:nvSpPr>
          <p:cNvPr id="6" name="Textplatzhalter 5">
            <a:extLst>
              <a:ext uri="{FF2B5EF4-FFF2-40B4-BE49-F238E27FC236}">
                <a16:creationId xmlns:a16="http://schemas.microsoft.com/office/drawing/2014/main" id="{94F9D68C-F007-06DC-4423-9E651D792425}"/>
              </a:ext>
            </a:extLst>
          </p:cNvPr>
          <p:cNvSpPr>
            <a:spLocks noGrp="1"/>
          </p:cNvSpPr>
          <p:nvPr>
            <p:ph type="body" sz="quarter" idx="13"/>
          </p:nvPr>
        </p:nvSpPr>
        <p:spPr>
          <a:xfrm>
            <a:off x="5181599" y="6613545"/>
            <a:ext cx="1776548" cy="288000"/>
          </a:xfrm>
        </p:spPr>
        <p:txBody>
          <a:bodyPr/>
          <a:lstStyle/>
          <a:p>
            <a:r>
              <a:rPr lang="de-DE" dirty="0">
                <a:cs typeface="Arial" panose="020B0604020202020204" pitchFamily="34" charset="0"/>
              </a:rPr>
              <a:t>Einteilung</a:t>
            </a:r>
          </a:p>
        </p:txBody>
      </p:sp>
      <p:pic>
        <p:nvPicPr>
          <p:cNvPr id="7" name="Picture 2" descr="Ein Bild, das Flugzeugarmatur, Transport, Pilot, draußen enthält.&#10;&#10;Automatisch generierte Beschreibung">
            <a:extLst>
              <a:ext uri="{FF2B5EF4-FFF2-40B4-BE49-F238E27FC236}">
                <a16:creationId xmlns:a16="http://schemas.microsoft.com/office/drawing/2014/main" id="{CA89A3D0-815B-65BF-6968-503F10E54D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03878" y="3176335"/>
            <a:ext cx="5201229" cy="2586683"/>
          </a:xfrm>
          <a:prstGeom prst="rect">
            <a:avLst/>
          </a:prstGeom>
          <a:noFill/>
        </p:spPr>
      </p:pic>
    </p:spTree>
    <p:extLst>
      <p:ext uri="{BB962C8B-B14F-4D97-AF65-F5344CB8AC3E}">
        <p14:creationId xmlns:p14="http://schemas.microsoft.com/office/powerpoint/2010/main" val="1769178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746603-BACA-F29E-951B-DC05E2851DFB}"/>
              </a:ext>
            </a:extLst>
          </p:cNvPr>
          <p:cNvSpPr>
            <a:spLocks noGrp="1"/>
          </p:cNvSpPr>
          <p:nvPr>
            <p:ph type="title"/>
          </p:nvPr>
        </p:nvSpPr>
        <p:spPr/>
        <p:txBody>
          <a:bodyPr/>
          <a:lstStyle/>
          <a:p>
            <a:r>
              <a:rPr lang="de-DE" dirty="0"/>
              <a:t>Die Deviation</a:t>
            </a:r>
          </a:p>
        </p:txBody>
      </p:sp>
      <p:sp>
        <p:nvSpPr>
          <p:cNvPr id="3" name="Inhaltsplatzhalter 2">
            <a:extLst>
              <a:ext uri="{FF2B5EF4-FFF2-40B4-BE49-F238E27FC236}">
                <a16:creationId xmlns:a16="http://schemas.microsoft.com/office/drawing/2014/main" id="{70E5E0D8-04A1-6B74-6CAE-DEE0A298674B}"/>
              </a:ext>
            </a:extLst>
          </p:cNvPr>
          <p:cNvSpPr>
            <a:spLocks noGrp="1"/>
          </p:cNvSpPr>
          <p:nvPr>
            <p:ph idx="1"/>
          </p:nvPr>
        </p:nvSpPr>
        <p:spPr/>
        <p:txBody>
          <a:bodyPr/>
          <a:lstStyle/>
          <a:p>
            <a:r>
              <a:rPr lang="de-DE" b="1" dirty="0"/>
              <a:t>Deviation</a:t>
            </a:r>
            <a:r>
              <a:rPr lang="de-DE" dirty="0"/>
              <a:t> ist der </a:t>
            </a:r>
            <a:r>
              <a:rPr lang="de-DE" b="1" dirty="0"/>
              <a:t>Kompassfehler</a:t>
            </a:r>
            <a:r>
              <a:rPr lang="de-DE" dirty="0"/>
              <a:t>, der durch </a:t>
            </a:r>
            <a:r>
              <a:rPr lang="de-DE" b="1" dirty="0"/>
              <a:t>magnetische Einflüsse im Flugzeug selbst</a:t>
            </a:r>
            <a:r>
              <a:rPr lang="de-DE" dirty="0"/>
              <a:t> entsteht</a:t>
            </a:r>
          </a:p>
          <a:p>
            <a:r>
              <a:rPr lang="de-DE" dirty="0"/>
              <a:t>Diese Felder </a:t>
            </a:r>
            <a:r>
              <a:rPr lang="de-DE" b="1" dirty="0"/>
              <a:t>verzerren das Erdmagnetfeld</a:t>
            </a:r>
            <a:r>
              <a:rPr lang="de-DE" dirty="0"/>
              <a:t>, sodass die Kompassnadel </a:t>
            </a:r>
            <a:r>
              <a:rPr lang="de-DE" b="1" dirty="0"/>
              <a:t>nicht genau in die magnetische Nordrichtung zeigt</a:t>
            </a:r>
            <a:endParaRPr lang="de-DE" dirty="0"/>
          </a:p>
          <a:p>
            <a:r>
              <a:rPr lang="de-DE" dirty="0"/>
              <a:t>Deviation wird meist in Form einer </a:t>
            </a:r>
            <a:r>
              <a:rPr lang="de-DE" b="1" dirty="0"/>
              <a:t>Tabelle </a:t>
            </a:r>
            <a:r>
              <a:rPr lang="de-DE" dirty="0"/>
              <a:t>im Cockpit angegeben, der sogenannten </a:t>
            </a:r>
            <a:r>
              <a:rPr lang="de-DE" b="1" dirty="0"/>
              <a:t>Deviationstabelle</a:t>
            </a:r>
            <a:r>
              <a:rPr lang="de-DE" dirty="0"/>
              <a:t> oder </a:t>
            </a:r>
            <a:r>
              <a:rPr lang="de-DE" b="1" dirty="0"/>
              <a:t>Kompensationskarte</a:t>
            </a:r>
            <a:endParaRPr lang="de-DE" dirty="0"/>
          </a:p>
          <a:p>
            <a:r>
              <a:rPr lang="de-DE" dirty="0"/>
              <a:t>Angabe als Deviation</a:t>
            </a:r>
          </a:p>
          <a:p>
            <a:pPr marL="0" indent="0">
              <a:buNone/>
            </a:pPr>
            <a:endParaRPr lang="de-DE" dirty="0"/>
          </a:p>
          <a:p>
            <a:pPr marL="0" indent="0">
              <a:buNone/>
            </a:pPr>
            <a:endParaRPr lang="de-DE" dirty="0"/>
          </a:p>
          <a:p>
            <a:pPr marL="0" indent="0">
              <a:buNone/>
            </a:pPr>
            <a:endParaRPr lang="de-DE" dirty="0"/>
          </a:p>
          <a:p>
            <a:pPr marL="0" indent="0">
              <a:buNone/>
            </a:pPr>
            <a:endParaRPr lang="de-DE" dirty="0"/>
          </a:p>
          <a:p>
            <a:r>
              <a:rPr lang="de-DE" dirty="0"/>
              <a:t>Angabe als Steuerkurs</a:t>
            </a:r>
          </a:p>
        </p:txBody>
      </p:sp>
      <p:sp>
        <p:nvSpPr>
          <p:cNvPr id="4" name="Foliennummernplatzhalter 3">
            <a:extLst>
              <a:ext uri="{FF2B5EF4-FFF2-40B4-BE49-F238E27FC236}">
                <a16:creationId xmlns:a16="http://schemas.microsoft.com/office/drawing/2014/main" id="{8CA695D6-F58A-03B8-7F99-A58992A04AAA}"/>
              </a:ext>
            </a:extLst>
          </p:cNvPr>
          <p:cNvSpPr>
            <a:spLocks noGrp="1"/>
          </p:cNvSpPr>
          <p:nvPr>
            <p:ph type="sldNum" sz="quarter" idx="12"/>
          </p:nvPr>
        </p:nvSpPr>
        <p:spPr/>
        <p:txBody>
          <a:bodyPr/>
          <a:lstStyle/>
          <a:p>
            <a:fld id="{1BAF13B1-D0BA-4A19-B609-64C08BFDA19E}" type="slidenum">
              <a:rPr lang="de-DE" smtClean="0"/>
              <a:pPr/>
              <a:t>30</a:t>
            </a:fld>
            <a:endParaRPr lang="de-DE" dirty="0"/>
          </a:p>
        </p:txBody>
      </p:sp>
      <p:pic>
        <p:nvPicPr>
          <p:cNvPr id="8" name="Grafik 7">
            <a:extLst>
              <a:ext uri="{FF2B5EF4-FFF2-40B4-BE49-F238E27FC236}">
                <a16:creationId xmlns:a16="http://schemas.microsoft.com/office/drawing/2014/main" id="{EF0B7CD5-CC29-2852-F1D3-52DCF9A10E68}"/>
              </a:ext>
            </a:extLst>
          </p:cNvPr>
          <p:cNvPicPr>
            <a:picLocks noChangeAspect="1"/>
          </p:cNvPicPr>
          <p:nvPr/>
        </p:nvPicPr>
        <p:blipFill>
          <a:blip r:embed="rId2"/>
          <a:stretch>
            <a:fillRect/>
          </a:stretch>
        </p:blipFill>
        <p:spPr>
          <a:xfrm>
            <a:off x="538479" y="2628814"/>
            <a:ext cx="4675127" cy="1295400"/>
          </a:xfrm>
          <a:prstGeom prst="rect">
            <a:avLst/>
          </a:prstGeom>
        </p:spPr>
      </p:pic>
      <p:pic>
        <p:nvPicPr>
          <p:cNvPr id="1030" name="Picture 6">
            <a:extLst>
              <a:ext uri="{FF2B5EF4-FFF2-40B4-BE49-F238E27FC236}">
                <a16:creationId xmlns:a16="http://schemas.microsoft.com/office/drawing/2014/main" id="{A0BE507B-8EB2-344C-874A-AAD5A466A0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9206" y="4514693"/>
            <a:ext cx="4724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98F6F4B-B006-CEB2-E052-3B91849DE5A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64264" y="2628813"/>
            <a:ext cx="4323759" cy="32428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A3D62496-9117-9564-2378-51ECBD383B9B}"/>
              </a:ext>
            </a:extLst>
          </p:cNvPr>
          <p:cNvSpPr txBox="1"/>
          <p:nvPr/>
        </p:nvSpPr>
        <p:spPr>
          <a:xfrm>
            <a:off x="6795346" y="5871632"/>
            <a:ext cx="4854787" cy="523220"/>
          </a:xfrm>
          <a:prstGeom prst="rect">
            <a:avLst/>
          </a:prstGeom>
          <a:noFill/>
        </p:spPr>
        <p:txBody>
          <a:bodyPr wrap="square">
            <a:spAutoFit/>
          </a:bodyPr>
          <a:lstStyle/>
          <a:p>
            <a:r>
              <a:rPr lang="de-DE" sz="1400" b="1" dirty="0"/>
              <a:t>Beispiel Magnetkompass </a:t>
            </a:r>
            <a:r>
              <a:rPr lang="de-DE" sz="1400" dirty="0"/>
              <a:t>(Guillaume Paumier Kompass AT3-R100 - AirExpo Muret 2007 0011 2007-05-12, CC BY-SA 3.0) </a:t>
            </a:r>
          </a:p>
        </p:txBody>
      </p:sp>
      <p:sp>
        <p:nvSpPr>
          <p:cNvPr id="11" name="Textfeld 10">
            <a:extLst>
              <a:ext uri="{FF2B5EF4-FFF2-40B4-BE49-F238E27FC236}">
                <a16:creationId xmlns:a16="http://schemas.microsoft.com/office/drawing/2014/main" id="{46E7FC93-73C0-E145-D1E5-304EA6CF6FE1}"/>
              </a:ext>
            </a:extLst>
          </p:cNvPr>
          <p:cNvSpPr txBox="1"/>
          <p:nvPr/>
        </p:nvSpPr>
        <p:spPr>
          <a:xfrm>
            <a:off x="489206" y="5871632"/>
            <a:ext cx="4854787" cy="523220"/>
          </a:xfrm>
          <a:prstGeom prst="rect">
            <a:avLst/>
          </a:prstGeom>
          <a:noFill/>
        </p:spPr>
        <p:txBody>
          <a:bodyPr wrap="square">
            <a:spAutoFit/>
          </a:bodyPr>
          <a:lstStyle/>
          <a:p>
            <a:r>
              <a:rPr lang="de-DE" sz="1400" b="1" dirty="0"/>
              <a:t>Beispiel Deviationstabelle/Steuertabelle</a:t>
            </a:r>
          </a:p>
          <a:p>
            <a:r>
              <a:rPr lang="de-DE" sz="1400" dirty="0"/>
              <a:t>(Thorgre, Devtabelle, StTabelle, CC BY-SA 4.0)</a:t>
            </a:r>
          </a:p>
        </p:txBody>
      </p:sp>
      <p:sp>
        <p:nvSpPr>
          <p:cNvPr id="12" name="Textplatzhalter 9">
            <a:extLst>
              <a:ext uri="{FF2B5EF4-FFF2-40B4-BE49-F238E27FC236}">
                <a16:creationId xmlns:a16="http://schemas.microsoft.com/office/drawing/2014/main" id="{5B527AAE-2C1E-4099-BE69-B1BBCDFBB1AE}"/>
              </a:ext>
            </a:extLst>
          </p:cNvPr>
          <p:cNvSpPr txBox="1">
            <a:spLocks/>
          </p:cNvSpPr>
          <p:nvPr/>
        </p:nvSpPr>
        <p:spPr>
          <a:xfrm>
            <a:off x="5770014" y="6614874"/>
            <a:ext cx="804372" cy="2605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Kompass</a:t>
            </a:r>
          </a:p>
        </p:txBody>
      </p:sp>
    </p:spTree>
    <p:extLst>
      <p:ext uri="{BB962C8B-B14F-4D97-AF65-F5344CB8AC3E}">
        <p14:creationId xmlns:p14="http://schemas.microsoft.com/office/powerpoint/2010/main" val="2808096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4F117-AE61-4C5E-BEBF-DFE5B43A5455}"/>
              </a:ext>
            </a:extLst>
          </p:cNvPr>
          <p:cNvSpPr>
            <a:spLocks noGrp="1"/>
          </p:cNvSpPr>
          <p:nvPr>
            <p:ph type="title"/>
          </p:nvPr>
        </p:nvSpPr>
        <p:spPr/>
        <p:txBody>
          <a:bodyPr>
            <a:normAutofit/>
          </a:bodyPr>
          <a:lstStyle/>
          <a:p>
            <a:r>
              <a:rPr lang="de-DE" dirty="0"/>
              <a:t>Positionsbestimmung über GPS</a:t>
            </a:r>
          </a:p>
        </p:txBody>
      </p:sp>
      <mc:AlternateContent xmlns:mc="http://schemas.openxmlformats.org/markup-compatibility/2006" xmlns:am3d="http://schemas.microsoft.com/office/drawing/2017/model3d">
        <mc:Choice Requires="am3d">
          <p:graphicFrame>
            <p:nvGraphicFramePr>
              <p:cNvPr id="5" name="Inhaltsplatzhalter 4">
                <a:extLst>
                  <a:ext uri="{FF2B5EF4-FFF2-40B4-BE49-F238E27FC236}">
                    <a16:creationId xmlns:a16="http://schemas.microsoft.com/office/drawing/2014/main" id="{E0332E85-8844-440F-9C40-B41826566003}"/>
                  </a:ext>
                </a:extLst>
              </p:cNvPr>
              <p:cNvGraphicFramePr>
                <a:graphicFrameLocks noGrp="1" noChangeAspect="1"/>
              </p:cNvGraphicFramePr>
              <p:nvPr>
                <p:ph sz="half" idx="1"/>
              </p:nvPr>
            </p:nvGraphicFramePr>
            <p:xfrm>
              <a:off x="188913" y="925513"/>
              <a:ext cx="5830887" cy="5475287"/>
            </p:xfrm>
            <a:graphic>
              <a:graphicData uri="http://schemas.microsoft.com/office/drawing/2017/model3d">
                <am3d:model3d r:embed="rId2">
                  <am3d:spPr>
                    <a:xfrm>
                      <a:off x="0" y="0"/>
                      <a:ext cx="5830887" cy="5475287"/>
                    </a:xfrm>
                    <a:prstGeom prst="rect">
                      <a:avLst/>
                    </a:prstGeom>
                  </am3d:spPr>
                  <am3d:camera>
                    <am3d:pos x="0" y="0" z="73520748"/>
                    <am3d:up dx="0" dy="36000000" dz="0"/>
                    <am3d:lookAt x="0" y="0" z="0"/>
                    <am3d:perspective fov="2700000"/>
                  </am3d:camera>
                  <am3d:trans>
                    <am3d:meterPerModelUnit n="361683" d="1000000"/>
                    <am3d:preTrans dx="508654" dy="-18000000" dz="-3847904"/>
                    <am3d:scale>
                      <am3d:sx n="1000000" d="1000000"/>
                      <am3d:sy n="1000000" d="1000000"/>
                      <am3d:sz n="1000000" d="1000000"/>
                    </am3d:scale>
                    <am3d:rot ax="3655338" ay="1922501" az="2619173"/>
                    <am3d:postTrans dx="0" dy="0" dz="0"/>
                  </am3d:trans>
                  <am3d:raster rName="Office3DRenderer" rVer="16.0.8326">
                    <am3d:blip r:embed="rId3"/>
                  </am3d:raster>
                  <am3d:objViewport viewportSz="943794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5" name="Inhaltsplatzhalter 4">
                <a:extLst>
                  <a:ext uri="{FF2B5EF4-FFF2-40B4-BE49-F238E27FC236}">
                    <a16:creationId xmlns:a16="http://schemas.microsoft.com/office/drawing/2014/main" id="{E0332E85-8844-440F-9C40-B41826566003}"/>
                  </a:ext>
                </a:extLst>
              </p:cNvPr>
              <p:cNvPicPr>
                <a:picLocks noGrp="1" noRot="1" noChangeAspect="1" noMove="1" noResize="1" noEditPoints="1" noAdjustHandles="1" noChangeArrowheads="1" noChangeShapeType="1" noCrop="1"/>
              </p:cNvPicPr>
              <p:nvPr/>
            </p:nvPicPr>
            <p:blipFill>
              <a:blip r:embed="rId4"/>
              <a:stretch>
                <a:fillRect/>
              </a:stretch>
            </p:blipFill>
            <p:spPr>
              <a:xfrm>
                <a:off x="188913" y="925513"/>
                <a:ext cx="5830887" cy="5475287"/>
              </a:xfrm>
              <a:prstGeom prst="rect">
                <a:avLst/>
              </a:prstGeom>
            </p:spPr>
          </p:pic>
        </mc:Fallback>
      </mc:AlternateContent>
      <p:sp>
        <p:nvSpPr>
          <p:cNvPr id="7" name="Inhaltsplatzhalter 6">
            <a:extLst>
              <a:ext uri="{FF2B5EF4-FFF2-40B4-BE49-F238E27FC236}">
                <a16:creationId xmlns:a16="http://schemas.microsoft.com/office/drawing/2014/main" id="{BF5EB25C-AB51-4642-BE68-FCFDE89F5B90}"/>
              </a:ext>
            </a:extLst>
          </p:cNvPr>
          <p:cNvSpPr>
            <a:spLocks noGrp="1"/>
          </p:cNvSpPr>
          <p:nvPr>
            <p:ph sz="half" idx="2"/>
          </p:nvPr>
        </p:nvSpPr>
        <p:spPr>
          <a:xfrm>
            <a:off x="6172202" y="1896324"/>
            <a:ext cx="5627077" cy="3365736"/>
          </a:xfrm>
        </p:spPr>
        <p:txBody>
          <a:bodyPr/>
          <a:lstStyle/>
          <a:p>
            <a:pPr algn="just"/>
            <a:r>
              <a:rPr lang="de-DE" dirty="0"/>
              <a:t>Bei einem Satelliten kann ich mich auf einer Kreis auf der Erdoberfläche befinden</a:t>
            </a:r>
          </a:p>
          <a:p>
            <a:pPr algn="just"/>
            <a:r>
              <a:rPr lang="de-DE" dirty="0"/>
              <a:t>Mit einem zweiten Satelliten kann ich mich an zwei möglichen Schnittpunkten zweier Kreise befinden</a:t>
            </a:r>
          </a:p>
          <a:p>
            <a:pPr algn="just"/>
            <a:r>
              <a:rPr lang="de-DE" dirty="0"/>
              <a:t>Erst mit dem dritten Satelliten wird meine Position eindeutig</a:t>
            </a:r>
          </a:p>
          <a:p>
            <a:pPr algn="just"/>
            <a:r>
              <a:rPr lang="de-DE" dirty="0"/>
              <a:t>Aber für eine Höhenbestimmung brauchen wir dann noch einen vierten Satelliten, der mit seinem Laufzeitsignal die Fahnenstange in einer bestimmten Höhe schneidet</a:t>
            </a:r>
          </a:p>
        </p:txBody>
      </p:sp>
      <p:sp>
        <p:nvSpPr>
          <p:cNvPr id="4" name="Foliennummernplatzhalter 3">
            <a:extLst>
              <a:ext uri="{FF2B5EF4-FFF2-40B4-BE49-F238E27FC236}">
                <a16:creationId xmlns:a16="http://schemas.microsoft.com/office/drawing/2014/main" id="{5E482717-4BEA-4A25-8B3D-D6AEF590C9BE}"/>
              </a:ext>
            </a:extLst>
          </p:cNvPr>
          <p:cNvSpPr>
            <a:spLocks noGrp="1"/>
          </p:cNvSpPr>
          <p:nvPr>
            <p:ph type="sldNum" sz="quarter" idx="12"/>
          </p:nvPr>
        </p:nvSpPr>
        <p:spPr/>
        <p:txBody>
          <a:bodyPr/>
          <a:lstStyle/>
          <a:p>
            <a:fld id="{EA7A0297-C0D7-4773-8C33-4B8B14BC8223}" type="slidenum">
              <a:rPr lang="de-DE" smtClean="0"/>
              <a:t>31</a:t>
            </a:fld>
            <a:endParaRPr lang="de-DE" dirty="0"/>
          </a:p>
        </p:txBody>
      </p:sp>
      <p:sp>
        <p:nvSpPr>
          <p:cNvPr id="8" name="Textplatzhalter 7">
            <a:extLst>
              <a:ext uri="{FF2B5EF4-FFF2-40B4-BE49-F238E27FC236}">
                <a16:creationId xmlns:a16="http://schemas.microsoft.com/office/drawing/2014/main" id="{4F89DE3A-E151-4F4B-8BEC-80D05B98292C}"/>
              </a:ext>
            </a:extLst>
          </p:cNvPr>
          <p:cNvSpPr>
            <a:spLocks noGrp="1"/>
          </p:cNvSpPr>
          <p:nvPr>
            <p:ph type="body" sz="quarter" idx="13"/>
          </p:nvPr>
        </p:nvSpPr>
        <p:spPr>
          <a:xfrm>
            <a:off x="5596103" y="6618128"/>
            <a:ext cx="673768" cy="288000"/>
          </a:xfrm>
        </p:spPr>
        <p:txBody>
          <a:bodyPr/>
          <a:lstStyle/>
          <a:p>
            <a:r>
              <a:rPr lang="de-DE" dirty="0"/>
              <a:t>GPS</a:t>
            </a:r>
          </a:p>
        </p:txBody>
      </p:sp>
    </p:spTree>
    <p:extLst>
      <p:ext uri="{BB962C8B-B14F-4D97-AF65-F5344CB8AC3E}">
        <p14:creationId xmlns:p14="http://schemas.microsoft.com/office/powerpoint/2010/main" val="3675433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8.6.1  Anzeigegeräte  (vorwiegend motorisierte Segelflugzeuge und TMG)</a:t>
            </a:r>
          </a:p>
          <a:p>
            <a:pPr marL="541338" indent="-541338">
              <a:lnSpc>
                <a:spcPct val="100000"/>
              </a:lnSpc>
              <a:buNone/>
            </a:pPr>
            <a:r>
              <a:rPr lang="de-DE" dirty="0">
                <a:solidFill>
                  <a:schemeClr val="bg1">
                    <a:lumMod val="75000"/>
                  </a:schemeClr>
                </a:solidFill>
              </a:rPr>
              <a:t>8.6.2  Luftwertegeräte  (Druck und Temperatur)</a:t>
            </a:r>
          </a:p>
          <a:p>
            <a:pPr marL="541338" indent="-541338">
              <a:lnSpc>
                <a:spcPct val="100000"/>
              </a:lnSpc>
              <a:buNone/>
            </a:pPr>
            <a:r>
              <a:rPr lang="de-DE" dirty="0">
                <a:solidFill>
                  <a:schemeClr val="bg1">
                    <a:lumMod val="75000"/>
                  </a:schemeClr>
                </a:solidFill>
              </a:rPr>
              <a:t>8.6.3  Höhenmesser</a:t>
            </a:r>
          </a:p>
          <a:p>
            <a:pPr marL="541338" indent="-541338">
              <a:lnSpc>
                <a:spcPct val="100000"/>
              </a:lnSpc>
              <a:buNone/>
            </a:pPr>
            <a:r>
              <a:rPr lang="de-DE" dirty="0">
                <a:solidFill>
                  <a:schemeClr val="bg1">
                    <a:lumMod val="75000"/>
                  </a:schemeClr>
                </a:solidFill>
              </a:rPr>
              <a:t>8.6.4  Variometer</a:t>
            </a:r>
          </a:p>
          <a:p>
            <a:pPr marL="541338" indent="-541338">
              <a:lnSpc>
                <a:spcPct val="100000"/>
              </a:lnSpc>
              <a:buNone/>
            </a:pPr>
            <a:r>
              <a:rPr lang="de-DE" dirty="0">
                <a:solidFill>
                  <a:schemeClr val="bg1">
                    <a:lumMod val="75000"/>
                  </a:schemeClr>
                </a:solidFill>
              </a:rPr>
              <a:t>8.6.5  Fahrtmesser</a:t>
            </a:r>
          </a:p>
          <a:p>
            <a:pPr marL="541338" indent="-541338">
              <a:lnSpc>
                <a:spcPct val="100000"/>
              </a:lnSpc>
              <a:buNone/>
            </a:pPr>
            <a:r>
              <a:rPr lang="de-DE" dirty="0">
                <a:solidFill>
                  <a:schemeClr val="bg1">
                    <a:lumMod val="75000"/>
                  </a:schemeClr>
                </a:solidFill>
              </a:rPr>
              <a:t>8.6.6  Erdmagnetismus und Kompass</a:t>
            </a:r>
          </a:p>
          <a:p>
            <a:pPr marL="541338" indent="-541338">
              <a:lnSpc>
                <a:spcPct val="100000"/>
              </a:lnSpc>
              <a:buNone/>
            </a:pPr>
            <a:r>
              <a:rPr lang="de-DE" dirty="0"/>
              <a:t>8.6.7  Kreiselgeräte</a:t>
            </a:r>
          </a:p>
          <a:p>
            <a:pPr marL="541338" indent="-541338">
              <a:lnSpc>
                <a:spcPct val="100000"/>
              </a:lnSpc>
              <a:buNone/>
            </a:pPr>
            <a:r>
              <a:rPr lang="de-DE" dirty="0">
                <a:solidFill>
                  <a:schemeClr val="bg1">
                    <a:lumMod val="75000"/>
                  </a:schemeClr>
                </a:solidFill>
              </a:rPr>
              <a:t>8.6.8  Kommunikationsanlagen</a:t>
            </a:r>
          </a:p>
          <a:p>
            <a:pPr marL="541338" indent="-541338">
              <a:lnSpc>
                <a:spcPct val="100000"/>
              </a:lnSpc>
              <a:buNone/>
            </a:pPr>
            <a:r>
              <a:rPr lang="de-DE" dirty="0">
                <a:solidFill>
                  <a:schemeClr val="bg1">
                    <a:lumMod val="75000"/>
                  </a:schemeClr>
                </a:solidFill>
              </a:rPr>
              <a:t>8.6.9  Alarm- und Zusammenstoßwarnanlagen</a:t>
            </a:r>
          </a:p>
          <a:p>
            <a:pPr marL="541338" indent="-541338">
              <a:lnSpc>
                <a:spcPct val="100000"/>
              </a:lnSpc>
              <a:buNone/>
            </a:pPr>
            <a:r>
              <a:rPr lang="de-DE" dirty="0">
                <a:solidFill>
                  <a:schemeClr val="bg1">
                    <a:lumMod val="75000"/>
                  </a:schemeClr>
                </a:solidFill>
              </a:rPr>
              <a:t>8.6.10  g-Messer (Beschleunigungsmesser  vorwiegend Kunstflug)</a:t>
            </a:r>
          </a:p>
          <a:p>
            <a:pPr marL="541338" indent="-541338">
              <a:lnSpc>
                <a:spcPct val="100000"/>
              </a:lnSpc>
              <a:buNone/>
            </a:pPr>
            <a:r>
              <a:rPr lang="de-DE" dirty="0">
                <a:solidFill>
                  <a:schemeClr val="bg1">
                    <a:lumMod val="75000"/>
                  </a:schemeClr>
                </a:solidFill>
              </a:rPr>
              <a:t>8.6.11  Elektronische Instrumentensysteme </a:t>
            </a:r>
            <a:endParaRPr lang="de-DE" sz="1600" dirty="0">
              <a:solidFill>
                <a:schemeClr val="bg1">
                  <a:lumMod val="75000"/>
                </a:schemeClr>
              </a:solidFill>
            </a:endParaRPr>
          </a:p>
        </p:txBody>
      </p:sp>
    </p:spTree>
    <p:extLst>
      <p:ext uri="{BB962C8B-B14F-4D97-AF65-F5344CB8AC3E}">
        <p14:creationId xmlns:p14="http://schemas.microsoft.com/office/powerpoint/2010/main" val="2780626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54562-FD9D-2604-4BAB-290E56ECAA14}"/>
              </a:ext>
            </a:extLst>
          </p:cNvPr>
          <p:cNvSpPr>
            <a:spLocks noGrp="1"/>
          </p:cNvSpPr>
          <p:nvPr>
            <p:ph type="title"/>
          </p:nvPr>
        </p:nvSpPr>
        <p:spPr/>
        <p:txBody>
          <a:bodyPr/>
          <a:lstStyle/>
          <a:p>
            <a:r>
              <a:rPr lang="de-DE" dirty="0"/>
              <a:t>Kreiselgeräte</a:t>
            </a:r>
          </a:p>
        </p:txBody>
      </p:sp>
      <p:sp>
        <p:nvSpPr>
          <p:cNvPr id="7" name="Inhaltsplatzhalter 6">
            <a:extLst>
              <a:ext uri="{FF2B5EF4-FFF2-40B4-BE49-F238E27FC236}">
                <a16:creationId xmlns:a16="http://schemas.microsoft.com/office/drawing/2014/main" id="{9BD0D3FC-BF04-B035-07B5-D3AD3D4C0B72}"/>
              </a:ext>
            </a:extLst>
          </p:cNvPr>
          <p:cNvSpPr>
            <a:spLocks noGrp="1"/>
          </p:cNvSpPr>
          <p:nvPr>
            <p:ph idx="1"/>
          </p:nvPr>
        </p:nvSpPr>
        <p:spPr/>
        <p:txBody>
          <a:bodyPr/>
          <a:lstStyle/>
          <a:p>
            <a:r>
              <a:rPr lang="de-DE" dirty="0"/>
              <a:t>Ein Kreisel hat die Eigenschaft, seine Lage gegenüber dem Inertialsystem (Fixsternhimmel) beizubehalten, solange er nicht gestört wird.</a:t>
            </a:r>
          </a:p>
          <a:p>
            <a:r>
              <a:rPr lang="de-DE" dirty="0"/>
              <a:t>Kreisel werden in Fluginstrumenten benutzt, um</a:t>
            </a:r>
          </a:p>
          <a:p>
            <a:pPr lvl="1"/>
            <a:r>
              <a:rPr lang="de-DE" dirty="0"/>
              <a:t>die Flugzeuglage bezüglich der Erdhorizontalebene → künstlicher Horizont</a:t>
            </a:r>
          </a:p>
          <a:p>
            <a:pPr lvl="1"/>
            <a:r>
              <a:rPr lang="de-DE" dirty="0"/>
              <a:t>den Kurs (ohne Kurven- und Beschleunigungsfehler) → Kurskreisel</a:t>
            </a:r>
          </a:p>
          <a:p>
            <a:pPr lvl="1"/>
            <a:r>
              <a:rPr lang="de-DE" dirty="0"/>
              <a:t>die Giergeschwindigkeit → Wendezeiger</a:t>
            </a:r>
          </a:p>
          <a:p>
            <a:r>
              <a:rPr lang="de-DE" dirty="0"/>
              <a:t>anzuzeigen.</a:t>
            </a:r>
          </a:p>
        </p:txBody>
      </p:sp>
      <p:sp>
        <p:nvSpPr>
          <p:cNvPr id="5" name="Foliennummernplatzhalter 4">
            <a:extLst>
              <a:ext uri="{FF2B5EF4-FFF2-40B4-BE49-F238E27FC236}">
                <a16:creationId xmlns:a16="http://schemas.microsoft.com/office/drawing/2014/main" id="{A332BF09-7A03-48AE-A9E6-5829111ADB1F}"/>
              </a:ext>
            </a:extLst>
          </p:cNvPr>
          <p:cNvSpPr>
            <a:spLocks noGrp="1"/>
          </p:cNvSpPr>
          <p:nvPr>
            <p:ph type="sldNum" sz="quarter" idx="12"/>
          </p:nvPr>
        </p:nvSpPr>
        <p:spPr/>
        <p:txBody>
          <a:bodyPr/>
          <a:lstStyle/>
          <a:p>
            <a:fld id="{1BAF13B1-D0BA-4A19-B609-64C08BFDA19E}" type="slidenum">
              <a:rPr lang="de-DE" smtClean="0"/>
              <a:pPr/>
              <a:t>33</a:t>
            </a:fld>
            <a:endParaRPr lang="de-DE" dirty="0"/>
          </a:p>
        </p:txBody>
      </p:sp>
      <p:sp>
        <p:nvSpPr>
          <p:cNvPr id="8" name="Textplatzhalter 7">
            <a:extLst>
              <a:ext uri="{FF2B5EF4-FFF2-40B4-BE49-F238E27FC236}">
                <a16:creationId xmlns:a16="http://schemas.microsoft.com/office/drawing/2014/main" id="{471EE7C2-3495-C830-11D7-04D7629C593C}"/>
              </a:ext>
            </a:extLst>
          </p:cNvPr>
          <p:cNvSpPr>
            <a:spLocks noGrp="1"/>
          </p:cNvSpPr>
          <p:nvPr>
            <p:ph type="body" sz="quarter" idx="13"/>
          </p:nvPr>
        </p:nvSpPr>
        <p:spPr>
          <a:xfrm>
            <a:off x="5297721" y="6605388"/>
            <a:ext cx="1837011" cy="334660"/>
          </a:xfrm>
        </p:spPr>
        <p:txBody>
          <a:bodyPr/>
          <a:lstStyle/>
          <a:p>
            <a:r>
              <a:rPr lang="de-DE" dirty="0"/>
              <a:t>Kreiselgeräte</a:t>
            </a:r>
          </a:p>
        </p:txBody>
      </p:sp>
      <p:pic>
        <p:nvPicPr>
          <p:cNvPr id="3074" name="Picture 2" descr="8 6 Kreiselprinzip">
            <a:extLst>
              <a:ext uri="{FF2B5EF4-FFF2-40B4-BE49-F238E27FC236}">
                <a16:creationId xmlns:a16="http://schemas.microsoft.com/office/drawing/2014/main" id="{BECDC881-1D68-20AE-E252-577F4254A5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15220" y="3004458"/>
            <a:ext cx="6718778" cy="319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995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3B3D5D-78AF-6D96-DD19-919E31668AFE}"/>
              </a:ext>
            </a:extLst>
          </p:cNvPr>
          <p:cNvSpPr>
            <a:spLocks noGrp="1"/>
          </p:cNvSpPr>
          <p:nvPr>
            <p:ph type="title"/>
          </p:nvPr>
        </p:nvSpPr>
        <p:spPr/>
        <p:txBody>
          <a:bodyPr/>
          <a:lstStyle/>
          <a:p>
            <a:r>
              <a:rPr lang="de-DE" dirty="0"/>
              <a:t>Wendezeiger mit Libelle</a:t>
            </a:r>
          </a:p>
        </p:txBody>
      </p:sp>
      <p:sp>
        <p:nvSpPr>
          <p:cNvPr id="3" name="Inhaltsplatzhalter 2">
            <a:extLst>
              <a:ext uri="{FF2B5EF4-FFF2-40B4-BE49-F238E27FC236}">
                <a16:creationId xmlns:a16="http://schemas.microsoft.com/office/drawing/2014/main" id="{951C4542-4527-E984-BB90-3BBCB8FF16E6}"/>
              </a:ext>
            </a:extLst>
          </p:cNvPr>
          <p:cNvSpPr>
            <a:spLocks noGrp="1"/>
          </p:cNvSpPr>
          <p:nvPr>
            <p:ph idx="1"/>
          </p:nvPr>
        </p:nvSpPr>
        <p:spPr/>
        <p:txBody>
          <a:bodyPr/>
          <a:lstStyle/>
          <a:p>
            <a:r>
              <a:rPr lang="de-DE" dirty="0"/>
              <a:t>Der Wendezeiger liefert die Drehgeschwindigkeit des Flugzeugs um seine Hochachse.</a:t>
            </a:r>
          </a:p>
          <a:p>
            <a:r>
              <a:rPr lang="de-DE" dirty="0"/>
              <a:t>Der Kreisel ist in einem um die Flugzeuglängsachse drehbaren Rahmen gelagert, seine Spinachse in negativer Querachsenrichtung orientiert (Eselsbrücke: Schubkarre). Der Antrieb des Kreisels erfolgt bei Segelflugzeugen elektrisch, bei Motorflugzeugen häufig auch pneumatisch (Vakuumpumpe am Motor).</a:t>
            </a:r>
          </a:p>
          <a:p>
            <a:r>
              <a:rPr lang="de-DE" dirty="0"/>
              <a:t>Wendezeiger für Motorflugzeuge sind auf die bei kontrollierten Flügen übliche "Standardkurve" mit 3°/sec abgestimmt (Angabe auf der Skala: 2 MIN TURN), wobei der Pinsel oder die Tragfläche auf der rechten bzw. linken Marke steht (Ausschlag 2 Pinselbreiten).</a:t>
            </a:r>
          </a:p>
        </p:txBody>
      </p:sp>
      <p:sp>
        <p:nvSpPr>
          <p:cNvPr id="4" name="Foliennummernplatzhalter 3">
            <a:extLst>
              <a:ext uri="{FF2B5EF4-FFF2-40B4-BE49-F238E27FC236}">
                <a16:creationId xmlns:a16="http://schemas.microsoft.com/office/drawing/2014/main" id="{5965F748-2A23-7832-18E6-BD77705BEAC5}"/>
              </a:ext>
            </a:extLst>
          </p:cNvPr>
          <p:cNvSpPr>
            <a:spLocks noGrp="1"/>
          </p:cNvSpPr>
          <p:nvPr>
            <p:ph type="sldNum" sz="quarter" idx="12"/>
          </p:nvPr>
        </p:nvSpPr>
        <p:spPr/>
        <p:txBody>
          <a:bodyPr/>
          <a:lstStyle/>
          <a:p>
            <a:fld id="{1BAF13B1-D0BA-4A19-B609-64C08BFDA19E}" type="slidenum">
              <a:rPr lang="de-DE" smtClean="0"/>
              <a:pPr/>
              <a:t>34</a:t>
            </a:fld>
            <a:endParaRPr lang="de-DE" dirty="0"/>
          </a:p>
        </p:txBody>
      </p:sp>
      <p:pic>
        <p:nvPicPr>
          <p:cNvPr id="6" name="Grafik 5">
            <a:extLst>
              <a:ext uri="{FF2B5EF4-FFF2-40B4-BE49-F238E27FC236}">
                <a16:creationId xmlns:a16="http://schemas.microsoft.com/office/drawing/2014/main" id="{258EF288-1812-C7E7-1FD1-906AE9E4C721}"/>
              </a:ext>
            </a:extLst>
          </p:cNvPr>
          <p:cNvPicPr>
            <a:picLocks noChangeAspect="1"/>
          </p:cNvPicPr>
          <p:nvPr/>
        </p:nvPicPr>
        <p:blipFill>
          <a:blip r:embed="rId2"/>
          <a:stretch>
            <a:fillRect/>
          </a:stretch>
        </p:blipFill>
        <p:spPr>
          <a:xfrm>
            <a:off x="1295400" y="3385024"/>
            <a:ext cx="8948630" cy="2580188"/>
          </a:xfrm>
          <a:prstGeom prst="rect">
            <a:avLst/>
          </a:prstGeom>
        </p:spPr>
      </p:pic>
      <p:sp>
        <p:nvSpPr>
          <p:cNvPr id="7" name="Textplatzhalter 7">
            <a:extLst>
              <a:ext uri="{FF2B5EF4-FFF2-40B4-BE49-F238E27FC236}">
                <a16:creationId xmlns:a16="http://schemas.microsoft.com/office/drawing/2014/main" id="{464FFECB-DF85-4598-A479-FF99F8783D5B}"/>
              </a:ext>
            </a:extLst>
          </p:cNvPr>
          <p:cNvSpPr>
            <a:spLocks noGrp="1"/>
          </p:cNvSpPr>
          <p:nvPr>
            <p:ph type="body" sz="quarter" idx="13"/>
          </p:nvPr>
        </p:nvSpPr>
        <p:spPr>
          <a:xfrm>
            <a:off x="5297721" y="6605388"/>
            <a:ext cx="1837011" cy="334660"/>
          </a:xfrm>
        </p:spPr>
        <p:txBody>
          <a:bodyPr/>
          <a:lstStyle/>
          <a:p>
            <a:r>
              <a:rPr lang="de-DE" dirty="0"/>
              <a:t>Kreiselgeräte</a:t>
            </a:r>
          </a:p>
        </p:txBody>
      </p:sp>
    </p:spTree>
    <p:extLst>
      <p:ext uri="{BB962C8B-B14F-4D97-AF65-F5344CB8AC3E}">
        <p14:creationId xmlns:p14="http://schemas.microsoft.com/office/powerpoint/2010/main" val="2497020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E8E51E-9875-461C-BC4F-61F768FB1DD2}"/>
              </a:ext>
            </a:extLst>
          </p:cNvPr>
          <p:cNvSpPr>
            <a:spLocks noGrp="1"/>
          </p:cNvSpPr>
          <p:nvPr>
            <p:ph type="title"/>
          </p:nvPr>
        </p:nvSpPr>
        <p:spPr/>
        <p:txBody>
          <a:bodyPr>
            <a:normAutofit/>
          </a:bodyPr>
          <a:lstStyle/>
          <a:p>
            <a:r>
              <a:rPr lang="de-DE" dirty="0"/>
              <a:t>Die Libelle</a:t>
            </a:r>
          </a:p>
        </p:txBody>
      </p:sp>
      <p:sp>
        <p:nvSpPr>
          <p:cNvPr id="5" name="Inhaltsplatzhalter 4">
            <a:extLst>
              <a:ext uri="{FF2B5EF4-FFF2-40B4-BE49-F238E27FC236}">
                <a16:creationId xmlns:a16="http://schemas.microsoft.com/office/drawing/2014/main" id="{8D92C752-F781-22DE-6FFE-488621A9D84A}"/>
              </a:ext>
            </a:extLst>
          </p:cNvPr>
          <p:cNvSpPr>
            <a:spLocks noGrp="1"/>
          </p:cNvSpPr>
          <p:nvPr>
            <p:ph idx="1"/>
          </p:nvPr>
        </p:nvSpPr>
        <p:spPr/>
        <p:txBody>
          <a:bodyPr/>
          <a:lstStyle/>
          <a:p>
            <a:r>
              <a:rPr lang="de-DE" dirty="0"/>
              <a:t>Die Kugellibelle besteht aus einem kreisförmig gebogenen Glasröhrchen (Enden nach oben), das mit einer Dämpfungsflüssigkeit gefüllt ist. </a:t>
            </a:r>
          </a:p>
          <a:p>
            <a:r>
              <a:rPr lang="de-DE" dirty="0"/>
              <a:t>In dem Röhrchen bewegt sich eine Metallkugel, die immer den "tiefsten" Punkt in Bezug auf die Richtung der Gesamtbeschleunigung (Erdbeschleunigung + Kurvenbeschleunigung; "Scheinlot") aufsucht.</a:t>
            </a:r>
          </a:p>
        </p:txBody>
      </p:sp>
      <p:pic>
        <p:nvPicPr>
          <p:cNvPr id="7" name="Grafik 6">
            <a:extLst>
              <a:ext uri="{FF2B5EF4-FFF2-40B4-BE49-F238E27FC236}">
                <a16:creationId xmlns:a16="http://schemas.microsoft.com/office/drawing/2014/main" id="{863C5911-6FB9-534A-2F57-5C4861DB17ED}"/>
              </a:ext>
            </a:extLst>
          </p:cNvPr>
          <p:cNvPicPr>
            <a:picLocks noChangeAspect="1"/>
          </p:cNvPicPr>
          <p:nvPr/>
        </p:nvPicPr>
        <p:blipFill>
          <a:blip r:embed="rId2"/>
          <a:stretch>
            <a:fillRect/>
          </a:stretch>
        </p:blipFill>
        <p:spPr>
          <a:xfrm>
            <a:off x="3520383" y="3045479"/>
            <a:ext cx="4454835" cy="2450159"/>
          </a:xfrm>
          <a:prstGeom prst="rect">
            <a:avLst/>
          </a:prstGeom>
        </p:spPr>
      </p:pic>
      <p:sp>
        <p:nvSpPr>
          <p:cNvPr id="6" name="Textplatzhalter 5">
            <a:extLst>
              <a:ext uri="{FF2B5EF4-FFF2-40B4-BE49-F238E27FC236}">
                <a16:creationId xmlns:a16="http://schemas.microsoft.com/office/drawing/2014/main" id="{78111A35-0F0E-73E5-E54B-222CCFD4E442}"/>
              </a:ext>
            </a:extLst>
          </p:cNvPr>
          <p:cNvSpPr>
            <a:spLocks noGrp="1"/>
          </p:cNvSpPr>
          <p:nvPr>
            <p:ph type="body" sz="quarter" idx="13"/>
          </p:nvPr>
        </p:nvSpPr>
        <p:spPr/>
        <p:txBody>
          <a:bodyPr/>
          <a:lstStyle/>
          <a:p>
            <a:endParaRPr lang="de-DE" dirty="0"/>
          </a:p>
        </p:txBody>
      </p:sp>
    </p:spTree>
    <p:extLst>
      <p:ext uri="{BB962C8B-B14F-4D97-AF65-F5344CB8AC3E}">
        <p14:creationId xmlns:p14="http://schemas.microsoft.com/office/powerpoint/2010/main" val="580826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E922B-17B1-35BF-B18E-172DB64E1274}"/>
              </a:ext>
            </a:extLst>
          </p:cNvPr>
          <p:cNvSpPr>
            <a:spLocks noGrp="1"/>
          </p:cNvSpPr>
          <p:nvPr>
            <p:ph type="title"/>
          </p:nvPr>
        </p:nvSpPr>
        <p:spPr/>
        <p:txBody>
          <a:bodyPr/>
          <a:lstStyle/>
          <a:p>
            <a:r>
              <a:rPr lang="de-DE" dirty="0"/>
              <a:t>Das Flugzeug schiebt in der Kurve nach außen</a:t>
            </a:r>
          </a:p>
        </p:txBody>
      </p:sp>
      <p:sp>
        <p:nvSpPr>
          <p:cNvPr id="3" name="Inhaltsplatzhalter 2">
            <a:extLst>
              <a:ext uri="{FF2B5EF4-FFF2-40B4-BE49-F238E27FC236}">
                <a16:creationId xmlns:a16="http://schemas.microsoft.com/office/drawing/2014/main" id="{258D0413-1FF4-BB3D-4972-81830A81874A}"/>
              </a:ext>
            </a:extLst>
          </p:cNvPr>
          <p:cNvSpPr>
            <a:spLocks noGrp="1"/>
          </p:cNvSpPr>
          <p:nvPr>
            <p:ph idx="1"/>
          </p:nvPr>
        </p:nvSpPr>
        <p:spPr/>
        <p:txBody>
          <a:bodyPr/>
          <a:lstStyle/>
          <a:p>
            <a:r>
              <a:rPr lang="de-DE" dirty="0"/>
              <a:t>Das Flugzeug schiebt nach außen, wenn in der Linkskurve der Faden nach links (innen) zeigt und die Libelle nach rechts (außen) zeigt.</a:t>
            </a:r>
          </a:p>
          <a:p>
            <a:endParaRPr lang="de-DE" dirty="0"/>
          </a:p>
          <a:p>
            <a:endParaRPr lang="de-DE" dirty="0"/>
          </a:p>
          <a:p>
            <a:endParaRPr lang="de-DE" dirty="0"/>
          </a:p>
          <a:p>
            <a:endParaRPr lang="de-DE" dirty="0"/>
          </a:p>
          <a:p>
            <a:endParaRPr lang="de-DE" dirty="0"/>
          </a:p>
          <a:p>
            <a:endParaRPr lang="de-DE" dirty="0"/>
          </a:p>
          <a:p>
            <a:r>
              <a:rPr lang="de-DE" dirty="0"/>
              <a:t>Das Flugzeug schiebt nach außen, wenn in der Rechtskurve der Faden nach rechts (innen) zeigt und die Libelle nach links (außen) zeigt.	</a:t>
            </a:r>
          </a:p>
        </p:txBody>
      </p:sp>
      <p:sp>
        <p:nvSpPr>
          <p:cNvPr id="4" name="Foliennummernplatzhalter 3">
            <a:extLst>
              <a:ext uri="{FF2B5EF4-FFF2-40B4-BE49-F238E27FC236}">
                <a16:creationId xmlns:a16="http://schemas.microsoft.com/office/drawing/2014/main" id="{7CC68CC2-413C-EB6D-33F1-6D1B0798CF48}"/>
              </a:ext>
            </a:extLst>
          </p:cNvPr>
          <p:cNvSpPr>
            <a:spLocks noGrp="1"/>
          </p:cNvSpPr>
          <p:nvPr>
            <p:ph type="sldNum" sz="quarter" idx="12"/>
          </p:nvPr>
        </p:nvSpPr>
        <p:spPr/>
        <p:txBody>
          <a:bodyPr/>
          <a:lstStyle/>
          <a:p>
            <a:fld id="{1BAF13B1-D0BA-4A19-B609-64C08BFDA19E}" type="slidenum">
              <a:rPr lang="de-DE" smtClean="0"/>
              <a:pPr/>
              <a:t>36</a:t>
            </a:fld>
            <a:endParaRPr lang="de-DE" dirty="0"/>
          </a:p>
        </p:txBody>
      </p:sp>
      <p:pic>
        <p:nvPicPr>
          <p:cNvPr id="4098" name="Picture 2" descr="8 6 Linkskurve schieben außen">
            <a:extLst>
              <a:ext uri="{FF2B5EF4-FFF2-40B4-BE49-F238E27FC236}">
                <a16:creationId xmlns:a16="http://schemas.microsoft.com/office/drawing/2014/main" id="{4DA66810-19E6-688B-F7DA-132C75A7B9B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0" y="1414399"/>
            <a:ext cx="762000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8 6 Rechtskurve schieben außen">
            <a:extLst>
              <a:ext uri="{FF2B5EF4-FFF2-40B4-BE49-F238E27FC236}">
                <a16:creationId xmlns:a16="http://schemas.microsoft.com/office/drawing/2014/main" id="{ECB60293-C761-4A29-DA83-30998313A7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4393273"/>
            <a:ext cx="7620000"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707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8C71FF-0CE5-A29F-B50B-0BD200A38D4F}"/>
              </a:ext>
            </a:extLst>
          </p:cNvPr>
          <p:cNvSpPr>
            <a:spLocks noGrp="1"/>
          </p:cNvSpPr>
          <p:nvPr>
            <p:ph type="title"/>
          </p:nvPr>
        </p:nvSpPr>
        <p:spPr/>
        <p:txBody>
          <a:bodyPr/>
          <a:lstStyle/>
          <a:p>
            <a:r>
              <a:rPr lang="de-DE" dirty="0"/>
              <a:t>Das Flugzeug rutscht in der Kurve nach innen</a:t>
            </a:r>
          </a:p>
        </p:txBody>
      </p:sp>
      <p:sp>
        <p:nvSpPr>
          <p:cNvPr id="3" name="Inhaltsplatzhalter 2">
            <a:extLst>
              <a:ext uri="{FF2B5EF4-FFF2-40B4-BE49-F238E27FC236}">
                <a16:creationId xmlns:a16="http://schemas.microsoft.com/office/drawing/2014/main" id="{DC98491F-8E1D-95C0-9FCE-CFDF40F3D004}"/>
              </a:ext>
            </a:extLst>
          </p:cNvPr>
          <p:cNvSpPr>
            <a:spLocks noGrp="1"/>
          </p:cNvSpPr>
          <p:nvPr>
            <p:ph idx="1"/>
          </p:nvPr>
        </p:nvSpPr>
        <p:spPr/>
        <p:txBody>
          <a:bodyPr/>
          <a:lstStyle/>
          <a:p>
            <a:r>
              <a:rPr lang="de-DE" dirty="0"/>
              <a:t>Das Flugzeug rutscht nach innen, wenn in der Linkskurve der Faden nach rechts (außen) zeigt und die Libelle nach links (innen) zeigt.</a:t>
            </a:r>
          </a:p>
          <a:p>
            <a:endParaRPr lang="de-DE" dirty="0"/>
          </a:p>
          <a:p>
            <a:endParaRPr lang="de-DE" dirty="0"/>
          </a:p>
          <a:p>
            <a:endParaRPr lang="de-DE" dirty="0"/>
          </a:p>
          <a:p>
            <a:endParaRPr lang="de-DE" dirty="0"/>
          </a:p>
          <a:p>
            <a:endParaRPr lang="de-DE" dirty="0"/>
          </a:p>
          <a:p>
            <a:endParaRPr lang="de-DE" dirty="0"/>
          </a:p>
          <a:p>
            <a:r>
              <a:rPr lang="de-DE" dirty="0"/>
              <a:t>Das Flugzeug rutscht nach innen, wenn in der Rechtskurve der Faden nach links (außen) zeigt und die Libelle nach rechts (innen) zeigt.</a:t>
            </a:r>
          </a:p>
          <a:p>
            <a:endParaRPr lang="de-DE" dirty="0"/>
          </a:p>
        </p:txBody>
      </p:sp>
      <p:sp>
        <p:nvSpPr>
          <p:cNvPr id="4" name="Foliennummernplatzhalter 3">
            <a:extLst>
              <a:ext uri="{FF2B5EF4-FFF2-40B4-BE49-F238E27FC236}">
                <a16:creationId xmlns:a16="http://schemas.microsoft.com/office/drawing/2014/main" id="{A94EA217-18F0-610C-42DE-E83120770281}"/>
              </a:ext>
            </a:extLst>
          </p:cNvPr>
          <p:cNvSpPr>
            <a:spLocks noGrp="1"/>
          </p:cNvSpPr>
          <p:nvPr>
            <p:ph type="sldNum" sz="quarter" idx="12"/>
          </p:nvPr>
        </p:nvSpPr>
        <p:spPr/>
        <p:txBody>
          <a:bodyPr/>
          <a:lstStyle/>
          <a:p>
            <a:fld id="{1BAF13B1-D0BA-4A19-B609-64C08BFDA19E}" type="slidenum">
              <a:rPr lang="de-DE" smtClean="0"/>
              <a:pPr/>
              <a:t>37</a:t>
            </a:fld>
            <a:endParaRPr lang="de-DE" dirty="0"/>
          </a:p>
        </p:txBody>
      </p:sp>
      <p:pic>
        <p:nvPicPr>
          <p:cNvPr id="5122" name="Picture 2" descr="8 6 Rechtskurve schieben außen">
            <a:extLst>
              <a:ext uri="{FF2B5EF4-FFF2-40B4-BE49-F238E27FC236}">
                <a16:creationId xmlns:a16="http://schemas.microsoft.com/office/drawing/2014/main" id="{B2E83F34-5C07-46B6-A856-9E770A6840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90763" y="1574848"/>
            <a:ext cx="76104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8 6 Rechtskurve rutschen innen">
            <a:extLst>
              <a:ext uri="{FF2B5EF4-FFF2-40B4-BE49-F238E27FC236}">
                <a16:creationId xmlns:a16="http://schemas.microsoft.com/office/drawing/2014/main" id="{3DDB981C-C882-B6B3-B339-F34B2796D9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90763" y="4275730"/>
            <a:ext cx="7620000"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110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B7C574-6DCF-4FE2-A7F2-83E6DE774E50}"/>
              </a:ext>
            </a:extLst>
          </p:cNvPr>
          <p:cNvSpPr>
            <a:spLocks noGrp="1"/>
          </p:cNvSpPr>
          <p:nvPr>
            <p:ph type="title"/>
          </p:nvPr>
        </p:nvSpPr>
        <p:spPr/>
        <p:txBody>
          <a:bodyPr>
            <a:normAutofit/>
          </a:bodyPr>
          <a:lstStyle/>
          <a:p>
            <a:r>
              <a:rPr lang="de-DE" dirty="0"/>
              <a:t>Vergleich Faden und Kugel (Libelle)</a:t>
            </a:r>
          </a:p>
        </p:txBody>
      </p:sp>
      <p:sp>
        <p:nvSpPr>
          <p:cNvPr id="4" name="Rechteck 3">
            <a:extLst>
              <a:ext uri="{FF2B5EF4-FFF2-40B4-BE49-F238E27FC236}">
                <a16:creationId xmlns:a16="http://schemas.microsoft.com/office/drawing/2014/main" id="{BD0BAB9D-3EDF-4BAD-BC30-9D97A43B5D13}"/>
              </a:ext>
            </a:extLst>
          </p:cNvPr>
          <p:cNvSpPr/>
          <p:nvPr/>
        </p:nvSpPr>
        <p:spPr>
          <a:xfrm>
            <a:off x="838201" y="1224700"/>
            <a:ext cx="10515600" cy="4951138"/>
          </a:xfrm>
          <a:prstGeom prst="rect">
            <a:avLst/>
          </a:prstGeom>
          <a:solidFill>
            <a:srgbClr val="A6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 name="Gerader Verbinder 4">
            <a:extLst>
              <a:ext uri="{FF2B5EF4-FFF2-40B4-BE49-F238E27FC236}">
                <a16:creationId xmlns:a16="http://schemas.microsoft.com/office/drawing/2014/main" id="{97F3BDC4-2059-429A-B22F-AF4DD91D7B9B}"/>
              </a:ext>
            </a:extLst>
          </p:cNvPr>
          <p:cNvCxnSpPr/>
          <p:nvPr/>
        </p:nvCxnSpPr>
        <p:spPr>
          <a:xfrm>
            <a:off x="785874" y="2820113"/>
            <a:ext cx="10626165"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Bogen 6">
            <a:extLst>
              <a:ext uri="{FF2B5EF4-FFF2-40B4-BE49-F238E27FC236}">
                <a16:creationId xmlns:a16="http://schemas.microsoft.com/office/drawing/2014/main" id="{71F075E2-CBE1-4EB5-A300-0299EA738E90}"/>
              </a:ext>
            </a:extLst>
          </p:cNvPr>
          <p:cNvSpPr/>
          <p:nvPr/>
        </p:nvSpPr>
        <p:spPr>
          <a:xfrm>
            <a:off x="3580566" y="1592586"/>
            <a:ext cx="2671482" cy="2421876"/>
          </a:xfrm>
          <a:prstGeom prst="arc">
            <a:avLst>
              <a:gd name="adj1" fmla="val 16200000"/>
              <a:gd name="adj2" fmla="val 551785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pic>
        <p:nvPicPr>
          <p:cNvPr id="8" name="Grafik 7">
            <a:extLst>
              <a:ext uri="{FF2B5EF4-FFF2-40B4-BE49-F238E27FC236}">
                <a16:creationId xmlns:a16="http://schemas.microsoft.com/office/drawing/2014/main" id="{571042C8-15FF-44DC-9ED8-F592B02576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1503974">
            <a:off x="5172602" y="2485584"/>
            <a:ext cx="2158892" cy="915472"/>
          </a:xfrm>
          <a:prstGeom prst="rect">
            <a:avLst/>
          </a:prstGeom>
        </p:spPr>
      </p:pic>
      <p:sp>
        <p:nvSpPr>
          <p:cNvPr id="9" name="Bogen 8">
            <a:extLst>
              <a:ext uri="{FF2B5EF4-FFF2-40B4-BE49-F238E27FC236}">
                <a16:creationId xmlns:a16="http://schemas.microsoft.com/office/drawing/2014/main" id="{7ED39506-CB19-44C3-A971-52EF83F99E62}"/>
              </a:ext>
            </a:extLst>
          </p:cNvPr>
          <p:cNvSpPr/>
          <p:nvPr/>
        </p:nvSpPr>
        <p:spPr>
          <a:xfrm>
            <a:off x="7714515" y="1592586"/>
            <a:ext cx="2671482" cy="2421876"/>
          </a:xfrm>
          <a:prstGeom prst="arc">
            <a:avLst>
              <a:gd name="adj1" fmla="val 16200000"/>
              <a:gd name="adj2" fmla="val 551785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pic>
        <p:nvPicPr>
          <p:cNvPr id="10" name="Grafik 9">
            <a:extLst>
              <a:ext uri="{FF2B5EF4-FFF2-40B4-BE49-F238E27FC236}">
                <a16:creationId xmlns:a16="http://schemas.microsoft.com/office/drawing/2014/main" id="{83D88EAE-6A3C-44DC-AE86-2A69E59C78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9923917">
            <a:off x="9306551" y="2485584"/>
            <a:ext cx="2158892" cy="915472"/>
          </a:xfrm>
          <a:prstGeom prst="rect">
            <a:avLst/>
          </a:prstGeom>
        </p:spPr>
      </p:pic>
      <p:cxnSp>
        <p:nvCxnSpPr>
          <p:cNvPr id="11" name="Gerade Verbindung mit Pfeil 10">
            <a:extLst>
              <a:ext uri="{FF2B5EF4-FFF2-40B4-BE49-F238E27FC236}">
                <a16:creationId xmlns:a16="http://schemas.microsoft.com/office/drawing/2014/main" id="{4733974F-7B58-468F-9FA9-9807D4A0637A}"/>
              </a:ext>
            </a:extLst>
          </p:cNvPr>
          <p:cNvCxnSpPr/>
          <p:nvPr/>
        </p:nvCxnSpPr>
        <p:spPr>
          <a:xfrm>
            <a:off x="2381591" y="1725291"/>
            <a:ext cx="0" cy="6358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93F9FDD9-D2E7-4D71-A33F-E6E10F56355B}"/>
              </a:ext>
            </a:extLst>
          </p:cNvPr>
          <p:cNvCxnSpPr/>
          <p:nvPr/>
        </p:nvCxnSpPr>
        <p:spPr>
          <a:xfrm>
            <a:off x="6308132" y="1725291"/>
            <a:ext cx="0" cy="6358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a16="http://schemas.microsoft.com/office/drawing/2014/main" id="{A44DEB8F-7039-4E49-97DE-945BF104CA70}"/>
              </a:ext>
            </a:extLst>
          </p:cNvPr>
          <p:cNvCxnSpPr/>
          <p:nvPr/>
        </p:nvCxnSpPr>
        <p:spPr>
          <a:xfrm>
            <a:off x="10456332" y="1725291"/>
            <a:ext cx="0" cy="6358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4" name="Gruppieren 13">
            <a:extLst>
              <a:ext uri="{FF2B5EF4-FFF2-40B4-BE49-F238E27FC236}">
                <a16:creationId xmlns:a16="http://schemas.microsoft.com/office/drawing/2014/main" id="{5C70A199-6AEB-4C19-BDC6-EAB425EA23B8}"/>
              </a:ext>
            </a:extLst>
          </p:cNvPr>
          <p:cNvGrpSpPr/>
          <p:nvPr/>
        </p:nvGrpSpPr>
        <p:grpSpPr>
          <a:xfrm>
            <a:off x="652802" y="4528694"/>
            <a:ext cx="3378296" cy="1094821"/>
            <a:chOff x="1241516" y="2580897"/>
            <a:chExt cx="4440518" cy="1564722"/>
          </a:xfrm>
        </p:grpSpPr>
        <p:grpSp>
          <p:nvGrpSpPr>
            <p:cNvPr id="15" name="Gruppieren 14">
              <a:extLst>
                <a:ext uri="{FF2B5EF4-FFF2-40B4-BE49-F238E27FC236}">
                  <a16:creationId xmlns:a16="http://schemas.microsoft.com/office/drawing/2014/main" id="{CC91D4B5-8516-4C31-B0AC-F60437AE5484}"/>
                </a:ext>
              </a:extLst>
            </p:cNvPr>
            <p:cNvGrpSpPr/>
            <p:nvPr/>
          </p:nvGrpSpPr>
          <p:grpSpPr>
            <a:xfrm rot="20524077">
              <a:off x="1241516" y="2580897"/>
              <a:ext cx="4440518" cy="1564722"/>
              <a:chOff x="1241516" y="2580897"/>
              <a:chExt cx="4440518" cy="1564722"/>
            </a:xfrm>
          </p:grpSpPr>
          <p:grpSp>
            <p:nvGrpSpPr>
              <p:cNvPr id="17" name="Gruppieren 16">
                <a:extLst>
                  <a:ext uri="{FF2B5EF4-FFF2-40B4-BE49-F238E27FC236}">
                    <a16:creationId xmlns:a16="http://schemas.microsoft.com/office/drawing/2014/main" id="{515FAC55-7509-4879-8E6E-DE14916CEE12}"/>
                  </a:ext>
                </a:extLst>
              </p:cNvPr>
              <p:cNvGrpSpPr/>
              <p:nvPr/>
            </p:nvGrpSpPr>
            <p:grpSpPr>
              <a:xfrm>
                <a:off x="1241516" y="2580897"/>
                <a:ext cx="4440518" cy="1564722"/>
                <a:chOff x="2611717" y="2877265"/>
                <a:chExt cx="3251200" cy="1103470"/>
              </a:xfrm>
            </p:grpSpPr>
            <p:pic>
              <p:nvPicPr>
                <p:cNvPr id="21" name="Grafik 20">
                  <a:extLst>
                    <a:ext uri="{FF2B5EF4-FFF2-40B4-BE49-F238E27FC236}">
                      <a16:creationId xmlns:a16="http://schemas.microsoft.com/office/drawing/2014/main" id="{77373C12-B193-4333-9283-ABACE24D8B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1717" y="2877265"/>
                  <a:ext cx="3251200" cy="1103470"/>
                </a:xfrm>
                <a:prstGeom prst="rect">
                  <a:avLst/>
                </a:prstGeom>
              </p:spPr>
            </p:pic>
            <p:sp>
              <p:nvSpPr>
                <p:cNvPr id="22" name="Ellipse 21">
                  <a:extLst>
                    <a:ext uri="{FF2B5EF4-FFF2-40B4-BE49-F238E27FC236}">
                      <a16:creationId xmlns:a16="http://schemas.microsoft.com/office/drawing/2014/main" id="{EF5AA54B-F8D6-4379-8798-4946A924464A}"/>
                    </a:ext>
                  </a:extLst>
                </p:cNvPr>
                <p:cNvSpPr/>
                <p:nvPr/>
              </p:nvSpPr>
              <p:spPr>
                <a:xfrm>
                  <a:off x="3908109" y="3324293"/>
                  <a:ext cx="603857" cy="656442"/>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18" name="Ellipse 17">
                <a:extLst>
                  <a:ext uri="{FF2B5EF4-FFF2-40B4-BE49-F238E27FC236}">
                    <a16:creationId xmlns:a16="http://schemas.microsoft.com/office/drawing/2014/main" id="{36DC3A85-7946-4AD4-A796-0FED383507C0}"/>
                  </a:ext>
                </a:extLst>
              </p:cNvPr>
              <p:cNvSpPr/>
              <p:nvPr/>
            </p:nvSpPr>
            <p:spPr>
              <a:xfrm>
                <a:off x="3306479" y="3908612"/>
                <a:ext cx="236073" cy="2370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9" name="Gerader Verbinder 18">
                <a:extLst>
                  <a:ext uri="{FF2B5EF4-FFF2-40B4-BE49-F238E27FC236}">
                    <a16:creationId xmlns:a16="http://schemas.microsoft.com/office/drawing/2014/main" id="{2CDAF50C-E05F-4B42-9381-CA323D05369F}"/>
                  </a:ext>
                </a:extLst>
              </p:cNvPr>
              <p:cNvCxnSpPr/>
              <p:nvPr/>
            </p:nvCxnSpPr>
            <p:spPr>
              <a:xfrm>
                <a:off x="3294526" y="3723341"/>
                <a:ext cx="0" cy="370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27DB790D-1EA6-4265-AB5B-464F43CD2BBD}"/>
                  </a:ext>
                </a:extLst>
              </p:cNvPr>
              <p:cNvCxnSpPr/>
              <p:nvPr/>
            </p:nvCxnSpPr>
            <p:spPr>
              <a:xfrm>
                <a:off x="3569444" y="3723341"/>
                <a:ext cx="0" cy="370541"/>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6" name="Gerader Verbinder 15">
              <a:extLst>
                <a:ext uri="{FF2B5EF4-FFF2-40B4-BE49-F238E27FC236}">
                  <a16:creationId xmlns:a16="http://schemas.microsoft.com/office/drawing/2014/main" id="{D69FADCD-3B0F-43B0-B9FE-D3331B810F86}"/>
                </a:ext>
              </a:extLst>
            </p:cNvPr>
            <p:cNvCxnSpPr>
              <a:cxnSpLocks/>
            </p:cNvCxnSpPr>
            <p:nvPr/>
          </p:nvCxnSpPr>
          <p:spPr>
            <a:xfrm flipH="1" flipV="1">
              <a:off x="3413517" y="3364753"/>
              <a:ext cx="68414" cy="21515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3" name="Grafik 22">
            <a:extLst>
              <a:ext uri="{FF2B5EF4-FFF2-40B4-BE49-F238E27FC236}">
                <a16:creationId xmlns:a16="http://schemas.microsoft.com/office/drawing/2014/main" id="{99F2BB12-B1BA-46CD-936E-0432ECA623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0832916">
            <a:off x="4312204" y="4161350"/>
            <a:ext cx="3405893" cy="1724767"/>
          </a:xfrm>
          <a:prstGeom prst="rect">
            <a:avLst/>
          </a:prstGeom>
        </p:spPr>
      </p:pic>
      <p:sp>
        <p:nvSpPr>
          <p:cNvPr id="24" name="Ellipse 23">
            <a:extLst>
              <a:ext uri="{FF2B5EF4-FFF2-40B4-BE49-F238E27FC236}">
                <a16:creationId xmlns:a16="http://schemas.microsoft.com/office/drawing/2014/main" id="{B3DA15B8-58AF-4245-AC65-BDC0C9D27BBE}"/>
              </a:ext>
            </a:extLst>
          </p:cNvPr>
          <p:cNvSpPr/>
          <p:nvPr/>
        </p:nvSpPr>
        <p:spPr>
          <a:xfrm rot="20425246">
            <a:off x="5879878" y="4786834"/>
            <a:ext cx="643721" cy="67217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Ellipse 24">
            <a:extLst>
              <a:ext uri="{FF2B5EF4-FFF2-40B4-BE49-F238E27FC236}">
                <a16:creationId xmlns:a16="http://schemas.microsoft.com/office/drawing/2014/main" id="{C4204EA5-30EB-48F9-B182-3932D81B7CAD}"/>
              </a:ext>
            </a:extLst>
          </p:cNvPr>
          <p:cNvSpPr/>
          <p:nvPr/>
        </p:nvSpPr>
        <p:spPr>
          <a:xfrm>
            <a:off x="6025495" y="5259130"/>
            <a:ext cx="184255" cy="17114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6" name="Gerader Verbinder 25">
            <a:extLst>
              <a:ext uri="{FF2B5EF4-FFF2-40B4-BE49-F238E27FC236}">
                <a16:creationId xmlns:a16="http://schemas.microsoft.com/office/drawing/2014/main" id="{E828313E-F33A-4D73-B437-4A5A9BBC74AE}"/>
              </a:ext>
            </a:extLst>
          </p:cNvPr>
          <p:cNvCxnSpPr/>
          <p:nvPr/>
        </p:nvCxnSpPr>
        <p:spPr>
          <a:xfrm>
            <a:off x="6100281" y="5154072"/>
            <a:ext cx="0" cy="267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16D0950A-C4C9-4AAE-9242-C3FF62CEB572}"/>
              </a:ext>
            </a:extLst>
          </p:cNvPr>
          <p:cNvCxnSpPr/>
          <p:nvPr/>
        </p:nvCxnSpPr>
        <p:spPr>
          <a:xfrm>
            <a:off x="6314854" y="5154072"/>
            <a:ext cx="0" cy="267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649270FE-6284-4C3C-B9B3-6526ADAA0DB0}"/>
              </a:ext>
            </a:extLst>
          </p:cNvPr>
          <p:cNvCxnSpPr>
            <a:cxnSpLocks/>
          </p:cNvCxnSpPr>
          <p:nvPr/>
        </p:nvCxnSpPr>
        <p:spPr>
          <a:xfrm flipV="1">
            <a:off x="6174275" y="4905473"/>
            <a:ext cx="27463" cy="13860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29" name="Grafik 28">
            <a:extLst>
              <a:ext uri="{FF2B5EF4-FFF2-40B4-BE49-F238E27FC236}">
                <a16:creationId xmlns:a16="http://schemas.microsoft.com/office/drawing/2014/main" id="{0FDD3430-FCD0-4A7B-BD51-FDF96EDC223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79663" y="3851184"/>
            <a:ext cx="3123130" cy="1779395"/>
          </a:xfrm>
          <a:prstGeom prst="rect">
            <a:avLst/>
          </a:prstGeom>
        </p:spPr>
      </p:pic>
      <p:sp>
        <p:nvSpPr>
          <p:cNvPr id="30" name="Ellipse 29">
            <a:extLst>
              <a:ext uri="{FF2B5EF4-FFF2-40B4-BE49-F238E27FC236}">
                <a16:creationId xmlns:a16="http://schemas.microsoft.com/office/drawing/2014/main" id="{9A538997-BF88-4858-A608-3AE0F3699D7A}"/>
              </a:ext>
            </a:extLst>
          </p:cNvPr>
          <p:cNvSpPr/>
          <p:nvPr/>
        </p:nvSpPr>
        <p:spPr>
          <a:xfrm rot="20425246">
            <a:off x="9495643" y="4786834"/>
            <a:ext cx="643721" cy="67217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Ellipse 30">
            <a:extLst>
              <a:ext uri="{FF2B5EF4-FFF2-40B4-BE49-F238E27FC236}">
                <a16:creationId xmlns:a16="http://schemas.microsoft.com/office/drawing/2014/main" id="{524811A1-2DE4-4A27-AF0D-F7495CB4E23A}"/>
              </a:ext>
            </a:extLst>
          </p:cNvPr>
          <p:cNvSpPr/>
          <p:nvPr/>
        </p:nvSpPr>
        <p:spPr>
          <a:xfrm>
            <a:off x="9856410" y="5259130"/>
            <a:ext cx="184255" cy="17114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32" name="Gerader Verbinder 31">
            <a:extLst>
              <a:ext uri="{FF2B5EF4-FFF2-40B4-BE49-F238E27FC236}">
                <a16:creationId xmlns:a16="http://schemas.microsoft.com/office/drawing/2014/main" id="{132A7AE4-D300-45C7-8CE8-922C0B5168EC}"/>
              </a:ext>
            </a:extLst>
          </p:cNvPr>
          <p:cNvCxnSpPr/>
          <p:nvPr/>
        </p:nvCxnSpPr>
        <p:spPr>
          <a:xfrm>
            <a:off x="9716046" y="5154072"/>
            <a:ext cx="0" cy="267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C4F28E37-4234-4FD6-BF6A-70354F5C8779}"/>
              </a:ext>
            </a:extLst>
          </p:cNvPr>
          <p:cNvCxnSpPr/>
          <p:nvPr/>
        </p:nvCxnSpPr>
        <p:spPr>
          <a:xfrm>
            <a:off x="9930619" y="5154072"/>
            <a:ext cx="0" cy="2675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C65FD2BE-232D-4BA7-8BA3-6D3FF8CC6735}"/>
              </a:ext>
            </a:extLst>
          </p:cNvPr>
          <p:cNvCxnSpPr>
            <a:cxnSpLocks/>
          </p:cNvCxnSpPr>
          <p:nvPr/>
        </p:nvCxnSpPr>
        <p:spPr>
          <a:xfrm flipH="1" flipV="1">
            <a:off x="9641260" y="4913501"/>
            <a:ext cx="148780" cy="1305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feld 34">
            <a:extLst>
              <a:ext uri="{FF2B5EF4-FFF2-40B4-BE49-F238E27FC236}">
                <a16:creationId xmlns:a16="http://schemas.microsoft.com/office/drawing/2014/main" id="{820FA98B-559E-41EA-B42C-D7135AD1470F}"/>
              </a:ext>
            </a:extLst>
          </p:cNvPr>
          <p:cNvSpPr txBox="1"/>
          <p:nvPr/>
        </p:nvSpPr>
        <p:spPr>
          <a:xfrm>
            <a:off x="5473314" y="5804360"/>
            <a:ext cx="1779102" cy="341704"/>
          </a:xfrm>
          <a:prstGeom prst="rect">
            <a:avLst/>
          </a:prstGeom>
          <a:noFill/>
        </p:spPr>
        <p:txBody>
          <a:bodyPr wrap="square" rtlCol="0">
            <a:spAutoFit/>
          </a:bodyPr>
          <a:lstStyle/>
          <a:p>
            <a:r>
              <a:rPr lang="de-DE" dirty="0"/>
              <a:t>Slip in Kurve</a:t>
            </a:r>
          </a:p>
        </p:txBody>
      </p:sp>
      <p:sp>
        <p:nvSpPr>
          <p:cNvPr id="36" name="Textfeld 35">
            <a:extLst>
              <a:ext uri="{FF2B5EF4-FFF2-40B4-BE49-F238E27FC236}">
                <a16:creationId xmlns:a16="http://schemas.microsoft.com/office/drawing/2014/main" id="{0CA18021-C54A-4E76-B520-AD35B2B6E93E}"/>
              </a:ext>
            </a:extLst>
          </p:cNvPr>
          <p:cNvSpPr txBox="1"/>
          <p:nvPr/>
        </p:nvSpPr>
        <p:spPr>
          <a:xfrm>
            <a:off x="1255232" y="5804360"/>
            <a:ext cx="2270291" cy="341704"/>
          </a:xfrm>
          <a:prstGeom prst="rect">
            <a:avLst/>
          </a:prstGeom>
          <a:noFill/>
        </p:spPr>
        <p:txBody>
          <a:bodyPr wrap="square" rtlCol="0">
            <a:spAutoFit/>
          </a:bodyPr>
          <a:lstStyle/>
          <a:p>
            <a:r>
              <a:rPr lang="de-DE" dirty="0"/>
              <a:t>Koordinierte Kurve</a:t>
            </a:r>
          </a:p>
        </p:txBody>
      </p:sp>
      <p:sp>
        <p:nvSpPr>
          <p:cNvPr id="37" name="Textfeld 36">
            <a:extLst>
              <a:ext uri="{FF2B5EF4-FFF2-40B4-BE49-F238E27FC236}">
                <a16:creationId xmlns:a16="http://schemas.microsoft.com/office/drawing/2014/main" id="{B0569637-64F7-49D3-9B6E-1AD61B3E4E60}"/>
              </a:ext>
            </a:extLst>
          </p:cNvPr>
          <p:cNvSpPr txBox="1"/>
          <p:nvPr/>
        </p:nvSpPr>
        <p:spPr>
          <a:xfrm>
            <a:off x="8839731" y="5804360"/>
            <a:ext cx="2270291" cy="341704"/>
          </a:xfrm>
          <a:prstGeom prst="rect">
            <a:avLst/>
          </a:prstGeom>
          <a:noFill/>
        </p:spPr>
        <p:txBody>
          <a:bodyPr wrap="square" rtlCol="0">
            <a:spAutoFit/>
          </a:bodyPr>
          <a:lstStyle/>
          <a:p>
            <a:r>
              <a:rPr lang="de-DE" dirty="0"/>
              <a:t>Schiebende Kurve</a:t>
            </a:r>
          </a:p>
        </p:txBody>
      </p:sp>
      <p:sp>
        <p:nvSpPr>
          <p:cNvPr id="39" name="Bogen 38">
            <a:extLst>
              <a:ext uri="{FF2B5EF4-FFF2-40B4-BE49-F238E27FC236}">
                <a16:creationId xmlns:a16="http://schemas.microsoft.com/office/drawing/2014/main" id="{5F7DFC81-7A08-41EF-A02E-0FAB9E0C517B}"/>
              </a:ext>
            </a:extLst>
          </p:cNvPr>
          <p:cNvSpPr/>
          <p:nvPr/>
        </p:nvSpPr>
        <p:spPr>
          <a:xfrm>
            <a:off x="-295868" y="1592586"/>
            <a:ext cx="2671482" cy="2421876"/>
          </a:xfrm>
          <a:prstGeom prst="arc">
            <a:avLst>
              <a:gd name="adj1" fmla="val 16200000"/>
              <a:gd name="adj2" fmla="val 551785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dirty="0"/>
          </a:p>
        </p:txBody>
      </p:sp>
      <p:pic>
        <p:nvPicPr>
          <p:cNvPr id="6" name="Grafik 5">
            <a:extLst>
              <a:ext uri="{FF2B5EF4-FFF2-40B4-BE49-F238E27FC236}">
                <a16:creationId xmlns:a16="http://schemas.microsoft.com/office/drawing/2014/main" id="{36CB5FEF-BACD-4B8F-8148-9DA7AA53AB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1296169" y="2485584"/>
            <a:ext cx="2158892" cy="915472"/>
          </a:xfrm>
          <a:prstGeom prst="rect">
            <a:avLst/>
          </a:prstGeom>
        </p:spPr>
      </p:pic>
    </p:spTree>
    <p:extLst>
      <p:ext uri="{BB962C8B-B14F-4D97-AF65-F5344CB8AC3E}">
        <p14:creationId xmlns:p14="http://schemas.microsoft.com/office/powerpoint/2010/main" val="926044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F6447-6EDE-4BD2-B9A5-151A8B13A785}"/>
              </a:ext>
            </a:extLst>
          </p:cNvPr>
          <p:cNvSpPr>
            <a:spLocks noGrp="1"/>
          </p:cNvSpPr>
          <p:nvPr>
            <p:ph type="title"/>
          </p:nvPr>
        </p:nvSpPr>
        <p:spPr/>
        <p:txBody>
          <a:bodyPr>
            <a:normAutofit/>
          </a:bodyPr>
          <a:lstStyle/>
          <a:p>
            <a:r>
              <a:rPr lang="de-DE" dirty="0"/>
              <a:t>Schiebeflug </a:t>
            </a:r>
          </a:p>
        </p:txBody>
      </p:sp>
      <p:sp>
        <p:nvSpPr>
          <p:cNvPr id="3" name="Inhaltsplatzhalter 2">
            <a:extLst>
              <a:ext uri="{FF2B5EF4-FFF2-40B4-BE49-F238E27FC236}">
                <a16:creationId xmlns:a16="http://schemas.microsoft.com/office/drawing/2014/main" id="{CC82AB17-5FE1-4BD7-961A-22A62BE457E0}"/>
              </a:ext>
            </a:extLst>
          </p:cNvPr>
          <p:cNvSpPr>
            <a:spLocks noGrp="1"/>
          </p:cNvSpPr>
          <p:nvPr>
            <p:ph idx="1"/>
          </p:nvPr>
        </p:nvSpPr>
        <p:spPr/>
        <p:txBody>
          <a:bodyPr/>
          <a:lstStyle/>
          <a:p>
            <a:r>
              <a:rPr lang="de-DE" dirty="0"/>
              <a:t>Wenn im Fluge der Luftstrom nicht in gerader Linie von vorne kommt, wird eine Querkraft erzeugt, die das Flugzeug seitlich beschleunigt</a:t>
            </a:r>
          </a:p>
        </p:txBody>
      </p:sp>
      <p:sp>
        <p:nvSpPr>
          <p:cNvPr id="4" name="Rechteck 3">
            <a:extLst>
              <a:ext uri="{FF2B5EF4-FFF2-40B4-BE49-F238E27FC236}">
                <a16:creationId xmlns:a16="http://schemas.microsoft.com/office/drawing/2014/main" id="{9EAC815C-E012-4DBB-B726-176F0CA82BD3}"/>
              </a:ext>
            </a:extLst>
          </p:cNvPr>
          <p:cNvSpPr/>
          <p:nvPr/>
        </p:nvSpPr>
        <p:spPr>
          <a:xfrm>
            <a:off x="838200" y="1729409"/>
            <a:ext cx="10515600" cy="4432852"/>
          </a:xfrm>
          <a:prstGeom prst="rect">
            <a:avLst/>
          </a:prstGeom>
          <a:solidFill>
            <a:srgbClr val="A6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a:extLst>
              <a:ext uri="{FF2B5EF4-FFF2-40B4-BE49-F238E27FC236}">
                <a16:creationId xmlns:a16="http://schemas.microsoft.com/office/drawing/2014/main" id="{093F97B6-A151-4BE9-88B8-9FD27E7D72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26357">
            <a:off x="6315090" y="2653726"/>
            <a:ext cx="4363724" cy="2388491"/>
          </a:xfrm>
          <a:prstGeom prst="rect">
            <a:avLst/>
          </a:prstGeom>
        </p:spPr>
      </p:pic>
      <p:sp>
        <p:nvSpPr>
          <p:cNvPr id="6" name="Textfeld 5">
            <a:extLst>
              <a:ext uri="{FF2B5EF4-FFF2-40B4-BE49-F238E27FC236}">
                <a16:creationId xmlns:a16="http://schemas.microsoft.com/office/drawing/2014/main" id="{4B7B80E9-81CE-4D85-8598-F5FC00689763}"/>
              </a:ext>
            </a:extLst>
          </p:cNvPr>
          <p:cNvSpPr txBox="1"/>
          <p:nvPr/>
        </p:nvSpPr>
        <p:spPr>
          <a:xfrm>
            <a:off x="4359836" y="2079677"/>
            <a:ext cx="3914589" cy="369332"/>
          </a:xfrm>
          <a:prstGeom prst="rect">
            <a:avLst/>
          </a:prstGeom>
          <a:noFill/>
        </p:spPr>
        <p:txBody>
          <a:bodyPr wrap="square" rtlCol="0">
            <a:spAutoFit/>
          </a:bodyPr>
          <a:lstStyle/>
          <a:p>
            <a:r>
              <a:rPr lang="de-DE" dirty="0"/>
              <a:t>beim Fliegen ohne Querneigung</a:t>
            </a:r>
          </a:p>
        </p:txBody>
      </p:sp>
      <p:grpSp>
        <p:nvGrpSpPr>
          <p:cNvPr id="7" name="Gruppieren 6">
            <a:extLst>
              <a:ext uri="{FF2B5EF4-FFF2-40B4-BE49-F238E27FC236}">
                <a16:creationId xmlns:a16="http://schemas.microsoft.com/office/drawing/2014/main" id="{1B274CDC-8C88-4DB3-83AD-2F485368FADE}"/>
              </a:ext>
            </a:extLst>
          </p:cNvPr>
          <p:cNvGrpSpPr/>
          <p:nvPr/>
        </p:nvGrpSpPr>
        <p:grpSpPr>
          <a:xfrm>
            <a:off x="1241516" y="2848054"/>
            <a:ext cx="4440518" cy="1564722"/>
            <a:chOff x="2611717" y="2877265"/>
            <a:chExt cx="3251200" cy="1103470"/>
          </a:xfrm>
        </p:grpSpPr>
        <p:pic>
          <p:nvPicPr>
            <p:cNvPr id="8" name="Grafik 7">
              <a:extLst>
                <a:ext uri="{FF2B5EF4-FFF2-40B4-BE49-F238E27FC236}">
                  <a16:creationId xmlns:a16="http://schemas.microsoft.com/office/drawing/2014/main" id="{875D55F9-541F-40F3-835F-AB31D16964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1717" y="2877265"/>
              <a:ext cx="3251200" cy="1103470"/>
            </a:xfrm>
            <a:prstGeom prst="rect">
              <a:avLst/>
            </a:prstGeom>
          </p:spPr>
        </p:pic>
        <p:sp>
          <p:nvSpPr>
            <p:cNvPr id="9" name="Ellipse 8">
              <a:extLst>
                <a:ext uri="{FF2B5EF4-FFF2-40B4-BE49-F238E27FC236}">
                  <a16:creationId xmlns:a16="http://schemas.microsoft.com/office/drawing/2014/main" id="{F55EC189-D203-48D4-938E-F8CD3EB4F9DC}"/>
                </a:ext>
              </a:extLst>
            </p:cNvPr>
            <p:cNvSpPr/>
            <p:nvPr/>
          </p:nvSpPr>
          <p:spPr>
            <a:xfrm>
              <a:off x="3908109" y="3324293"/>
              <a:ext cx="603857" cy="656442"/>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10" name="Ellipse 9">
            <a:extLst>
              <a:ext uri="{FF2B5EF4-FFF2-40B4-BE49-F238E27FC236}">
                <a16:creationId xmlns:a16="http://schemas.microsoft.com/office/drawing/2014/main" id="{0FBD1ABB-F2D8-4341-8233-F121FB75F8F9}"/>
              </a:ext>
            </a:extLst>
          </p:cNvPr>
          <p:cNvSpPr/>
          <p:nvPr/>
        </p:nvSpPr>
        <p:spPr>
          <a:xfrm>
            <a:off x="3306479" y="4175769"/>
            <a:ext cx="236073" cy="2370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1" name="Gerader Verbinder 10">
            <a:extLst>
              <a:ext uri="{FF2B5EF4-FFF2-40B4-BE49-F238E27FC236}">
                <a16:creationId xmlns:a16="http://schemas.microsoft.com/office/drawing/2014/main" id="{450BFF00-3F79-4A21-933D-76BB8544D0D0}"/>
              </a:ext>
            </a:extLst>
          </p:cNvPr>
          <p:cNvCxnSpPr/>
          <p:nvPr/>
        </p:nvCxnSpPr>
        <p:spPr>
          <a:xfrm>
            <a:off x="3294526" y="3990498"/>
            <a:ext cx="0" cy="370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DC3F8F0A-FAF0-45C4-9CB1-8C963EDAF6B6}"/>
              </a:ext>
            </a:extLst>
          </p:cNvPr>
          <p:cNvCxnSpPr/>
          <p:nvPr/>
        </p:nvCxnSpPr>
        <p:spPr>
          <a:xfrm>
            <a:off x="3569444" y="3990498"/>
            <a:ext cx="0" cy="370541"/>
          </a:xfrm>
          <a:prstGeom prst="line">
            <a:avLst/>
          </a:prstGeom>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B285B1D6-665F-4A44-BC20-DF3CD08A306F}"/>
              </a:ext>
            </a:extLst>
          </p:cNvPr>
          <p:cNvSpPr/>
          <p:nvPr/>
        </p:nvSpPr>
        <p:spPr>
          <a:xfrm rot="21194207">
            <a:off x="8250434" y="3547682"/>
            <a:ext cx="824753" cy="93083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Ellipse 13">
            <a:extLst>
              <a:ext uri="{FF2B5EF4-FFF2-40B4-BE49-F238E27FC236}">
                <a16:creationId xmlns:a16="http://schemas.microsoft.com/office/drawing/2014/main" id="{B6F532F3-5736-48E0-AEDC-EA6DF1F81E2F}"/>
              </a:ext>
            </a:extLst>
          </p:cNvPr>
          <p:cNvSpPr/>
          <p:nvPr/>
        </p:nvSpPr>
        <p:spPr>
          <a:xfrm>
            <a:off x="8437003" y="4201727"/>
            <a:ext cx="236073" cy="2370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5" name="Gerader Verbinder 14">
            <a:extLst>
              <a:ext uri="{FF2B5EF4-FFF2-40B4-BE49-F238E27FC236}">
                <a16:creationId xmlns:a16="http://schemas.microsoft.com/office/drawing/2014/main" id="{4695BDCC-EF1C-44EE-8A00-E0AA67AB987C}"/>
              </a:ext>
            </a:extLst>
          </p:cNvPr>
          <p:cNvCxnSpPr/>
          <p:nvPr/>
        </p:nvCxnSpPr>
        <p:spPr>
          <a:xfrm>
            <a:off x="8532820" y="4056240"/>
            <a:ext cx="0" cy="370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819772CE-DDBE-42F1-9C41-DF192F6F7510}"/>
              </a:ext>
            </a:extLst>
          </p:cNvPr>
          <p:cNvCxnSpPr/>
          <p:nvPr/>
        </p:nvCxnSpPr>
        <p:spPr>
          <a:xfrm>
            <a:off x="8807738" y="4056240"/>
            <a:ext cx="0" cy="370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06F87B0F-6F8B-49B2-9DFA-FFCED56B6249}"/>
              </a:ext>
            </a:extLst>
          </p:cNvPr>
          <p:cNvCxnSpPr/>
          <p:nvPr/>
        </p:nvCxnSpPr>
        <p:spPr>
          <a:xfrm>
            <a:off x="8662810" y="3990498"/>
            <a:ext cx="6215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52C3EBCC-C656-4189-B5D1-16A227ECCA5A}"/>
              </a:ext>
            </a:extLst>
          </p:cNvPr>
          <p:cNvCxnSpPr>
            <a:cxnSpLocks/>
          </p:cNvCxnSpPr>
          <p:nvPr/>
        </p:nvCxnSpPr>
        <p:spPr>
          <a:xfrm flipH="1">
            <a:off x="8387894" y="3990498"/>
            <a:ext cx="280227" cy="872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2EED4B93-290D-4E8F-81EA-C04894D58008}"/>
              </a:ext>
            </a:extLst>
          </p:cNvPr>
          <p:cNvSpPr txBox="1"/>
          <p:nvPr/>
        </p:nvSpPr>
        <p:spPr>
          <a:xfrm>
            <a:off x="1767445" y="5106605"/>
            <a:ext cx="3914589" cy="369332"/>
          </a:xfrm>
          <a:prstGeom prst="rect">
            <a:avLst/>
          </a:prstGeom>
          <a:noFill/>
        </p:spPr>
        <p:txBody>
          <a:bodyPr wrap="square" rtlCol="0">
            <a:spAutoFit/>
          </a:bodyPr>
          <a:lstStyle/>
          <a:p>
            <a:r>
              <a:rPr lang="de-DE" dirty="0"/>
              <a:t>Koordiniert: kein Schiebewinkel</a:t>
            </a:r>
          </a:p>
        </p:txBody>
      </p:sp>
      <p:sp>
        <p:nvSpPr>
          <p:cNvPr id="20" name="Textfeld 19">
            <a:extLst>
              <a:ext uri="{FF2B5EF4-FFF2-40B4-BE49-F238E27FC236}">
                <a16:creationId xmlns:a16="http://schemas.microsoft.com/office/drawing/2014/main" id="{B15AF4E4-B8DF-42B2-A5BD-09CACC760D39}"/>
              </a:ext>
            </a:extLst>
          </p:cNvPr>
          <p:cNvSpPr txBox="1"/>
          <p:nvPr/>
        </p:nvSpPr>
        <p:spPr>
          <a:xfrm>
            <a:off x="6781716" y="5101214"/>
            <a:ext cx="4383742" cy="369332"/>
          </a:xfrm>
          <a:prstGeom prst="rect">
            <a:avLst/>
          </a:prstGeom>
          <a:noFill/>
        </p:spPr>
        <p:txBody>
          <a:bodyPr wrap="square" rtlCol="0">
            <a:spAutoFit/>
          </a:bodyPr>
          <a:lstStyle/>
          <a:p>
            <a:r>
              <a:rPr lang="de-DE" dirty="0"/>
              <a:t>Nicht koordiniert: Schiebewinkel nach links</a:t>
            </a:r>
          </a:p>
        </p:txBody>
      </p:sp>
    </p:spTree>
    <p:extLst>
      <p:ext uri="{BB962C8B-B14F-4D97-AF65-F5344CB8AC3E}">
        <p14:creationId xmlns:p14="http://schemas.microsoft.com/office/powerpoint/2010/main" val="4030426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t>8.6.1  Anzeigegeräte  (vorwiegend motorisierte Segelflugzeuge und TMG)</a:t>
            </a:r>
          </a:p>
          <a:p>
            <a:pPr marL="541338" indent="-541338">
              <a:lnSpc>
                <a:spcPct val="100000"/>
              </a:lnSpc>
              <a:buNone/>
            </a:pPr>
            <a:r>
              <a:rPr lang="de-DE" dirty="0">
                <a:solidFill>
                  <a:schemeClr val="bg1">
                    <a:lumMod val="75000"/>
                  </a:schemeClr>
                </a:solidFill>
              </a:rPr>
              <a:t>8.6.2  Luftwertegeräte  (Druck und Temperatur)</a:t>
            </a:r>
          </a:p>
          <a:p>
            <a:pPr marL="541338" indent="-541338">
              <a:lnSpc>
                <a:spcPct val="100000"/>
              </a:lnSpc>
              <a:buNone/>
            </a:pPr>
            <a:r>
              <a:rPr lang="de-DE" dirty="0">
                <a:solidFill>
                  <a:schemeClr val="bg1">
                    <a:lumMod val="75000"/>
                  </a:schemeClr>
                </a:solidFill>
              </a:rPr>
              <a:t>8.6.3  Höhenmesser</a:t>
            </a:r>
          </a:p>
          <a:p>
            <a:pPr marL="541338" indent="-541338">
              <a:lnSpc>
                <a:spcPct val="100000"/>
              </a:lnSpc>
              <a:buNone/>
            </a:pPr>
            <a:r>
              <a:rPr lang="de-DE" dirty="0">
                <a:solidFill>
                  <a:schemeClr val="bg1">
                    <a:lumMod val="75000"/>
                  </a:schemeClr>
                </a:solidFill>
              </a:rPr>
              <a:t>8.6.4  Variometer</a:t>
            </a:r>
          </a:p>
          <a:p>
            <a:pPr marL="541338" indent="-541338">
              <a:lnSpc>
                <a:spcPct val="100000"/>
              </a:lnSpc>
              <a:buNone/>
            </a:pPr>
            <a:r>
              <a:rPr lang="de-DE" dirty="0">
                <a:solidFill>
                  <a:schemeClr val="bg1">
                    <a:lumMod val="75000"/>
                  </a:schemeClr>
                </a:solidFill>
              </a:rPr>
              <a:t>8.6.5  Fahrtmesser</a:t>
            </a:r>
          </a:p>
          <a:p>
            <a:pPr marL="541338" indent="-541338">
              <a:lnSpc>
                <a:spcPct val="100000"/>
              </a:lnSpc>
              <a:buNone/>
            </a:pPr>
            <a:r>
              <a:rPr lang="de-DE" dirty="0">
                <a:solidFill>
                  <a:schemeClr val="bg1">
                    <a:lumMod val="75000"/>
                  </a:schemeClr>
                </a:solidFill>
              </a:rPr>
              <a:t>8.6.6  Erdmagnetismus und Kompass</a:t>
            </a:r>
          </a:p>
          <a:p>
            <a:pPr marL="541338" indent="-541338">
              <a:lnSpc>
                <a:spcPct val="100000"/>
              </a:lnSpc>
              <a:buNone/>
            </a:pPr>
            <a:r>
              <a:rPr lang="de-DE" dirty="0">
                <a:solidFill>
                  <a:schemeClr val="bg1">
                    <a:lumMod val="75000"/>
                  </a:schemeClr>
                </a:solidFill>
              </a:rPr>
              <a:t>8.6.7  Kreiselgeräte</a:t>
            </a:r>
          </a:p>
          <a:p>
            <a:pPr marL="541338" indent="-541338">
              <a:lnSpc>
                <a:spcPct val="100000"/>
              </a:lnSpc>
              <a:buNone/>
            </a:pPr>
            <a:r>
              <a:rPr lang="de-DE" dirty="0">
                <a:solidFill>
                  <a:schemeClr val="bg1">
                    <a:lumMod val="75000"/>
                  </a:schemeClr>
                </a:solidFill>
              </a:rPr>
              <a:t>8.6.8  Kommunikationsanlagen</a:t>
            </a:r>
          </a:p>
          <a:p>
            <a:pPr marL="541338" indent="-541338">
              <a:lnSpc>
                <a:spcPct val="100000"/>
              </a:lnSpc>
              <a:buNone/>
            </a:pPr>
            <a:r>
              <a:rPr lang="de-DE" dirty="0">
                <a:solidFill>
                  <a:schemeClr val="bg1">
                    <a:lumMod val="75000"/>
                  </a:schemeClr>
                </a:solidFill>
              </a:rPr>
              <a:t>8.6.9  Alarm- und Zusammenstoßwarnanlagen</a:t>
            </a:r>
          </a:p>
          <a:p>
            <a:pPr marL="541338" indent="-541338">
              <a:lnSpc>
                <a:spcPct val="100000"/>
              </a:lnSpc>
              <a:buNone/>
            </a:pPr>
            <a:r>
              <a:rPr lang="de-DE" dirty="0">
                <a:solidFill>
                  <a:schemeClr val="bg1">
                    <a:lumMod val="75000"/>
                  </a:schemeClr>
                </a:solidFill>
              </a:rPr>
              <a:t>8.6.10  g-Messer (Beschleunigungsmesser  vorwiegend Kunstflug)</a:t>
            </a:r>
          </a:p>
          <a:p>
            <a:pPr marL="541338" indent="-541338">
              <a:lnSpc>
                <a:spcPct val="100000"/>
              </a:lnSpc>
              <a:buNone/>
            </a:pPr>
            <a:r>
              <a:rPr lang="de-DE" dirty="0">
                <a:solidFill>
                  <a:schemeClr val="bg1">
                    <a:lumMod val="75000"/>
                  </a:schemeClr>
                </a:solidFill>
              </a:rPr>
              <a:t>8.6.11  Elektronische Instrumentensysteme </a:t>
            </a:r>
            <a:endParaRPr lang="de-DE" sz="1600" dirty="0">
              <a:solidFill>
                <a:schemeClr val="bg1">
                  <a:lumMod val="75000"/>
                </a:schemeClr>
              </a:solidFill>
            </a:endParaRPr>
          </a:p>
        </p:txBody>
      </p:sp>
      <p:sp>
        <p:nvSpPr>
          <p:cNvPr id="8" name="Textplatzhalter 5">
            <a:extLst>
              <a:ext uri="{FF2B5EF4-FFF2-40B4-BE49-F238E27FC236}">
                <a16:creationId xmlns:a16="http://schemas.microsoft.com/office/drawing/2014/main" id="{FEF965F9-4753-4050-99B1-1ECB90FFE476}"/>
              </a:ext>
            </a:extLst>
          </p:cNvPr>
          <p:cNvSpPr>
            <a:spLocks noGrp="1"/>
          </p:cNvSpPr>
          <p:nvPr>
            <p:ph type="body" sz="quarter" idx="13"/>
          </p:nvPr>
        </p:nvSpPr>
        <p:spPr>
          <a:xfrm>
            <a:off x="1580201" y="6616700"/>
            <a:ext cx="9001125" cy="287338"/>
          </a:xfrm>
        </p:spPr>
        <p:txBody>
          <a:bodyPr/>
          <a:lstStyle/>
          <a:p>
            <a:r>
              <a:rPr lang="de-DE" dirty="0">
                <a:cs typeface="Arial" panose="020B0604020202020204" pitchFamily="34" charset="0"/>
              </a:rPr>
              <a:t>Einteilung</a:t>
            </a:r>
          </a:p>
        </p:txBody>
      </p:sp>
    </p:spTree>
    <p:extLst>
      <p:ext uri="{BB962C8B-B14F-4D97-AF65-F5344CB8AC3E}">
        <p14:creationId xmlns:p14="http://schemas.microsoft.com/office/powerpoint/2010/main" val="2105426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65E883-E46D-4BD4-A564-B1A76D97117B}"/>
              </a:ext>
            </a:extLst>
          </p:cNvPr>
          <p:cNvSpPr>
            <a:spLocks noGrp="1"/>
          </p:cNvSpPr>
          <p:nvPr>
            <p:ph type="title"/>
          </p:nvPr>
        </p:nvSpPr>
        <p:spPr/>
        <p:txBody>
          <a:bodyPr>
            <a:normAutofit/>
          </a:bodyPr>
          <a:lstStyle/>
          <a:p>
            <a:r>
              <a:rPr lang="de-DE" dirty="0"/>
              <a:t>Slip</a:t>
            </a:r>
          </a:p>
        </p:txBody>
      </p:sp>
      <p:sp>
        <p:nvSpPr>
          <p:cNvPr id="3" name="Inhaltsplatzhalter 2">
            <a:extLst>
              <a:ext uri="{FF2B5EF4-FFF2-40B4-BE49-F238E27FC236}">
                <a16:creationId xmlns:a16="http://schemas.microsoft.com/office/drawing/2014/main" id="{A8B05183-19BE-4BE7-B76A-589C66458716}"/>
              </a:ext>
            </a:extLst>
          </p:cNvPr>
          <p:cNvSpPr>
            <a:spLocks noGrp="1"/>
          </p:cNvSpPr>
          <p:nvPr>
            <p:ph idx="1"/>
          </p:nvPr>
        </p:nvSpPr>
        <p:spPr/>
        <p:txBody>
          <a:bodyPr>
            <a:normAutofit/>
          </a:bodyPr>
          <a:lstStyle/>
          <a:p>
            <a:r>
              <a:rPr lang="de-DE" sz="2000" dirty="0"/>
              <a:t>Wenn während des Fluges eine Querneigung auftritt, hat die Bewegung eine Komponente in horizontaler Richtung</a:t>
            </a:r>
          </a:p>
        </p:txBody>
      </p:sp>
      <p:sp>
        <p:nvSpPr>
          <p:cNvPr id="4" name="Rechteck 3">
            <a:extLst>
              <a:ext uri="{FF2B5EF4-FFF2-40B4-BE49-F238E27FC236}">
                <a16:creationId xmlns:a16="http://schemas.microsoft.com/office/drawing/2014/main" id="{D4827B22-D12B-48D5-81C1-2CEBA5AA50EE}"/>
              </a:ext>
            </a:extLst>
          </p:cNvPr>
          <p:cNvSpPr/>
          <p:nvPr/>
        </p:nvSpPr>
        <p:spPr>
          <a:xfrm>
            <a:off x="897835" y="1683026"/>
            <a:ext cx="10515600" cy="4220817"/>
          </a:xfrm>
          <a:prstGeom prst="rect">
            <a:avLst/>
          </a:prstGeom>
          <a:solidFill>
            <a:srgbClr val="A6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a:extLst>
              <a:ext uri="{FF2B5EF4-FFF2-40B4-BE49-F238E27FC236}">
                <a16:creationId xmlns:a16="http://schemas.microsoft.com/office/drawing/2014/main" id="{DE9FBCA5-04E3-4B97-962C-5EC7E58A69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0832916">
            <a:off x="6110357" y="2584055"/>
            <a:ext cx="4363724" cy="2388491"/>
          </a:xfrm>
          <a:prstGeom prst="rect">
            <a:avLst/>
          </a:prstGeom>
        </p:spPr>
      </p:pic>
      <p:grpSp>
        <p:nvGrpSpPr>
          <p:cNvPr id="6" name="Gruppieren 5">
            <a:extLst>
              <a:ext uri="{FF2B5EF4-FFF2-40B4-BE49-F238E27FC236}">
                <a16:creationId xmlns:a16="http://schemas.microsoft.com/office/drawing/2014/main" id="{4C4F164B-2BE4-4FB6-9DD8-5098D38356D6}"/>
              </a:ext>
            </a:extLst>
          </p:cNvPr>
          <p:cNvGrpSpPr/>
          <p:nvPr/>
        </p:nvGrpSpPr>
        <p:grpSpPr>
          <a:xfrm rot="20524077">
            <a:off x="1301151" y="2766428"/>
            <a:ext cx="4440518" cy="1564722"/>
            <a:chOff x="1241516" y="2580897"/>
            <a:chExt cx="4440518" cy="1564722"/>
          </a:xfrm>
        </p:grpSpPr>
        <p:grpSp>
          <p:nvGrpSpPr>
            <p:cNvPr id="7" name="Gruppieren 6">
              <a:extLst>
                <a:ext uri="{FF2B5EF4-FFF2-40B4-BE49-F238E27FC236}">
                  <a16:creationId xmlns:a16="http://schemas.microsoft.com/office/drawing/2014/main" id="{2D8ACA39-3871-4D73-8678-48D6C3C7B311}"/>
                </a:ext>
              </a:extLst>
            </p:cNvPr>
            <p:cNvGrpSpPr/>
            <p:nvPr/>
          </p:nvGrpSpPr>
          <p:grpSpPr>
            <a:xfrm>
              <a:off x="1241516" y="2580897"/>
              <a:ext cx="4440518" cy="1564722"/>
              <a:chOff x="2611717" y="2877265"/>
              <a:chExt cx="3251200" cy="1103470"/>
            </a:xfrm>
          </p:grpSpPr>
          <p:pic>
            <p:nvPicPr>
              <p:cNvPr id="11" name="Grafik 10">
                <a:extLst>
                  <a:ext uri="{FF2B5EF4-FFF2-40B4-BE49-F238E27FC236}">
                    <a16:creationId xmlns:a16="http://schemas.microsoft.com/office/drawing/2014/main" id="{6BE87C47-0D12-41BB-B1AE-5289FE2E09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1717" y="2877265"/>
                <a:ext cx="3251200" cy="1103470"/>
              </a:xfrm>
              <a:prstGeom prst="rect">
                <a:avLst/>
              </a:prstGeom>
            </p:spPr>
          </p:pic>
          <p:sp>
            <p:nvSpPr>
              <p:cNvPr id="12" name="Ellipse 11">
                <a:extLst>
                  <a:ext uri="{FF2B5EF4-FFF2-40B4-BE49-F238E27FC236}">
                    <a16:creationId xmlns:a16="http://schemas.microsoft.com/office/drawing/2014/main" id="{9F5AD039-903B-49C5-A61A-11891D14B4F9}"/>
                  </a:ext>
                </a:extLst>
              </p:cNvPr>
              <p:cNvSpPr/>
              <p:nvPr/>
            </p:nvSpPr>
            <p:spPr>
              <a:xfrm>
                <a:off x="3908109" y="3324293"/>
                <a:ext cx="603857" cy="656442"/>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8" name="Ellipse 7">
              <a:extLst>
                <a:ext uri="{FF2B5EF4-FFF2-40B4-BE49-F238E27FC236}">
                  <a16:creationId xmlns:a16="http://schemas.microsoft.com/office/drawing/2014/main" id="{20581662-C24B-48CD-BFFC-07CB646CDD6E}"/>
                </a:ext>
              </a:extLst>
            </p:cNvPr>
            <p:cNvSpPr/>
            <p:nvPr/>
          </p:nvSpPr>
          <p:spPr>
            <a:xfrm>
              <a:off x="3306479" y="3908612"/>
              <a:ext cx="236073" cy="2370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9" name="Gerader Verbinder 8">
              <a:extLst>
                <a:ext uri="{FF2B5EF4-FFF2-40B4-BE49-F238E27FC236}">
                  <a16:creationId xmlns:a16="http://schemas.microsoft.com/office/drawing/2014/main" id="{CD678925-8539-4F8B-8AA6-7E595C5AA524}"/>
                </a:ext>
              </a:extLst>
            </p:cNvPr>
            <p:cNvCxnSpPr/>
            <p:nvPr/>
          </p:nvCxnSpPr>
          <p:spPr>
            <a:xfrm>
              <a:off x="3294526" y="3723341"/>
              <a:ext cx="0" cy="370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FE70722C-52EA-416B-8309-211F63FAA35B}"/>
                </a:ext>
              </a:extLst>
            </p:cNvPr>
            <p:cNvCxnSpPr/>
            <p:nvPr/>
          </p:nvCxnSpPr>
          <p:spPr>
            <a:xfrm>
              <a:off x="3569444" y="3723341"/>
              <a:ext cx="0" cy="37054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3" name="Ellipse 12">
            <a:extLst>
              <a:ext uri="{FF2B5EF4-FFF2-40B4-BE49-F238E27FC236}">
                <a16:creationId xmlns:a16="http://schemas.microsoft.com/office/drawing/2014/main" id="{F48F41E3-A90A-4A92-9095-09F7B9812109}"/>
              </a:ext>
            </a:extLst>
          </p:cNvPr>
          <p:cNvSpPr/>
          <p:nvPr/>
        </p:nvSpPr>
        <p:spPr>
          <a:xfrm rot="20425246">
            <a:off x="8118904" y="3450238"/>
            <a:ext cx="824753" cy="93083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Ellipse 13">
            <a:extLst>
              <a:ext uri="{FF2B5EF4-FFF2-40B4-BE49-F238E27FC236}">
                <a16:creationId xmlns:a16="http://schemas.microsoft.com/office/drawing/2014/main" id="{CE0D0C1C-519C-48B6-BCAD-159F45AB1878}"/>
              </a:ext>
            </a:extLst>
          </p:cNvPr>
          <p:cNvSpPr/>
          <p:nvPr/>
        </p:nvSpPr>
        <p:spPr>
          <a:xfrm>
            <a:off x="8377185" y="4122211"/>
            <a:ext cx="236073" cy="2370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15" name="Gerader Verbinder 14">
            <a:extLst>
              <a:ext uri="{FF2B5EF4-FFF2-40B4-BE49-F238E27FC236}">
                <a16:creationId xmlns:a16="http://schemas.microsoft.com/office/drawing/2014/main" id="{A8388875-71E1-4FC6-A905-03C8E1FBB401}"/>
              </a:ext>
            </a:extLst>
          </p:cNvPr>
          <p:cNvCxnSpPr/>
          <p:nvPr/>
        </p:nvCxnSpPr>
        <p:spPr>
          <a:xfrm>
            <a:off x="8401290" y="3958796"/>
            <a:ext cx="0" cy="370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90AFB257-B798-414C-A722-6E8A2F4FB08E}"/>
              </a:ext>
            </a:extLst>
          </p:cNvPr>
          <p:cNvCxnSpPr/>
          <p:nvPr/>
        </p:nvCxnSpPr>
        <p:spPr>
          <a:xfrm>
            <a:off x="8676208" y="3958796"/>
            <a:ext cx="0" cy="370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259AD422-7968-4227-933C-DA89AF9C6477}"/>
              </a:ext>
            </a:extLst>
          </p:cNvPr>
          <p:cNvCxnSpPr/>
          <p:nvPr/>
        </p:nvCxnSpPr>
        <p:spPr>
          <a:xfrm>
            <a:off x="8531280" y="3893054"/>
            <a:ext cx="6215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CE05B7A2-435B-47FD-B65F-A0F96A2E7D86}"/>
              </a:ext>
            </a:extLst>
          </p:cNvPr>
          <p:cNvCxnSpPr>
            <a:cxnSpLocks/>
          </p:cNvCxnSpPr>
          <p:nvPr/>
        </p:nvCxnSpPr>
        <p:spPr>
          <a:xfrm flipH="1">
            <a:off x="8401290" y="3893054"/>
            <a:ext cx="135302" cy="870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feld 18">
            <a:extLst>
              <a:ext uri="{FF2B5EF4-FFF2-40B4-BE49-F238E27FC236}">
                <a16:creationId xmlns:a16="http://schemas.microsoft.com/office/drawing/2014/main" id="{66448731-9159-4B48-98CA-2836B168E4F6}"/>
              </a:ext>
            </a:extLst>
          </p:cNvPr>
          <p:cNvSpPr txBox="1"/>
          <p:nvPr/>
        </p:nvSpPr>
        <p:spPr>
          <a:xfrm>
            <a:off x="4752654" y="1903853"/>
            <a:ext cx="3914589" cy="369332"/>
          </a:xfrm>
          <a:prstGeom prst="rect">
            <a:avLst/>
          </a:prstGeom>
          <a:noFill/>
        </p:spPr>
        <p:txBody>
          <a:bodyPr wrap="square" rtlCol="0">
            <a:spAutoFit/>
          </a:bodyPr>
          <a:lstStyle/>
          <a:p>
            <a:r>
              <a:rPr lang="de-DE" dirty="0"/>
              <a:t>beim Fliegen mit Querneigung</a:t>
            </a:r>
          </a:p>
        </p:txBody>
      </p:sp>
      <p:sp>
        <p:nvSpPr>
          <p:cNvPr id="20" name="Textfeld 19">
            <a:extLst>
              <a:ext uri="{FF2B5EF4-FFF2-40B4-BE49-F238E27FC236}">
                <a16:creationId xmlns:a16="http://schemas.microsoft.com/office/drawing/2014/main" id="{174E713F-6F80-47C4-85BE-C0B66477390A}"/>
              </a:ext>
            </a:extLst>
          </p:cNvPr>
          <p:cNvSpPr txBox="1"/>
          <p:nvPr/>
        </p:nvSpPr>
        <p:spPr>
          <a:xfrm>
            <a:off x="2082669" y="4936856"/>
            <a:ext cx="3914589" cy="369332"/>
          </a:xfrm>
          <a:prstGeom prst="rect">
            <a:avLst/>
          </a:prstGeom>
          <a:noFill/>
        </p:spPr>
        <p:txBody>
          <a:bodyPr wrap="square" rtlCol="0">
            <a:spAutoFit/>
          </a:bodyPr>
          <a:lstStyle/>
          <a:p>
            <a:r>
              <a:rPr lang="de-DE" dirty="0"/>
              <a:t>Koordiniert: kein Schiebewinkel</a:t>
            </a:r>
          </a:p>
        </p:txBody>
      </p:sp>
      <p:sp>
        <p:nvSpPr>
          <p:cNvPr id="21" name="Textfeld 20">
            <a:extLst>
              <a:ext uri="{FF2B5EF4-FFF2-40B4-BE49-F238E27FC236}">
                <a16:creationId xmlns:a16="http://schemas.microsoft.com/office/drawing/2014/main" id="{AF05C79D-409B-491D-85E1-5A04A6F5F316}"/>
              </a:ext>
            </a:extLst>
          </p:cNvPr>
          <p:cNvSpPr txBox="1"/>
          <p:nvPr/>
        </p:nvSpPr>
        <p:spPr>
          <a:xfrm>
            <a:off x="6650186" y="4930879"/>
            <a:ext cx="4383742" cy="369332"/>
          </a:xfrm>
          <a:prstGeom prst="rect">
            <a:avLst/>
          </a:prstGeom>
          <a:noFill/>
        </p:spPr>
        <p:txBody>
          <a:bodyPr wrap="square" rtlCol="0">
            <a:spAutoFit/>
          </a:bodyPr>
          <a:lstStyle/>
          <a:p>
            <a:r>
              <a:rPr lang="de-DE" dirty="0"/>
              <a:t>Nicht koordiniert: Schiebewinkel nach links</a:t>
            </a:r>
          </a:p>
        </p:txBody>
      </p:sp>
    </p:spTree>
    <p:extLst>
      <p:ext uri="{BB962C8B-B14F-4D97-AF65-F5344CB8AC3E}">
        <p14:creationId xmlns:p14="http://schemas.microsoft.com/office/powerpoint/2010/main" val="4109464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CCF7D3-1BFC-E42B-C441-90592FAC0BDD}"/>
              </a:ext>
            </a:extLst>
          </p:cNvPr>
          <p:cNvSpPr>
            <a:spLocks noGrp="1"/>
          </p:cNvSpPr>
          <p:nvPr>
            <p:ph type="title"/>
          </p:nvPr>
        </p:nvSpPr>
        <p:spPr/>
        <p:txBody>
          <a:bodyPr/>
          <a:lstStyle/>
          <a:p>
            <a:r>
              <a:rPr lang="de-DE" dirty="0"/>
              <a:t>Künstlicher Horizont</a:t>
            </a:r>
          </a:p>
        </p:txBody>
      </p:sp>
      <p:sp>
        <p:nvSpPr>
          <p:cNvPr id="3" name="Inhaltsplatzhalter 2">
            <a:extLst>
              <a:ext uri="{FF2B5EF4-FFF2-40B4-BE49-F238E27FC236}">
                <a16:creationId xmlns:a16="http://schemas.microsoft.com/office/drawing/2014/main" id="{CB812C94-ECE0-1F6A-D336-F49341B9DB83}"/>
              </a:ext>
            </a:extLst>
          </p:cNvPr>
          <p:cNvSpPr>
            <a:spLocks noGrp="1"/>
          </p:cNvSpPr>
          <p:nvPr>
            <p:ph idx="1"/>
          </p:nvPr>
        </p:nvSpPr>
        <p:spPr>
          <a:xfrm>
            <a:off x="178676" y="1505399"/>
            <a:ext cx="6342442" cy="2993412"/>
          </a:xfrm>
        </p:spPr>
        <p:txBody>
          <a:bodyPr/>
          <a:lstStyle/>
          <a:p>
            <a:pPr algn="just"/>
            <a:r>
              <a:rPr lang="de-DE" dirty="0"/>
              <a:t>Der künstliche Horizont (Kreiselhorizont) dient zur Anzeige der Flugzeuglage bezüglich der Erdhorizontalebene.</a:t>
            </a:r>
          </a:p>
          <a:p>
            <a:pPr algn="just"/>
            <a:r>
              <a:rPr lang="de-DE" dirty="0"/>
              <a:t> Dementsprechend ist die Spinachse seines Kreisels lotrecht zur Erdoberfläche orientiert.</a:t>
            </a:r>
          </a:p>
          <a:p>
            <a:pPr algn="just"/>
            <a:r>
              <a:rPr lang="de-DE" dirty="0"/>
              <a:t>Da der Kreisel in einem Doppelrahmen kardanisch gelagert ist (Drehachsen in Richtung von Längs- und Querachse), kann er seine Lage beibehalten, auch wenn das Flugzeug seinen Längs- und/oder Querneigungswinkel ändert. </a:t>
            </a:r>
          </a:p>
        </p:txBody>
      </p:sp>
      <p:sp>
        <p:nvSpPr>
          <p:cNvPr id="4" name="Foliennummernplatzhalter 3">
            <a:extLst>
              <a:ext uri="{FF2B5EF4-FFF2-40B4-BE49-F238E27FC236}">
                <a16:creationId xmlns:a16="http://schemas.microsoft.com/office/drawing/2014/main" id="{7275D92E-6C70-0CE7-9AFE-AAE33C3B4F10}"/>
              </a:ext>
            </a:extLst>
          </p:cNvPr>
          <p:cNvSpPr>
            <a:spLocks noGrp="1"/>
          </p:cNvSpPr>
          <p:nvPr>
            <p:ph type="sldNum" sz="quarter" idx="12"/>
          </p:nvPr>
        </p:nvSpPr>
        <p:spPr/>
        <p:txBody>
          <a:bodyPr/>
          <a:lstStyle/>
          <a:p>
            <a:fld id="{EA7A0297-C0D7-4773-8C33-4B8B14BC8223}" type="slidenum">
              <a:rPr lang="de-DE" smtClean="0"/>
              <a:t>41</a:t>
            </a:fld>
            <a:endParaRPr lang="de-DE" dirty="0"/>
          </a:p>
        </p:txBody>
      </p:sp>
      <p:pic>
        <p:nvPicPr>
          <p:cNvPr id="7170" name="Picture 2" descr="8 Horiz Pilotshop">
            <a:extLst>
              <a:ext uri="{FF2B5EF4-FFF2-40B4-BE49-F238E27FC236}">
                <a16:creationId xmlns:a16="http://schemas.microsoft.com/office/drawing/2014/main" id="{24D13C68-C537-B077-CC6A-337528C40C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26933" y="1505399"/>
            <a:ext cx="4467258" cy="4459813"/>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7">
            <a:extLst>
              <a:ext uri="{FF2B5EF4-FFF2-40B4-BE49-F238E27FC236}">
                <a16:creationId xmlns:a16="http://schemas.microsoft.com/office/drawing/2014/main" id="{74D071FA-8946-4ECC-99CC-81AB69632F89}"/>
              </a:ext>
            </a:extLst>
          </p:cNvPr>
          <p:cNvSpPr txBox="1">
            <a:spLocks/>
          </p:cNvSpPr>
          <p:nvPr/>
        </p:nvSpPr>
        <p:spPr>
          <a:xfrm>
            <a:off x="5381944" y="6605552"/>
            <a:ext cx="1139174" cy="288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Kreiselgeräte</a:t>
            </a:r>
          </a:p>
        </p:txBody>
      </p:sp>
    </p:spTree>
    <p:extLst>
      <p:ext uri="{BB962C8B-B14F-4D97-AF65-F5344CB8AC3E}">
        <p14:creationId xmlns:p14="http://schemas.microsoft.com/office/powerpoint/2010/main" val="1750512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CCF7D3-1BFC-E42B-C441-90592FAC0BDD}"/>
              </a:ext>
            </a:extLst>
          </p:cNvPr>
          <p:cNvSpPr>
            <a:spLocks noGrp="1"/>
          </p:cNvSpPr>
          <p:nvPr>
            <p:ph type="title"/>
          </p:nvPr>
        </p:nvSpPr>
        <p:spPr/>
        <p:txBody>
          <a:bodyPr/>
          <a:lstStyle/>
          <a:p>
            <a:r>
              <a:rPr lang="de-DE" dirty="0"/>
              <a:t>Kurskreisel</a:t>
            </a:r>
          </a:p>
        </p:txBody>
      </p:sp>
      <p:sp>
        <p:nvSpPr>
          <p:cNvPr id="3" name="Inhaltsplatzhalter 2">
            <a:extLst>
              <a:ext uri="{FF2B5EF4-FFF2-40B4-BE49-F238E27FC236}">
                <a16:creationId xmlns:a16="http://schemas.microsoft.com/office/drawing/2014/main" id="{CB812C94-ECE0-1F6A-D336-F49341B9DB83}"/>
              </a:ext>
            </a:extLst>
          </p:cNvPr>
          <p:cNvSpPr>
            <a:spLocks noGrp="1"/>
          </p:cNvSpPr>
          <p:nvPr>
            <p:ph idx="1"/>
          </p:nvPr>
        </p:nvSpPr>
        <p:spPr>
          <a:xfrm>
            <a:off x="178676" y="1221098"/>
            <a:ext cx="6342442" cy="2342781"/>
          </a:xfrm>
        </p:spPr>
        <p:txBody>
          <a:bodyPr/>
          <a:lstStyle/>
          <a:p>
            <a:pPr algn="just"/>
            <a:r>
              <a:rPr lang="de-DE" dirty="0"/>
              <a:t>Der Kurskreisel liefert eine Kursanzeige, also die Lage des Flugzeugs um eine zur Erdhorizontalebene lotrechte Achse.</a:t>
            </a:r>
          </a:p>
          <a:p>
            <a:pPr algn="just"/>
            <a:r>
              <a:rPr lang="de-DE" dirty="0"/>
              <a:t>Im Gegensatz zum Magnetkompass wird seine Anzeige durch Beschleunigungs- und Kurvenfehler nicht gestört. </a:t>
            </a:r>
          </a:p>
          <a:p>
            <a:pPr algn="just"/>
            <a:r>
              <a:rPr lang="de-DE" dirty="0"/>
              <a:t>Bei Inbetriebnahme muss der Kreisel azimutal (nach Norden) und horizontal ausgerichtet werden.</a:t>
            </a:r>
          </a:p>
        </p:txBody>
      </p:sp>
      <p:sp>
        <p:nvSpPr>
          <p:cNvPr id="4" name="Foliennummernplatzhalter 3">
            <a:extLst>
              <a:ext uri="{FF2B5EF4-FFF2-40B4-BE49-F238E27FC236}">
                <a16:creationId xmlns:a16="http://schemas.microsoft.com/office/drawing/2014/main" id="{7275D92E-6C70-0CE7-9AFE-AAE33C3B4F10}"/>
              </a:ext>
            </a:extLst>
          </p:cNvPr>
          <p:cNvSpPr>
            <a:spLocks noGrp="1"/>
          </p:cNvSpPr>
          <p:nvPr>
            <p:ph type="sldNum" sz="quarter" idx="12"/>
          </p:nvPr>
        </p:nvSpPr>
        <p:spPr/>
        <p:txBody>
          <a:bodyPr/>
          <a:lstStyle/>
          <a:p>
            <a:fld id="{EA7A0297-C0D7-4773-8C33-4B8B14BC8223}" type="slidenum">
              <a:rPr lang="de-DE" smtClean="0"/>
              <a:t>42</a:t>
            </a:fld>
            <a:endParaRPr lang="de-DE" dirty="0"/>
          </a:p>
        </p:txBody>
      </p:sp>
      <p:pic>
        <p:nvPicPr>
          <p:cNvPr id="5" name="Grafik 4">
            <a:extLst>
              <a:ext uri="{FF2B5EF4-FFF2-40B4-BE49-F238E27FC236}">
                <a16:creationId xmlns:a16="http://schemas.microsoft.com/office/drawing/2014/main" id="{AAAA1790-8D62-625F-1E0A-B6F2A8BF7A53}"/>
              </a:ext>
            </a:extLst>
          </p:cNvPr>
          <p:cNvPicPr>
            <a:picLocks noChangeAspect="1"/>
          </p:cNvPicPr>
          <p:nvPr/>
        </p:nvPicPr>
        <p:blipFill>
          <a:blip r:embed="rId2"/>
          <a:stretch>
            <a:fillRect/>
          </a:stretch>
        </p:blipFill>
        <p:spPr>
          <a:xfrm>
            <a:off x="8132775" y="1221098"/>
            <a:ext cx="3200400" cy="3343275"/>
          </a:xfrm>
          <a:prstGeom prst="rect">
            <a:avLst/>
          </a:prstGeom>
        </p:spPr>
      </p:pic>
      <p:sp>
        <p:nvSpPr>
          <p:cNvPr id="6" name="Textplatzhalter 7">
            <a:extLst>
              <a:ext uri="{FF2B5EF4-FFF2-40B4-BE49-F238E27FC236}">
                <a16:creationId xmlns:a16="http://schemas.microsoft.com/office/drawing/2014/main" id="{87B3CC6C-1A87-4ABE-8C22-9872815EC614}"/>
              </a:ext>
            </a:extLst>
          </p:cNvPr>
          <p:cNvSpPr txBox="1">
            <a:spLocks/>
          </p:cNvSpPr>
          <p:nvPr/>
        </p:nvSpPr>
        <p:spPr>
          <a:xfrm>
            <a:off x="5381944" y="6605552"/>
            <a:ext cx="1139174" cy="288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Kreiselgeräte</a:t>
            </a:r>
          </a:p>
        </p:txBody>
      </p:sp>
    </p:spTree>
    <p:extLst>
      <p:ext uri="{BB962C8B-B14F-4D97-AF65-F5344CB8AC3E}">
        <p14:creationId xmlns:p14="http://schemas.microsoft.com/office/powerpoint/2010/main" val="447042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8.6.1  Anzeigegeräte  (vorwiegend motorisierte Segelflugzeuge und TMG)</a:t>
            </a:r>
          </a:p>
          <a:p>
            <a:pPr marL="541338" indent="-541338">
              <a:lnSpc>
                <a:spcPct val="100000"/>
              </a:lnSpc>
              <a:buNone/>
            </a:pPr>
            <a:r>
              <a:rPr lang="de-DE" dirty="0">
                <a:solidFill>
                  <a:schemeClr val="bg1">
                    <a:lumMod val="75000"/>
                  </a:schemeClr>
                </a:solidFill>
              </a:rPr>
              <a:t>8.6.2  Luftwertegeräte  (Druck und Temperatur)</a:t>
            </a:r>
          </a:p>
          <a:p>
            <a:pPr marL="541338" indent="-541338">
              <a:lnSpc>
                <a:spcPct val="100000"/>
              </a:lnSpc>
              <a:buNone/>
            </a:pPr>
            <a:r>
              <a:rPr lang="de-DE" dirty="0">
                <a:solidFill>
                  <a:schemeClr val="bg1">
                    <a:lumMod val="75000"/>
                  </a:schemeClr>
                </a:solidFill>
              </a:rPr>
              <a:t>8.6.3  Höhenmesser</a:t>
            </a:r>
          </a:p>
          <a:p>
            <a:pPr marL="541338" indent="-541338">
              <a:lnSpc>
                <a:spcPct val="100000"/>
              </a:lnSpc>
              <a:buNone/>
            </a:pPr>
            <a:r>
              <a:rPr lang="de-DE" dirty="0">
                <a:solidFill>
                  <a:schemeClr val="bg1">
                    <a:lumMod val="75000"/>
                  </a:schemeClr>
                </a:solidFill>
              </a:rPr>
              <a:t>8.6.4  Variometer</a:t>
            </a:r>
          </a:p>
          <a:p>
            <a:pPr marL="541338" indent="-541338">
              <a:lnSpc>
                <a:spcPct val="100000"/>
              </a:lnSpc>
              <a:buNone/>
            </a:pPr>
            <a:r>
              <a:rPr lang="de-DE" dirty="0">
                <a:solidFill>
                  <a:schemeClr val="bg1">
                    <a:lumMod val="75000"/>
                  </a:schemeClr>
                </a:solidFill>
              </a:rPr>
              <a:t>8.6.5  Fahrtmesser</a:t>
            </a:r>
          </a:p>
          <a:p>
            <a:pPr marL="541338" indent="-541338">
              <a:lnSpc>
                <a:spcPct val="100000"/>
              </a:lnSpc>
              <a:buNone/>
            </a:pPr>
            <a:r>
              <a:rPr lang="de-DE" dirty="0">
                <a:solidFill>
                  <a:schemeClr val="bg1">
                    <a:lumMod val="75000"/>
                  </a:schemeClr>
                </a:solidFill>
              </a:rPr>
              <a:t>8.6.6  Erdmagnetismus und Kompass</a:t>
            </a:r>
          </a:p>
          <a:p>
            <a:pPr marL="541338" indent="-541338">
              <a:lnSpc>
                <a:spcPct val="100000"/>
              </a:lnSpc>
              <a:buNone/>
            </a:pPr>
            <a:r>
              <a:rPr lang="de-DE" dirty="0">
                <a:solidFill>
                  <a:schemeClr val="bg1">
                    <a:lumMod val="75000"/>
                  </a:schemeClr>
                </a:solidFill>
              </a:rPr>
              <a:t>8.6.7  Kreiselgeräte</a:t>
            </a:r>
          </a:p>
          <a:p>
            <a:pPr marL="541338" indent="-541338">
              <a:lnSpc>
                <a:spcPct val="100000"/>
              </a:lnSpc>
              <a:buNone/>
            </a:pPr>
            <a:r>
              <a:rPr lang="de-DE" dirty="0"/>
              <a:t>8.6.8  Kommunikationsanlagen</a:t>
            </a:r>
          </a:p>
          <a:p>
            <a:pPr marL="541338" indent="-541338">
              <a:lnSpc>
                <a:spcPct val="100000"/>
              </a:lnSpc>
              <a:buNone/>
            </a:pPr>
            <a:r>
              <a:rPr lang="de-DE" dirty="0">
                <a:solidFill>
                  <a:schemeClr val="bg1">
                    <a:lumMod val="75000"/>
                  </a:schemeClr>
                </a:solidFill>
              </a:rPr>
              <a:t>8.6.9  Alarm- und Zusammenstoßwarnanlagen</a:t>
            </a:r>
          </a:p>
          <a:p>
            <a:pPr marL="541338" indent="-541338">
              <a:lnSpc>
                <a:spcPct val="100000"/>
              </a:lnSpc>
              <a:buNone/>
            </a:pPr>
            <a:r>
              <a:rPr lang="de-DE" dirty="0">
                <a:solidFill>
                  <a:schemeClr val="bg1">
                    <a:lumMod val="75000"/>
                  </a:schemeClr>
                </a:solidFill>
              </a:rPr>
              <a:t>8.6.10  g-Messer (Beschleunigungsmesser  vorwiegend Kunstflug)</a:t>
            </a:r>
          </a:p>
          <a:p>
            <a:pPr marL="541338" indent="-541338">
              <a:lnSpc>
                <a:spcPct val="100000"/>
              </a:lnSpc>
              <a:buNone/>
            </a:pPr>
            <a:r>
              <a:rPr lang="de-DE" dirty="0">
                <a:solidFill>
                  <a:schemeClr val="bg1">
                    <a:lumMod val="75000"/>
                  </a:schemeClr>
                </a:solidFill>
              </a:rPr>
              <a:t>8.6.11  Elektronische Instrumentensysteme </a:t>
            </a:r>
            <a:endParaRPr lang="de-DE" sz="1600" dirty="0">
              <a:solidFill>
                <a:schemeClr val="bg1">
                  <a:lumMod val="75000"/>
                </a:schemeClr>
              </a:solidFill>
            </a:endParaRPr>
          </a:p>
        </p:txBody>
      </p:sp>
    </p:spTree>
    <p:extLst>
      <p:ext uri="{BB962C8B-B14F-4D97-AF65-F5344CB8AC3E}">
        <p14:creationId xmlns:p14="http://schemas.microsoft.com/office/powerpoint/2010/main" val="37819543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D42BD7-19A9-96BC-A008-CCD11D3AF153}"/>
              </a:ext>
            </a:extLst>
          </p:cNvPr>
          <p:cNvSpPr>
            <a:spLocks noGrp="1"/>
          </p:cNvSpPr>
          <p:nvPr>
            <p:ph type="title"/>
          </p:nvPr>
        </p:nvSpPr>
        <p:spPr/>
        <p:txBody>
          <a:bodyPr/>
          <a:lstStyle/>
          <a:p>
            <a:r>
              <a:rPr lang="de-DE" dirty="0"/>
              <a:t>Übertragungstechniken: VHF, HF und SATCOM</a:t>
            </a:r>
          </a:p>
        </p:txBody>
      </p:sp>
      <p:sp>
        <p:nvSpPr>
          <p:cNvPr id="3" name="Inhaltsplatzhalter 2">
            <a:extLst>
              <a:ext uri="{FF2B5EF4-FFF2-40B4-BE49-F238E27FC236}">
                <a16:creationId xmlns:a16="http://schemas.microsoft.com/office/drawing/2014/main" id="{48F0BD5D-B008-17BB-D29E-08AF9927733F}"/>
              </a:ext>
            </a:extLst>
          </p:cNvPr>
          <p:cNvSpPr>
            <a:spLocks noGrp="1"/>
          </p:cNvSpPr>
          <p:nvPr>
            <p:ph sz="half" idx="1"/>
          </p:nvPr>
        </p:nvSpPr>
        <p:spPr>
          <a:xfrm>
            <a:off x="189185" y="924910"/>
            <a:ext cx="8659181" cy="4157044"/>
          </a:xfrm>
        </p:spPr>
        <p:txBody>
          <a:bodyPr/>
          <a:lstStyle/>
          <a:p>
            <a:pPr algn="just"/>
            <a:r>
              <a:rPr lang="de-DE" dirty="0"/>
              <a:t>VHF steht für “Very High Frequency” und bezieht sich auf den Frequenzbereich von 30 MHz bis 300 MHz. VHF wird in der Luftfahrt für die Kommunikation zwischen Flugzeugen und Bodenstationen verwendet.</a:t>
            </a:r>
          </a:p>
          <a:p>
            <a:endParaRPr lang="de-DE" dirty="0"/>
          </a:p>
          <a:p>
            <a:pPr algn="just"/>
            <a:r>
              <a:rPr lang="de-DE" dirty="0"/>
              <a:t>HF steht für “High Frequency” und bezieht sich auf den Frequenzbereich von 3 MHz bis 30 MHz. HF wird in der Luftfahrt für die Kommunikation über große Entfernungen verwendet, da die Signale über den Horizont hinaus reichen können.</a:t>
            </a:r>
          </a:p>
          <a:p>
            <a:endParaRPr lang="de-DE" dirty="0"/>
          </a:p>
          <a:p>
            <a:pPr algn="just"/>
            <a:r>
              <a:rPr lang="de-DE" dirty="0"/>
              <a:t>SATCOM steht für “Satellite Communications” und bezieht sich auf die Verwendung von Satelliten zur Übertragung von Daten und Sprache; SATCOM wird in der Luftfahrt für die Kommunikation über große Entfernungen und in Gebieten ohne Bodenstationen verwendet.</a:t>
            </a:r>
          </a:p>
        </p:txBody>
      </p:sp>
      <p:sp>
        <p:nvSpPr>
          <p:cNvPr id="5" name="Foliennummernplatzhalter 4">
            <a:extLst>
              <a:ext uri="{FF2B5EF4-FFF2-40B4-BE49-F238E27FC236}">
                <a16:creationId xmlns:a16="http://schemas.microsoft.com/office/drawing/2014/main" id="{01DC87DC-13C0-681E-3071-8BAD32B7998D}"/>
              </a:ext>
            </a:extLst>
          </p:cNvPr>
          <p:cNvSpPr>
            <a:spLocks noGrp="1"/>
          </p:cNvSpPr>
          <p:nvPr>
            <p:ph type="sldNum" sz="quarter" idx="12"/>
          </p:nvPr>
        </p:nvSpPr>
        <p:spPr/>
        <p:txBody>
          <a:bodyPr/>
          <a:lstStyle/>
          <a:p>
            <a:fld id="{1BAF13B1-D0BA-4A19-B609-64C08BFDA19E}" type="slidenum">
              <a:rPr lang="de-DE" smtClean="0"/>
              <a:pPr/>
              <a:t>44</a:t>
            </a:fld>
            <a:endParaRPr lang="de-DE" dirty="0"/>
          </a:p>
        </p:txBody>
      </p:sp>
      <p:pic>
        <p:nvPicPr>
          <p:cNvPr id="7" name="Grafik 6">
            <a:extLst>
              <a:ext uri="{FF2B5EF4-FFF2-40B4-BE49-F238E27FC236}">
                <a16:creationId xmlns:a16="http://schemas.microsoft.com/office/drawing/2014/main" id="{DC0475CA-007B-8ACB-121A-B99595A46C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7119" y="924910"/>
            <a:ext cx="3085695" cy="5530741"/>
          </a:xfrm>
          <a:prstGeom prst="rect">
            <a:avLst/>
          </a:prstGeom>
        </p:spPr>
      </p:pic>
      <p:sp>
        <p:nvSpPr>
          <p:cNvPr id="8" name="Textplatzhalter 2">
            <a:extLst>
              <a:ext uri="{FF2B5EF4-FFF2-40B4-BE49-F238E27FC236}">
                <a16:creationId xmlns:a16="http://schemas.microsoft.com/office/drawing/2014/main" id="{A52612C1-1FA4-4CC8-BC70-DD6604E01ACA}"/>
              </a:ext>
            </a:extLst>
          </p:cNvPr>
          <p:cNvSpPr>
            <a:spLocks noGrp="1"/>
          </p:cNvSpPr>
          <p:nvPr>
            <p:ph type="body" sz="quarter" idx="13"/>
          </p:nvPr>
        </p:nvSpPr>
        <p:spPr>
          <a:xfrm>
            <a:off x="1519238" y="6616700"/>
            <a:ext cx="9001125" cy="287338"/>
          </a:xfrm>
        </p:spPr>
        <p:txBody>
          <a:bodyPr/>
          <a:lstStyle/>
          <a:p>
            <a:r>
              <a:rPr lang="de-DE" dirty="0"/>
              <a:t>Kommunikationsanlagen</a:t>
            </a:r>
          </a:p>
        </p:txBody>
      </p:sp>
    </p:spTree>
    <p:extLst>
      <p:ext uri="{BB962C8B-B14F-4D97-AF65-F5344CB8AC3E}">
        <p14:creationId xmlns:p14="http://schemas.microsoft.com/office/powerpoint/2010/main" val="615464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D42BD7-19A9-96BC-A008-CCD11D3AF153}"/>
              </a:ext>
            </a:extLst>
          </p:cNvPr>
          <p:cNvSpPr>
            <a:spLocks noGrp="1"/>
          </p:cNvSpPr>
          <p:nvPr>
            <p:ph type="title"/>
          </p:nvPr>
        </p:nvSpPr>
        <p:spPr/>
        <p:txBody>
          <a:bodyPr/>
          <a:lstStyle/>
          <a:p>
            <a:r>
              <a:rPr lang="de-DE" dirty="0"/>
              <a:t>VHF-Sprechfunkgerät</a:t>
            </a:r>
          </a:p>
        </p:txBody>
      </p:sp>
      <p:sp>
        <p:nvSpPr>
          <p:cNvPr id="3" name="Inhaltsplatzhalter 2">
            <a:extLst>
              <a:ext uri="{FF2B5EF4-FFF2-40B4-BE49-F238E27FC236}">
                <a16:creationId xmlns:a16="http://schemas.microsoft.com/office/drawing/2014/main" id="{48F0BD5D-B008-17BB-D29E-08AF9927733F}"/>
              </a:ext>
            </a:extLst>
          </p:cNvPr>
          <p:cNvSpPr>
            <a:spLocks noGrp="1"/>
          </p:cNvSpPr>
          <p:nvPr>
            <p:ph sz="half" idx="1"/>
          </p:nvPr>
        </p:nvSpPr>
        <p:spPr>
          <a:xfrm>
            <a:off x="189185" y="924910"/>
            <a:ext cx="6239115" cy="5475890"/>
          </a:xfrm>
        </p:spPr>
        <p:txBody>
          <a:bodyPr/>
          <a:lstStyle/>
          <a:p>
            <a:pPr marL="0" indent="0" algn="just">
              <a:buNone/>
            </a:pPr>
            <a:r>
              <a:rPr lang="de-DE" dirty="0"/>
              <a:t>Das VHF-Sprechfunkgerät ermöglicht den Sprechfunkverkehr im Bereich von 118,000 MHz bis 136,975 MHz bei einem Kanalraster von 25 kHz oder 8.33 kHz</a:t>
            </a:r>
          </a:p>
          <a:p>
            <a:pPr algn="just"/>
            <a:r>
              <a:rPr lang="de-DE" dirty="0"/>
              <a:t>Durch kurzes Drücken der SQL-Taste wird die Rausch-unterdrückung / Squelchfunktion EIN bzw. AUS geschaltet</a:t>
            </a:r>
          </a:p>
          <a:p>
            <a:pPr algn="just"/>
            <a:r>
              <a:rPr lang="de-DE" dirty="0"/>
              <a:t>Durch kurzes Drücken der MDE- Taste wird die Betriebsart Frequenzeinstellung aktiviert</a:t>
            </a:r>
          </a:p>
          <a:p>
            <a:pPr algn="just"/>
            <a:r>
              <a:rPr lang="de-DE" dirty="0"/>
              <a:t>Durch kurzes Drücken der STO- Taste wird der Speichervorgang eingeleitet</a:t>
            </a:r>
          </a:p>
          <a:p>
            <a:pPr algn="just"/>
            <a:r>
              <a:rPr lang="de-DE" dirty="0"/>
              <a:t>Kurzes Drücken der Taste ↨ bewirkt das Austauschen von der aktiven Frequenz und der preset Frequenz</a:t>
            </a:r>
          </a:p>
          <a:p>
            <a:pPr algn="just"/>
            <a:r>
              <a:rPr lang="de-DE" dirty="0"/>
              <a:t>Ein/Aus Schalten des Sprechfunkgerätes kombiniert mit der Lautstärkeeinstellung des Empfangssignals</a:t>
            </a:r>
          </a:p>
          <a:p>
            <a:pPr algn="just"/>
            <a:r>
              <a:rPr lang="de-DE" dirty="0"/>
              <a:t>Drehschalter zum Einstellen mehrerer Parameter z.B. Frequenzeinstellung, IC Lautstärke, VOX ……</a:t>
            </a:r>
          </a:p>
        </p:txBody>
      </p:sp>
      <p:sp>
        <p:nvSpPr>
          <p:cNvPr id="5" name="Foliennummernplatzhalter 4">
            <a:extLst>
              <a:ext uri="{FF2B5EF4-FFF2-40B4-BE49-F238E27FC236}">
                <a16:creationId xmlns:a16="http://schemas.microsoft.com/office/drawing/2014/main" id="{01DC87DC-13C0-681E-3071-8BAD32B7998D}"/>
              </a:ext>
            </a:extLst>
          </p:cNvPr>
          <p:cNvSpPr>
            <a:spLocks noGrp="1"/>
          </p:cNvSpPr>
          <p:nvPr>
            <p:ph type="sldNum" sz="quarter" idx="12"/>
          </p:nvPr>
        </p:nvSpPr>
        <p:spPr/>
        <p:txBody>
          <a:bodyPr/>
          <a:lstStyle/>
          <a:p>
            <a:fld id="{1BAF13B1-D0BA-4A19-B609-64C08BFDA19E}" type="slidenum">
              <a:rPr lang="de-DE" smtClean="0"/>
              <a:pPr/>
              <a:t>45</a:t>
            </a:fld>
            <a:endParaRPr lang="de-DE" dirty="0"/>
          </a:p>
        </p:txBody>
      </p:sp>
      <p:pic>
        <p:nvPicPr>
          <p:cNvPr id="8194" name="Picture 2">
            <a:extLst>
              <a:ext uri="{FF2B5EF4-FFF2-40B4-BE49-F238E27FC236}">
                <a16:creationId xmlns:a16="http://schemas.microsoft.com/office/drawing/2014/main" id="{A68FA87B-D674-EAEE-B3A3-DD9AE981A3F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39198" y="1911302"/>
            <a:ext cx="3733315" cy="3777916"/>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2">
            <a:extLst>
              <a:ext uri="{FF2B5EF4-FFF2-40B4-BE49-F238E27FC236}">
                <a16:creationId xmlns:a16="http://schemas.microsoft.com/office/drawing/2014/main" id="{AFCF8FB7-4A32-4522-80C3-F5036715C14C}"/>
              </a:ext>
            </a:extLst>
          </p:cNvPr>
          <p:cNvSpPr>
            <a:spLocks noGrp="1"/>
          </p:cNvSpPr>
          <p:nvPr>
            <p:ph type="body" sz="quarter" idx="13"/>
          </p:nvPr>
        </p:nvSpPr>
        <p:spPr>
          <a:xfrm>
            <a:off x="1519238" y="6616700"/>
            <a:ext cx="9001125" cy="287338"/>
          </a:xfrm>
        </p:spPr>
        <p:txBody>
          <a:bodyPr/>
          <a:lstStyle/>
          <a:p>
            <a:r>
              <a:rPr lang="de-DE" dirty="0"/>
              <a:t>Kommunikationsanlagen</a:t>
            </a:r>
          </a:p>
        </p:txBody>
      </p:sp>
    </p:spTree>
    <p:extLst>
      <p:ext uri="{BB962C8B-B14F-4D97-AF65-F5344CB8AC3E}">
        <p14:creationId xmlns:p14="http://schemas.microsoft.com/office/powerpoint/2010/main" val="3423782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8.6.1  Anzeigegeräte  (vorwiegend motorisierte Segelflugzeuge und TMG)</a:t>
            </a:r>
          </a:p>
          <a:p>
            <a:pPr marL="541338" indent="-541338">
              <a:lnSpc>
                <a:spcPct val="100000"/>
              </a:lnSpc>
              <a:buNone/>
            </a:pPr>
            <a:r>
              <a:rPr lang="de-DE" dirty="0">
                <a:solidFill>
                  <a:schemeClr val="bg1">
                    <a:lumMod val="75000"/>
                  </a:schemeClr>
                </a:solidFill>
              </a:rPr>
              <a:t>8.6.2  Luftwertegeräte  (Druck und Temperatur)</a:t>
            </a:r>
          </a:p>
          <a:p>
            <a:pPr marL="541338" indent="-541338">
              <a:lnSpc>
                <a:spcPct val="100000"/>
              </a:lnSpc>
              <a:buNone/>
            </a:pPr>
            <a:r>
              <a:rPr lang="de-DE" dirty="0">
                <a:solidFill>
                  <a:schemeClr val="bg1">
                    <a:lumMod val="75000"/>
                  </a:schemeClr>
                </a:solidFill>
              </a:rPr>
              <a:t>8.6.3  Höhenmesser</a:t>
            </a:r>
          </a:p>
          <a:p>
            <a:pPr marL="541338" indent="-541338">
              <a:lnSpc>
                <a:spcPct val="100000"/>
              </a:lnSpc>
              <a:buNone/>
            </a:pPr>
            <a:r>
              <a:rPr lang="de-DE" dirty="0">
                <a:solidFill>
                  <a:schemeClr val="bg1">
                    <a:lumMod val="75000"/>
                  </a:schemeClr>
                </a:solidFill>
              </a:rPr>
              <a:t>8.6.4  Variometer</a:t>
            </a:r>
          </a:p>
          <a:p>
            <a:pPr marL="541338" indent="-541338">
              <a:lnSpc>
                <a:spcPct val="100000"/>
              </a:lnSpc>
              <a:buNone/>
            </a:pPr>
            <a:r>
              <a:rPr lang="de-DE" dirty="0">
                <a:solidFill>
                  <a:schemeClr val="bg1">
                    <a:lumMod val="75000"/>
                  </a:schemeClr>
                </a:solidFill>
              </a:rPr>
              <a:t>8.6.5  Fahrtmesser</a:t>
            </a:r>
          </a:p>
          <a:p>
            <a:pPr marL="541338" indent="-541338">
              <a:lnSpc>
                <a:spcPct val="100000"/>
              </a:lnSpc>
              <a:buNone/>
            </a:pPr>
            <a:r>
              <a:rPr lang="de-DE" dirty="0">
                <a:solidFill>
                  <a:schemeClr val="bg1">
                    <a:lumMod val="75000"/>
                  </a:schemeClr>
                </a:solidFill>
              </a:rPr>
              <a:t>8.6.6  Erdmagnetismus und Kompass</a:t>
            </a:r>
          </a:p>
          <a:p>
            <a:pPr marL="541338" indent="-541338">
              <a:lnSpc>
                <a:spcPct val="100000"/>
              </a:lnSpc>
              <a:buNone/>
            </a:pPr>
            <a:r>
              <a:rPr lang="de-DE" dirty="0">
                <a:solidFill>
                  <a:schemeClr val="bg1">
                    <a:lumMod val="75000"/>
                  </a:schemeClr>
                </a:solidFill>
              </a:rPr>
              <a:t>8.6.7  Kreiselgeräte</a:t>
            </a:r>
          </a:p>
          <a:p>
            <a:pPr marL="541338" indent="-541338">
              <a:lnSpc>
                <a:spcPct val="100000"/>
              </a:lnSpc>
              <a:buNone/>
            </a:pPr>
            <a:r>
              <a:rPr lang="de-DE" dirty="0">
                <a:solidFill>
                  <a:schemeClr val="bg1">
                    <a:lumMod val="75000"/>
                  </a:schemeClr>
                </a:solidFill>
              </a:rPr>
              <a:t>8.6.8  Kommunikationsanlagen</a:t>
            </a:r>
          </a:p>
          <a:p>
            <a:pPr marL="541338" indent="-541338">
              <a:lnSpc>
                <a:spcPct val="100000"/>
              </a:lnSpc>
              <a:buNone/>
            </a:pPr>
            <a:r>
              <a:rPr lang="de-DE" dirty="0"/>
              <a:t>8.6.9  Alarm- und Zusammenstoßwarnanlagen</a:t>
            </a:r>
          </a:p>
          <a:p>
            <a:pPr marL="541338" indent="-541338">
              <a:lnSpc>
                <a:spcPct val="100000"/>
              </a:lnSpc>
              <a:buNone/>
            </a:pPr>
            <a:r>
              <a:rPr lang="de-DE" dirty="0">
                <a:solidFill>
                  <a:schemeClr val="bg1">
                    <a:lumMod val="75000"/>
                  </a:schemeClr>
                </a:solidFill>
              </a:rPr>
              <a:t>8.6.10  g-Messer (Beschleunigungsmesser  vorwiegend Kunstflug)</a:t>
            </a:r>
          </a:p>
          <a:p>
            <a:pPr marL="541338" indent="-541338">
              <a:lnSpc>
                <a:spcPct val="100000"/>
              </a:lnSpc>
              <a:buNone/>
            </a:pPr>
            <a:r>
              <a:rPr lang="de-DE" dirty="0">
                <a:solidFill>
                  <a:schemeClr val="bg1">
                    <a:lumMod val="75000"/>
                  </a:schemeClr>
                </a:solidFill>
              </a:rPr>
              <a:t>8.6.11  Elektronische Instrumentensysteme </a:t>
            </a:r>
            <a:endParaRPr lang="de-DE" sz="1600" dirty="0">
              <a:solidFill>
                <a:schemeClr val="bg1">
                  <a:lumMod val="75000"/>
                </a:schemeClr>
              </a:solidFill>
            </a:endParaRPr>
          </a:p>
        </p:txBody>
      </p:sp>
    </p:spTree>
    <p:extLst>
      <p:ext uri="{BB962C8B-B14F-4D97-AF65-F5344CB8AC3E}">
        <p14:creationId xmlns:p14="http://schemas.microsoft.com/office/powerpoint/2010/main" val="1977366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0B8C7A-492E-4A6E-956C-36D08AC5F183}"/>
              </a:ext>
            </a:extLst>
          </p:cNvPr>
          <p:cNvSpPr>
            <a:spLocks noGrp="1"/>
          </p:cNvSpPr>
          <p:nvPr>
            <p:ph type="title"/>
          </p:nvPr>
        </p:nvSpPr>
        <p:spPr/>
        <p:txBody>
          <a:bodyPr>
            <a:noAutofit/>
          </a:bodyPr>
          <a:lstStyle/>
          <a:p>
            <a:r>
              <a:rPr lang="de-DE" sz="2400" dirty="0"/>
              <a:t>FLARM (Flight Alarm) ist in erster Linie ein Anti-Kollisionssystem für die Freizeitfliegerei</a:t>
            </a:r>
          </a:p>
        </p:txBody>
      </p:sp>
      <p:sp>
        <p:nvSpPr>
          <p:cNvPr id="10" name="Inhaltsplatzhalter 9">
            <a:extLst>
              <a:ext uri="{FF2B5EF4-FFF2-40B4-BE49-F238E27FC236}">
                <a16:creationId xmlns:a16="http://schemas.microsoft.com/office/drawing/2014/main" id="{89F5089E-131D-4702-BA6D-B55A3A1EBFFF}"/>
              </a:ext>
            </a:extLst>
          </p:cNvPr>
          <p:cNvSpPr>
            <a:spLocks noGrp="1"/>
          </p:cNvSpPr>
          <p:nvPr>
            <p:ph idx="1"/>
          </p:nvPr>
        </p:nvSpPr>
        <p:spPr/>
        <p:txBody>
          <a:bodyPr/>
          <a:lstStyle/>
          <a:p>
            <a:r>
              <a:rPr lang="de-DE" dirty="0"/>
              <a:t>Es warnt sichtbar und akustisch, wenn sich zwei oder mehr mit FLARM ausgerüstete Flugzeuge zu nahe kommen</a:t>
            </a:r>
          </a:p>
        </p:txBody>
      </p:sp>
      <p:pic>
        <p:nvPicPr>
          <p:cNvPr id="4" name="Picture 6">
            <a:extLst>
              <a:ext uri="{FF2B5EF4-FFF2-40B4-BE49-F238E27FC236}">
                <a16:creationId xmlns:a16="http://schemas.microsoft.com/office/drawing/2014/main" id="{79DFAB87-9352-43B8-9425-EC651AE94FF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38200" y="1806054"/>
            <a:ext cx="9772705" cy="446367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EAD954F9-4046-4C26-AC70-B3A4224F4538}"/>
              </a:ext>
            </a:extLst>
          </p:cNvPr>
          <p:cNvSpPr txBox="1"/>
          <p:nvPr/>
        </p:nvSpPr>
        <p:spPr>
          <a:xfrm>
            <a:off x="1131049" y="2083054"/>
            <a:ext cx="2127621" cy="646331"/>
          </a:xfrm>
          <a:prstGeom prst="rect">
            <a:avLst/>
          </a:prstGeom>
          <a:solidFill>
            <a:schemeClr val="bg1"/>
          </a:solidFill>
        </p:spPr>
        <p:txBody>
          <a:bodyPr wrap="square" rtlCol="0">
            <a:spAutoFit/>
          </a:bodyPr>
          <a:lstStyle/>
          <a:p>
            <a:r>
              <a:rPr lang="de-DE" dirty="0"/>
              <a:t>Knopf um den Modus zu wählen</a:t>
            </a:r>
          </a:p>
        </p:txBody>
      </p:sp>
      <p:sp>
        <p:nvSpPr>
          <p:cNvPr id="6" name="Textfeld 5">
            <a:extLst>
              <a:ext uri="{FF2B5EF4-FFF2-40B4-BE49-F238E27FC236}">
                <a16:creationId xmlns:a16="http://schemas.microsoft.com/office/drawing/2014/main" id="{4FF9AB31-C744-4EAD-A566-7E9A8905A16C}"/>
              </a:ext>
            </a:extLst>
          </p:cNvPr>
          <p:cNvSpPr txBox="1"/>
          <p:nvPr/>
        </p:nvSpPr>
        <p:spPr>
          <a:xfrm>
            <a:off x="1202767" y="5900395"/>
            <a:ext cx="2438399" cy="369332"/>
          </a:xfrm>
          <a:prstGeom prst="rect">
            <a:avLst/>
          </a:prstGeom>
          <a:solidFill>
            <a:schemeClr val="bg1"/>
          </a:solidFill>
        </p:spPr>
        <p:txBody>
          <a:bodyPr wrap="square" rtlCol="0">
            <a:spAutoFit/>
          </a:bodyPr>
          <a:lstStyle/>
          <a:p>
            <a:r>
              <a:rPr lang="de-DE" dirty="0"/>
              <a:t>4 Statuslampen (grün)</a:t>
            </a:r>
          </a:p>
        </p:txBody>
      </p:sp>
      <p:sp>
        <p:nvSpPr>
          <p:cNvPr id="7" name="Textfeld 6">
            <a:extLst>
              <a:ext uri="{FF2B5EF4-FFF2-40B4-BE49-F238E27FC236}">
                <a16:creationId xmlns:a16="http://schemas.microsoft.com/office/drawing/2014/main" id="{4E3EAF45-F335-411A-9683-E6E5EEB21FBD}"/>
              </a:ext>
            </a:extLst>
          </p:cNvPr>
          <p:cNvSpPr txBox="1"/>
          <p:nvPr/>
        </p:nvSpPr>
        <p:spPr>
          <a:xfrm>
            <a:off x="8374533" y="5715729"/>
            <a:ext cx="2444376" cy="369332"/>
          </a:xfrm>
          <a:prstGeom prst="rect">
            <a:avLst/>
          </a:prstGeom>
          <a:solidFill>
            <a:schemeClr val="bg1"/>
          </a:solidFill>
        </p:spPr>
        <p:txBody>
          <a:bodyPr wrap="square" rtlCol="0">
            <a:spAutoFit/>
          </a:bodyPr>
          <a:lstStyle/>
          <a:p>
            <a:r>
              <a:rPr lang="de-DE" dirty="0"/>
              <a:t>Micro SD Steckplatz</a:t>
            </a:r>
          </a:p>
        </p:txBody>
      </p:sp>
      <p:sp>
        <p:nvSpPr>
          <p:cNvPr id="8" name="Textfeld 7">
            <a:extLst>
              <a:ext uri="{FF2B5EF4-FFF2-40B4-BE49-F238E27FC236}">
                <a16:creationId xmlns:a16="http://schemas.microsoft.com/office/drawing/2014/main" id="{1892191B-46A5-4544-A63E-5EC732990D29}"/>
              </a:ext>
            </a:extLst>
          </p:cNvPr>
          <p:cNvSpPr txBox="1"/>
          <p:nvPr/>
        </p:nvSpPr>
        <p:spPr>
          <a:xfrm>
            <a:off x="6701120" y="1806055"/>
            <a:ext cx="3585883" cy="923330"/>
          </a:xfrm>
          <a:prstGeom prst="rect">
            <a:avLst/>
          </a:prstGeom>
          <a:solidFill>
            <a:schemeClr val="bg1"/>
          </a:solidFill>
        </p:spPr>
        <p:txBody>
          <a:bodyPr wrap="square" rtlCol="0">
            <a:spAutoFit/>
          </a:bodyPr>
          <a:lstStyle/>
          <a:p>
            <a:r>
              <a:rPr lang="de-DE" dirty="0"/>
              <a:t>12 horizontal anzeigende Lampen und 4 vertikal anzeigende Lampen (grün oder rot)</a:t>
            </a:r>
          </a:p>
        </p:txBody>
      </p:sp>
      <p:sp>
        <p:nvSpPr>
          <p:cNvPr id="9" name="Textplatzhalter 2">
            <a:extLst>
              <a:ext uri="{FF2B5EF4-FFF2-40B4-BE49-F238E27FC236}">
                <a16:creationId xmlns:a16="http://schemas.microsoft.com/office/drawing/2014/main" id="{5DE4E79D-A9EA-4E7F-BBC7-48B9B1D85396}"/>
              </a:ext>
            </a:extLst>
          </p:cNvPr>
          <p:cNvSpPr txBox="1">
            <a:spLocks/>
          </p:cNvSpPr>
          <p:nvPr/>
        </p:nvSpPr>
        <p:spPr>
          <a:xfrm>
            <a:off x="5911327" y="6617370"/>
            <a:ext cx="633852" cy="233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Flarm</a:t>
            </a:r>
          </a:p>
        </p:txBody>
      </p:sp>
    </p:spTree>
    <p:extLst>
      <p:ext uri="{BB962C8B-B14F-4D97-AF65-F5344CB8AC3E}">
        <p14:creationId xmlns:p14="http://schemas.microsoft.com/office/powerpoint/2010/main" val="1480379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623D6B-30F9-B697-FC55-F12868ABAC84}"/>
              </a:ext>
            </a:extLst>
          </p:cNvPr>
          <p:cNvSpPr>
            <a:spLocks noGrp="1"/>
          </p:cNvSpPr>
          <p:nvPr>
            <p:ph type="title"/>
          </p:nvPr>
        </p:nvSpPr>
        <p:spPr/>
        <p:txBody>
          <a:bodyPr/>
          <a:lstStyle/>
          <a:p>
            <a:r>
              <a:rPr lang="de-DE" sz="2400" dirty="0"/>
              <a:t>FLARM (Flight Alarm)</a:t>
            </a:r>
            <a:endParaRPr lang="de-DE" dirty="0"/>
          </a:p>
        </p:txBody>
      </p:sp>
      <p:sp>
        <p:nvSpPr>
          <p:cNvPr id="3" name="Inhaltsplatzhalter 2">
            <a:extLst>
              <a:ext uri="{FF2B5EF4-FFF2-40B4-BE49-F238E27FC236}">
                <a16:creationId xmlns:a16="http://schemas.microsoft.com/office/drawing/2014/main" id="{2DCB754D-41B9-B28E-66E4-0A43CF4A1DA1}"/>
              </a:ext>
            </a:extLst>
          </p:cNvPr>
          <p:cNvSpPr>
            <a:spLocks noGrp="1"/>
          </p:cNvSpPr>
          <p:nvPr>
            <p:ph idx="1"/>
          </p:nvPr>
        </p:nvSpPr>
        <p:spPr/>
        <p:txBody>
          <a:bodyPr/>
          <a:lstStyle/>
          <a:p>
            <a:endParaRPr lang="de-DE" dirty="0"/>
          </a:p>
        </p:txBody>
      </p:sp>
      <p:sp>
        <p:nvSpPr>
          <p:cNvPr id="4" name="Foliennummernplatzhalter 3">
            <a:extLst>
              <a:ext uri="{FF2B5EF4-FFF2-40B4-BE49-F238E27FC236}">
                <a16:creationId xmlns:a16="http://schemas.microsoft.com/office/drawing/2014/main" id="{06ABA542-B643-7438-8A67-D13753D61944}"/>
              </a:ext>
            </a:extLst>
          </p:cNvPr>
          <p:cNvSpPr>
            <a:spLocks noGrp="1"/>
          </p:cNvSpPr>
          <p:nvPr>
            <p:ph type="sldNum" sz="quarter" idx="12"/>
          </p:nvPr>
        </p:nvSpPr>
        <p:spPr/>
        <p:txBody>
          <a:bodyPr/>
          <a:lstStyle/>
          <a:p>
            <a:fld id="{EA7A0297-C0D7-4773-8C33-4B8B14BC8223}" type="slidenum">
              <a:rPr lang="de-DE" smtClean="0"/>
              <a:t>48</a:t>
            </a:fld>
            <a:endParaRPr lang="de-DE" dirty="0"/>
          </a:p>
        </p:txBody>
      </p:sp>
      <p:pic>
        <p:nvPicPr>
          <p:cNvPr id="7" name="Grafik 6">
            <a:extLst>
              <a:ext uri="{FF2B5EF4-FFF2-40B4-BE49-F238E27FC236}">
                <a16:creationId xmlns:a16="http://schemas.microsoft.com/office/drawing/2014/main" id="{5A615478-DCA0-35CF-9AA5-642422074E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8676" y="892787"/>
            <a:ext cx="11763624" cy="5551331"/>
          </a:xfrm>
          <a:prstGeom prst="rect">
            <a:avLst/>
          </a:prstGeom>
        </p:spPr>
      </p:pic>
      <p:pic>
        <p:nvPicPr>
          <p:cNvPr id="9" name="Grafik 8">
            <a:extLst>
              <a:ext uri="{FF2B5EF4-FFF2-40B4-BE49-F238E27FC236}">
                <a16:creationId xmlns:a16="http://schemas.microsoft.com/office/drawing/2014/main" id="{5A71E25D-E2EE-D07A-D15C-5C602B04E6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1124"/>
          <a:stretch/>
        </p:blipFill>
        <p:spPr>
          <a:xfrm>
            <a:off x="7760241" y="4032143"/>
            <a:ext cx="4182059" cy="2411975"/>
          </a:xfrm>
          <a:prstGeom prst="rect">
            <a:avLst/>
          </a:prstGeom>
        </p:spPr>
      </p:pic>
      <p:pic>
        <p:nvPicPr>
          <p:cNvPr id="10242" name="Picture 2" descr="8 6 Flarm neu">
            <a:extLst>
              <a:ext uri="{FF2B5EF4-FFF2-40B4-BE49-F238E27FC236}">
                <a16:creationId xmlns:a16="http://schemas.microsoft.com/office/drawing/2014/main" id="{E2451609-039D-D606-5444-4900BDBFBEA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625263" y="3695259"/>
            <a:ext cx="1409922" cy="67376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Gerade Verbindung mit Pfeil 10">
            <a:extLst>
              <a:ext uri="{FF2B5EF4-FFF2-40B4-BE49-F238E27FC236}">
                <a16:creationId xmlns:a16="http://schemas.microsoft.com/office/drawing/2014/main" id="{94C6390F-4033-03CF-60A0-4E2D3F4D582B}"/>
              </a:ext>
            </a:extLst>
          </p:cNvPr>
          <p:cNvCxnSpPr>
            <a:cxnSpLocks/>
          </p:cNvCxnSpPr>
          <p:nvPr/>
        </p:nvCxnSpPr>
        <p:spPr>
          <a:xfrm flipH="1" flipV="1">
            <a:off x="6455802" y="1863176"/>
            <a:ext cx="3093834" cy="18052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platzhalter 2">
            <a:extLst>
              <a:ext uri="{FF2B5EF4-FFF2-40B4-BE49-F238E27FC236}">
                <a16:creationId xmlns:a16="http://schemas.microsoft.com/office/drawing/2014/main" id="{8B9364C8-50A2-4A4D-B75E-1C0813981512}"/>
              </a:ext>
            </a:extLst>
          </p:cNvPr>
          <p:cNvSpPr txBox="1">
            <a:spLocks/>
          </p:cNvSpPr>
          <p:nvPr/>
        </p:nvSpPr>
        <p:spPr>
          <a:xfrm>
            <a:off x="5911327" y="6617370"/>
            <a:ext cx="633852" cy="233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Flarm</a:t>
            </a:r>
          </a:p>
        </p:txBody>
      </p:sp>
    </p:spTree>
    <p:extLst>
      <p:ext uri="{BB962C8B-B14F-4D97-AF65-F5344CB8AC3E}">
        <p14:creationId xmlns:p14="http://schemas.microsoft.com/office/powerpoint/2010/main" val="895788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8 6 weissblotzann1200i">
            <a:extLst>
              <a:ext uri="{FF2B5EF4-FFF2-40B4-BE49-F238E27FC236}">
                <a16:creationId xmlns:a16="http://schemas.microsoft.com/office/drawing/2014/main" id="{714C5F78-3F56-CC9A-BCB7-F8BAD89FD24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4125" y="1674307"/>
            <a:ext cx="11224317" cy="466744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765322-A7C2-5080-9993-7142685BB320}"/>
              </a:ext>
            </a:extLst>
          </p:cNvPr>
          <p:cNvSpPr>
            <a:spLocks noGrp="1"/>
          </p:cNvSpPr>
          <p:nvPr>
            <p:ph type="title"/>
          </p:nvPr>
        </p:nvSpPr>
        <p:spPr/>
        <p:txBody>
          <a:bodyPr/>
          <a:lstStyle/>
          <a:p>
            <a:r>
              <a:rPr lang="de-DE" dirty="0"/>
              <a:t>Haubenblitzer</a:t>
            </a:r>
          </a:p>
        </p:txBody>
      </p:sp>
      <p:sp>
        <p:nvSpPr>
          <p:cNvPr id="4" name="Foliennummernplatzhalter 3">
            <a:extLst>
              <a:ext uri="{FF2B5EF4-FFF2-40B4-BE49-F238E27FC236}">
                <a16:creationId xmlns:a16="http://schemas.microsoft.com/office/drawing/2014/main" id="{C779213A-1615-7C8B-7560-E0EF9CCFB65E}"/>
              </a:ext>
            </a:extLst>
          </p:cNvPr>
          <p:cNvSpPr>
            <a:spLocks noGrp="1"/>
          </p:cNvSpPr>
          <p:nvPr>
            <p:ph type="sldNum" sz="quarter" idx="12"/>
          </p:nvPr>
        </p:nvSpPr>
        <p:spPr/>
        <p:txBody>
          <a:bodyPr/>
          <a:lstStyle/>
          <a:p>
            <a:fld id="{EA7A0297-C0D7-4773-8C33-4B8B14BC8223}" type="slidenum">
              <a:rPr lang="de-DE" smtClean="0"/>
              <a:t>49</a:t>
            </a:fld>
            <a:endParaRPr lang="de-DE" dirty="0"/>
          </a:p>
        </p:txBody>
      </p:sp>
      <p:sp>
        <p:nvSpPr>
          <p:cNvPr id="6" name="Inhaltsplatzhalter 5">
            <a:extLst>
              <a:ext uri="{FF2B5EF4-FFF2-40B4-BE49-F238E27FC236}">
                <a16:creationId xmlns:a16="http://schemas.microsoft.com/office/drawing/2014/main" id="{FCB8E6DA-98CA-7CEC-132E-F689BEE43143}"/>
              </a:ext>
            </a:extLst>
          </p:cNvPr>
          <p:cNvSpPr>
            <a:spLocks noGrp="1"/>
          </p:cNvSpPr>
          <p:nvPr>
            <p:ph idx="1"/>
          </p:nvPr>
        </p:nvSpPr>
        <p:spPr/>
        <p:txBody>
          <a:bodyPr/>
          <a:lstStyle/>
          <a:p>
            <a:r>
              <a:rPr lang="de-DE" dirty="0"/>
              <a:t>Ein Haubenblitzer ist ein optisches Warnsystem, das in Segelflugzeugen eingesetzt wird, um die Sichtbarkeit des Flugzeugs zu erhöhen und so die Sicherheit im Luftverkehr zu verbessern.</a:t>
            </a:r>
          </a:p>
        </p:txBody>
      </p:sp>
    </p:spTree>
    <p:extLst>
      <p:ext uri="{BB962C8B-B14F-4D97-AF65-F5344CB8AC3E}">
        <p14:creationId xmlns:p14="http://schemas.microsoft.com/office/powerpoint/2010/main" val="1684388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B3D4E-5799-667A-07E8-39481E5975DD}"/>
              </a:ext>
            </a:extLst>
          </p:cNvPr>
          <p:cNvSpPr>
            <a:spLocks noGrp="1"/>
          </p:cNvSpPr>
          <p:nvPr>
            <p:ph type="title"/>
          </p:nvPr>
        </p:nvSpPr>
        <p:spPr/>
        <p:txBody>
          <a:bodyPr>
            <a:normAutofit/>
          </a:bodyPr>
          <a:lstStyle/>
          <a:p>
            <a:r>
              <a:rPr lang="de-DE" dirty="0"/>
              <a:t>Anzeigeinstrumente</a:t>
            </a:r>
          </a:p>
        </p:txBody>
      </p:sp>
      <p:sp>
        <p:nvSpPr>
          <p:cNvPr id="4" name="Foliennummernplatzhalter 3">
            <a:extLst>
              <a:ext uri="{FF2B5EF4-FFF2-40B4-BE49-F238E27FC236}">
                <a16:creationId xmlns:a16="http://schemas.microsoft.com/office/drawing/2014/main" id="{BDFBEA6E-C96E-4809-9EE2-F35868CB8936}"/>
              </a:ext>
            </a:extLst>
          </p:cNvPr>
          <p:cNvSpPr>
            <a:spLocks noGrp="1"/>
          </p:cNvSpPr>
          <p:nvPr>
            <p:ph type="sldNum" sz="quarter" idx="12"/>
          </p:nvPr>
        </p:nvSpPr>
        <p:spPr/>
        <p:txBody>
          <a:bodyPr/>
          <a:lstStyle/>
          <a:p>
            <a:fld id="{EA7A0297-C0D7-4773-8C33-4B8B14BC8223}" type="slidenum">
              <a:rPr lang="de-DE" smtClean="0"/>
              <a:t>5</a:t>
            </a:fld>
            <a:endParaRPr lang="de-DE" dirty="0"/>
          </a:p>
        </p:txBody>
      </p:sp>
      <p:pic>
        <p:nvPicPr>
          <p:cNvPr id="8" name="Grafik 7" descr="elektronische Tankanzeige">
            <a:extLst>
              <a:ext uri="{FF2B5EF4-FFF2-40B4-BE49-F238E27FC236}">
                <a16:creationId xmlns:a16="http://schemas.microsoft.com/office/drawing/2014/main" id="{E2FC892A-8F82-E44F-AE61-8E0BB0CABB6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11935" y="1140106"/>
            <a:ext cx="2094865" cy="2083435"/>
          </a:xfrm>
          <a:prstGeom prst="rect">
            <a:avLst/>
          </a:prstGeom>
          <a:noFill/>
          <a:ln>
            <a:noFill/>
          </a:ln>
        </p:spPr>
      </p:pic>
      <p:sp>
        <p:nvSpPr>
          <p:cNvPr id="10" name="Textfeld 9">
            <a:extLst>
              <a:ext uri="{FF2B5EF4-FFF2-40B4-BE49-F238E27FC236}">
                <a16:creationId xmlns:a16="http://schemas.microsoft.com/office/drawing/2014/main" id="{63FA5972-4744-8384-4638-EBDD510A8147}"/>
              </a:ext>
            </a:extLst>
          </p:cNvPr>
          <p:cNvSpPr txBox="1"/>
          <p:nvPr/>
        </p:nvSpPr>
        <p:spPr>
          <a:xfrm>
            <a:off x="6118621" y="3244334"/>
            <a:ext cx="2481491" cy="369332"/>
          </a:xfrm>
          <a:prstGeom prst="rect">
            <a:avLst/>
          </a:prstGeom>
          <a:noFill/>
        </p:spPr>
        <p:txBody>
          <a:bodyPr wrap="square">
            <a:spAutoFit/>
          </a:bodyPr>
          <a:lstStyle/>
          <a:p>
            <a:r>
              <a:rPr lang="de-DE" sz="1800" i="1" dirty="0">
                <a:effectLst/>
                <a:latin typeface="Calibri" panose="020F0502020204030204" pitchFamily="34" charset="0"/>
                <a:ea typeface="Calibri" panose="020F0502020204030204" pitchFamily="34" charset="0"/>
                <a:cs typeface="Arial" panose="020B0604020202020204" pitchFamily="34" charset="0"/>
              </a:rPr>
              <a:t>Kraftstoffvorratsanzeige</a:t>
            </a:r>
            <a:endParaRPr lang="de-DE" dirty="0"/>
          </a:p>
        </p:txBody>
      </p:sp>
      <p:pic>
        <p:nvPicPr>
          <p:cNvPr id="11" name="Grafik 10" descr="Kraftstoff-Verbrauchsanzeige">
            <a:extLst>
              <a:ext uri="{FF2B5EF4-FFF2-40B4-BE49-F238E27FC236}">
                <a16:creationId xmlns:a16="http://schemas.microsoft.com/office/drawing/2014/main" id="{169AB51B-14F9-F473-1E84-CFBA6309D5B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97142" y="1189635"/>
            <a:ext cx="2146305" cy="2033905"/>
          </a:xfrm>
          <a:prstGeom prst="rect">
            <a:avLst/>
          </a:prstGeom>
          <a:noFill/>
          <a:ln>
            <a:noFill/>
          </a:ln>
        </p:spPr>
      </p:pic>
      <p:sp>
        <p:nvSpPr>
          <p:cNvPr id="13" name="Textfeld 12">
            <a:extLst>
              <a:ext uri="{FF2B5EF4-FFF2-40B4-BE49-F238E27FC236}">
                <a16:creationId xmlns:a16="http://schemas.microsoft.com/office/drawing/2014/main" id="{581A6744-61EC-2257-D958-43CDB90F0AB7}"/>
              </a:ext>
            </a:extLst>
          </p:cNvPr>
          <p:cNvSpPr txBox="1"/>
          <p:nvPr/>
        </p:nvSpPr>
        <p:spPr>
          <a:xfrm>
            <a:off x="9105718" y="3236839"/>
            <a:ext cx="2037730" cy="369332"/>
          </a:xfrm>
          <a:prstGeom prst="rect">
            <a:avLst/>
          </a:prstGeom>
          <a:noFill/>
        </p:spPr>
        <p:txBody>
          <a:bodyPr wrap="square">
            <a:spAutoFit/>
          </a:bodyPr>
          <a:lstStyle/>
          <a:p>
            <a:r>
              <a:rPr lang="de-DE" sz="1800" i="1" dirty="0">
                <a:effectLst/>
                <a:latin typeface="Calibri" panose="020F0502020204030204" pitchFamily="34" charset="0"/>
                <a:ea typeface="Calibri" panose="020F0502020204030204" pitchFamily="34" charset="0"/>
                <a:cs typeface="Arial" panose="020B0604020202020204" pitchFamily="34" charset="0"/>
              </a:rPr>
              <a:t>Flowmeter</a:t>
            </a:r>
            <a:endParaRPr lang="de-DE" dirty="0"/>
          </a:p>
        </p:txBody>
      </p:sp>
      <p:pic>
        <p:nvPicPr>
          <p:cNvPr id="14" name="Grafik 13" descr="Drehzahlmesser 57">
            <a:extLst>
              <a:ext uri="{FF2B5EF4-FFF2-40B4-BE49-F238E27FC236}">
                <a16:creationId xmlns:a16="http://schemas.microsoft.com/office/drawing/2014/main" id="{43164EB0-17B1-888B-004D-6278137BF0D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3116" y="3679525"/>
            <a:ext cx="2055088" cy="1988840"/>
          </a:xfrm>
          <a:prstGeom prst="rect">
            <a:avLst/>
          </a:prstGeom>
          <a:noFill/>
          <a:ln>
            <a:noFill/>
          </a:ln>
        </p:spPr>
      </p:pic>
      <p:sp>
        <p:nvSpPr>
          <p:cNvPr id="16" name="Textfeld 15">
            <a:extLst>
              <a:ext uri="{FF2B5EF4-FFF2-40B4-BE49-F238E27FC236}">
                <a16:creationId xmlns:a16="http://schemas.microsoft.com/office/drawing/2014/main" id="{6945BA51-872A-55CB-5745-8458A493C833}"/>
              </a:ext>
            </a:extLst>
          </p:cNvPr>
          <p:cNvSpPr txBox="1"/>
          <p:nvPr/>
        </p:nvSpPr>
        <p:spPr>
          <a:xfrm>
            <a:off x="227271" y="5726729"/>
            <a:ext cx="3105463" cy="369332"/>
          </a:xfrm>
          <a:prstGeom prst="rect">
            <a:avLst/>
          </a:prstGeom>
          <a:noFill/>
        </p:spPr>
        <p:txBody>
          <a:bodyPr wrap="square">
            <a:spAutoFit/>
          </a:bodyPr>
          <a:lstStyle/>
          <a:p>
            <a:r>
              <a:rPr lang="de-DE" sz="1800" i="1" dirty="0">
                <a:effectLst/>
                <a:latin typeface="Calibri" panose="020F0502020204030204" pitchFamily="34" charset="0"/>
                <a:ea typeface="Calibri" panose="020F0502020204030204" pitchFamily="34" charset="0"/>
                <a:cs typeface="Arial" panose="020B0604020202020204" pitchFamily="34" charset="0"/>
              </a:rPr>
              <a:t>Elektronischer Drehzahlmesser</a:t>
            </a:r>
            <a:endParaRPr lang="de-DE" dirty="0"/>
          </a:p>
        </p:txBody>
      </p:sp>
      <p:pic>
        <p:nvPicPr>
          <p:cNvPr id="1026" name="Picture 2" descr="8 6 Ladedruckanzeige">
            <a:extLst>
              <a:ext uri="{FF2B5EF4-FFF2-40B4-BE49-F238E27FC236}">
                <a16:creationId xmlns:a16="http://schemas.microsoft.com/office/drawing/2014/main" id="{C15828FE-AD87-C1E6-6576-5FC15AFCCD0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6664" y="1042481"/>
            <a:ext cx="5359119" cy="2277478"/>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AAF6B001-C771-1A62-97A5-F3167E073CFC}"/>
              </a:ext>
            </a:extLst>
          </p:cNvPr>
          <p:cNvSpPr txBox="1"/>
          <p:nvPr/>
        </p:nvSpPr>
        <p:spPr>
          <a:xfrm>
            <a:off x="759502" y="3244334"/>
            <a:ext cx="1978702" cy="369332"/>
          </a:xfrm>
          <a:prstGeom prst="rect">
            <a:avLst/>
          </a:prstGeom>
          <a:noFill/>
        </p:spPr>
        <p:txBody>
          <a:bodyPr wrap="square">
            <a:spAutoFit/>
          </a:bodyPr>
          <a:lstStyle/>
          <a:p>
            <a:r>
              <a:rPr lang="de-DE" sz="1800" i="1" dirty="0">
                <a:effectLst/>
                <a:latin typeface="Calibri" panose="020F0502020204030204" pitchFamily="34" charset="0"/>
                <a:ea typeface="Calibri" panose="020F0502020204030204" pitchFamily="34" charset="0"/>
                <a:cs typeface="Arial" panose="020B0604020202020204" pitchFamily="34" charset="0"/>
              </a:rPr>
              <a:t>Ladedruckanzeige</a:t>
            </a:r>
            <a:endParaRPr lang="de-DE" dirty="0"/>
          </a:p>
        </p:txBody>
      </p:sp>
      <p:sp>
        <p:nvSpPr>
          <p:cNvPr id="6" name="Textfeld 5">
            <a:extLst>
              <a:ext uri="{FF2B5EF4-FFF2-40B4-BE49-F238E27FC236}">
                <a16:creationId xmlns:a16="http://schemas.microsoft.com/office/drawing/2014/main" id="{585324F3-F915-3A95-8306-D82953E38D55}"/>
              </a:ext>
            </a:extLst>
          </p:cNvPr>
          <p:cNvSpPr txBox="1"/>
          <p:nvPr/>
        </p:nvSpPr>
        <p:spPr>
          <a:xfrm>
            <a:off x="3333281" y="3244334"/>
            <a:ext cx="2462502" cy="369332"/>
          </a:xfrm>
          <a:prstGeom prst="rect">
            <a:avLst/>
          </a:prstGeom>
          <a:noFill/>
        </p:spPr>
        <p:txBody>
          <a:bodyPr wrap="square">
            <a:spAutoFit/>
          </a:bodyPr>
          <a:lstStyle/>
          <a:p>
            <a:r>
              <a:rPr lang="de-DE" sz="1800" i="1" dirty="0">
                <a:effectLst/>
                <a:latin typeface="Calibri" panose="020F0502020204030204" pitchFamily="34" charset="0"/>
                <a:ea typeface="Calibri" panose="020F0502020204030204" pitchFamily="34" charset="0"/>
                <a:cs typeface="Arial" panose="020B0604020202020204" pitchFamily="34" charset="0"/>
              </a:rPr>
              <a:t>Zylinderkopftemperatur</a:t>
            </a:r>
            <a:endParaRPr lang="de-DE" dirty="0"/>
          </a:p>
        </p:txBody>
      </p:sp>
      <p:sp>
        <p:nvSpPr>
          <p:cNvPr id="15" name="Textplatzhalter 5">
            <a:extLst>
              <a:ext uri="{FF2B5EF4-FFF2-40B4-BE49-F238E27FC236}">
                <a16:creationId xmlns:a16="http://schemas.microsoft.com/office/drawing/2014/main" id="{BA0E0E44-B3F5-4DB5-A439-70679BA81B1F}"/>
              </a:ext>
            </a:extLst>
          </p:cNvPr>
          <p:cNvSpPr txBox="1">
            <a:spLocks/>
          </p:cNvSpPr>
          <p:nvPr/>
        </p:nvSpPr>
        <p:spPr>
          <a:xfrm>
            <a:off x="5521857" y="6607615"/>
            <a:ext cx="1540793" cy="288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cs typeface="Arial" panose="020B0604020202020204" pitchFamily="34" charset="0"/>
              </a:rPr>
              <a:t>Anzeigeinstrumente</a:t>
            </a:r>
          </a:p>
        </p:txBody>
      </p:sp>
    </p:spTree>
    <p:extLst>
      <p:ext uri="{BB962C8B-B14F-4D97-AF65-F5344CB8AC3E}">
        <p14:creationId xmlns:p14="http://schemas.microsoft.com/office/powerpoint/2010/main" val="3545107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786456-EE90-4FCD-B67D-20B4CED13FCC}"/>
              </a:ext>
            </a:extLst>
          </p:cNvPr>
          <p:cNvSpPr>
            <a:spLocks noGrp="1"/>
          </p:cNvSpPr>
          <p:nvPr>
            <p:ph type="title"/>
          </p:nvPr>
        </p:nvSpPr>
        <p:spPr/>
        <p:txBody>
          <a:bodyPr>
            <a:normAutofit/>
          </a:bodyPr>
          <a:lstStyle/>
          <a:p>
            <a:r>
              <a:rPr lang="de-DE" dirty="0"/>
              <a:t>Transponder</a:t>
            </a:r>
          </a:p>
        </p:txBody>
      </p:sp>
      <p:sp>
        <p:nvSpPr>
          <p:cNvPr id="3" name="Inhaltsplatzhalter 2">
            <a:extLst>
              <a:ext uri="{FF2B5EF4-FFF2-40B4-BE49-F238E27FC236}">
                <a16:creationId xmlns:a16="http://schemas.microsoft.com/office/drawing/2014/main" id="{0D2C8731-DB39-4CB6-8B3E-60CDFF3DFFBF}"/>
              </a:ext>
            </a:extLst>
          </p:cNvPr>
          <p:cNvSpPr>
            <a:spLocks noGrp="1"/>
          </p:cNvSpPr>
          <p:nvPr>
            <p:ph sz="half" idx="1"/>
          </p:nvPr>
        </p:nvSpPr>
        <p:spPr>
          <a:xfrm>
            <a:off x="189186" y="924910"/>
            <a:ext cx="7976246" cy="5475890"/>
          </a:xfrm>
        </p:spPr>
        <p:txBody>
          <a:bodyPr/>
          <a:lstStyle/>
          <a:p>
            <a:pPr algn="just"/>
            <a:r>
              <a:rPr lang="de-DE" dirty="0"/>
              <a:t>Beim Begriff „Transponder“ handelt es sich um ein Kunstwort bestehend aus „Transmitter“ (Sender) und „Responder“ (Antwortgeber)</a:t>
            </a:r>
          </a:p>
          <a:p>
            <a:pPr algn="just"/>
            <a:r>
              <a:rPr lang="de-DE" dirty="0"/>
              <a:t>Der Transponder macht es möglich, dass (Segel-) Flugzeuge auf dem Radar der Flugsicherung und anderen Flugzeugen sichtbar sind, wodurch es möglich ist, Flugzeuge voneinander zu separieren, um so Kollisionen in der Luft zu vermeiden. </a:t>
            </a:r>
          </a:p>
          <a:p>
            <a:pPr algn="just"/>
            <a:r>
              <a:rPr lang="de-DE" dirty="0"/>
              <a:t>Innerhalb einer sogenannten TMZ (Transponder mandatory zone) ist der Betrieb eines Transponders verpflichtend.</a:t>
            </a:r>
          </a:p>
        </p:txBody>
      </p:sp>
      <p:pic>
        <p:nvPicPr>
          <p:cNvPr id="4" name="Grafik 3">
            <a:extLst>
              <a:ext uri="{FF2B5EF4-FFF2-40B4-BE49-F238E27FC236}">
                <a16:creationId xmlns:a16="http://schemas.microsoft.com/office/drawing/2014/main" id="{0C5199C5-E062-46BF-A0A8-70986A67DADB}"/>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8653570" y="801080"/>
            <a:ext cx="2857500" cy="2770505"/>
          </a:xfrm>
          <a:prstGeom prst="rect">
            <a:avLst/>
          </a:prstGeom>
          <a:noFill/>
          <a:ln>
            <a:noFill/>
          </a:ln>
        </p:spPr>
      </p:pic>
      <p:pic>
        <p:nvPicPr>
          <p:cNvPr id="5" name="Grafik 4">
            <a:extLst>
              <a:ext uri="{FF2B5EF4-FFF2-40B4-BE49-F238E27FC236}">
                <a16:creationId xmlns:a16="http://schemas.microsoft.com/office/drawing/2014/main" id="{8D8486D8-DA2A-0301-9FA6-45A22A52B9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9337" y="3490876"/>
            <a:ext cx="5032065" cy="2907487"/>
          </a:xfrm>
          <a:prstGeom prst="rect">
            <a:avLst/>
          </a:prstGeom>
        </p:spPr>
      </p:pic>
      <p:sp>
        <p:nvSpPr>
          <p:cNvPr id="8" name="Textfeld 7">
            <a:extLst>
              <a:ext uri="{FF2B5EF4-FFF2-40B4-BE49-F238E27FC236}">
                <a16:creationId xmlns:a16="http://schemas.microsoft.com/office/drawing/2014/main" id="{6C22D06C-7BCB-29D8-1135-C3199CA246B5}"/>
              </a:ext>
            </a:extLst>
          </p:cNvPr>
          <p:cNvSpPr txBox="1"/>
          <p:nvPr/>
        </p:nvSpPr>
        <p:spPr>
          <a:xfrm>
            <a:off x="5901086" y="3452987"/>
            <a:ext cx="6101728" cy="2862322"/>
          </a:xfrm>
          <a:prstGeom prst="rect">
            <a:avLst/>
          </a:prstGeom>
          <a:noFill/>
        </p:spPr>
        <p:txBody>
          <a:bodyPr wrap="square">
            <a:spAutoFit/>
          </a:bodyPr>
          <a:lstStyle/>
          <a:p>
            <a:r>
              <a:rPr lang="de-DE" dirty="0"/>
              <a:t>Modes</a:t>
            </a:r>
          </a:p>
          <a:p>
            <a:pPr marL="285750" indent="-285750" algn="just">
              <a:buFont typeface="Arial" panose="020B0604020202020204" pitchFamily="34" charset="0"/>
              <a:buChar char="•"/>
            </a:pPr>
            <a:r>
              <a:rPr lang="de-DE" dirty="0"/>
              <a:t>Eine Mode-A-Abfrage fragt nur nach dem eingestellten Transpondercode (Squawk-Code).</a:t>
            </a:r>
          </a:p>
          <a:p>
            <a:pPr marL="285750" indent="-285750" algn="just">
              <a:buFont typeface="Arial" panose="020B0604020202020204" pitchFamily="34" charset="0"/>
              <a:buChar char="•"/>
            </a:pPr>
            <a:r>
              <a:rPr lang="de-DE" dirty="0"/>
              <a:t>Eine Mode-C-Abfrage fragt nach der Druckhöhe des Flugzeugs.</a:t>
            </a:r>
          </a:p>
          <a:p>
            <a:pPr marL="285750" indent="-285750" algn="just">
              <a:buFont typeface="Arial" panose="020B0604020202020204" pitchFamily="34" charset="0"/>
              <a:buChar char="•"/>
            </a:pPr>
            <a:r>
              <a:rPr lang="de-DE" dirty="0"/>
              <a:t>Im Mode-S können neben dem Transpondercode und der Druckhöhe auch Flugzeugtyp, Flugzeugkennung, Position, Kurs und Geschwindigkeit etc. abgefragt werden.</a:t>
            </a:r>
          </a:p>
          <a:p>
            <a:pPr marL="285750" indent="-285750" algn="just">
              <a:buFont typeface="Arial" panose="020B0604020202020204" pitchFamily="34" charset="0"/>
              <a:buChar char="•"/>
            </a:pPr>
            <a:r>
              <a:rPr lang="de-DE" dirty="0"/>
              <a:t>ADS-B sendet die o.g. Informationen ungefragt und regelmäßig.</a:t>
            </a:r>
          </a:p>
        </p:txBody>
      </p:sp>
      <p:sp>
        <p:nvSpPr>
          <p:cNvPr id="9" name="Textplatzhalter 2">
            <a:extLst>
              <a:ext uri="{FF2B5EF4-FFF2-40B4-BE49-F238E27FC236}">
                <a16:creationId xmlns:a16="http://schemas.microsoft.com/office/drawing/2014/main" id="{B8E50AD5-9175-40EF-AB76-1CB022E15772}"/>
              </a:ext>
            </a:extLst>
          </p:cNvPr>
          <p:cNvSpPr txBox="1">
            <a:spLocks/>
          </p:cNvSpPr>
          <p:nvPr/>
        </p:nvSpPr>
        <p:spPr>
          <a:xfrm>
            <a:off x="5911326" y="6617370"/>
            <a:ext cx="994799" cy="2406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Transponder</a:t>
            </a:r>
          </a:p>
        </p:txBody>
      </p:sp>
    </p:spTree>
    <p:extLst>
      <p:ext uri="{BB962C8B-B14F-4D97-AF65-F5344CB8AC3E}">
        <p14:creationId xmlns:p14="http://schemas.microsoft.com/office/powerpoint/2010/main" val="20961488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8.6.1  Anzeigegeräte  (vorwiegend motorisierte Segelflugzeuge und TMG)</a:t>
            </a:r>
          </a:p>
          <a:p>
            <a:pPr marL="541338" indent="-541338">
              <a:lnSpc>
                <a:spcPct val="100000"/>
              </a:lnSpc>
              <a:buNone/>
            </a:pPr>
            <a:r>
              <a:rPr lang="de-DE" dirty="0">
                <a:solidFill>
                  <a:schemeClr val="bg1">
                    <a:lumMod val="75000"/>
                  </a:schemeClr>
                </a:solidFill>
              </a:rPr>
              <a:t>8.6.2  Luftwertegeräte  (Druck und Temperatur)</a:t>
            </a:r>
          </a:p>
          <a:p>
            <a:pPr marL="541338" indent="-541338">
              <a:lnSpc>
                <a:spcPct val="100000"/>
              </a:lnSpc>
              <a:buNone/>
            </a:pPr>
            <a:r>
              <a:rPr lang="de-DE" dirty="0">
                <a:solidFill>
                  <a:schemeClr val="bg1">
                    <a:lumMod val="75000"/>
                  </a:schemeClr>
                </a:solidFill>
              </a:rPr>
              <a:t>8.6.3  Höhenmesser</a:t>
            </a:r>
          </a:p>
          <a:p>
            <a:pPr marL="541338" indent="-541338">
              <a:lnSpc>
                <a:spcPct val="100000"/>
              </a:lnSpc>
              <a:buNone/>
            </a:pPr>
            <a:r>
              <a:rPr lang="de-DE" dirty="0">
                <a:solidFill>
                  <a:schemeClr val="bg1">
                    <a:lumMod val="75000"/>
                  </a:schemeClr>
                </a:solidFill>
              </a:rPr>
              <a:t>8.6.4  Variometer</a:t>
            </a:r>
          </a:p>
          <a:p>
            <a:pPr marL="541338" indent="-541338">
              <a:lnSpc>
                <a:spcPct val="100000"/>
              </a:lnSpc>
              <a:buNone/>
            </a:pPr>
            <a:r>
              <a:rPr lang="de-DE" dirty="0">
                <a:solidFill>
                  <a:schemeClr val="bg1">
                    <a:lumMod val="75000"/>
                  </a:schemeClr>
                </a:solidFill>
              </a:rPr>
              <a:t>8.6.5  Fahrtmesser</a:t>
            </a:r>
          </a:p>
          <a:p>
            <a:pPr marL="541338" indent="-541338">
              <a:lnSpc>
                <a:spcPct val="100000"/>
              </a:lnSpc>
              <a:buNone/>
            </a:pPr>
            <a:r>
              <a:rPr lang="de-DE" dirty="0">
                <a:solidFill>
                  <a:schemeClr val="bg1">
                    <a:lumMod val="75000"/>
                  </a:schemeClr>
                </a:solidFill>
              </a:rPr>
              <a:t>8.6.6  Erdmagnetismus und Kompass</a:t>
            </a:r>
          </a:p>
          <a:p>
            <a:pPr marL="541338" indent="-541338">
              <a:lnSpc>
                <a:spcPct val="100000"/>
              </a:lnSpc>
              <a:buNone/>
            </a:pPr>
            <a:r>
              <a:rPr lang="de-DE" dirty="0">
                <a:solidFill>
                  <a:schemeClr val="bg1">
                    <a:lumMod val="75000"/>
                  </a:schemeClr>
                </a:solidFill>
              </a:rPr>
              <a:t>8.6.7  Kreiselgeräte</a:t>
            </a:r>
          </a:p>
          <a:p>
            <a:pPr marL="541338" indent="-541338">
              <a:lnSpc>
                <a:spcPct val="100000"/>
              </a:lnSpc>
              <a:buNone/>
            </a:pPr>
            <a:r>
              <a:rPr lang="de-DE" dirty="0">
                <a:solidFill>
                  <a:schemeClr val="bg1">
                    <a:lumMod val="75000"/>
                  </a:schemeClr>
                </a:solidFill>
              </a:rPr>
              <a:t>8.6.8  Kommunikationsanlagen</a:t>
            </a:r>
          </a:p>
          <a:p>
            <a:pPr marL="541338" indent="-541338">
              <a:lnSpc>
                <a:spcPct val="100000"/>
              </a:lnSpc>
              <a:buNone/>
            </a:pPr>
            <a:r>
              <a:rPr lang="de-DE" dirty="0">
                <a:solidFill>
                  <a:schemeClr val="bg1">
                    <a:lumMod val="75000"/>
                  </a:schemeClr>
                </a:solidFill>
              </a:rPr>
              <a:t>8.6.9  Alarm- und Zusammenstoßwarnanlagen</a:t>
            </a:r>
          </a:p>
          <a:p>
            <a:pPr marL="541338" indent="-541338">
              <a:lnSpc>
                <a:spcPct val="100000"/>
              </a:lnSpc>
              <a:buNone/>
            </a:pPr>
            <a:r>
              <a:rPr lang="de-DE" dirty="0"/>
              <a:t>8.6.10  g-Messer (Beschleunigungsmesser)</a:t>
            </a:r>
          </a:p>
          <a:p>
            <a:pPr marL="541338" indent="-541338">
              <a:lnSpc>
                <a:spcPct val="100000"/>
              </a:lnSpc>
              <a:buNone/>
            </a:pPr>
            <a:r>
              <a:rPr lang="de-DE" dirty="0">
                <a:solidFill>
                  <a:schemeClr val="bg1">
                    <a:lumMod val="75000"/>
                  </a:schemeClr>
                </a:solidFill>
              </a:rPr>
              <a:t>8.6.11  Elektronische Instrumentensysteme </a:t>
            </a:r>
            <a:endParaRPr lang="de-DE" sz="1600" dirty="0">
              <a:solidFill>
                <a:schemeClr val="bg1">
                  <a:lumMod val="75000"/>
                </a:schemeClr>
              </a:solidFill>
            </a:endParaRPr>
          </a:p>
        </p:txBody>
      </p:sp>
      <p:pic>
        <p:nvPicPr>
          <p:cNvPr id="13314" name="Picture 2" descr="8 6 3 x g Messer">
            <a:extLst>
              <a:ext uri="{FF2B5EF4-FFF2-40B4-BE49-F238E27FC236}">
                <a16:creationId xmlns:a16="http://schemas.microsoft.com/office/drawing/2014/main" id="{56A54014-671C-A93C-1B0B-5CACFA5AB8C5}"/>
              </a:ext>
            </a:extLst>
          </p:cNvPr>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7043103" y="2280259"/>
            <a:ext cx="4478338" cy="2956759"/>
          </a:xfrm>
          <a:prstGeom prst="rect">
            <a:avLst/>
          </a:prstGeom>
          <a:noFill/>
          <a:extLst>
            <a:ext uri="{909E8E84-426E-40DD-AFC4-6F175D3DCCD1}">
              <a14:hiddenFill xmlns:a14="http://schemas.microsoft.com/office/drawing/2010/main">
                <a:solidFill>
                  <a:srgbClr val="FFFFFF"/>
                </a:solidFill>
              </a14:hiddenFill>
            </a:ext>
          </a:extLst>
        </p:spPr>
      </p:pic>
      <p:sp>
        <p:nvSpPr>
          <p:cNvPr id="8" name="Textplatzhalter 2">
            <a:extLst>
              <a:ext uri="{FF2B5EF4-FFF2-40B4-BE49-F238E27FC236}">
                <a16:creationId xmlns:a16="http://schemas.microsoft.com/office/drawing/2014/main" id="{2B18164F-BCA3-4446-862E-D17AC346B42D}"/>
              </a:ext>
            </a:extLst>
          </p:cNvPr>
          <p:cNvSpPr txBox="1">
            <a:spLocks/>
          </p:cNvSpPr>
          <p:nvPr/>
        </p:nvSpPr>
        <p:spPr>
          <a:xfrm>
            <a:off x="5859072" y="6617370"/>
            <a:ext cx="994799" cy="2406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g-Messer</a:t>
            </a:r>
          </a:p>
        </p:txBody>
      </p:sp>
    </p:spTree>
    <p:extLst>
      <p:ext uri="{BB962C8B-B14F-4D97-AF65-F5344CB8AC3E}">
        <p14:creationId xmlns:p14="http://schemas.microsoft.com/office/powerpoint/2010/main" val="3547071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E936D5-F5D1-407C-B820-BE32A7AAE406}"/>
              </a:ext>
            </a:extLst>
          </p:cNvPr>
          <p:cNvSpPr>
            <a:spLocks noGrp="1"/>
          </p:cNvSpPr>
          <p:nvPr>
            <p:ph type="title"/>
          </p:nvPr>
        </p:nvSpPr>
        <p:spPr/>
        <p:txBody>
          <a:bodyPr>
            <a:noAutofit/>
          </a:bodyPr>
          <a:lstStyle/>
          <a:p>
            <a:r>
              <a:rPr lang="de-DE" sz="2800" dirty="0"/>
              <a:t>Der g-Messer (Beschleunigungsmesser)</a:t>
            </a:r>
          </a:p>
        </p:txBody>
      </p:sp>
      <p:sp>
        <p:nvSpPr>
          <p:cNvPr id="3" name="Inhaltsplatzhalter 2">
            <a:extLst>
              <a:ext uri="{FF2B5EF4-FFF2-40B4-BE49-F238E27FC236}">
                <a16:creationId xmlns:a16="http://schemas.microsoft.com/office/drawing/2014/main" id="{9EDBD8DF-BFA0-4126-8779-F3429A1D8CA5}"/>
              </a:ext>
            </a:extLst>
          </p:cNvPr>
          <p:cNvSpPr>
            <a:spLocks noGrp="1"/>
          </p:cNvSpPr>
          <p:nvPr>
            <p:ph idx="1"/>
          </p:nvPr>
        </p:nvSpPr>
        <p:spPr/>
        <p:txBody>
          <a:bodyPr/>
          <a:lstStyle/>
          <a:p>
            <a:r>
              <a:rPr lang="de-DE" dirty="0"/>
              <a:t>Je nach Belastung wird die Masse mehr oder weniger weit ausgelenkt, wodurch die Feder mehr oder weniger stark ausgedehnt wird. Ein Zeiger folgt kontinuierlich der Bewegung der Masse. </a:t>
            </a:r>
          </a:p>
          <a:p>
            <a:r>
              <a:rPr lang="de-DE" dirty="0"/>
              <a:t>Die beiden anderen Zeiger werden durch den ersten Zeiger mitgeschleppt (Schleppzeiger) und verbleiben bei der maximal erreichten positiven und negativen g-Belastung stehen.</a:t>
            </a:r>
          </a:p>
        </p:txBody>
      </p:sp>
      <p:pic>
        <p:nvPicPr>
          <p:cNvPr id="4" name="Picture 2">
            <a:extLst>
              <a:ext uri="{FF2B5EF4-FFF2-40B4-BE49-F238E27FC236}">
                <a16:creationId xmlns:a16="http://schemas.microsoft.com/office/drawing/2014/main" id="{52D77202-B3D5-4066-8D53-A86EC22224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87054" y="2727672"/>
            <a:ext cx="9915525" cy="3242433"/>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18D2B65E-8B7C-4D2E-A1BF-761922DA82CC}"/>
              </a:ext>
            </a:extLst>
          </p:cNvPr>
          <p:cNvSpPr txBox="1"/>
          <p:nvPr/>
        </p:nvSpPr>
        <p:spPr>
          <a:xfrm>
            <a:off x="8535830" y="4223900"/>
            <a:ext cx="2498164" cy="369332"/>
          </a:xfrm>
          <a:prstGeom prst="rect">
            <a:avLst/>
          </a:prstGeom>
          <a:solidFill>
            <a:schemeClr val="bg1"/>
          </a:solidFill>
        </p:spPr>
        <p:txBody>
          <a:bodyPr wrap="square" rtlCol="0">
            <a:spAutoFit/>
          </a:bodyPr>
          <a:lstStyle/>
          <a:p>
            <a:r>
              <a:rPr lang="de-DE" dirty="0"/>
              <a:t>Anzeige aktuelle G-Kraft</a:t>
            </a:r>
          </a:p>
        </p:txBody>
      </p:sp>
      <p:sp>
        <p:nvSpPr>
          <p:cNvPr id="6" name="Textfeld 5">
            <a:extLst>
              <a:ext uri="{FF2B5EF4-FFF2-40B4-BE49-F238E27FC236}">
                <a16:creationId xmlns:a16="http://schemas.microsoft.com/office/drawing/2014/main" id="{AFB17B24-4616-447B-9652-8B23B51F8689}"/>
              </a:ext>
            </a:extLst>
          </p:cNvPr>
          <p:cNvSpPr txBox="1"/>
          <p:nvPr/>
        </p:nvSpPr>
        <p:spPr>
          <a:xfrm>
            <a:off x="7681194" y="3016652"/>
            <a:ext cx="3021384" cy="369332"/>
          </a:xfrm>
          <a:prstGeom prst="rect">
            <a:avLst/>
          </a:prstGeom>
          <a:solidFill>
            <a:schemeClr val="bg1"/>
          </a:solidFill>
        </p:spPr>
        <p:txBody>
          <a:bodyPr wrap="square" rtlCol="0">
            <a:spAutoFit/>
          </a:bodyPr>
          <a:lstStyle/>
          <a:p>
            <a:r>
              <a:rPr lang="de-DE" dirty="0"/>
              <a:t>Maximale positive G-Kraft</a:t>
            </a:r>
          </a:p>
        </p:txBody>
      </p:sp>
      <p:sp>
        <p:nvSpPr>
          <p:cNvPr id="7" name="Textfeld 6">
            <a:extLst>
              <a:ext uri="{FF2B5EF4-FFF2-40B4-BE49-F238E27FC236}">
                <a16:creationId xmlns:a16="http://schemas.microsoft.com/office/drawing/2014/main" id="{0F271BF7-73E8-4839-A6AA-E8DB5691457B}"/>
              </a:ext>
            </a:extLst>
          </p:cNvPr>
          <p:cNvSpPr txBox="1"/>
          <p:nvPr/>
        </p:nvSpPr>
        <p:spPr>
          <a:xfrm>
            <a:off x="7354048" y="5625921"/>
            <a:ext cx="3021384" cy="369332"/>
          </a:xfrm>
          <a:prstGeom prst="rect">
            <a:avLst/>
          </a:prstGeom>
          <a:solidFill>
            <a:schemeClr val="bg1"/>
          </a:solidFill>
        </p:spPr>
        <p:txBody>
          <a:bodyPr wrap="square" rtlCol="0">
            <a:spAutoFit/>
          </a:bodyPr>
          <a:lstStyle/>
          <a:p>
            <a:r>
              <a:rPr lang="de-DE" dirty="0"/>
              <a:t>Maximale negative G-Kraft</a:t>
            </a:r>
          </a:p>
        </p:txBody>
      </p:sp>
      <p:sp>
        <p:nvSpPr>
          <p:cNvPr id="8" name="Textfeld 7">
            <a:extLst>
              <a:ext uri="{FF2B5EF4-FFF2-40B4-BE49-F238E27FC236}">
                <a16:creationId xmlns:a16="http://schemas.microsoft.com/office/drawing/2014/main" id="{C2219BC4-E6C3-43A3-AE9F-ED1D9CA04508}"/>
              </a:ext>
            </a:extLst>
          </p:cNvPr>
          <p:cNvSpPr txBox="1"/>
          <p:nvPr/>
        </p:nvSpPr>
        <p:spPr>
          <a:xfrm>
            <a:off x="1275717" y="5416538"/>
            <a:ext cx="3687481" cy="646331"/>
          </a:xfrm>
          <a:prstGeom prst="rect">
            <a:avLst/>
          </a:prstGeom>
          <a:solidFill>
            <a:schemeClr val="bg1"/>
          </a:solidFill>
        </p:spPr>
        <p:txBody>
          <a:bodyPr wrap="square" rtlCol="0">
            <a:spAutoFit/>
          </a:bodyPr>
          <a:lstStyle/>
          <a:p>
            <a:r>
              <a:rPr lang="de-DE" dirty="0"/>
              <a:t>Knopf für „Reset“ der Maximalwerte und zum Verriegeln des Instruments</a:t>
            </a:r>
          </a:p>
        </p:txBody>
      </p:sp>
      <p:sp>
        <p:nvSpPr>
          <p:cNvPr id="9" name="Textfeld 8">
            <a:extLst>
              <a:ext uri="{FF2B5EF4-FFF2-40B4-BE49-F238E27FC236}">
                <a16:creationId xmlns:a16="http://schemas.microsoft.com/office/drawing/2014/main" id="{7D5EE358-1E96-43D9-8630-BEE926BE4C3F}"/>
              </a:ext>
            </a:extLst>
          </p:cNvPr>
          <p:cNvSpPr txBox="1"/>
          <p:nvPr/>
        </p:nvSpPr>
        <p:spPr>
          <a:xfrm>
            <a:off x="1585194" y="3016652"/>
            <a:ext cx="3197412" cy="369332"/>
          </a:xfrm>
          <a:prstGeom prst="rect">
            <a:avLst/>
          </a:prstGeom>
          <a:solidFill>
            <a:schemeClr val="bg1"/>
          </a:solidFill>
        </p:spPr>
        <p:txBody>
          <a:bodyPr wrap="square" rtlCol="0">
            <a:spAutoFit/>
          </a:bodyPr>
          <a:lstStyle/>
          <a:p>
            <a:r>
              <a:rPr lang="de-DE" dirty="0"/>
              <a:t>Schwingend aufgehängte Masse</a:t>
            </a:r>
          </a:p>
        </p:txBody>
      </p:sp>
      <p:sp>
        <p:nvSpPr>
          <p:cNvPr id="10" name="Textplatzhalter 2">
            <a:extLst>
              <a:ext uri="{FF2B5EF4-FFF2-40B4-BE49-F238E27FC236}">
                <a16:creationId xmlns:a16="http://schemas.microsoft.com/office/drawing/2014/main" id="{06BAD7C4-FBC0-4FA6-8CA7-F5482095B093}"/>
              </a:ext>
            </a:extLst>
          </p:cNvPr>
          <p:cNvSpPr txBox="1">
            <a:spLocks/>
          </p:cNvSpPr>
          <p:nvPr/>
        </p:nvSpPr>
        <p:spPr>
          <a:xfrm>
            <a:off x="5831906" y="6617370"/>
            <a:ext cx="994799" cy="2406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g-Messer</a:t>
            </a:r>
          </a:p>
        </p:txBody>
      </p:sp>
    </p:spTree>
    <p:extLst>
      <p:ext uri="{BB962C8B-B14F-4D97-AF65-F5344CB8AC3E}">
        <p14:creationId xmlns:p14="http://schemas.microsoft.com/office/powerpoint/2010/main" val="706537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8.6.1  Anzeigegeräte  (vorwiegend motorisierte Segelflugzeuge und TMG)</a:t>
            </a:r>
          </a:p>
          <a:p>
            <a:pPr marL="541338" indent="-541338">
              <a:lnSpc>
                <a:spcPct val="100000"/>
              </a:lnSpc>
              <a:buNone/>
            </a:pPr>
            <a:r>
              <a:rPr lang="de-DE" dirty="0">
                <a:solidFill>
                  <a:schemeClr val="bg1">
                    <a:lumMod val="75000"/>
                  </a:schemeClr>
                </a:solidFill>
              </a:rPr>
              <a:t>8.6.2  Luftwertegeräte  (Druck und Temperatur)</a:t>
            </a:r>
          </a:p>
          <a:p>
            <a:pPr marL="541338" indent="-541338">
              <a:lnSpc>
                <a:spcPct val="100000"/>
              </a:lnSpc>
              <a:buNone/>
            </a:pPr>
            <a:r>
              <a:rPr lang="de-DE" dirty="0">
                <a:solidFill>
                  <a:schemeClr val="bg1">
                    <a:lumMod val="75000"/>
                  </a:schemeClr>
                </a:solidFill>
              </a:rPr>
              <a:t>8.6.3  Höhenmesser</a:t>
            </a:r>
          </a:p>
          <a:p>
            <a:pPr marL="541338" indent="-541338">
              <a:lnSpc>
                <a:spcPct val="100000"/>
              </a:lnSpc>
              <a:buNone/>
            </a:pPr>
            <a:r>
              <a:rPr lang="de-DE" dirty="0">
                <a:solidFill>
                  <a:schemeClr val="bg1">
                    <a:lumMod val="75000"/>
                  </a:schemeClr>
                </a:solidFill>
              </a:rPr>
              <a:t>8.6.4  Variometer</a:t>
            </a:r>
          </a:p>
          <a:p>
            <a:pPr marL="541338" indent="-541338">
              <a:lnSpc>
                <a:spcPct val="100000"/>
              </a:lnSpc>
              <a:buNone/>
            </a:pPr>
            <a:r>
              <a:rPr lang="de-DE" dirty="0">
                <a:solidFill>
                  <a:schemeClr val="bg1">
                    <a:lumMod val="75000"/>
                  </a:schemeClr>
                </a:solidFill>
              </a:rPr>
              <a:t>8.6.5  Fahrtmesser</a:t>
            </a:r>
          </a:p>
          <a:p>
            <a:pPr marL="541338" indent="-541338">
              <a:lnSpc>
                <a:spcPct val="100000"/>
              </a:lnSpc>
              <a:buNone/>
            </a:pPr>
            <a:r>
              <a:rPr lang="de-DE" dirty="0">
                <a:solidFill>
                  <a:schemeClr val="bg1">
                    <a:lumMod val="75000"/>
                  </a:schemeClr>
                </a:solidFill>
              </a:rPr>
              <a:t>8.6.6  Erdmagnetismus und Kompass</a:t>
            </a:r>
          </a:p>
          <a:p>
            <a:pPr marL="541338" indent="-541338">
              <a:lnSpc>
                <a:spcPct val="100000"/>
              </a:lnSpc>
              <a:buNone/>
            </a:pPr>
            <a:r>
              <a:rPr lang="de-DE" dirty="0">
                <a:solidFill>
                  <a:schemeClr val="bg1">
                    <a:lumMod val="75000"/>
                  </a:schemeClr>
                </a:solidFill>
              </a:rPr>
              <a:t>8.6.7  Kreiselgeräte</a:t>
            </a:r>
          </a:p>
          <a:p>
            <a:pPr marL="541338" indent="-541338">
              <a:lnSpc>
                <a:spcPct val="100000"/>
              </a:lnSpc>
              <a:buNone/>
            </a:pPr>
            <a:r>
              <a:rPr lang="de-DE" dirty="0">
                <a:solidFill>
                  <a:schemeClr val="bg1">
                    <a:lumMod val="75000"/>
                  </a:schemeClr>
                </a:solidFill>
              </a:rPr>
              <a:t>8.6.8  Kommunikationsanlagen</a:t>
            </a:r>
          </a:p>
          <a:p>
            <a:pPr marL="541338" indent="-541338">
              <a:lnSpc>
                <a:spcPct val="100000"/>
              </a:lnSpc>
              <a:buNone/>
            </a:pPr>
            <a:r>
              <a:rPr lang="de-DE" dirty="0">
                <a:solidFill>
                  <a:schemeClr val="bg1">
                    <a:lumMod val="75000"/>
                  </a:schemeClr>
                </a:solidFill>
              </a:rPr>
              <a:t>8.6.9  Alarm- und Zusammenstoßwarnanlagen</a:t>
            </a:r>
          </a:p>
          <a:p>
            <a:pPr marL="541338" indent="-541338">
              <a:lnSpc>
                <a:spcPct val="100000"/>
              </a:lnSpc>
              <a:buNone/>
            </a:pPr>
            <a:r>
              <a:rPr lang="de-DE" dirty="0">
                <a:solidFill>
                  <a:schemeClr val="bg1">
                    <a:lumMod val="75000"/>
                  </a:schemeClr>
                </a:solidFill>
              </a:rPr>
              <a:t>8.6.10  g-Messer (Beschleunigungsmesser  vorwiegend Kunstflug)</a:t>
            </a:r>
          </a:p>
          <a:p>
            <a:pPr marL="541338" indent="-541338">
              <a:lnSpc>
                <a:spcPct val="100000"/>
              </a:lnSpc>
              <a:buNone/>
            </a:pPr>
            <a:r>
              <a:rPr lang="de-DE" dirty="0"/>
              <a:t>8.6.11  Elektronische Instrumentensysteme </a:t>
            </a:r>
            <a:endParaRPr lang="de-DE" sz="1600" dirty="0"/>
          </a:p>
        </p:txBody>
      </p:sp>
    </p:spTree>
    <p:extLst>
      <p:ext uri="{BB962C8B-B14F-4D97-AF65-F5344CB8AC3E}">
        <p14:creationId xmlns:p14="http://schemas.microsoft.com/office/powerpoint/2010/main" val="16519231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A0925D-4282-28B4-CBF6-AECD47E0F2A7}"/>
              </a:ext>
            </a:extLst>
          </p:cNvPr>
          <p:cNvSpPr>
            <a:spLocks noGrp="1"/>
          </p:cNvSpPr>
          <p:nvPr>
            <p:ph type="title"/>
          </p:nvPr>
        </p:nvSpPr>
        <p:spPr/>
        <p:txBody>
          <a:bodyPr/>
          <a:lstStyle/>
          <a:p>
            <a:r>
              <a:rPr lang="de-DE" dirty="0"/>
              <a:t>Digitale Höhenmesser </a:t>
            </a:r>
          </a:p>
        </p:txBody>
      </p:sp>
      <p:sp>
        <p:nvSpPr>
          <p:cNvPr id="3" name="Inhaltsplatzhalter 2">
            <a:extLst>
              <a:ext uri="{FF2B5EF4-FFF2-40B4-BE49-F238E27FC236}">
                <a16:creationId xmlns:a16="http://schemas.microsoft.com/office/drawing/2014/main" id="{0F36BDB4-767C-2B40-BC44-990E9BF9F142}"/>
              </a:ext>
            </a:extLst>
          </p:cNvPr>
          <p:cNvSpPr>
            <a:spLocks noGrp="1"/>
          </p:cNvSpPr>
          <p:nvPr>
            <p:ph sz="half" idx="1"/>
          </p:nvPr>
        </p:nvSpPr>
        <p:spPr>
          <a:xfrm>
            <a:off x="189186" y="1472406"/>
            <a:ext cx="5252348" cy="3541582"/>
          </a:xfrm>
        </p:spPr>
        <p:txBody>
          <a:bodyPr/>
          <a:lstStyle/>
          <a:p>
            <a:pPr algn="just"/>
            <a:r>
              <a:rPr lang="de-DE" dirty="0"/>
              <a:t>Digitale Höhenmesser benutzen meist auch die barometrische Messmethode und zeigen die Druck- und damit die Höhenänderung zur Ausgangshöhe auf einem elektronischen Display an. </a:t>
            </a:r>
          </a:p>
        </p:txBody>
      </p:sp>
      <p:sp>
        <p:nvSpPr>
          <p:cNvPr id="5" name="Foliennummernplatzhalter 4">
            <a:extLst>
              <a:ext uri="{FF2B5EF4-FFF2-40B4-BE49-F238E27FC236}">
                <a16:creationId xmlns:a16="http://schemas.microsoft.com/office/drawing/2014/main" id="{EA4C262F-BC1F-BE5A-D3DA-CF95BCE23F90}"/>
              </a:ext>
            </a:extLst>
          </p:cNvPr>
          <p:cNvSpPr>
            <a:spLocks noGrp="1"/>
          </p:cNvSpPr>
          <p:nvPr>
            <p:ph type="sldNum" sz="quarter" idx="12"/>
          </p:nvPr>
        </p:nvSpPr>
        <p:spPr/>
        <p:txBody>
          <a:bodyPr/>
          <a:lstStyle/>
          <a:p>
            <a:fld id="{1BAF13B1-D0BA-4A19-B609-64C08BFDA19E}" type="slidenum">
              <a:rPr lang="de-DE" smtClean="0"/>
              <a:pPr/>
              <a:t>54</a:t>
            </a:fld>
            <a:endParaRPr lang="de-DE" dirty="0"/>
          </a:p>
        </p:txBody>
      </p:sp>
      <p:pic>
        <p:nvPicPr>
          <p:cNvPr id="14338" name="Picture 2" descr="ACD5 1920x1920">
            <a:extLst>
              <a:ext uri="{FF2B5EF4-FFF2-40B4-BE49-F238E27FC236}">
                <a16:creationId xmlns:a16="http://schemas.microsoft.com/office/drawing/2014/main" id="{6253C489-D4D3-787E-4239-D88E00D3884A}"/>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917531" y="1472406"/>
            <a:ext cx="4305300" cy="43815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Air Control Display Höhenmesser">
            <a:extLst>
              <a:ext uri="{FF2B5EF4-FFF2-40B4-BE49-F238E27FC236}">
                <a16:creationId xmlns:a16="http://schemas.microsoft.com/office/drawing/2014/main" id="{C8AFA458-1471-1798-11E4-477A5813074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08569" y="2591375"/>
            <a:ext cx="2662818" cy="2001248"/>
          </a:xfrm>
          <a:prstGeom prst="rect">
            <a:avLst/>
          </a:prstGeom>
          <a:noFill/>
          <a:extLst>
            <a:ext uri="{909E8E84-426E-40DD-AFC4-6F175D3DCCD1}">
              <a14:hiddenFill xmlns:a14="http://schemas.microsoft.com/office/drawing/2010/main">
                <a:solidFill>
                  <a:srgbClr val="FFFFFF"/>
                </a:solidFill>
              </a14:hiddenFill>
            </a:ext>
          </a:extLst>
        </p:spPr>
      </p:pic>
      <p:sp>
        <p:nvSpPr>
          <p:cNvPr id="8" name="Textplatzhalter 2">
            <a:extLst>
              <a:ext uri="{FF2B5EF4-FFF2-40B4-BE49-F238E27FC236}">
                <a16:creationId xmlns:a16="http://schemas.microsoft.com/office/drawing/2014/main" id="{47C553B4-1007-4445-A4DE-F5D80B05B799}"/>
              </a:ext>
            </a:extLst>
          </p:cNvPr>
          <p:cNvSpPr txBox="1">
            <a:spLocks noGrp="1"/>
          </p:cNvSpPr>
          <p:nvPr>
            <p:ph type="body" sz="quarter" idx="13"/>
          </p:nvPr>
        </p:nvSpPr>
        <p:spPr>
          <a:xfrm>
            <a:off x="5441534" y="6629800"/>
            <a:ext cx="1861636" cy="288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Elektronische Instrumente</a:t>
            </a:r>
          </a:p>
        </p:txBody>
      </p:sp>
    </p:spTree>
    <p:extLst>
      <p:ext uri="{BB962C8B-B14F-4D97-AF65-F5344CB8AC3E}">
        <p14:creationId xmlns:p14="http://schemas.microsoft.com/office/powerpoint/2010/main" val="33469629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A03969-2609-4C89-8AE3-8B9A819E1BCF}"/>
              </a:ext>
            </a:extLst>
          </p:cNvPr>
          <p:cNvSpPr>
            <a:spLocks noGrp="1"/>
          </p:cNvSpPr>
          <p:nvPr>
            <p:ph type="title"/>
          </p:nvPr>
        </p:nvSpPr>
        <p:spPr/>
        <p:txBody>
          <a:bodyPr>
            <a:normAutofit/>
          </a:bodyPr>
          <a:lstStyle/>
          <a:p>
            <a:r>
              <a:rPr lang="de-DE" dirty="0"/>
              <a:t>Elektronisches Variometer</a:t>
            </a:r>
          </a:p>
        </p:txBody>
      </p:sp>
      <p:sp>
        <p:nvSpPr>
          <p:cNvPr id="3" name="Inhaltsplatzhalter 2">
            <a:extLst>
              <a:ext uri="{FF2B5EF4-FFF2-40B4-BE49-F238E27FC236}">
                <a16:creationId xmlns:a16="http://schemas.microsoft.com/office/drawing/2014/main" id="{440B699A-6957-43A5-81E1-42CFA055F252}"/>
              </a:ext>
            </a:extLst>
          </p:cNvPr>
          <p:cNvSpPr>
            <a:spLocks noGrp="1"/>
          </p:cNvSpPr>
          <p:nvPr>
            <p:ph sz="half" idx="1"/>
          </p:nvPr>
        </p:nvSpPr>
        <p:spPr/>
        <p:txBody>
          <a:bodyPr/>
          <a:lstStyle/>
          <a:p>
            <a:pPr algn="just"/>
            <a:r>
              <a:rPr lang="de-DE" dirty="0"/>
              <a:t>Der große Nachteil von mechanischen Variometern ist die Langsamkeit der Anzeige, wodurch man das „Steigen“ oft eher fühlt als sieht.</a:t>
            </a:r>
          </a:p>
          <a:p>
            <a:pPr algn="just"/>
            <a:r>
              <a:rPr lang="de-DE" dirty="0"/>
              <a:t>Moderne, elektronische Variometer verwenden einen druckempfindlichen Sensor und zeigen den errechneten Wert sofort auf einem Display an.</a:t>
            </a:r>
          </a:p>
          <a:p>
            <a:pPr algn="just"/>
            <a:r>
              <a:rPr lang="de-DE" dirty="0"/>
              <a:t>Vertikale Geschwindigkeit können mit Hilfe von Tonsignalen hörbar gemacht werden.</a:t>
            </a:r>
          </a:p>
          <a:p>
            <a:pPr algn="just"/>
            <a:endParaRPr lang="de-DE" dirty="0"/>
          </a:p>
          <a:p>
            <a:pPr algn="just"/>
            <a:endParaRPr lang="de-DE" dirty="0"/>
          </a:p>
          <a:p>
            <a:pPr algn="just"/>
            <a:r>
              <a:rPr lang="de-DE" dirty="0"/>
              <a:t>Auf diesem S80-vario sind zusätzlich die Segelflugzeuge in einem Schwarm im Umkreis von 2 km mit ihren steigwerten sichtbar.</a:t>
            </a:r>
          </a:p>
          <a:p>
            <a:pPr algn="just"/>
            <a:r>
              <a:rPr lang="de-DE" dirty="0"/>
              <a:t>Du kannst sehen wer den besseren Bart hat, aber es verpetzt natürlich auch deine eigenen Steigwerte!</a:t>
            </a:r>
          </a:p>
        </p:txBody>
      </p:sp>
      <p:pic>
        <p:nvPicPr>
          <p:cNvPr id="1026" name="Picture 2">
            <a:extLst>
              <a:ext uri="{FF2B5EF4-FFF2-40B4-BE49-F238E27FC236}">
                <a16:creationId xmlns:a16="http://schemas.microsoft.com/office/drawing/2014/main" id="{4CE72EAE-F911-4071-899B-FECA7E15541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93300" y="924910"/>
            <a:ext cx="2741789" cy="271894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4EDF58C4-3D96-4E40-0408-0BAC2D7C2D5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60887" y="3762186"/>
            <a:ext cx="2674202" cy="2736137"/>
          </a:xfrm>
          <a:prstGeom prst="rect">
            <a:avLst/>
          </a:prstGeom>
          <a:noFill/>
          <a:ln>
            <a:noFill/>
          </a:ln>
        </p:spPr>
      </p:pic>
      <p:sp>
        <p:nvSpPr>
          <p:cNvPr id="7" name="Textplatzhalter 2">
            <a:extLst>
              <a:ext uri="{FF2B5EF4-FFF2-40B4-BE49-F238E27FC236}">
                <a16:creationId xmlns:a16="http://schemas.microsoft.com/office/drawing/2014/main" id="{41183527-9DCF-430E-8C71-D2CF1FA338F1}"/>
              </a:ext>
            </a:extLst>
          </p:cNvPr>
          <p:cNvSpPr txBox="1">
            <a:spLocks noGrp="1"/>
          </p:cNvSpPr>
          <p:nvPr>
            <p:ph type="body" sz="quarter" idx="13"/>
          </p:nvPr>
        </p:nvSpPr>
        <p:spPr>
          <a:xfrm>
            <a:off x="5441534" y="6629800"/>
            <a:ext cx="1861636" cy="288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chemeClr val="bg1"/>
                </a:solidFill>
              </a:rPr>
              <a:t>Elektronische Instrumente</a:t>
            </a:r>
          </a:p>
        </p:txBody>
      </p:sp>
    </p:spTree>
    <p:extLst>
      <p:ext uri="{BB962C8B-B14F-4D97-AF65-F5344CB8AC3E}">
        <p14:creationId xmlns:p14="http://schemas.microsoft.com/office/powerpoint/2010/main" val="2380699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dirty="0">
                <a:solidFill>
                  <a:schemeClr val="bg1">
                    <a:lumMod val="75000"/>
                  </a:schemeClr>
                </a:solidFill>
              </a:rPr>
              <a:t>8.6.1  Anzeigegeräte  (vorwiegend motorisierte Segelflugzeuge und TMG)</a:t>
            </a:r>
          </a:p>
          <a:p>
            <a:pPr marL="541338" indent="-541338">
              <a:lnSpc>
                <a:spcPct val="100000"/>
              </a:lnSpc>
              <a:buNone/>
            </a:pPr>
            <a:r>
              <a:rPr lang="de-DE" dirty="0"/>
              <a:t>8.6.2  Luftwertegeräte  (Druck und Temperatur)</a:t>
            </a:r>
          </a:p>
          <a:p>
            <a:pPr marL="541338" indent="-541338">
              <a:lnSpc>
                <a:spcPct val="100000"/>
              </a:lnSpc>
              <a:buNone/>
            </a:pPr>
            <a:r>
              <a:rPr lang="de-DE" dirty="0">
                <a:solidFill>
                  <a:schemeClr val="bg1">
                    <a:lumMod val="75000"/>
                  </a:schemeClr>
                </a:solidFill>
              </a:rPr>
              <a:t>8.6.3  Höhenmesser</a:t>
            </a:r>
          </a:p>
          <a:p>
            <a:pPr marL="541338" indent="-541338">
              <a:lnSpc>
                <a:spcPct val="100000"/>
              </a:lnSpc>
              <a:buNone/>
            </a:pPr>
            <a:r>
              <a:rPr lang="de-DE" dirty="0">
                <a:solidFill>
                  <a:schemeClr val="bg1">
                    <a:lumMod val="75000"/>
                  </a:schemeClr>
                </a:solidFill>
              </a:rPr>
              <a:t>8.6.4  Variometer</a:t>
            </a:r>
          </a:p>
          <a:p>
            <a:pPr marL="541338" indent="-541338">
              <a:lnSpc>
                <a:spcPct val="100000"/>
              </a:lnSpc>
              <a:buNone/>
            </a:pPr>
            <a:r>
              <a:rPr lang="de-DE" dirty="0">
                <a:solidFill>
                  <a:schemeClr val="bg1">
                    <a:lumMod val="75000"/>
                  </a:schemeClr>
                </a:solidFill>
              </a:rPr>
              <a:t>8.6.5  Fahrtmesser</a:t>
            </a:r>
          </a:p>
          <a:p>
            <a:pPr marL="541338" indent="-541338">
              <a:lnSpc>
                <a:spcPct val="100000"/>
              </a:lnSpc>
              <a:buNone/>
            </a:pPr>
            <a:r>
              <a:rPr lang="de-DE" dirty="0">
                <a:solidFill>
                  <a:schemeClr val="bg1">
                    <a:lumMod val="75000"/>
                  </a:schemeClr>
                </a:solidFill>
              </a:rPr>
              <a:t>8.6.6  Erdmagnetismus und Kompass</a:t>
            </a:r>
          </a:p>
          <a:p>
            <a:pPr marL="541338" indent="-541338">
              <a:lnSpc>
                <a:spcPct val="100000"/>
              </a:lnSpc>
              <a:buNone/>
            </a:pPr>
            <a:r>
              <a:rPr lang="de-DE" dirty="0">
                <a:solidFill>
                  <a:schemeClr val="bg1">
                    <a:lumMod val="75000"/>
                  </a:schemeClr>
                </a:solidFill>
              </a:rPr>
              <a:t>8.6.7  Kreiselgeräte</a:t>
            </a:r>
          </a:p>
          <a:p>
            <a:pPr marL="541338" indent="-541338">
              <a:lnSpc>
                <a:spcPct val="100000"/>
              </a:lnSpc>
              <a:buNone/>
            </a:pPr>
            <a:r>
              <a:rPr lang="de-DE" dirty="0">
                <a:solidFill>
                  <a:schemeClr val="bg1">
                    <a:lumMod val="75000"/>
                  </a:schemeClr>
                </a:solidFill>
              </a:rPr>
              <a:t>8.6.8  Kommunikationsanlagen</a:t>
            </a:r>
          </a:p>
          <a:p>
            <a:pPr marL="541338" indent="-541338">
              <a:lnSpc>
                <a:spcPct val="100000"/>
              </a:lnSpc>
              <a:buNone/>
            </a:pPr>
            <a:r>
              <a:rPr lang="de-DE" dirty="0">
                <a:solidFill>
                  <a:schemeClr val="bg1">
                    <a:lumMod val="75000"/>
                  </a:schemeClr>
                </a:solidFill>
              </a:rPr>
              <a:t>8.6.9  Alarm- und Zusammenstoßwarnanlagen</a:t>
            </a:r>
          </a:p>
          <a:p>
            <a:pPr marL="541338" indent="-541338">
              <a:lnSpc>
                <a:spcPct val="100000"/>
              </a:lnSpc>
              <a:buNone/>
            </a:pPr>
            <a:r>
              <a:rPr lang="de-DE" dirty="0">
                <a:solidFill>
                  <a:schemeClr val="bg1">
                    <a:lumMod val="75000"/>
                  </a:schemeClr>
                </a:solidFill>
              </a:rPr>
              <a:t>8.6.10  g-Messer (Beschleunigungsmesser  vorwiegend Kunstflug)</a:t>
            </a:r>
          </a:p>
          <a:p>
            <a:pPr marL="541338" indent="-541338">
              <a:lnSpc>
                <a:spcPct val="100000"/>
              </a:lnSpc>
              <a:buNone/>
            </a:pPr>
            <a:r>
              <a:rPr lang="de-DE" dirty="0">
                <a:solidFill>
                  <a:schemeClr val="bg1">
                    <a:lumMod val="75000"/>
                  </a:schemeClr>
                </a:solidFill>
              </a:rPr>
              <a:t>8.6.11  Elektronische Instrumentensysteme </a:t>
            </a:r>
            <a:endParaRPr lang="de-DE" sz="1600" dirty="0">
              <a:solidFill>
                <a:schemeClr val="bg1">
                  <a:lumMod val="75000"/>
                </a:schemeClr>
              </a:solidFill>
            </a:endParaRPr>
          </a:p>
        </p:txBody>
      </p:sp>
    </p:spTree>
    <p:extLst>
      <p:ext uri="{BB962C8B-B14F-4D97-AF65-F5344CB8AC3E}">
        <p14:creationId xmlns:p14="http://schemas.microsoft.com/office/powerpoint/2010/main" val="1269204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326BB1-A169-41A3-81AE-0AE92E54B310}"/>
              </a:ext>
            </a:extLst>
          </p:cNvPr>
          <p:cNvSpPr>
            <a:spLocks noGrp="1"/>
          </p:cNvSpPr>
          <p:nvPr>
            <p:ph type="title"/>
          </p:nvPr>
        </p:nvSpPr>
        <p:spPr/>
        <p:txBody>
          <a:bodyPr>
            <a:noAutofit/>
          </a:bodyPr>
          <a:lstStyle/>
          <a:p>
            <a:r>
              <a:rPr lang="de-DE" sz="2400" dirty="0"/>
              <a:t>Für jedes Gerät nur einen Anschluss, das wäre zu einfach!</a:t>
            </a:r>
          </a:p>
        </p:txBody>
      </p:sp>
      <p:pic>
        <p:nvPicPr>
          <p:cNvPr id="5" name="Grafik 4">
            <a:extLst>
              <a:ext uri="{FF2B5EF4-FFF2-40B4-BE49-F238E27FC236}">
                <a16:creationId xmlns:a16="http://schemas.microsoft.com/office/drawing/2014/main" id="{DBBCCF03-B35D-4884-A77E-D4E6E2F6A6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3361016" y="-1529223"/>
            <a:ext cx="5469968" cy="10571924"/>
          </a:xfrm>
          <a:prstGeom prst="rect">
            <a:avLst/>
          </a:prstGeom>
        </p:spPr>
      </p:pic>
    </p:spTree>
    <p:extLst>
      <p:ext uri="{BB962C8B-B14F-4D97-AF65-F5344CB8AC3E}">
        <p14:creationId xmlns:p14="http://schemas.microsoft.com/office/powerpoint/2010/main" val="1691538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D53C4-C8BF-4015-BA15-46A3834CEFAF}"/>
              </a:ext>
            </a:extLst>
          </p:cNvPr>
          <p:cNvSpPr>
            <a:spLocks noGrp="1"/>
          </p:cNvSpPr>
          <p:nvPr>
            <p:ph type="title"/>
          </p:nvPr>
        </p:nvSpPr>
        <p:spPr/>
        <p:txBody>
          <a:bodyPr>
            <a:noAutofit/>
          </a:bodyPr>
          <a:lstStyle/>
          <a:p>
            <a:r>
              <a:rPr lang="de-DE" sz="2400" dirty="0"/>
              <a:t>Der Gesamtdruck ist der Druck der ruhenden Luft plus der Druck der anströmenden Luft</a:t>
            </a:r>
          </a:p>
        </p:txBody>
      </p:sp>
      <p:sp>
        <p:nvSpPr>
          <p:cNvPr id="3" name="Inhaltsplatzhalter 2">
            <a:extLst>
              <a:ext uri="{FF2B5EF4-FFF2-40B4-BE49-F238E27FC236}">
                <a16:creationId xmlns:a16="http://schemas.microsoft.com/office/drawing/2014/main" id="{5A770D17-9216-4DAA-BE69-04A50FC27F14}"/>
              </a:ext>
            </a:extLst>
          </p:cNvPr>
          <p:cNvSpPr>
            <a:spLocks noGrp="1"/>
          </p:cNvSpPr>
          <p:nvPr>
            <p:ph idx="1"/>
          </p:nvPr>
        </p:nvSpPr>
        <p:spPr/>
        <p:txBody>
          <a:bodyPr/>
          <a:lstStyle/>
          <a:p>
            <a:r>
              <a:rPr lang="de-DE" dirty="0"/>
              <a:t>Der Gesamtdruck wird mit einem Staurohr (Pitot-Rohr) gemessen. </a:t>
            </a:r>
          </a:p>
          <a:p>
            <a:r>
              <a:rPr lang="de-DE" dirty="0"/>
              <a:t>Dies ist ein hohles Rohr, dessen Öffnung im Luftstrom liegt und in dem sich der Luftstrom bis zum Stillstand staut. </a:t>
            </a:r>
          </a:p>
          <a:p>
            <a:r>
              <a:rPr lang="de-DE" dirty="0"/>
              <a:t>Das Staurohr befindet sich in der Nase oder am Seitenleitwerk des Flugzeugs.</a:t>
            </a:r>
          </a:p>
        </p:txBody>
      </p:sp>
      <p:pic>
        <p:nvPicPr>
          <p:cNvPr id="4" name="Grafik 3" descr="Ein Bild, das Text, Werkzeug enthält.&#10;&#10;Automatisch generierte Beschreibung">
            <a:extLst>
              <a:ext uri="{FF2B5EF4-FFF2-40B4-BE49-F238E27FC236}">
                <a16:creationId xmlns:a16="http://schemas.microsoft.com/office/drawing/2014/main" id="{44775430-3313-4B0A-8297-ABD313FA71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2391"/>
          <a:stretch/>
        </p:blipFill>
        <p:spPr>
          <a:xfrm>
            <a:off x="1860291" y="2487895"/>
            <a:ext cx="7240047" cy="1183455"/>
          </a:xfrm>
          <a:prstGeom prst="rect">
            <a:avLst/>
          </a:prstGeom>
        </p:spPr>
      </p:pic>
      <p:sp>
        <p:nvSpPr>
          <p:cNvPr id="8" name="Textfeld 7">
            <a:extLst>
              <a:ext uri="{FF2B5EF4-FFF2-40B4-BE49-F238E27FC236}">
                <a16:creationId xmlns:a16="http://schemas.microsoft.com/office/drawing/2014/main" id="{47AB5889-C5FA-FDE4-49FD-14126023C863}"/>
              </a:ext>
            </a:extLst>
          </p:cNvPr>
          <p:cNvSpPr txBox="1"/>
          <p:nvPr/>
        </p:nvSpPr>
        <p:spPr>
          <a:xfrm>
            <a:off x="486420" y="3927626"/>
            <a:ext cx="9503228" cy="1754326"/>
          </a:xfrm>
          <a:prstGeom prst="rect">
            <a:avLst/>
          </a:prstGeom>
          <a:noFill/>
        </p:spPr>
        <p:txBody>
          <a:bodyPr wrap="square">
            <a:spAutoFit/>
          </a:bodyPr>
          <a:lstStyle/>
          <a:p>
            <a:r>
              <a:rPr lang="de-DE" dirty="0"/>
              <a:t>Merke: </a:t>
            </a:r>
          </a:p>
          <a:p>
            <a:endParaRPr lang="de-DE" dirty="0"/>
          </a:p>
          <a:p>
            <a:r>
              <a:rPr lang="de-DE" dirty="0"/>
              <a:t>Angeschlossen wird ..</a:t>
            </a:r>
          </a:p>
          <a:p>
            <a:pPr marL="285750" indent="-285750">
              <a:buFont typeface="Arial" panose="020B0604020202020204" pitchFamily="34" charset="0"/>
              <a:buChar char="•"/>
            </a:pPr>
            <a:r>
              <a:rPr lang="de-DE" dirty="0"/>
              <a:t>am Gesamtdruck: Fahrtmesser, (Nettovariometer)</a:t>
            </a:r>
          </a:p>
          <a:p>
            <a:pPr marL="285750" indent="-285750">
              <a:buFont typeface="Arial" panose="020B0604020202020204" pitchFamily="34" charset="0"/>
              <a:buChar char="•"/>
            </a:pPr>
            <a:r>
              <a:rPr lang="de-DE" dirty="0"/>
              <a:t>am statischen Druck: Fahrtmesser, Höhenmesser, Variometer</a:t>
            </a:r>
          </a:p>
          <a:p>
            <a:pPr marL="285750" indent="-285750">
              <a:buFont typeface="Arial" panose="020B0604020202020204" pitchFamily="34" charset="0"/>
              <a:buChar char="•"/>
            </a:pPr>
            <a:r>
              <a:rPr lang="de-DE" dirty="0"/>
              <a:t>an der Kompensationsdüse: Totalenergievariometer</a:t>
            </a:r>
          </a:p>
        </p:txBody>
      </p:sp>
    </p:spTree>
    <p:extLst>
      <p:ext uri="{BB962C8B-B14F-4D97-AF65-F5344CB8AC3E}">
        <p14:creationId xmlns:p14="http://schemas.microsoft.com/office/powerpoint/2010/main" val="4056773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D53C4-C8BF-4015-BA15-46A3834CEFAF}"/>
              </a:ext>
            </a:extLst>
          </p:cNvPr>
          <p:cNvSpPr>
            <a:spLocks noGrp="1"/>
          </p:cNvSpPr>
          <p:nvPr>
            <p:ph type="title"/>
          </p:nvPr>
        </p:nvSpPr>
        <p:spPr/>
        <p:txBody>
          <a:bodyPr>
            <a:noAutofit/>
          </a:bodyPr>
          <a:lstStyle/>
          <a:p>
            <a:r>
              <a:rPr lang="de-DE" sz="2400" dirty="0"/>
              <a:t>Der Gesamtdruck ist der Druck der ruhenden Luft und dem Druck der anströmenden Luft</a:t>
            </a:r>
          </a:p>
        </p:txBody>
      </p:sp>
      <p:sp>
        <p:nvSpPr>
          <p:cNvPr id="3" name="Inhaltsplatzhalter 2">
            <a:extLst>
              <a:ext uri="{FF2B5EF4-FFF2-40B4-BE49-F238E27FC236}">
                <a16:creationId xmlns:a16="http://schemas.microsoft.com/office/drawing/2014/main" id="{5A770D17-9216-4DAA-BE69-04A50FC27F14}"/>
              </a:ext>
            </a:extLst>
          </p:cNvPr>
          <p:cNvSpPr>
            <a:spLocks noGrp="1"/>
          </p:cNvSpPr>
          <p:nvPr>
            <p:ph idx="1"/>
          </p:nvPr>
        </p:nvSpPr>
        <p:spPr/>
        <p:txBody>
          <a:bodyPr/>
          <a:lstStyle/>
          <a:p>
            <a:r>
              <a:rPr lang="de-DE" dirty="0"/>
              <a:t>Der Gesamtdruck kann auch mit einem Prandtl-Rohr gemessen werden. </a:t>
            </a:r>
          </a:p>
          <a:p>
            <a:r>
              <a:rPr lang="de-DE" dirty="0"/>
              <a:t>Dies ist ein hohles Rohr, dessen Öffnung im Luftstrom liegt und in dem sich der Luftstrom bis zum Stillstand staut und an dem auch zusätzlich die Statik-Druckabnahme in ungestörter Luftströmung befindet. </a:t>
            </a:r>
          </a:p>
          <a:p>
            <a:r>
              <a:rPr lang="de-DE" dirty="0"/>
              <a:t>Das Prandtl-Rohr befindet sich in der Nase oder am Seitenleitwerk des Flugzeugs.</a:t>
            </a:r>
          </a:p>
        </p:txBody>
      </p:sp>
      <p:pic>
        <p:nvPicPr>
          <p:cNvPr id="5" name="Grafik 4">
            <a:extLst>
              <a:ext uri="{FF2B5EF4-FFF2-40B4-BE49-F238E27FC236}">
                <a16:creationId xmlns:a16="http://schemas.microsoft.com/office/drawing/2014/main" id="{94DE6EE0-A950-4B40-072E-7C99A1E7B4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052735" y="3429000"/>
            <a:ext cx="5129733" cy="2206389"/>
          </a:xfrm>
          <a:prstGeom prst="rect">
            <a:avLst/>
          </a:prstGeom>
          <a:noFill/>
          <a:ln>
            <a:noFill/>
          </a:ln>
          <a:extLst>
            <a:ext uri="{53640926-AAD7-44D8-BBD7-CCE9431645EC}">
              <a14:shadowObscured xmlns:a14="http://schemas.microsoft.com/office/drawing/2010/main"/>
            </a:ext>
          </a:extLst>
        </p:spPr>
      </p:pic>
      <p:sp>
        <p:nvSpPr>
          <p:cNvPr id="7" name="Textfeld 6">
            <a:extLst>
              <a:ext uri="{FF2B5EF4-FFF2-40B4-BE49-F238E27FC236}">
                <a16:creationId xmlns:a16="http://schemas.microsoft.com/office/drawing/2014/main" id="{BB146658-754B-57CC-F0BF-67AC1836D4E3}"/>
              </a:ext>
            </a:extLst>
          </p:cNvPr>
          <p:cNvSpPr txBox="1"/>
          <p:nvPr/>
        </p:nvSpPr>
        <p:spPr>
          <a:xfrm>
            <a:off x="652072" y="4050435"/>
            <a:ext cx="2400663" cy="369332"/>
          </a:xfrm>
          <a:prstGeom prst="rect">
            <a:avLst/>
          </a:prstGeom>
          <a:noFill/>
        </p:spPr>
        <p:txBody>
          <a:bodyPr wrap="square">
            <a:spAutoFit/>
          </a:bodyPr>
          <a:lstStyle/>
          <a:p>
            <a:pPr algn="r"/>
            <a:r>
              <a:rPr lang="de-DE" dirty="0"/>
              <a:t>Statik-Druckabnahme</a:t>
            </a:r>
          </a:p>
        </p:txBody>
      </p:sp>
      <p:cxnSp>
        <p:nvCxnSpPr>
          <p:cNvPr id="9" name="Gerade Verbindung mit Pfeil 8">
            <a:extLst>
              <a:ext uri="{FF2B5EF4-FFF2-40B4-BE49-F238E27FC236}">
                <a16:creationId xmlns:a16="http://schemas.microsoft.com/office/drawing/2014/main" id="{704543E5-E3E9-F831-0FB6-63D02AFF6328}"/>
              </a:ext>
            </a:extLst>
          </p:cNvPr>
          <p:cNvCxnSpPr>
            <a:cxnSpLocks/>
          </p:cNvCxnSpPr>
          <p:nvPr/>
        </p:nvCxnSpPr>
        <p:spPr>
          <a:xfrm>
            <a:off x="3052735" y="4235101"/>
            <a:ext cx="1631691" cy="221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55BE104D-A0FE-7670-1A29-C8E32FAFBCC7}"/>
              </a:ext>
            </a:extLst>
          </p:cNvPr>
          <p:cNvCxnSpPr>
            <a:cxnSpLocks/>
          </p:cNvCxnSpPr>
          <p:nvPr/>
        </p:nvCxnSpPr>
        <p:spPr>
          <a:xfrm>
            <a:off x="3052735" y="4246154"/>
            <a:ext cx="1590001" cy="4532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D73733B1-9D1D-088B-1CE6-46BC2643D50A}"/>
              </a:ext>
            </a:extLst>
          </p:cNvPr>
          <p:cNvSpPr txBox="1"/>
          <p:nvPr/>
        </p:nvSpPr>
        <p:spPr>
          <a:xfrm>
            <a:off x="8324281" y="4660500"/>
            <a:ext cx="2540833" cy="369332"/>
          </a:xfrm>
          <a:prstGeom prst="rect">
            <a:avLst/>
          </a:prstGeom>
          <a:noFill/>
        </p:spPr>
        <p:txBody>
          <a:bodyPr wrap="square">
            <a:spAutoFit/>
          </a:bodyPr>
          <a:lstStyle/>
          <a:p>
            <a:r>
              <a:rPr lang="de-DE" dirty="0"/>
              <a:t>Staudruckabnahme</a:t>
            </a:r>
          </a:p>
        </p:txBody>
      </p:sp>
      <p:cxnSp>
        <p:nvCxnSpPr>
          <p:cNvPr id="13" name="Gerade Verbindung mit Pfeil 12">
            <a:extLst>
              <a:ext uri="{FF2B5EF4-FFF2-40B4-BE49-F238E27FC236}">
                <a16:creationId xmlns:a16="http://schemas.microsoft.com/office/drawing/2014/main" id="{006C1FD9-75D4-54DD-9B5D-0F44B69B93FD}"/>
              </a:ext>
            </a:extLst>
          </p:cNvPr>
          <p:cNvCxnSpPr>
            <a:cxnSpLocks/>
          </p:cNvCxnSpPr>
          <p:nvPr/>
        </p:nvCxnSpPr>
        <p:spPr>
          <a:xfrm flipH="1">
            <a:off x="7521189" y="4845166"/>
            <a:ext cx="661279"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A9999778-C2A5-58B8-03AE-ADB92CE748CC}"/>
              </a:ext>
            </a:extLst>
          </p:cNvPr>
          <p:cNvSpPr txBox="1"/>
          <p:nvPr/>
        </p:nvSpPr>
        <p:spPr>
          <a:xfrm>
            <a:off x="3022526" y="5621326"/>
            <a:ext cx="6100996" cy="307777"/>
          </a:xfrm>
          <a:prstGeom prst="rect">
            <a:avLst/>
          </a:prstGeom>
          <a:noFill/>
        </p:spPr>
        <p:txBody>
          <a:bodyPr wrap="square">
            <a:spAutoFit/>
          </a:bodyPr>
          <a:lstStyle/>
          <a:p>
            <a:r>
              <a:rPr lang="de-DE" sz="1400" i="1" dirty="0">
                <a:effectLst/>
                <a:ea typeface="Calibri" panose="020F0502020204030204" pitchFamily="34" charset="0"/>
                <a:cs typeface="Arial" panose="020B0604020202020204" pitchFamily="34" charset="0"/>
              </a:rPr>
              <a:t>Abb. Prandtl-Rohr mit Static-Bohrungen (Wikipedia, Zátonyi Sándor</a:t>
            </a:r>
            <a:r>
              <a:rPr lang="de-DE" sz="1400" i="1" dirty="0">
                <a:effectLst/>
              </a:rPr>
              <a:t>)</a:t>
            </a:r>
            <a:endParaRPr lang="de-DE" sz="1400" dirty="0"/>
          </a:p>
        </p:txBody>
      </p:sp>
    </p:spTree>
    <p:extLst>
      <p:ext uri="{BB962C8B-B14F-4D97-AF65-F5344CB8AC3E}">
        <p14:creationId xmlns:p14="http://schemas.microsoft.com/office/powerpoint/2010/main" val="1522217900"/>
      </p:ext>
    </p:extLst>
  </p:cSld>
  <p:clrMapOvr>
    <a:masterClrMapping/>
  </p:clrMapOvr>
</p:sld>
</file>

<file path=ppt/theme/theme1.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3326</Words>
  <Application>Microsoft Office PowerPoint</Application>
  <PresentationFormat>Breitbild</PresentationFormat>
  <Paragraphs>491</Paragraphs>
  <Slides>55</Slides>
  <Notes>5</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55</vt:i4>
      </vt:variant>
    </vt:vector>
  </HeadingPairs>
  <TitlesOfParts>
    <vt:vector size="60" baseType="lpstr">
      <vt:lpstr>Arial</vt:lpstr>
      <vt:lpstr>Arial Rounded MT Bold</vt:lpstr>
      <vt:lpstr>Calibri</vt:lpstr>
      <vt:lpstr>Calibri Light</vt:lpstr>
      <vt:lpstr>1_Office</vt:lpstr>
      <vt:lpstr>8.6 Instrumentierung</vt:lpstr>
      <vt:lpstr>Inhalt</vt:lpstr>
      <vt:lpstr>Einteilung der Bordinstrumente</vt:lpstr>
      <vt:lpstr>Inhalt</vt:lpstr>
      <vt:lpstr>Anzeigeinstrumente</vt:lpstr>
      <vt:lpstr>Inhalt</vt:lpstr>
      <vt:lpstr>Für jedes Gerät nur einen Anschluss, das wäre zu einfach!</vt:lpstr>
      <vt:lpstr>Der Gesamtdruck ist der Druck der ruhenden Luft plus der Druck der anströmenden Luft</vt:lpstr>
      <vt:lpstr>Der Gesamtdruck ist der Druck der ruhenden Luft und dem Druck der anströmenden Luft</vt:lpstr>
      <vt:lpstr>Thermometer</vt:lpstr>
      <vt:lpstr>Inhalt</vt:lpstr>
      <vt:lpstr>Der Höhenmesser misst nur den statischen Druck</vt:lpstr>
      <vt:lpstr>Höhenmessereinstellungen</vt:lpstr>
      <vt:lpstr>Inhalt</vt:lpstr>
      <vt:lpstr>Das Variometer misst die Veränderung des statischen Druckes gegenüber einem Referenzdruck</vt:lpstr>
      <vt:lpstr>Stauscheibenvariometer</vt:lpstr>
      <vt:lpstr>Variometer mit Druckdose</vt:lpstr>
      <vt:lpstr>Total-kompensiertes Variometer mit Druckdose</vt:lpstr>
      <vt:lpstr>Eine Venturi-Düse ist ein hohles Rohr mit einer Verengung, das von der Luft durchströmt wird</vt:lpstr>
      <vt:lpstr>Total-kompensiertes Variometer mit TE-Venturi</vt:lpstr>
      <vt:lpstr>Inhalt</vt:lpstr>
      <vt:lpstr>Der Fahrtmesser misst denn Staudruck abzüglich des Gesamtdrucks</vt:lpstr>
      <vt:lpstr>Vne muss in der Höhe angepasst werden</vt:lpstr>
      <vt:lpstr>Inhalt</vt:lpstr>
      <vt:lpstr>Der Kompass</vt:lpstr>
      <vt:lpstr>Inklination schuld am Kompassfehler</vt:lpstr>
      <vt:lpstr>Kompassdrehfehler</vt:lpstr>
      <vt:lpstr>Kompassdrehfehler</vt:lpstr>
      <vt:lpstr>Kompass Beschleunigungsfehler</vt:lpstr>
      <vt:lpstr>Die Deviation</vt:lpstr>
      <vt:lpstr>Positionsbestimmung über GPS</vt:lpstr>
      <vt:lpstr>Inhalt</vt:lpstr>
      <vt:lpstr>Kreiselgeräte</vt:lpstr>
      <vt:lpstr>Wendezeiger mit Libelle</vt:lpstr>
      <vt:lpstr>Die Libelle</vt:lpstr>
      <vt:lpstr>Das Flugzeug schiebt in der Kurve nach außen</vt:lpstr>
      <vt:lpstr>Das Flugzeug rutscht in der Kurve nach innen</vt:lpstr>
      <vt:lpstr>Vergleich Faden und Kugel (Libelle)</vt:lpstr>
      <vt:lpstr>Schiebeflug </vt:lpstr>
      <vt:lpstr>Slip</vt:lpstr>
      <vt:lpstr>Künstlicher Horizont</vt:lpstr>
      <vt:lpstr>Kurskreisel</vt:lpstr>
      <vt:lpstr>Inhalt</vt:lpstr>
      <vt:lpstr>Übertragungstechniken: VHF, HF und SATCOM</vt:lpstr>
      <vt:lpstr>VHF-Sprechfunkgerät</vt:lpstr>
      <vt:lpstr>Inhalt</vt:lpstr>
      <vt:lpstr>FLARM (Flight Alarm) ist in erster Linie ein Anti-Kollisionssystem für die Freizeitfliegerei</vt:lpstr>
      <vt:lpstr>FLARM (Flight Alarm)</vt:lpstr>
      <vt:lpstr>Haubenblitzer</vt:lpstr>
      <vt:lpstr>Transponder</vt:lpstr>
      <vt:lpstr>Inhalt</vt:lpstr>
      <vt:lpstr>Der g-Messer (Beschleunigungsmesser)</vt:lpstr>
      <vt:lpstr>Inhalt</vt:lpstr>
      <vt:lpstr>Digitale Höhenmesser </vt:lpstr>
      <vt:lpstr>Elektronisches Variometer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Robin Tannenberg</dc:creator>
  <cp:lastModifiedBy>Schorsch</cp:lastModifiedBy>
  <cp:revision>16</cp:revision>
  <dcterms:created xsi:type="dcterms:W3CDTF">2021-10-14T16:59:56Z</dcterms:created>
  <dcterms:modified xsi:type="dcterms:W3CDTF">2025-10-13T14:05:33Z</dcterms:modified>
</cp:coreProperties>
</file>