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81" r:id="rId3"/>
    <p:sldId id="288" r:id="rId4"/>
    <p:sldId id="290" r:id="rId5"/>
    <p:sldId id="289" r:id="rId6"/>
    <p:sldId id="291" r:id="rId7"/>
    <p:sldId id="293" r:id="rId8"/>
    <p:sldId id="275" r:id="rId9"/>
    <p:sldId id="292" r:id="rId10"/>
    <p:sldId id="294" r:id="rId11"/>
    <p:sldId id="276" r:id="rId12"/>
    <p:sldId id="257" r:id="rId13"/>
    <p:sldId id="278" r:id="rId14"/>
    <p:sldId id="295" r:id="rId15"/>
    <p:sldId id="270" r:id="rId16"/>
    <p:sldId id="277" r:id="rId17"/>
    <p:sldId id="274" r:id="rId18"/>
    <p:sldId id="261" r:id="rId19"/>
    <p:sldId id="279"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67FF82-4E47-4F38-98BC-2B953DCDED12}" v="1" dt="2024-01-28T22:50:31.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394" y="25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84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Tannenberg" userId="989a39b0e01aaf02" providerId="LiveId" clId="{D567FF82-4E47-4F38-98BC-2B953DCDED12}"/>
    <pc:docChg chg="addSld modSld sldOrd">
      <pc:chgData name="Robin Tannenberg" userId="989a39b0e01aaf02" providerId="LiveId" clId="{D567FF82-4E47-4F38-98BC-2B953DCDED12}" dt="2024-01-28T22:51:12.301" v="2"/>
      <pc:docMkLst>
        <pc:docMk/>
      </pc:docMkLst>
      <pc:sldChg chg="add">
        <pc:chgData name="Robin Tannenberg" userId="989a39b0e01aaf02" providerId="LiveId" clId="{D567FF82-4E47-4F38-98BC-2B953DCDED12}" dt="2024-01-28T22:50:31.334" v="0"/>
        <pc:sldMkLst>
          <pc:docMk/>
          <pc:sldMk cId="4109665070" sldId="270"/>
        </pc:sldMkLst>
      </pc:sldChg>
      <pc:sldChg chg="ord">
        <pc:chgData name="Robin Tannenberg" userId="989a39b0e01aaf02" providerId="LiveId" clId="{D567FF82-4E47-4F38-98BC-2B953DCDED12}" dt="2024-01-28T22:51:12.301" v="2"/>
        <pc:sldMkLst>
          <pc:docMk/>
          <pc:sldMk cId="6368803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4FAB3-4261-4914-9A1A-3C541410551E}" type="datetimeFigureOut">
              <a:rPr lang="de-DE" smtClean="0"/>
              <a:t>13.10.2025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261AE-9012-49D5-B11A-1691B98C4D9C}" type="slidenum">
              <a:rPr lang="de-DE" smtClean="0"/>
              <a:t>‹Nr.›</a:t>
            </a:fld>
            <a:endParaRPr lang="de-DE" dirty="0"/>
          </a:p>
        </p:txBody>
      </p:sp>
    </p:spTree>
    <p:extLst>
      <p:ext uri="{BB962C8B-B14F-4D97-AF65-F5344CB8AC3E}">
        <p14:creationId xmlns:p14="http://schemas.microsoft.com/office/powerpoint/2010/main" val="420747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abgerundete Ecken 7">
            <a:extLst>
              <a:ext uri="{FF2B5EF4-FFF2-40B4-BE49-F238E27FC236}">
                <a16:creationId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Allgemeine Luftfahrzeugkunde </a:t>
            </a:r>
            <a:r>
              <a:rPr lang="de-DE" sz="28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in Bezug auf Segelflugzeuge</a:t>
            </a:r>
          </a:p>
        </p:txBody>
      </p:sp>
    </p:spTree>
    <p:extLst>
      <p:ext uri="{BB962C8B-B14F-4D97-AF65-F5344CB8AC3E}">
        <p14:creationId xmlns:p14="http://schemas.microsoft.com/office/powerpoint/2010/main" val="233685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614A9-D9D8-4B52-9BD8-B78FCFA3EA68}"/>
              </a:ext>
            </a:extLst>
          </p:cNvPr>
          <p:cNvSpPr>
            <a:spLocks noGrp="1"/>
          </p:cNvSpPr>
          <p:nvPr>
            <p:ph type="title"/>
          </p:nvPr>
        </p:nvSpPr>
        <p:spPr>
          <a:xfrm>
            <a:off x="954815" y="132512"/>
            <a:ext cx="6951512" cy="504000"/>
          </a:xfrm>
        </p:spPr>
        <p:txBody>
          <a:bodyPr/>
          <a:lstStyle/>
          <a:p>
            <a:r>
              <a:rPr lang="de-DE"/>
              <a:t>Mastertitelformat bearbeiten</a:t>
            </a:r>
          </a:p>
        </p:txBody>
      </p:sp>
      <p:sp>
        <p:nvSpPr>
          <p:cNvPr id="3" name="Inhaltsplatzhalter 2">
            <a:extLst>
              <a:ext uri="{FF2B5EF4-FFF2-40B4-BE49-F238E27FC236}">
                <a16:creationId xmlns:a16="http://schemas.microsoft.com/office/drawing/2014/main" id="{227DD4E1-2953-4AC8-B770-ADE67159F800}"/>
              </a:ext>
            </a:extLst>
          </p:cNvPr>
          <p:cNvSpPr>
            <a:spLocks noGrp="1"/>
          </p:cNvSpPr>
          <p:nvPr>
            <p:ph idx="1"/>
          </p:nvPr>
        </p:nvSpPr>
        <p:spPr/>
        <p:txBody>
          <a:bodyPr>
            <a:normAutofit/>
          </a:bodyPr>
          <a:lstStyle>
            <a:lvl1pPr>
              <a:defRPr sz="2000"/>
            </a:lvl1pPr>
            <a:lvl2pPr>
              <a:defRPr sz="1800"/>
            </a:lvl2p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55679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CAC94-4567-49FD-88EC-FF50A030EA30}"/>
              </a:ext>
            </a:extLst>
          </p:cNvPr>
          <p:cNvSpPr>
            <a:spLocks noGrp="1"/>
          </p:cNvSpPr>
          <p:nvPr>
            <p:ph type="title"/>
          </p:nvPr>
        </p:nvSpPr>
        <p:spPr>
          <a:xfrm>
            <a:off x="954815" y="132512"/>
            <a:ext cx="6969985" cy="504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FBD349CE-4E41-4A5C-B20C-6C807995535F}"/>
              </a:ext>
            </a:extLst>
          </p:cNvPr>
          <p:cNvSpPr>
            <a:spLocks noGrp="1"/>
          </p:cNvSpPr>
          <p:nvPr>
            <p:ph sz="half" idx="1"/>
          </p:nvPr>
        </p:nvSpPr>
        <p:spPr>
          <a:xfrm>
            <a:off x="189186" y="924910"/>
            <a:ext cx="5830614" cy="5475890"/>
          </a:xfrm>
        </p:spPr>
        <p:txBody>
          <a:bodyPr>
            <a:normAutofit/>
          </a:bodyPr>
          <a:lstStyle>
            <a:lvl1pPr>
              <a:defRPr sz="2000"/>
            </a:lvl1pPr>
            <a:lvl2pPr>
              <a:defRPr sz="1800"/>
            </a:lvl2pPr>
          </a:lstStyle>
          <a:p>
            <a:pPr lvl="0"/>
            <a:r>
              <a:rPr lang="de-DE" dirty="0"/>
              <a:t>Mastertextformat bearbeiten</a:t>
            </a:r>
          </a:p>
          <a:p>
            <a:pPr lvl="1"/>
            <a:r>
              <a:rPr lang="de-DE" dirty="0"/>
              <a:t>Zweite Ebene</a:t>
            </a:r>
          </a:p>
        </p:txBody>
      </p:sp>
      <p:sp>
        <p:nvSpPr>
          <p:cNvPr id="4" name="Inhaltsplatzhalter 3">
            <a:extLst>
              <a:ext uri="{FF2B5EF4-FFF2-40B4-BE49-F238E27FC236}">
                <a16:creationId xmlns:a16="http://schemas.microsoft.com/office/drawing/2014/main" id="{47DD609C-C2D7-41F1-87A8-229808926120}"/>
              </a:ext>
            </a:extLst>
          </p:cNvPr>
          <p:cNvSpPr>
            <a:spLocks noGrp="1"/>
          </p:cNvSpPr>
          <p:nvPr>
            <p:ph sz="half" idx="2"/>
          </p:nvPr>
        </p:nvSpPr>
        <p:spPr>
          <a:xfrm>
            <a:off x="6172200" y="924910"/>
            <a:ext cx="5795172" cy="5475890"/>
          </a:xfrm>
        </p:spPr>
        <p:txBody>
          <a:bodyPr>
            <a:normAutofit/>
          </a:bodyPr>
          <a:lstStyle>
            <a:lvl1pPr>
              <a:defRPr sz="2000"/>
            </a:lvl1pPr>
            <a:lvl2pPr>
              <a:defRPr sz="1800"/>
            </a:lvl2p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48925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51936-BC0B-4FE1-BD7D-8ADA4112294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0A971D5-56F4-4BA3-9C8A-0AA7FC06AE51}"/>
              </a:ext>
            </a:extLst>
          </p:cNvPr>
          <p:cNvSpPr>
            <a:spLocks noGrp="1"/>
          </p:cNvSpPr>
          <p:nvPr>
            <p:ph sz="half" idx="1"/>
          </p:nvPr>
        </p:nvSpPr>
        <p:spPr>
          <a:xfrm>
            <a:off x="838200" y="1239078"/>
            <a:ext cx="5181600" cy="4937885"/>
          </a:xfrm>
        </p:spPr>
        <p:txBody>
          <a:bodyPr>
            <a:normAutofit/>
          </a:bodyPr>
          <a:lstStyle>
            <a:lvl1pPr>
              <a:defRPr sz="2000"/>
            </a:lvl1pPr>
            <a:lvl2pPr>
              <a:defRPr sz="1800"/>
            </a:lvl2pPr>
            <a:lvl3pPr>
              <a:defRPr sz="18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AE3833C-5BF3-4002-82BB-96E0620FCEC8}"/>
              </a:ext>
            </a:extLst>
          </p:cNvPr>
          <p:cNvSpPr>
            <a:spLocks noGrp="1"/>
          </p:cNvSpPr>
          <p:nvPr>
            <p:ph sz="half" idx="2"/>
          </p:nvPr>
        </p:nvSpPr>
        <p:spPr>
          <a:xfrm>
            <a:off x="6172200" y="1239078"/>
            <a:ext cx="5181600" cy="4937885"/>
          </a:xfrm>
        </p:spPr>
        <p:txBody>
          <a:bodyPr>
            <a:normAutofit/>
          </a:bodyPr>
          <a:lstStyle>
            <a:lvl1pPr>
              <a:defRPr sz="2000"/>
            </a:lvl1pPr>
            <a:lvl2pPr>
              <a:defRPr sz="1800"/>
            </a:lvl2pPr>
            <a:lvl3pPr>
              <a:defRPr sz="18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51041E22-206E-481A-A936-2F181B5BACAD}"/>
              </a:ext>
            </a:extLst>
          </p:cNvPr>
          <p:cNvSpPr>
            <a:spLocks noGrp="1"/>
          </p:cNvSpPr>
          <p:nvPr>
            <p:ph type="sldNum" sz="quarter" idx="12"/>
          </p:nvPr>
        </p:nvSpPr>
        <p:spPr/>
        <p:txBody>
          <a:bodyPr/>
          <a:lstStyle/>
          <a:p>
            <a:fld id="{EA7A0297-C0D7-4773-8C33-4B8B14BC8223}" type="slidenum">
              <a:rPr lang="de-DE" smtClean="0"/>
              <a:t>‹Nr.›</a:t>
            </a:fld>
            <a:endParaRPr lang="de-DE" dirty="0"/>
          </a:p>
        </p:txBody>
      </p:sp>
    </p:spTree>
    <p:extLst>
      <p:ext uri="{BB962C8B-B14F-4D97-AF65-F5344CB8AC3E}">
        <p14:creationId xmlns:p14="http://schemas.microsoft.com/office/powerpoint/2010/main" val="311849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1D07-A317-40DC-904D-FFA9D2BF9D75}"/>
              </a:ext>
            </a:extLst>
          </p:cNvPr>
          <p:cNvSpPr>
            <a:spLocks noGrp="1"/>
          </p:cNvSpPr>
          <p:nvPr>
            <p:ph type="title"/>
          </p:nvPr>
        </p:nvSpPr>
        <p:spPr>
          <a:xfrm>
            <a:off x="954815" y="132512"/>
            <a:ext cx="6979222" cy="504000"/>
          </a:xfrm>
        </p:spPr>
        <p:txBody>
          <a:bodyPr/>
          <a:lstStyle/>
          <a:p>
            <a:r>
              <a:rPr lang="de-DE"/>
              <a:t>Mastertitelformat bearbeiten</a:t>
            </a:r>
          </a:p>
        </p:txBody>
      </p:sp>
      <p:sp>
        <p:nvSpPr>
          <p:cNvPr id="6" name="Foliennummernplatzhalter 5">
            <a:extLst>
              <a:ext uri="{FF2B5EF4-FFF2-40B4-BE49-F238E27FC236}">
                <a16:creationId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4049065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A382E3-6165-48AC-AD8C-AF081BE2D82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6CC7106-9297-455C-B614-982C0F583BBE}"/>
              </a:ext>
            </a:extLst>
          </p:cNvPr>
          <p:cNvSpPr>
            <a:spLocks noGrp="1"/>
          </p:cNvSpPr>
          <p:nvPr>
            <p:ph idx="1"/>
          </p:nvPr>
        </p:nvSpPr>
        <p:spPr/>
        <p:txBody>
          <a:bodyPr>
            <a:normAutofit/>
          </a:bodyPr>
          <a:lstStyle>
            <a:lvl1pPr>
              <a:defRPr sz="2000"/>
            </a:lvl1pPr>
            <a:lvl2pPr>
              <a:defRPr sz="1800"/>
            </a:lvl2pPr>
            <a:lvl3pPr>
              <a:defRPr sz="18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3754F93A-D0F1-4451-B898-DF25530E2212}"/>
              </a:ext>
            </a:extLst>
          </p:cNvPr>
          <p:cNvSpPr>
            <a:spLocks noGrp="1"/>
          </p:cNvSpPr>
          <p:nvPr>
            <p:ph type="sldNum" sz="quarter" idx="12"/>
          </p:nvPr>
        </p:nvSpPr>
        <p:spPr/>
        <p:txBody>
          <a:bodyPr/>
          <a:lstStyle/>
          <a:p>
            <a:fld id="{EA7A0297-C0D7-4773-8C33-4B8B14BC8223}" type="slidenum">
              <a:rPr lang="de-DE" smtClean="0"/>
              <a:t>‹Nr.›</a:t>
            </a:fld>
            <a:endParaRPr lang="de-DE" dirty="0"/>
          </a:p>
        </p:txBody>
      </p:sp>
    </p:spTree>
    <p:extLst>
      <p:ext uri="{BB962C8B-B14F-4D97-AF65-F5344CB8AC3E}">
        <p14:creationId xmlns:p14="http://schemas.microsoft.com/office/powerpoint/2010/main" val="105374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845C07F7-2E6A-4BCF-8A84-662E62A5E6A4}"/>
              </a:ext>
            </a:extLst>
          </p:cNvPr>
          <p:cNvSpPr>
            <a:spLocks noGrp="1"/>
          </p:cNvSpPr>
          <p:nvPr>
            <p:ph type="title"/>
          </p:nvPr>
        </p:nvSpPr>
        <p:spPr>
          <a:xfrm>
            <a:off x="954815" y="132512"/>
            <a:ext cx="6566374" cy="504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a16="http://schemas.microsoft.com/office/drawing/2014/main" id="{0BCAD85F-347B-4CB1-A19C-9322E36E3FF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61478"/>
          <a:stretch/>
        </p:blipFill>
        <p:spPr>
          <a:xfrm>
            <a:off x="91049" y="15929"/>
            <a:ext cx="863766" cy="696169"/>
          </a:xfrm>
          <a:prstGeom prst="rect">
            <a:avLst/>
          </a:prstGeom>
        </p:spPr>
      </p:pic>
      <p:sp>
        <p:nvSpPr>
          <p:cNvPr id="12" name="Rechteck: abgerundete Ecken 11">
            <a:extLst>
              <a:ext uri="{FF2B5EF4-FFF2-40B4-BE49-F238E27FC236}">
                <a16:creationId xmlns:a16="http://schemas.microsoft.com/office/drawing/2014/main" id="{2F4365EF-E401-4AD6-9A42-F6FBA3A45F79}"/>
              </a:ext>
            </a:extLst>
          </p:cNvPr>
          <p:cNvSpPr/>
          <p:nvPr userDrawn="1"/>
        </p:nvSpPr>
        <p:spPr>
          <a:xfrm>
            <a:off x="7906327" y="103545"/>
            <a:ext cx="1241615"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ALK</a:t>
            </a:r>
          </a:p>
        </p:txBody>
      </p:sp>
      <p:sp>
        <p:nvSpPr>
          <p:cNvPr id="13" name="Rechteck: abgerundete Ecken 12">
            <a:extLst>
              <a:ext uri="{FF2B5EF4-FFF2-40B4-BE49-F238E27FC236}">
                <a16:creationId xmlns:a16="http://schemas.microsoft.com/office/drawing/2014/main" id="{D3CFB5E0-5E15-488C-9576-0F223EAD510D}"/>
              </a:ext>
            </a:extLst>
          </p:cNvPr>
          <p:cNvSpPr/>
          <p:nvPr userDrawn="1"/>
        </p:nvSpPr>
        <p:spPr>
          <a:xfrm>
            <a:off x="9289325" y="103545"/>
            <a:ext cx="2902675"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Allgemeine Luftfahrzeugkunde</a:t>
            </a:r>
          </a:p>
        </p:txBody>
      </p:sp>
      <p:sp>
        <p:nvSpPr>
          <p:cNvPr id="14" name="Foliennummernplatzhalter 5">
            <a:extLst>
              <a:ext uri="{FF2B5EF4-FFF2-40B4-BE49-F238E27FC236}">
                <a16:creationId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056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4" r:id="rId5"/>
    <p:sldLayoutId id="2147483665" r:id="rId6"/>
  </p:sldLayoutIdLst>
  <p:hf hdr="0" ftr="0" dt="0"/>
  <p:txStyles>
    <p:titleStyle>
      <a:lvl1pPr algn="ctr" defTabSz="914400" rtl="0" eaLnBrk="1" latinLnBrk="0" hangingPunct="1">
        <a:lnSpc>
          <a:spcPct val="90000"/>
        </a:lnSpc>
        <a:spcBef>
          <a:spcPct val="0"/>
        </a:spcBef>
        <a:buNone/>
        <a:defRPr sz="36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zweefvliegopleiding.nl/index.php/8-1-de-constructie-van-het-zweefvliegtuig" TargetMode="Externa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AE7D6-54AD-4F46-8FCD-0D65389AEFFC}"/>
              </a:ext>
            </a:extLst>
          </p:cNvPr>
          <p:cNvSpPr>
            <a:spLocks noGrp="1"/>
          </p:cNvSpPr>
          <p:nvPr>
            <p:ph type="ctrTitle"/>
          </p:nvPr>
        </p:nvSpPr>
        <p:spPr/>
        <p:txBody>
          <a:bodyPr/>
          <a:lstStyle/>
          <a:p>
            <a:r>
              <a:rPr lang="de-DE" dirty="0"/>
              <a:t>8.7. Aufrüsten des Flugzeugs Anschluss der Steuerflächen</a:t>
            </a:r>
          </a:p>
        </p:txBody>
      </p:sp>
    </p:spTree>
    <p:extLst>
      <p:ext uri="{BB962C8B-B14F-4D97-AF65-F5344CB8AC3E}">
        <p14:creationId xmlns:p14="http://schemas.microsoft.com/office/powerpoint/2010/main" val="333879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1800" dirty="0">
                <a:solidFill>
                  <a:schemeClr val="bg1">
                    <a:lumMod val="75000"/>
                  </a:schemeClr>
                </a:solidFill>
              </a:rPr>
              <a:t>8.7.1  Allgemeine Regeln für den Zusammenbau</a:t>
            </a:r>
          </a:p>
          <a:p>
            <a:pPr marL="541338" indent="-541338">
              <a:lnSpc>
                <a:spcPct val="100000"/>
              </a:lnSpc>
              <a:buNone/>
            </a:pPr>
            <a:r>
              <a:rPr lang="de-DE" sz="1800" dirty="0">
                <a:solidFill>
                  <a:schemeClr val="bg1">
                    <a:lumMod val="75000"/>
                  </a:schemeClr>
                </a:solidFill>
              </a:rPr>
              <a:t>8.7.2  Montage der Tragflächen</a:t>
            </a:r>
          </a:p>
          <a:p>
            <a:pPr marL="541338" indent="-541338">
              <a:lnSpc>
                <a:spcPct val="100000"/>
              </a:lnSpc>
              <a:buNone/>
            </a:pPr>
            <a:r>
              <a:rPr lang="de-DE" sz="1800" dirty="0"/>
              <a:t>8.7.3  Ruderanschlüsse</a:t>
            </a:r>
          </a:p>
          <a:p>
            <a:pPr marL="541338" indent="-541338">
              <a:lnSpc>
                <a:spcPct val="100000"/>
              </a:lnSpc>
              <a:buNone/>
            </a:pPr>
            <a:r>
              <a:rPr lang="de-DE" sz="1800" dirty="0">
                <a:solidFill>
                  <a:schemeClr val="bg1">
                    <a:lumMod val="75000"/>
                  </a:schemeClr>
                </a:solidFill>
              </a:rPr>
              <a:t>8.7.4  Montage der Höhenflosse</a:t>
            </a:r>
          </a:p>
          <a:p>
            <a:pPr marL="541338" indent="-541338">
              <a:lnSpc>
                <a:spcPct val="100000"/>
              </a:lnSpc>
              <a:buNone/>
            </a:pPr>
            <a:r>
              <a:rPr lang="de-DE" sz="1800" dirty="0">
                <a:solidFill>
                  <a:schemeClr val="bg1">
                    <a:lumMod val="75000"/>
                  </a:schemeClr>
                </a:solidFill>
              </a:rPr>
              <a:t>8.7.5  L’Hotellier-Schnellkupplung</a:t>
            </a:r>
            <a:endParaRPr lang="de-DE" sz="1400" dirty="0">
              <a:solidFill>
                <a:schemeClr val="bg1">
                  <a:lumMod val="75000"/>
                </a:schemeClr>
              </a:solidFill>
            </a:endParaRPr>
          </a:p>
        </p:txBody>
      </p:sp>
      <p:sp>
        <p:nvSpPr>
          <p:cNvPr id="5" name="Textplatzhalter 4">
            <a:extLst>
              <a:ext uri="{FF2B5EF4-FFF2-40B4-BE49-F238E27FC236}">
                <a16:creationId xmlns:a16="http://schemas.microsoft.com/office/drawing/2014/main" id="{88524DD0-A3CF-A197-8316-FDC1C35D6C5E}"/>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611305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39062-A754-4AA1-BF02-DEC076FBCFA3}"/>
              </a:ext>
            </a:extLst>
          </p:cNvPr>
          <p:cNvSpPr>
            <a:spLocks noGrp="1"/>
          </p:cNvSpPr>
          <p:nvPr>
            <p:ph type="title"/>
          </p:nvPr>
        </p:nvSpPr>
        <p:spPr/>
        <p:txBody>
          <a:bodyPr>
            <a:noAutofit/>
          </a:bodyPr>
          <a:lstStyle/>
          <a:p>
            <a:r>
              <a:rPr lang="de-DE" sz="2400" dirty="0"/>
              <a:t>Anschluss des Querruders und der Landeklappen</a:t>
            </a:r>
          </a:p>
        </p:txBody>
      </p:sp>
      <p:pic>
        <p:nvPicPr>
          <p:cNvPr id="4098" name="Picture 2">
            <a:extLst>
              <a:ext uri="{FF2B5EF4-FFF2-40B4-BE49-F238E27FC236}">
                <a16:creationId xmlns:a16="http://schemas.microsoft.com/office/drawing/2014/main" id="{7BC6EBC5-6970-4AAA-967B-D93CB8305809}"/>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3411"/>
          <a:stretch/>
        </p:blipFill>
        <p:spPr bwMode="auto">
          <a:xfrm>
            <a:off x="954815" y="2106294"/>
            <a:ext cx="2754462" cy="4241141"/>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descr="Ein Bild, das legend enthält.&#10;&#10;Automatisch generierte Beschreibung">
            <a:extLst>
              <a:ext uri="{FF2B5EF4-FFF2-40B4-BE49-F238E27FC236}">
                <a16:creationId xmlns:a16="http://schemas.microsoft.com/office/drawing/2014/main" id="{95AB2CAC-4493-4C00-A6FD-7D81FE31A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541" y="2106293"/>
            <a:ext cx="7070808" cy="4241141"/>
          </a:xfrm>
          <a:prstGeom prst="rect">
            <a:avLst/>
          </a:prstGeom>
        </p:spPr>
      </p:pic>
      <p:sp>
        <p:nvSpPr>
          <p:cNvPr id="6" name="Textfeld 5">
            <a:extLst>
              <a:ext uri="{FF2B5EF4-FFF2-40B4-BE49-F238E27FC236}">
                <a16:creationId xmlns:a16="http://schemas.microsoft.com/office/drawing/2014/main" id="{F7EA0B8E-8F6B-41C9-B9C8-CA6E8CF5416B}"/>
              </a:ext>
            </a:extLst>
          </p:cNvPr>
          <p:cNvSpPr txBox="1"/>
          <p:nvPr/>
        </p:nvSpPr>
        <p:spPr>
          <a:xfrm>
            <a:off x="1807590" y="1575953"/>
            <a:ext cx="950901" cy="369332"/>
          </a:xfrm>
          <a:prstGeom prst="rect">
            <a:avLst/>
          </a:prstGeom>
          <a:noFill/>
        </p:spPr>
        <p:txBody>
          <a:bodyPr wrap="none" rtlCol="0">
            <a:spAutoFit/>
          </a:bodyPr>
          <a:lstStyle/>
          <a:p>
            <a:r>
              <a:rPr lang="de-DE" dirty="0"/>
              <a:t>RICHTIG</a:t>
            </a:r>
          </a:p>
        </p:txBody>
      </p:sp>
      <p:sp>
        <p:nvSpPr>
          <p:cNvPr id="8" name="Textfeld 7">
            <a:extLst>
              <a:ext uri="{FF2B5EF4-FFF2-40B4-BE49-F238E27FC236}">
                <a16:creationId xmlns:a16="http://schemas.microsoft.com/office/drawing/2014/main" id="{E9F266E9-D198-46B6-A40A-8CF7E7DBACF5}"/>
              </a:ext>
            </a:extLst>
          </p:cNvPr>
          <p:cNvSpPr txBox="1"/>
          <p:nvPr/>
        </p:nvSpPr>
        <p:spPr>
          <a:xfrm>
            <a:off x="7037340" y="1575953"/>
            <a:ext cx="1183209" cy="369332"/>
          </a:xfrm>
          <a:prstGeom prst="rect">
            <a:avLst/>
          </a:prstGeom>
          <a:noFill/>
        </p:spPr>
        <p:txBody>
          <a:bodyPr wrap="none" rtlCol="0">
            <a:spAutoFit/>
          </a:bodyPr>
          <a:lstStyle/>
          <a:p>
            <a:r>
              <a:rPr lang="de-DE" dirty="0"/>
              <a:t>FALSCH!!!!</a:t>
            </a:r>
          </a:p>
        </p:txBody>
      </p:sp>
      <p:sp>
        <p:nvSpPr>
          <p:cNvPr id="7" name="Textfeld 6">
            <a:extLst>
              <a:ext uri="{FF2B5EF4-FFF2-40B4-BE49-F238E27FC236}">
                <a16:creationId xmlns:a16="http://schemas.microsoft.com/office/drawing/2014/main" id="{9ADC165D-9EB7-B382-7A06-3461813DCE55}"/>
              </a:ext>
            </a:extLst>
          </p:cNvPr>
          <p:cNvSpPr txBox="1"/>
          <p:nvPr/>
        </p:nvSpPr>
        <p:spPr>
          <a:xfrm>
            <a:off x="328289" y="890400"/>
            <a:ext cx="11160149" cy="369332"/>
          </a:xfrm>
          <a:prstGeom prst="rect">
            <a:avLst/>
          </a:prstGeom>
          <a:noFill/>
        </p:spPr>
        <p:txBody>
          <a:bodyPr wrap="square">
            <a:spAutoFit/>
          </a:bodyPr>
          <a:lstStyle/>
          <a:p>
            <a:r>
              <a:rPr lang="de-DE" b="1" dirty="0"/>
              <a:t>Merke</a:t>
            </a:r>
            <a:r>
              <a:rPr lang="de-DE" dirty="0"/>
              <a:t>: Fokkernadeln müssen die richtige Größe haben und durch alle vorgesehenen Bohrungen geführt werden.</a:t>
            </a:r>
          </a:p>
        </p:txBody>
      </p:sp>
    </p:spTree>
    <p:extLst>
      <p:ext uri="{BB962C8B-B14F-4D97-AF65-F5344CB8AC3E}">
        <p14:creationId xmlns:p14="http://schemas.microsoft.com/office/powerpoint/2010/main" val="52815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95242-023D-43EA-ACFB-72546055FBFA}"/>
              </a:ext>
            </a:extLst>
          </p:cNvPr>
          <p:cNvSpPr>
            <a:spLocks noGrp="1"/>
          </p:cNvSpPr>
          <p:nvPr>
            <p:ph type="title"/>
          </p:nvPr>
        </p:nvSpPr>
        <p:spPr/>
        <p:txBody>
          <a:bodyPr>
            <a:noAutofit/>
          </a:bodyPr>
          <a:lstStyle/>
          <a:p>
            <a:r>
              <a:rPr lang="de-DE" sz="2400" dirty="0"/>
              <a:t>Anschluss des Querruders und der Landeklappen</a:t>
            </a:r>
          </a:p>
        </p:txBody>
      </p:sp>
      <p:pic>
        <p:nvPicPr>
          <p:cNvPr id="1026" name="Picture 2">
            <a:extLst>
              <a:ext uri="{FF2B5EF4-FFF2-40B4-BE49-F238E27FC236}">
                <a16:creationId xmlns:a16="http://schemas.microsoft.com/office/drawing/2014/main" id="{2ED5E2C0-D0DC-4207-B21E-7D12D196D55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0687" y="1133061"/>
            <a:ext cx="8641648" cy="486092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D746DF56-D92E-7C3A-FB01-FF5772D21D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15" r="41535"/>
          <a:stretch/>
        </p:blipFill>
        <p:spPr bwMode="auto">
          <a:xfrm>
            <a:off x="9309004" y="1133062"/>
            <a:ext cx="2708824" cy="486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61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4B591-680A-4B0E-ADF5-04A6824EA42A}"/>
              </a:ext>
            </a:extLst>
          </p:cNvPr>
          <p:cNvSpPr>
            <a:spLocks noGrp="1"/>
          </p:cNvSpPr>
          <p:nvPr>
            <p:ph type="title"/>
          </p:nvPr>
        </p:nvSpPr>
        <p:spPr/>
        <p:txBody>
          <a:bodyPr>
            <a:normAutofit fontScale="90000"/>
          </a:bodyPr>
          <a:lstStyle/>
          <a:p>
            <a:r>
              <a:rPr lang="de-DE" dirty="0"/>
              <a:t>Schnellverschlüsse</a:t>
            </a:r>
          </a:p>
        </p:txBody>
      </p:sp>
      <p:pic>
        <p:nvPicPr>
          <p:cNvPr id="6146" name="Picture 2">
            <a:extLst>
              <a:ext uri="{FF2B5EF4-FFF2-40B4-BE49-F238E27FC236}">
                <a16:creationId xmlns:a16="http://schemas.microsoft.com/office/drawing/2014/main" id="{53552C68-1EAA-4D39-99C4-D1D9B54F74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39119" y="892175"/>
            <a:ext cx="9869312" cy="5551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7BF812D4-FA5D-4761-9C12-5BBF374ECF72}"/>
              </a:ext>
            </a:extLst>
          </p:cNvPr>
          <p:cNvSpPr txBox="1"/>
          <p:nvPr/>
        </p:nvSpPr>
        <p:spPr>
          <a:xfrm>
            <a:off x="9738147" y="6166664"/>
            <a:ext cx="1270284" cy="276999"/>
          </a:xfrm>
          <a:prstGeom prst="rect">
            <a:avLst/>
          </a:prstGeom>
          <a:noFill/>
        </p:spPr>
        <p:txBody>
          <a:bodyPr wrap="none" rtlCol="0">
            <a:spAutoFit/>
          </a:bodyPr>
          <a:lstStyle/>
          <a:p>
            <a:r>
              <a:rPr lang="de-DE" sz="1200" i="1" dirty="0"/>
              <a:t>Foto: Tannenberg</a:t>
            </a:r>
          </a:p>
        </p:txBody>
      </p:sp>
    </p:spTree>
    <p:extLst>
      <p:ext uri="{BB962C8B-B14F-4D97-AF65-F5344CB8AC3E}">
        <p14:creationId xmlns:p14="http://schemas.microsoft.com/office/powerpoint/2010/main" val="392274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1800" dirty="0">
                <a:solidFill>
                  <a:schemeClr val="bg1">
                    <a:lumMod val="75000"/>
                  </a:schemeClr>
                </a:solidFill>
              </a:rPr>
              <a:t>8.7.1  Allgemeine Regeln für den Zusammenbau</a:t>
            </a:r>
          </a:p>
          <a:p>
            <a:pPr marL="541338" indent="-541338">
              <a:lnSpc>
                <a:spcPct val="100000"/>
              </a:lnSpc>
              <a:buNone/>
            </a:pPr>
            <a:r>
              <a:rPr lang="de-DE" sz="1800" dirty="0">
                <a:solidFill>
                  <a:schemeClr val="bg1">
                    <a:lumMod val="75000"/>
                  </a:schemeClr>
                </a:solidFill>
              </a:rPr>
              <a:t>8.7.2  Montage der Tragflächen</a:t>
            </a:r>
          </a:p>
          <a:p>
            <a:pPr marL="541338" indent="-541338">
              <a:lnSpc>
                <a:spcPct val="100000"/>
              </a:lnSpc>
              <a:buNone/>
            </a:pPr>
            <a:r>
              <a:rPr lang="de-DE" sz="1800" dirty="0">
                <a:solidFill>
                  <a:schemeClr val="bg1">
                    <a:lumMod val="75000"/>
                  </a:schemeClr>
                </a:solidFill>
              </a:rPr>
              <a:t>8.7.3  Ruderanschlüsse</a:t>
            </a:r>
          </a:p>
          <a:p>
            <a:pPr marL="541338" indent="-541338">
              <a:lnSpc>
                <a:spcPct val="100000"/>
              </a:lnSpc>
              <a:buNone/>
            </a:pPr>
            <a:r>
              <a:rPr lang="de-DE" sz="1800" dirty="0"/>
              <a:t>8.7.4  Montage der Höhenflosse</a:t>
            </a:r>
          </a:p>
          <a:p>
            <a:pPr marL="541338" indent="-541338">
              <a:lnSpc>
                <a:spcPct val="100000"/>
              </a:lnSpc>
              <a:buNone/>
            </a:pPr>
            <a:r>
              <a:rPr lang="de-DE" sz="1800" dirty="0"/>
              <a:t>8.7.5  L’Hotellier-Schnellkupplung</a:t>
            </a:r>
            <a:endParaRPr lang="de-DE" sz="1400" dirty="0"/>
          </a:p>
        </p:txBody>
      </p:sp>
      <p:sp>
        <p:nvSpPr>
          <p:cNvPr id="5" name="Textplatzhalter 4">
            <a:extLst>
              <a:ext uri="{FF2B5EF4-FFF2-40B4-BE49-F238E27FC236}">
                <a16:creationId xmlns:a16="http://schemas.microsoft.com/office/drawing/2014/main" id="{88524DD0-A3CF-A197-8316-FDC1C35D6C5E}"/>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8673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8F083-F8DF-48E3-9349-CAA3290A6129}"/>
              </a:ext>
            </a:extLst>
          </p:cNvPr>
          <p:cNvSpPr>
            <a:spLocks noGrp="1"/>
          </p:cNvSpPr>
          <p:nvPr>
            <p:ph type="title"/>
          </p:nvPr>
        </p:nvSpPr>
        <p:spPr/>
        <p:txBody>
          <a:bodyPr>
            <a:normAutofit fontScale="90000"/>
          </a:bodyPr>
          <a:lstStyle/>
          <a:p>
            <a:r>
              <a:rPr lang="de-DE" dirty="0"/>
              <a:t>Höhenleitwerksbefestigung</a:t>
            </a:r>
          </a:p>
        </p:txBody>
      </p:sp>
      <p:pic>
        <p:nvPicPr>
          <p:cNvPr id="4098" name="Picture 2">
            <a:extLst>
              <a:ext uri="{FF2B5EF4-FFF2-40B4-BE49-F238E27FC236}">
                <a16:creationId xmlns:a16="http://schemas.microsoft.com/office/drawing/2014/main" id="{A4A32568-3843-4E38-B55A-34599C9708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73213" y="1472406"/>
            <a:ext cx="9001125" cy="4391025"/>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4927C89A-19D4-4B25-A295-3102BB405EC2}"/>
              </a:ext>
            </a:extLst>
          </p:cNvPr>
          <p:cNvSpPr>
            <a:spLocks noGrp="1"/>
          </p:cNvSpPr>
          <p:nvPr>
            <p:ph type="sldNum" sz="quarter" idx="12"/>
          </p:nvPr>
        </p:nvSpPr>
        <p:spPr/>
        <p:txBody>
          <a:bodyPr/>
          <a:lstStyle/>
          <a:p>
            <a:fld id="{EA7A0297-C0D7-4773-8C33-4B8B14BC8223}" type="slidenum">
              <a:rPr lang="de-DE" smtClean="0"/>
              <a:t>15</a:t>
            </a:fld>
            <a:endParaRPr lang="de-DE" dirty="0"/>
          </a:p>
        </p:txBody>
      </p:sp>
      <p:sp>
        <p:nvSpPr>
          <p:cNvPr id="5" name="Textfeld 4">
            <a:extLst>
              <a:ext uri="{FF2B5EF4-FFF2-40B4-BE49-F238E27FC236}">
                <a16:creationId xmlns:a16="http://schemas.microsoft.com/office/drawing/2014/main" id="{FDCB079C-ECEF-4C4D-97FD-504D2F29EEE5}"/>
              </a:ext>
            </a:extLst>
          </p:cNvPr>
          <p:cNvSpPr txBox="1"/>
          <p:nvPr/>
        </p:nvSpPr>
        <p:spPr>
          <a:xfrm>
            <a:off x="3477718" y="1855500"/>
            <a:ext cx="2618282" cy="369332"/>
          </a:xfrm>
          <a:prstGeom prst="rect">
            <a:avLst/>
          </a:prstGeom>
          <a:solidFill>
            <a:srgbClr val="77684B"/>
          </a:solidFill>
        </p:spPr>
        <p:txBody>
          <a:bodyPr wrap="square" rtlCol="0">
            <a:spAutoFit/>
          </a:bodyPr>
          <a:lstStyle/>
          <a:p>
            <a:pPr algn="ctr"/>
            <a:r>
              <a:rPr lang="de-DE" dirty="0">
                <a:solidFill>
                  <a:schemeClr val="bg1"/>
                </a:solidFill>
              </a:rPr>
              <a:t>Dreipunkt-Befestigung </a:t>
            </a:r>
          </a:p>
        </p:txBody>
      </p:sp>
      <p:sp>
        <p:nvSpPr>
          <p:cNvPr id="6" name="Textfeld 5">
            <a:extLst>
              <a:ext uri="{FF2B5EF4-FFF2-40B4-BE49-F238E27FC236}">
                <a16:creationId xmlns:a16="http://schemas.microsoft.com/office/drawing/2014/main" id="{D8FC4F20-5E46-4B83-ACFA-7BCA35CB57FB}"/>
              </a:ext>
            </a:extLst>
          </p:cNvPr>
          <p:cNvSpPr txBox="1"/>
          <p:nvPr/>
        </p:nvSpPr>
        <p:spPr>
          <a:xfrm>
            <a:off x="7759600" y="6291295"/>
            <a:ext cx="3884007" cy="276999"/>
          </a:xfrm>
          <a:prstGeom prst="rect">
            <a:avLst/>
          </a:prstGeom>
          <a:noFill/>
        </p:spPr>
        <p:txBody>
          <a:bodyPr wrap="square">
            <a:spAutoFit/>
          </a:bodyPr>
          <a:lstStyle/>
          <a:p>
            <a:pPr algn="r"/>
            <a:r>
              <a:rPr lang="de-DE" sz="1200" dirty="0"/>
              <a:t>Quelle: </a:t>
            </a:r>
            <a:r>
              <a:rPr lang="de-DE" sz="1200" dirty="0">
                <a:solidFill>
                  <a:srgbClr val="0563C1"/>
                </a:solidFill>
                <a:hlinkClick r:id="rId3">
                  <a:extLst>
                    <a:ext uri="{A12FA001-AC4F-418D-AE19-62706E023703}">
                      <ahyp:hlinkClr xmlns:ahyp="http://schemas.microsoft.com/office/drawing/2018/hyperlinkcolor" val="tx"/>
                    </a:ext>
                  </a:extLst>
                </a:hlinkClick>
              </a:rPr>
              <a:t>8.1 Constructies</a:t>
            </a:r>
            <a:r>
              <a:rPr lang="de-DE" sz="1200" dirty="0">
                <a:hlinkClick r:id="rId3">
                  <a:extLst>
                    <a:ext uri="{A12FA001-AC4F-418D-AE19-62706E023703}">
                      <ahyp:hlinkClr xmlns:ahyp="http://schemas.microsoft.com/office/drawing/2018/hyperlinkcolor" val="tx"/>
                    </a:ext>
                  </a:extLst>
                </a:hlinkClick>
              </a:rPr>
              <a:t> (zweefvliegopleiding.nl)</a:t>
            </a:r>
            <a:endParaRPr lang="de-DE" sz="1200" dirty="0"/>
          </a:p>
        </p:txBody>
      </p:sp>
      <p:sp>
        <p:nvSpPr>
          <p:cNvPr id="4" name="Textfeld 3">
            <a:extLst>
              <a:ext uri="{FF2B5EF4-FFF2-40B4-BE49-F238E27FC236}">
                <a16:creationId xmlns:a16="http://schemas.microsoft.com/office/drawing/2014/main" id="{BFDB1E60-2C54-C851-A3C2-982D0CEB2F5A}"/>
              </a:ext>
            </a:extLst>
          </p:cNvPr>
          <p:cNvSpPr txBox="1"/>
          <p:nvPr/>
        </p:nvSpPr>
        <p:spPr>
          <a:xfrm>
            <a:off x="9417817" y="5601821"/>
            <a:ext cx="1200970" cy="261610"/>
          </a:xfrm>
          <a:prstGeom prst="rect">
            <a:avLst/>
          </a:prstGeom>
          <a:noFill/>
        </p:spPr>
        <p:txBody>
          <a:bodyPr wrap="none" rtlCol="0">
            <a:spAutoFit/>
          </a:bodyPr>
          <a:lstStyle/>
          <a:p>
            <a:r>
              <a:rPr lang="de-DE" sz="1100" dirty="0"/>
              <a:t>Foto: Tannenberg</a:t>
            </a:r>
          </a:p>
        </p:txBody>
      </p:sp>
    </p:spTree>
    <p:extLst>
      <p:ext uri="{BB962C8B-B14F-4D97-AF65-F5344CB8AC3E}">
        <p14:creationId xmlns:p14="http://schemas.microsoft.com/office/powerpoint/2010/main" val="410966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BFB46-5210-41A3-878E-0837D3183EAB}"/>
              </a:ext>
            </a:extLst>
          </p:cNvPr>
          <p:cNvSpPr>
            <a:spLocks noGrp="1"/>
          </p:cNvSpPr>
          <p:nvPr>
            <p:ph type="title"/>
          </p:nvPr>
        </p:nvSpPr>
        <p:spPr/>
        <p:txBody>
          <a:bodyPr>
            <a:noAutofit/>
          </a:bodyPr>
          <a:lstStyle/>
          <a:p>
            <a:r>
              <a:rPr lang="de-DE" sz="2400" dirty="0"/>
              <a:t>Höhenleitwerk Schraube mit Sicherungsfeder</a:t>
            </a:r>
          </a:p>
        </p:txBody>
      </p:sp>
      <p:pic>
        <p:nvPicPr>
          <p:cNvPr id="5122" name="Picture 2">
            <a:extLst>
              <a:ext uri="{FF2B5EF4-FFF2-40B4-BE49-F238E27FC236}">
                <a16:creationId xmlns:a16="http://schemas.microsoft.com/office/drawing/2014/main" id="{AB61CF97-D5DB-4B78-9A7F-AF26153927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39119" y="892175"/>
            <a:ext cx="9869312" cy="5551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85CE33D7-65EF-4797-A883-B52DEC697466}"/>
              </a:ext>
            </a:extLst>
          </p:cNvPr>
          <p:cNvSpPr txBox="1"/>
          <p:nvPr/>
        </p:nvSpPr>
        <p:spPr>
          <a:xfrm>
            <a:off x="9738147" y="6166664"/>
            <a:ext cx="1270284" cy="276999"/>
          </a:xfrm>
          <a:prstGeom prst="rect">
            <a:avLst/>
          </a:prstGeom>
          <a:noFill/>
        </p:spPr>
        <p:txBody>
          <a:bodyPr wrap="none" rtlCol="0">
            <a:spAutoFit/>
          </a:bodyPr>
          <a:lstStyle/>
          <a:p>
            <a:r>
              <a:rPr lang="de-DE" sz="1200" i="1" dirty="0"/>
              <a:t>Foto: Tannenberg</a:t>
            </a:r>
          </a:p>
        </p:txBody>
      </p:sp>
    </p:spTree>
    <p:extLst>
      <p:ext uri="{BB962C8B-B14F-4D97-AF65-F5344CB8AC3E}">
        <p14:creationId xmlns:p14="http://schemas.microsoft.com/office/powerpoint/2010/main" val="58535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81AC6-B117-4696-920F-BD5C8614DCB7}"/>
              </a:ext>
            </a:extLst>
          </p:cNvPr>
          <p:cNvSpPr>
            <a:spLocks noGrp="1"/>
          </p:cNvSpPr>
          <p:nvPr>
            <p:ph type="title"/>
          </p:nvPr>
        </p:nvSpPr>
        <p:spPr/>
        <p:txBody>
          <a:bodyPr>
            <a:normAutofit fontScale="90000"/>
          </a:bodyPr>
          <a:lstStyle/>
          <a:p>
            <a:r>
              <a:rPr lang="de-DE" dirty="0"/>
              <a:t>Anschluss des Höhenruders</a:t>
            </a:r>
          </a:p>
        </p:txBody>
      </p:sp>
      <p:pic>
        <p:nvPicPr>
          <p:cNvPr id="1026" name="Picture 2">
            <a:extLst>
              <a:ext uri="{FF2B5EF4-FFF2-40B4-BE49-F238E27FC236}">
                <a16:creationId xmlns:a16="http://schemas.microsoft.com/office/drawing/2014/main" id="{B320B034-6F62-4D10-AABE-64E26438C1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18" b="19325"/>
          <a:stretch/>
        </p:blipFill>
        <p:spPr bwMode="auto">
          <a:xfrm>
            <a:off x="838200" y="1225826"/>
            <a:ext cx="10515600" cy="4951137"/>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250F6A51-EB09-4BD3-993C-7DE5CDCC9E39}"/>
              </a:ext>
            </a:extLst>
          </p:cNvPr>
          <p:cNvSpPr txBox="1"/>
          <p:nvPr/>
        </p:nvSpPr>
        <p:spPr>
          <a:xfrm>
            <a:off x="10083516" y="5899964"/>
            <a:ext cx="1270284" cy="276999"/>
          </a:xfrm>
          <a:prstGeom prst="rect">
            <a:avLst/>
          </a:prstGeom>
          <a:noFill/>
        </p:spPr>
        <p:txBody>
          <a:bodyPr wrap="none" rtlCol="0">
            <a:spAutoFit/>
          </a:bodyPr>
          <a:lstStyle/>
          <a:p>
            <a:r>
              <a:rPr lang="de-DE" sz="1200" i="1" dirty="0"/>
              <a:t>Foto: Tannenberg</a:t>
            </a:r>
          </a:p>
        </p:txBody>
      </p:sp>
    </p:spTree>
    <p:extLst>
      <p:ext uri="{BB962C8B-B14F-4D97-AF65-F5344CB8AC3E}">
        <p14:creationId xmlns:p14="http://schemas.microsoft.com/office/powerpoint/2010/main" val="63688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9281125-BD54-40AF-BD88-4D69113B9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611"/>
          <a:stretch/>
        </p:blipFill>
        <p:spPr bwMode="auto">
          <a:xfrm rot="16200000">
            <a:off x="3455998" y="889009"/>
            <a:ext cx="5280005" cy="5514975"/>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a:extLst>
              <a:ext uri="{FF2B5EF4-FFF2-40B4-BE49-F238E27FC236}">
                <a16:creationId xmlns:a16="http://schemas.microsoft.com/office/drawing/2014/main" id="{ED753C3F-F9F3-4DDB-A26E-8FC82B4682B4}"/>
              </a:ext>
            </a:extLst>
          </p:cNvPr>
          <p:cNvSpPr/>
          <p:nvPr/>
        </p:nvSpPr>
        <p:spPr>
          <a:xfrm>
            <a:off x="3914588" y="859116"/>
            <a:ext cx="466165" cy="3282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726C8CCA-4D2A-4D68-B8A0-FF5A39AF8A94}"/>
              </a:ext>
            </a:extLst>
          </p:cNvPr>
          <p:cNvSpPr/>
          <p:nvPr/>
        </p:nvSpPr>
        <p:spPr>
          <a:xfrm>
            <a:off x="4723746" y="783888"/>
            <a:ext cx="643125" cy="2293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C5622019-E6A3-45F8-B071-B321072CF1EA}"/>
              </a:ext>
            </a:extLst>
          </p:cNvPr>
          <p:cNvSpPr/>
          <p:nvPr/>
        </p:nvSpPr>
        <p:spPr>
          <a:xfrm>
            <a:off x="6000376" y="859117"/>
            <a:ext cx="445248" cy="1806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a:extLst>
              <a:ext uri="{FF2B5EF4-FFF2-40B4-BE49-F238E27FC236}">
                <a16:creationId xmlns:a16="http://schemas.microsoft.com/office/drawing/2014/main" id="{A1A1CF56-B5C7-4C1D-A589-AE63632799E0}"/>
              </a:ext>
            </a:extLst>
          </p:cNvPr>
          <p:cNvSpPr txBox="1"/>
          <p:nvPr/>
        </p:nvSpPr>
        <p:spPr>
          <a:xfrm>
            <a:off x="2531036" y="2863333"/>
            <a:ext cx="2021214" cy="646331"/>
          </a:xfrm>
          <a:prstGeom prst="rect">
            <a:avLst/>
          </a:prstGeom>
          <a:solidFill>
            <a:schemeClr val="bg1"/>
          </a:solidFill>
        </p:spPr>
        <p:txBody>
          <a:bodyPr wrap="square" rtlCol="0">
            <a:spAutoFit/>
          </a:bodyPr>
          <a:lstStyle/>
          <a:p>
            <a:r>
              <a:rPr lang="de-DE" dirty="0"/>
              <a:t>Kugelkopfmulde mit Andruckfläche</a:t>
            </a:r>
          </a:p>
        </p:txBody>
      </p:sp>
      <p:sp>
        <p:nvSpPr>
          <p:cNvPr id="13" name="Textfeld 12">
            <a:extLst>
              <a:ext uri="{FF2B5EF4-FFF2-40B4-BE49-F238E27FC236}">
                <a16:creationId xmlns:a16="http://schemas.microsoft.com/office/drawing/2014/main" id="{75206721-B64E-4823-BEA2-3BEF517188A2}"/>
              </a:ext>
            </a:extLst>
          </p:cNvPr>
          <p:cNvSpPr txBox="1"/>
          <p:nvPr/>
        </p:nvSpPr>
        <p:spPr>
          <a:xfrm>
            <a:off x="6000376" y="2359675"/>
            <a:ext cx="751729" cy="369332"/>
          </a:xfrm>
          <a:prstGeom prst="rect">
            <a:avLst/>
          </a:prstGeom>
          <a:solidFill>
            <a:schemeClr val="bg1"/>
          </a:solidFill>
        </p:spPr>
        <p:txBody>
          <a:bodyPr wrap="square" rtlCol="0">
            <a:spAutoFit/>
          </a:bodyPr>
          <a:lstStyle/>
          <a:p>
            <a:r>
              <a:rPr lang="de-DE" dirty="0"/>
              <a:t>Feder</a:t>
            </a:r>
          </a:p>
        </p:txBody>
      </p:sp>
      <p:sp>
        <p:nvSpPr>
          <p:cNvPr id="14" name="Textfeld 13">
            <a:extLst>
              <a:ext uri="{FF2B5EF4-FFF2-40B4-BE49-F238E27FC236}">
                <a16:creationId xmlns:a16="http://schemas.microsoft.com/office/drawing/2014/main" id="{EBE5E3FC-57A4-4382-B1E1-EEDC9A46ECF4}"/>
              </a:ext>
            </a:extLst>
          </p:cNvPr>
          <p:cNvSpPr txBox="1"/>
          <p:nvPr/>
        </p:nvSpPr>
        <p:spPr>
          <a:xfrm>
            <a:off x="4577650" y="2346692"/>
            <a:ext cx="1101351" cy="646331"/>
          </a:xfrm>
          <a:prstGeom prst="rect">
            <a:avLst/>
          </a:prstGeom>
          <a:solidFill>
            <a:schemeClr val="bg1"/>
          </a:solidFill>
        </p:spPr>
        <p:txBody>
          <a:bodyPr wrap="square" rtlCol="0">
            <a:spAutoFit/>
          </a:bodyPr>
          <a:lstStyle/>
          <a:p>
            <a:r>
              <a:rPr lang="de-DE" dirty="0"/>
              <a:t>Keil mit Druckstift</a:t>
            </a:r>
          </a:p>
        </p:txBody>
      </p:sp>
      <p:sp>
        <p:nvSpPr>
          <p:cNvPr id="2" name="Titel 1">
            <a:extLst>
              <a:ext uri="{FF2B5EF4-FFF2-40B4-BE49-F238E27FC236}">
                <a16:creationId xmlns:a16="http://schemas.microsoft.com/office/drawing/2014/main" id="{E1E35F77-B406-46C3-85D0-2EECD3D282EC}"/>
              </a:ext>
            </a:extLst>
          </p:cNvPr>
          <p:cNvSpPr>
            <a:spLocks noGrp="1"/>
          </p:cNvSpPr>
          <p:nvPr>
            <p:ph type="title"/>
          </p:nvPr>
        </p:nvSpPr>
        <p:spPr/>
        <p:txBody>
          <a:bodyPr>
            <a:normAutofit fontScale="90000"/>
          </a:bodyPr>
          <a:lstStyle/>
          <a:p>
            <a:r>
              <a:rPr lang="de-DE" dirty="0"/>
              <a:t>l'Hotellier Schnellverschluß</a:t>
            </a:r>
          </a:p>
        </p:txBody>
      </p:sp>
    </p:spTree>
    <p:extLst>
      <p:ext uri="{BB962C8B-B14F-4D97-AF65-F5344CB8AC3E}">
        <p14:creationId xmlns:p14="http://schemas.microsoft.com/office/powerpoint/2010/main" val="88174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7BC54A-26A8-4FFD-BC8F-410262D2704D}"/>
              </a:ext>
            </a:extLst>
          </p:cNvPr>
          <p:cNvSpPr>
            <a:spLocks noGrp="1"/>
          </p:cNvSpPr>
          <p:nvPr>
            <p:ph type="title"/>
          </p:nvPr>
        </p:nvSpPr>
        <p:spPr/>
        <p:txBody>
          <a:bodyPr>
            <a:normAutofit fontScale="90000"/>
          </a:bodyPr>
          <a:lstStyle/>
          <a:p>
            <a:r>
              <a:rPr lang="de-DE" dirty="0"/>
              <a:t>Tägliche Kontrolle</a:t>
            </a:r>
          </a:p>
        </p:txBody>
      </p:sp>
      <p:pic>
        <p:nvPicPr>
          <p:cNvPr id="5" name="Inhaltsplatzhalter 4">
            <a:extLst>
              <a:ext uri="{FF2B5EF4-FFF2-40B4-BE49-F238E27FC236}">
                <a16:creationId xmlns:a16="http://schemas.microsoft.com/office/drawing/2014/main" id="{D30D7A4D-C0F9-47C3-B004-C059C40D747A}"/>
              </a:ext>
            </a:extLst>
          </p:cNvPr>
          <p:cNvPicPr>
            <a:picLocks noGrp="1" noChangeAspect="1"/>
          </p:cNvPicPr>
          <p:nvPr>
            <p:ph sz="half" idx="1"/>
          </p:nvPr>
        </p:nvPicPr>
        <p:blipFill>
          <a:blip r:embed="rId2"/>
          <a:stretch>
            <a:fillRect/>
          </a:stretch>
        </p:blipFill>
        <p:spPr>
          <a:xfrm>
            <a:off x="974652" y="1239838"/>
            <a:ext cx="4908696" cy="4937125"/>
          </a:xfrm>
        </p:spPr>
      </p:pic>
      <p:sp>
        <p:nvSpPr>
          <p:cNvPr id="6" name="Inhaltsplatzhalter 5">
            <a:extLst>
              <a:ext uri="{FF2B5EF4-FFF2-40B4-BE49-F238E27FC236}">
                <a16:creationId xmlns:a16="http://schemas.microsoft.com/office/drawing/2014/main" id="{5276007D-BA79-4015-A7E1-76195C7D65F9}"/>
              </a:ext>
            </a:extLst>
          </p:cNvPr>
          <p:cNvSpPr>
            <a:spLocks noGrp="1"/>
          </p:cNvSpPr>
          <p:nvPr>
            <p:ph sz="half" idx="2"/>
          </p:nvPr>
        </p:nvSpPr>
        <p:spPr/>
        <p:txBody>
          <a:bodyPr/>
          <a:lstStyle/>
          <a:p>
            <a:endParaRPr lang="de-DE" dirty="0"/>
          </a:p>
          <a:p>
            <a:endParaRPr lang="de-DE" dirty="0"/>
          </a:p>
          <a:p>
            <a:r>
              <a:rPr lang="de-DE" dirty="0"/>
              <a:t>1) Innenraumkontrolle (FOD, Gute, ..) und Außenkontrolle (Reifen, Statik)</a:t>
            </a:r>
          </a:p>
          <a:p>
            <a:r>
              <a:rPr lang="de-DE" dirty="0"/>
              <a:t>2) Linkes Querruderfunktion und Anschlüsse</a:t>
            </a:r>
          </a:p>
          <a:p>
            <a:r>
              <a:rPr lang="de-DE" dirty="0"/>
              <a:t>3) Linke Bremsklappen und Anschlüsse</a:t>
            </a:r>
          </a:p>
          <a:p>
            <a:r>
              <a:rPr lang="de-DE" dirty="0"/>
              <a:t>4) Rumpf Beschädigung, Statik</a:t>
            </a:r>
          </a:p>
          <a:p>
            <a:r>
              <a:rPr lang="de-DE" dirty="0"/>
              <a:t>5) Seitenruder und Sporn</a:t>
            </a:r>
          </a:p>
          <a:p>
            <a:r>
              <a:rPr lang="de-DE" dirty="0"/>
              <a:t>6) Höhenruder und Anschlüsse</a:t>
            </a:r>
          </a:p>
          <a:p>
            <a:r>
              <a:rPr lang="de-DE" dirty="0"/>
              <a:t>7) Rechte Bremsklappe und Anschlüsse</a:t>
            </a:r>
          </a:p>
          <a:p>
            <a:r>
              <a:rPr lang="de-DE" dirty="0"/>
              <a:t>8) Rechtes Querruder und Anschlüsse</a:t>
            </a:r>
          </a:p>
          <a:p>
            <a:r>
              <a:rPr lang="de-DE" dirty="0"/>
              <a:t>9) Staurohr und Symmetrie der Flächen</a:t>
            </a:r>
          </a:p>
          <a:p>
            <a:endParaRPr lang="de-DE" dirty="0"/>
          </a:p>
          <a:p>
            <a:endParaRPr lang="de-DE" dirty="0"/>
          </a:p>
        </p:txBody>
      </p:sp>
    </p:spTree>
    <p:extLst>
      <p:ext uri="{BB962C8B-B14F-4D97-AF65-F5344CB8AC3E}">
        <p14:creationId xmlns:p14="http://schemas.microsoft.com/office/powerpoint/2010/main" val="189558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1800" dirty="0">
                <a:solidFill>
                  <a:schemeClr val="bg1">
                    <a:lumMod val="75000"/>
                  </a:schemeClr>
                </a:solidFill>
              </a:rPr>
              <a:t>8.1	Flugzeugzelle </a:t>
            </a:r>
          </a:p>
          <a:p>
            <a:pPr marL="806450" indent="4763">
              <a:lnSpc>
                <a:spcPct val="100000"/>
              </a:lnSpc>
              <a:spcBef>
                <a:spcPts val="300"/>
              </a:spcBef>
              <a:spcAft>
                <a:spcPts val="600"/>
              </a:spcAft>
              <a:buNone/>
            </a:pPr>
            <a:r>
              <a:rPr lang="en-US" sz="1600" i="1" dirty="0">
                <a:solidFill>
                  <a:schemeClr val="bg1">
                    <a:lumMod val="75000"/>
                  </a:schemeClr>
                </a:solidFill>
              </a:rPr>
              <a:t>Airframe </a:t>
            </a:r>
          </a:p>
          <a:p>
            <a:pPr marL="541338" indent="-541338">
              <a:lnSpc>
                <a:spcPct val="100000"/>
              </a:lnSpc>
              <a:buNone/>
            </a:pPr>
            <a:r>
              <a:rPr lang="de-DE" sz="1800" dirty="0">
                <a:solidFill>
                  <a:schemeClr val="bg1">
                    <a:lumMod val="75000"/>
                  </a:schemeClr>
                </a:solidFill>
              </a:rPr>
              <a:t>8.2	Bauarten, Belastung und Beanspruchung der Struktur</a:t>
            </a:r>
          </a:p>
          <a:p>
            <a:pPr marL="806450" indent="4763">
              <a:lnSpc>
                <a:spcPct val="100000"/>
              </a:lnSpc>
              <a:spcBef>
                <a:spcPts val="300"/>
              </a:spcBef>
              <a:spcAft>
                <a:spcPts val="600"/>
              </a:spcAft>
              <a:buNone/>
            </a:pPr>
            <a:r>
              <a:rPr lang="en-US" sz="1600" i="1" dirty="0">
                <a:solidFill>
                  <a:schemeClr val="bg1">
                    <a:lumMod val="75000"/>
                  </a:schemeClr>
                </a:solidFill>
              </a:rPr>
              <a:t>System design, loads and stresses </a:t>
            </a:r>
            <a:endParaRPr lang="de-DE" sz="1600" i="1" dirty="0">
              <a:solidFill>
                <a:schemeClr val="bg1">
                  <a:lumMod val="75000"/>
                </a:schemeClr>
              </a:solidFill>
            </a:endParaRPr>
          </a:p>
          <a:p>
            <a:pPr marL="541338" indent="-541338">
              <a:lnSpc>
                <a:spcPct val="100000"/>
              </a:lnSpc>
              <a:buNone/>
            </a:pPr>
            <a:r>
              <a:rPr lang="de-DE" sz="1800" dirty="0">
                <a:solidFill>
                  <a:schemeClr val="bg1">
                    <a:lumMod val="75000"/>
                  </a:schemeClr>
                </a:solidFill>
              </a:rPr>
              <a:t>8.3	Fahrwerk, Räder, Reifen und Bremsen</a:t>
            </a:r>
          </a:p>
          <a:p>
            <a:pPr marL="806450" indent="4763">
              <a:lnSpc>
                <a:spcPct val="100000"/>
              </a:lnSpc>
              <a:spcBef>
                <a:spcPts val="300"/>
              </a:spcBef>
              <a:spcAft>
                <a:spcPts val="600"/>
              </a:spcAft>
              <a:buNone/>
            </a:pPr>
            <a:r>
              <a:rPr lang="en-US" sz="1600" i="1" dirty="0">
                <a:solidFill>
                  <a:schemeClr val="bg1">
                    <a:lumMod val="75000"/>
                  </a:schemeClr>
                </a:solidFill>
              </a:rPr>
              <a:t>Landing gear, wheels, tyres and brakes </a:t>
            </a:r>
            <a:endParaRPr lang="de-DE" sz="1600" i="1" dirty="0">
              <a:solidFill>
                <a:schemeClr val="bg1">
                  <a:lumMod val="75000"/>
                </a:schemeClr>
              </a:solidFill>
            </a:endParaRPr>
          </a:p>
          <a:p>
            <a:pPr marL="541338" indent="-541338">
              <a:lnSpc>
                <a:spcPct val="100000"/>
              </a:lnSpc>
              <a:buNone/>
            </a:pPr>
            <a:r>
              <a:rPr lang="de-DE" sz="1800" dirty="0">
                <a:solidFill>
                  <a:schemeClr val="bg1">
                    <a:lumMod val="75000"/>
                  </a:schemeClr>
                </a:solidFill>
              </a:rPr>
              <a:t>8.4	Masse und Schwerpunkt</a:t>
            </a:r>
          </a:p>
          <a:p>
            <a:pPr marL="806450" indent="4763">
              <a:lnSpc>
                <a:spcPct val="100000"/>
              </a:lnSpc>
              <a:spcBef>
                <a:spcPts val="300"/>
              </a:spcBef>
              <a:spcAft>
                <a:spcPts val="600"/>
              </a:spcAft>
              <a:buNone/>
            </a:pPr>
            <a:r>
              <a:rPr lang="en-US" sz="1600" i="1" dirty="0">
                <a:solidFill>
                  <a:schemeClr val="bg1">
                    <a:lumMod val="75000"/>
                  </a:schemeClr>
                </a:solidFill>
              </a:rPr>
              <a:t>Mass and balance </a:t>
            </a:r>
          </a:p>
          <a:p>
            <a:pPr marL="541338" indent="-541338">
              <a:lnSpc>
                <a:spcPct val="100000"/>
              </a:lnSpc>
              <a:buNone/>
            </a:pPr>
            <a:r>
              <a:rPr lang="de-DE" sz="1800" dirty="0">
                <a:solidFill>
                  <a:schemeClr val="bg1">
                    <a:lumMod val="75000"/>
                  </a:schemeClr>
                </a:solidFill>
              </a:rPr>
              <a:t>8.5	Steuerung</a:t>
            </a:r>
          </a:p>
          <a:p>
            <a:pPr marL="806450" indent="4763">
              <a:lnSpc>
                <a:spcPct val="100000"/>
              </a:lnSpc>
              <a:spcBef>
                <a:spcPts val="300"/>
              </a:spcBef>
              <a:spcAft>
                <a:spcPts val="600"/>
              </a:spcAft>
              <a:buNone/>
            </a:pPr>
            <a:r>
              <a:rPr lang="en-US" sz="1600" i="1" dirty="0">
                <a:solidFill>
                  <a:schemeClr val="bg1">
                    <a:lumMod val="75000"/>
                  </a:schemeClr>
                </a:solidFill>
              </a:rPr>
              <a:t>Flight controls</a:t>
            </a:r>
            <a:endParaRPr lang="de-DE" sz="1600" i="1" dirty="0">
              <a:solidFill>
                <a:schemeClr val="bg1">
                  <a:lumMod val="75000"/>
                </a:schemeClr>
              </a:solidFill>
            </a:endParaRPr>
          </a:p>
          <a:p>
            <a:pPr marL="541338" indent="-541338">
              <a:lnSpc>
                <a:spcPct val="100000"/>
              </a:lnSpc>
              <a:buNone/>
            </a:pPr>
            <a:r>
              <a:rPr lang="de-DE" sz="1800" dirty="0">
                <a:solidFill>
                  <a:schemeClr val="bg1">
                    <a:lumMod val="75000"/>
                  </a:schemeClr>
                </a:solidFill>
              </a:rPr>
              <a:t>8.6	Instrumentierung</a:t>
            </a:r>
          </a:p>
          <a:p>
            <a:pPr marL="806450" indent="4763">
              <a:lnSpc>
                <a:spcPct val="100000"/>
              </a:lnSpc>
              <a:spcBef>
                <a:spcPts val="300"/>
              </a:spcBef>
              <a:spcAft>
                <a:spcPts val="600"/>
              </a:spcAft>
              <a:buNone/>
            </a:pPr>
            <a:r>
              <a:rPr lang="en-US" sz="1600" i="1" dirty="0">
                <a:solidFill>
                  <a:schemeClr val="bg1">
                    <a:lumMod val="75000"/>
                  </a:schemeClr>
                </a:solidFill>
              </a:rPr>
              <a:t>Instruments</a:t>
            </a:r>
            <a:endParaRPr lang="de-DE" sz="1600" i="1" dirty="0">
              <a:solidFill>
                <a:schemeClr val="bg1">
                  <a:lumMod val="75000"/>
                </a:schemeClr>
              </a:solidFill>
            </a:endParaRPr>
          </a:p>
          <a:p>
            <a:pPr marL="541338" indent="-541338">
              <a:lnSpc>
                <a:spcPct val="100000"/>
              </a:lnSpc>
              <a:buNone/>
            </a:pPr>
            <a:r>
              <a:rPr lang="de-DE" sz="1800" dirty="0"/>
              <a:t>8.7	Aufrüsten von Segelflugzeugen, Ruderanschlüsse</a:t>
            </a:r>
          </a:p>
          <a:p>
            <a:pPr marL="806450" indent="4763">
              <a:lnSpc>
                <a:spcPct val="100000"/>
              </a:lnSpc>
              <a:spcBef>
                <a:spcPts val="300"/>
              </a:spcBef>
              <a:spcAft>
                <a:spcPts val="600"/>
              </a:spcAft>
              <a:buNone/>
            </a:pPr>
            <a:r>
              <a:rPr lang="en-US" sz="1600" i="1" dirty="0">
                <a:solidFill>
                  <a:srgbClr val="044C96"/>
                </a:solidFill>
              </a:rPr>
              <a:t>Rigging of aircraft, connection of control surfaces</a:t>
            </a:r>
            <a:endParaRPr lang="de-DE" sz="1800" dirty="0"/>
          </a:p>
        </p:txBody>
      </p:sp>
      <p:sp>
        <p:nvSpPr>
          <p:cNvPr id="8" name="Inhaltsplatzhalter 7">
            <a:extLst>
              <a:ext uri="{FF2B5EF4-FFF2-40B4-BE49-F238E27FC236}">
                <a16:creationId xmlns:a16="http://schemas.microsoft.com/office/drawing/2014/main" id="{31FCA577-669C-4922-8123-B172E19636C3}"/>
              </a:ext>
            </a:extLst>
          </p:cNvPr>
          <p:cNvSpPr>
            <a:spLocks noGrp="1"/>
          </p:cNvSpPr>
          <p:nvPr>
            <p:ph sz="half" idx="2"/>
          </p:nvPr>
        </p:nvSpPr>
        <p:spPr/>
        <p:txBody>
          <a:bodyPr>
            <a:normAutofit/>
          </a:bodyPr>
          <a:lstStyle/>
          <a:p>
            <a:pPr marL="541338" indent="-541338">
              <a:buNone/>
            </a:pPr>
            <a:r>
              <a:rPr lang="de-DE" sz="1800" dirty="0">
                <a:solidFill>
                  <a:schemeClr val="bg1">
                    <a:lumMod val="75000"/>
                  </a:schemeClr>
                </a:solidFill>
              </a:rPr>
              <a:t>8.8	Handbücher und Betriebsanweisungen</a:t>
            </a:r>
          </a:p>
          <a:p>
            <a:pPr marL="806450" indent="4763">
              <a:spcBef>
                <a:spcPts val="300"/>
              </a:spcBef>
              <a:spcAft>
                <a:spcPts val="600"/>
              </a:spcAft>
              <a:buNone/>
            </a:pPr>
            <a:r>
              <a:rPr lang="en-US" sz="1600" i="1" dirty="0">
                <a:solidFill>
                  <a:schemeClr val="bg1">
                    <a:lumMod val="75000"/>
                  </a:schemeClr>
                </a:solidFill>
              </a:rPr>
              <a:t>Manuals and documents </a:t>
            </a:r>
          </a:p>
          <a:p>
            <a:pPr marL="541338" indent="-541338">
              <a:buNone/>
            </a:pPr>
            <a:r>
              <a:rPr lang="de-DE" sz="1800" dirty="0">
                <a:solidFill>
                  <a:schemeClr val="bg1">
                    <a:lumMod val="75000"/>
                  </a:schemeClr>
                </a:solidFill>
              </a:rPr>
              <a:t>8.9	Lufttüchtigkeit und Instandhaltung</a:t>
            </a:r>
          </a:p>
          <a:p>
            <a:pPr marL="806450" indent="4763">
              <a:spcBef>
                <a:spcPts val="300"/>
              </a:spcBef>
              <a:spcAft>
                <a:spcPts val="600"/>
              </a:spcAft>
              <a:buNone/>
            </a:pPr>
            <a:r>
              <a:rPr lang="en-US" sz="1600" i="1" dirty="0">
                <a:solidFill>
                  <a:schemeClr val="bg1">
                    <a:lumMod val="75000"/>
                  </a:schemeClr>
                </a:solidFill>
              </a:rPr>
              <a:t>Airworthiness and maintenance </a:t>
            </a:r>
            <a:endParaRPr lang="de-DE" sz="1600" i="1" dirty="0">
              <a:solidFill>
                <a:schemeClr val="bg1">
                  <a:lumMod val="75000"/>
                </a:schemeClr>
              </a:solidFill>
            </a:endParaRPr>
          </a:p>
          <a:p>
            <a:pPr marL="541338" indent="-541338">
              <a:buNone/>
            </a:pPr>
            <a:r>
              <a:rPr lang="de-DE" sz="1800" dirty="0">
                <a:solidFill>
                  <a:schemeClr val="bg1">
                    <a:lumMod val="75000"/>
                  </a:schemeClr>
                </a:solidFill>
              </a:rPr>
              <a:t>8.10	Zelle, Motoren und Propeller</a:t>
            </a:r>
          </a:p>
          <a:p>
            <a:pPr marL="806450" indent="4763">
              <a:spcBef>
                <a:spcPts val="300"/>
              </a:spcBef>
              <a:spcAft>
                <a:spcPts val="600"/>
              </a:spcAft>
              <a:buNone/>
            </a:pPr>
            <a:r>
              <a:rPr lang="en-US" sz="1600" i="1" dirty="0">
                <a:solidFill>
                  <a:schemeClr val="bg1">
                    <a:lumMod val="75000"/>
                  </a:schemeClr>
                </a:solidFill>
              </a:rPr>
              <a:t>Airframe, engines and propellers </a:t>
            </a:r>
            <a:endParaRPr lang="de-DE" sz="1600" i="1" dirty="0">
              <a:solidFill>
                <a:schemeClr val="bg1">
                  <a:lumMod val="75000"/>
                </a:schemeClr>
              </a:solidFill>
            </a:endParaRPr>
          </a:p>
          <a:p>
            <a:pPr marL="541338" indent="-541338">
              <a:buNone/>
            </a:pPr>
            <a:r>
              <a:rPr lang="de-DE" sz="1800" dirty="0">
                <a:solidFill>
                  <a:schemeClr val="bg1">
                    <a:lumMod val="75000"/>
                  </a:schemeClr>
                </a:solidFill>
              </a:rPr>
              <a:t>8.11	Wasserballastanlagen</a:t>
            </a:r>
          </a:p>
          <a:p>
            <a:pPr marL="806450" indent="4763">
              <a:spcBef>
                <a:spcPts val="300"/>
              </a:spcBef>
              <a:spcAft>
                <a:spcPts val="600"/>
              </a:spcAft>
              <a:buNone/>
            </a:pPr>
            <a:r>
              <a:rPr lang="en-US" sz="1600" i="1" dirty="0">
                <a:solidFill>
                  <a:schemeClr val="bg1">
                    <a:lumMod val="75000"/>
                  </a:schemeClr>
                </a:solidFill>
              </a:rPr>
              <a:t>Water ballast systems </a:t>
            </a:r>
          </a:p>
          <a:p>
            <a:pPr marL="541338" indent="-541338">
              <a:buNone/>
            </a:pPr>
            <a:r>
              <a:rPr lang="de-DE" sz="1800" dirty="0">
                <a:solidFill>
                  <a:schemeClr val="bg1">
                    <a:lumMod val="75000"/>
                  </a:schemeClr>
                </a:solidFill>
              </a:rPr>
              <a:t>8.12	Batterien (Kapazität und Einsatzgrenzen)</a:t>
            </a:r>
          </a:p>
          <a:p>
            <a:pPr marL="806450" indent="4763">
              <a:spcBef>
                <a:spcPts val="300"/>
              </a:spcBef>
              <a:spcAft>
                <a:spcPts val="600"/>
              </a:spcAft>
              <a:buNone/>
            </a:pPr>
            <a:r>
              <a:rPr lang="en-US" sz="1600" i="1" dirty="0">
                <a:solidFill>
                  <a:schemeClr val="bg1">
                    <a:lumMod val="75000"/>
                  </a:schemeClr>
                </a:solidFill>
              </a:rPr>
              <a:t>Batteries (performance and operational limitations)</a:t>
            </a:r>
            <a:endParaRPr lang="de-DE" sz="1600" i="1" dirty="0">
              <a:solidFill>
                <a:schemeClr val="bg1">
                  <a:lumMod val="75000"/>
                </a:schemeClr>
              </a:solidFill>
            </a:endParaRPr>
          </a:p>
          <a:p>
            <a:pPr marL="541338" indent="-541338">
              <a:buNone/>
            </a:pPr>
            <a:r>
              <a:rPr lang="de-DE" sz="1800" dirty="0">
                <a:solidFill>
                  <a:schemeClr val="bg1">
                    <a:lumMod val="75000"/>
                  </a:schemeClr>
                </a:solidFill>
              </a:rPr>
              <a:t>8.13	Rettungsfallschirme </a:t>
            </a:r>
          </a:p>
          <a:p>
            <a:pPr marL="806450" indent="4763">
              <a:spcBef>
                <a:spcPts val="300"/>
              </a:spcBef>
              <a:spcAft>
                <a:spcPts val="600"/>
              </a:spcAft>
              <a:buNone/>
            </a:pPr>
            <a:r>
              <a:rPr lang="en-US" sz="1600" i="1" dirty="0">
                <a:solidFill>
                  <a:schemeClr val="bg1">
                    <a:lumMod val="75000"/>
                  </a:schemeClr>
                </a:solidFill>
              </a:rPr>
              <a:t>Emergency parachutes</a:t>
            </a:r>
            <a:endParaRPr lang="de-DE" sz="1600" i="1" dirty="0">
              <a:solidFill>
                <a:schemeClr val="bg1">
                  <a:lumMod val="75000"/>
                </a:schemeClr>
              </a:solidFill>
            </a:endParaRPr>
          </a:p>
          <a:p>
            <a:pPr marL="541338" indent="-541338">
              <a:buNone/>
            </a:pPr>
            <a:r>
              <a:rPr lang="de-DE" sz="1800" dirty="0">
                <a:solidFill>
                  <a:schemeClr val="bg1">
                    <a:lumMod val="75000"/>
                  </a:schemeClr>
                </a:solidFill>
              </a:rPr>
              <a:t>8.14	Notaustiegshilfen </a:t>
            </a:r>
          </a:p>
          <a:p>
            <a:pPr marL="806450" indent="4763">
              <a:spcBef>
                <a:spcPts val="300"/>
              </a:spcBef>
              <a:spcAft>
                <a:spcPts val="600"/>
              </a:spcAft>
              <a:buNone/>
            </a:pPr>
            <a:r>
              <a:rPr lang="en-US" sz="1600" i="1" dirty="0">
                <a:solidFill>
                  <a:schemeClr val="bg1">
                    <a:lumMod val="75000"/>
                  </a:schemeClr>
                </a:solidFill>
              </a:rPr>
              <a:t>Emergency bail-out aid</a:t>
            </a:r>
            <a:endParaRPr lang="de-DE" sz="1800" dirty="0">
              <a:solidFill>
                <a:schemeClr val="bg1">
                  <a:lumMod val="75000"/>
                </a:schemeClr>
              </a:solidFill>
            </a:endParaRPr>
          </a:p>
        </p:txBody>
      </p:sp>
      <p:sp>
        <p:nvSpPr>
          <p:cNvPr id="2" name="Textplatzhalter 1">
            <a:extLst>
              <a:ext uri="{FF2B5EF4-FFF2-40B4-BE49-F238E27FC236}">
                <a16:creationId xmlns:a16="http://schemas.microsoft.com/office/drawing/2014/main" id="{BE3F0D1D-C202-E6DB-B36A-48CF401F9DED}"/>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55974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1800" dirty="0"/>
              <a:t>8.7.1  Allgemeine Regeln für den Zusammenbau</a:t>
            </a:r>
          </a:p>
          <a:p>
            <a:pPr marL="541338" indent="-541338">
              <a:lnSpc>
                <a:spcPct val="100000"/>
              </a:lnSpc>
              <a:buNone/>
            </a:pPr>
            <a:r>
              <a:rPr lang="de-DE" sz="1800" dirty="0">
                <a:solidFill>
                  <a:schemeClr val="bg1">
                    <a:lumMod val="75000"/>
                  </a:schemeClr>
                </a:solidFill>
              </a:rPr>
              <a:t>8.7.2  Montage der Tragflächen</a:t>
            </a:r>
          </a:p>
          <a:p>
            <a:pPr marL="541338" indent="-541338">
              <a:lnSpc>
                <a:spcPct val="100000"/>
              </a:lnSpc>
              <a:buNone/>
            </a:pPr>
            <a:r>
              <a:rPr lang="de-DE" sz="1800" dirty="0">
                <a:solidFill>
                  <a:schemeClr val="bg1">
                    <a:lumMod val="75000"/>
                  </a:schemeClr>
                </a:solidFill>
              </a:rPr>
              <a:t>8.7.3  Ruderanschlüsse</a:t>
            </a:r>
          </a:p>
          <a:p>
            <a:pPr marL="541338" indent="-541338">
              <a:lnSpc>
                <a:spcPct val="100000"/>
              </a:lnSpc>
              <a:buNone/>
            </a:pPr>
            <a:r>
              <a:rPr lang="de-DE" sz="1800" dirty="0">
                <a:solidFill>
                  <a:schemeClr val="bg1">
                    <a:lumMod val="75000"/>
                  </a:schemeClr>
                </a:solidFill>
              </a:rPr>
              <a:t>8.7.4  Montage der Höhenflosse</a:t>
            </a:r>
          </a:p>
          <a:p>
            <a:pPr marL="541338" indent="-541338">
              <a:lnSpc>
                <a:spcPct val="100000"/>
              </a:lnSpc>
              <a:buNone/>
            </a:pPr>
            <a:r>
              <a:rPr lang="de-DE" sz="1800" dirty="0">
                <a:solidFill>
                  <a:schemeClr val="bg1">
                    <a:lumMod val="75000"/>
                  </a:schemeClr>
                </a:solidFill>
              </a:rPr>
              <a:t>8.7.5  L’Hotellier-Schnellkupplung</a:t>
            </a:r>
            <a:endParaRPr lang="de-DE" sz="1400" dirty="0">
              <a:solidFill>
                <a:schemeClr val="bg1">
                  <a:lumMod val="75000"/>
                </a:schemeClr>
              </a:solidFill>
            </a:endParaRPr>
          </a:p>
        </p:txBody>
      </p:sp>
      <p:sp>
        <p:nvSpPr>
          <p:cNvPr id="5" name="Textplatzhalter 4">
            <a:extLst>
              <a:ext uri="{FF2B5EF4-FFF2-40B4-BE49-F238E27FC236}">
                <a16:creationId xmlns:a16="http://schemas.microsoft.com/office/drawing/2014/main" id="{88524DD0-A3CF-A197-8316-FDC1C35D6C5E}"/>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10542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3D4E76A-E340-BD86-13B0-889AC7EC5A91}"/>
              </a:ext>
            </a:extLst>
          </p:cNvPr>
          <p:cNvSpPr>
            <a:spLocks noGrp="1"/>
          </p:cNvSpPr>
          <p:nvPr>
            <p:ph type="title"/>
          </p:nvPr>
        </p:nvSpPr>
        <p:spPr/>
        <p:txBody>
          <a:bodyPr>
            <a:normAutofit fontScale="90000"/>
          </a:bodyPr>
          <a:lstStyle/>
          <a:p>
            <a:r>
              <a:rPr lang="de-DE" dirty="0"/>
              <a:t>Transportanhänger</a:t>
            </a:r>
          </a:p>
        </p:txBody>
      </p:sp>
      <p:sp>
        <p:nvSpPr>
          <p:cNvPr id="3" name="Inhaltsplatzhalter 2">
            <a:extLst>
              <a:ext uri="{FF2B5EF4-FFF2-40B4-BE49-F238E27FC236}">
                <a16:creationId xmlns:a16="http://schemas.microsoft.com/office/drawing/2014/main" id="{C9983C61-007E-1B83-4028-E775ABBC1A18}"/>
              </a:ext>
            </a:extLst>
          </p:cNvPr>
          <p:cNvSpPr>
            <a:spLocks noGrp="1"/>
          </p:cNvSpPr>
          <p:nvPr>
            <p:ph idx="1"/>
          </p:nvPr>
        </p:nvSpPr>
        <p:spPr/>
        <p:txBody>
          <a:bodyPr>
            <a:normAutofit/>
          </a:bodyPr>
          <a:lstStyle/>
          <a:p>
            <a:r>
              <a:rPr lang="de-DE" sz="1800" dirty="0"/>
              <a:t>Im Anhänger ruht der Rumpf meist auf einem Wagen, der über Schienen herausgezogen werden kann. </a:t>
            </a:r>
          </a:p>
          <a:p>
            <a:r>
              <a:rPr lang="de-DE" sz="1800" dirty="0"/>
              <a:t>Der Anhänger bietet Schutz beim Straßentransport, aber auch bei der Montage und Demontage. </a:t>
            </a:r>
          </a:p>
          <a:p>
            <a:r>
              <a:rPr lang="de-DE" sz="1800" dirty="0"/>
              <a:t>Beim Straßentransport ist das einziehbare Hauptrad eingezogen, aber bevor beim Entladen der Rumpf vom Wagen genommen werden kann, muss das Rad ausgefahren und verriegelt werden.</a:t>
            </a:r>
          </a:p>
        </p:txBody>
      </p:sp>
      <p:sp>
        <p:nvSpPr>
          <p:cNvPr id="5" name="Foliennummernplatzhalter 4">
            <a:extLst>
              <a:ext uri="{FF2B5EF4-FFF2-40B4-BE49-F238E27FC236}">
                <a16:creationId xmlns:a16="http://schemas.microsoft.com/office/drawing/2014/main" id="{04D2F83F-DCD7-AB46-C674-280C62F9505A}"/>
              </a:ext>
            </a:extLst>
          </p:cNvPr>
          <p:cNvSpPr>
            <a:spLocks noGrp="1"/>
          </p:cNvSpPr>
          <p:nvPr>
            <p:ph type="sldNum" sz="quarter" idx="12"/>
          </p:nvPr>
        </p:nvSpPr>
        <p:spPr/>
        <p:txBody>
          <a:bodyPr/>
          <a:lstStyle/>
          <a:p>
            <a:fld id="{1BAF13B1-D0BA-4A19-B609-64C08BFDA19E}" type="slidenum">
              <a:rPr lang="de-DE" smtClean="0"/>
              <a:pPr/>
              <a:t>4</a:t>
            </a:fld>
            <a:endParaRPr lang="de-DE" dirty="0"/>
          </a:p>
        </p:txBody>
      </p:sp>
      <p:sp>
        <p:nvSpPr>
          <p:cNvPr id="8" name="Textplatzhalter 7">
            <a:extLst>
              <a:ext uri="{FF2B5EF4-FFF2-40B4-BE49-F238E27FC236}">
                <a16:creationId xmlns:a16="http://schemas.microsoft.com/office/drawing/2014/main" id="{0F1B09E2-EECA-423A-7689-6F3FBEEC89F5}"/>
              </a:ext>
            </a:extLst>
          </p:cNvPr>
          <p:cNvSpPr>
            <a:spLocks noGrp="1"/>
          </p:cNvSpPr>
          <p:nvPr>
            <p:ph type="body" sz="quarter" idx="13"/>
          </p:nvPr>
        </p:nvSpPr>
        <p:spPr/>
        <p:txBody>
          <a:bodyPr/>
          <a:lstStyle/>
          <a:p>
            <a:endParaRPr lang="de-DE" dirty="0"/>
          </a:p>
        </p:txBody>
      </p:sp>
      <p:pic>
        <p:nvPicPr>
          <p:cNvPr id="2050" name="Picture 2">
            <a:extLst>
              <a:ext uri="{FF2B5EF4-FFF2-40B4-BE49-F238E27FC236}">
                <a16:creationId xmlns:a16="http://schemas.microsoft.com/office/drawing/2014/main" id="{7B43FDA2-67DD-52A2-625B-32A371A8A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74" b="20989"/>
          <a:stretch/>
        </p:blipFill>
        <p:spPr bwMode="auto">
          <a:xfrm>
            <a:off x="451650" y="2406315"/>
            <a:ext cx="9715455" cy="403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11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F5B12-44CF-6F94-7438-A916146EA38C}"/>
              </a:ext>
            </a:extLst>
          </p:cNvPr>
          <p:cNvSpPr>
            <a:spLocks noGrp="1"/>
          </p:cNvSpPr>
          <p:nvPr>
            <p:ph type="title"/>
          </p:nvPr>
        </p:nvSpPr>
        <p:spPr/>
        <p:txBody>
          <a:bodyPr>
            <a:normAutofit fontScale="90000"/>
          </a:bodyPr>
          <a:lstStyle/>
          <a:p>
            <a:r>
              <a:rPr lang="de-DE" dirty="0"/>
              <a:t>Allgemeine Regeln</a:t>
            </a:r>
          </a:p>
        </p:txBody>
      </p:sp>
      <p:sp>
        <p:nvSpPr>
          <p:cNvPr id="3" name="Inhaltsplatzhalter 2">
            <a:extLst>
              <a:ext uri="{FF2B5EF4-FFF2-40B4-BE49-F238E27FC236}">
                <a16:creationId xmlns:a16="http://schemas.microsoft.com/office/drawing/2014/main" id="{A9FF7A22-16B1-647A-E3B7-5950D0C4591E}"/>
              </a:ext>
            </a:extLst>
          </p:cNvPr>
          <p:cNvSpPr>
            <a:spLocks noGrp="1"/>
          </p:cNvSpPr>
          <p:nvPr>
            <p:ph idx="1"/>
          </p:nvPr>
        </p:nvSpPr>
        <p:spPr/>
        <p:txBody>
          <a:bodyPr>
            <a:normAutofit/>
          </a:bodyPr>
          <a:lstStyle/>
          <a:p>
            <a:r>
              <a:rPr lang="de-DE" sz="1800" dirty="0"/>
              <a:t>Schrauben immer von oben oder von vorne einführen, so dass sich der Schraubenknopf (oder Griff) oben bzw. vorne befindet. Wenn in einigen Fällen aus konstruktiven Gründen von dieser Regel abgewichen werden muss, sollte dies in der Montageanleitung deutlich angegeben werden.</a:t>
            </a:r>
          </a:p>
        </p:txBody>
      </p:sp>
      <p:sp>
        <p:nvSpPr>
          <p:cNvPr id="4" name="Foliennummernplatzhalter 3">
            <a:extLst>
              <a:ext uri="{FF2B5EF4-FFF2-40B4-BE49-F238E27FC236}">
                <a16:creationId xmlns:a16="http://schemas.microsoft.com/office/drawing/2014/main" id="{D0EEA69E-91E2-574F-FFC5-4B75DE735A06}"/>
              </a:ext>
            </a:extLst>
          </p:cNvPr>
          <p:cNvSpPr>
            <a:spLocks noGrp="1"/>
          </p:cNvSpPr>
          <p:nvPr>
            <p:ph type="sldNum" sz="quarter" idx="12"/>
          </p:nvPr>
        </p:nvSpPr>
        <p:spPr/>
        <p:txBody>
          <a:bodyPr/>
          <a:lstStyle/>
          <a:p>
            <a:fld id="{1BAF13B1-D0BA-4A19-B609-64C08BFDA19E}" type="slidenum">
              <a:rPr lang="de-DE" smtClean="0"/>
              <a:pPr/>
              <a:t>5</a:t>
            </a:fld>
            <a:endParaRPr lang="de-DE" dirty="0"/>
          </a:p>
        </p:txBody>
      </p:sp>
      <p:sp>
        <p:nvSpPr>
          <p:cNvPr id="5" name="Textplatzhalter 4">
            <a:extLst>
              <a:ext uri="{FF2B5EF4-FFF2-40B4-BE49-F238E27FC236}">
                <a16:creationId xmlns:a16="http://schemas.microsoft.com/office/drawing/2014/main" id="{F832D929-B3D0-AC79-5B6E-5D82B0C26CB9}"/>
              </a:ext>
            </a:extLst>
          </p:cNvPr>
          <p:cNvSpPr>
            <a:spLocks noGrp="1"/>
          </p:cNvSpPr>
          <p:nvPr>
            <p:ph type="body" sz="quarter" idx="13"/>
          </p:nvPr>
        </p:nvSpPr>
        <p:spPr/>
        <p:txBody>
          <a:bodyPr/>
          <a:lstStyle/>
          <a:p>
            <a:endParaRPr lang="de-DE" dirty="0"/>
          </a:p>
        </p:txBody>
      </p:sp>
      <p:pic>
        <p:nvPicPr>
          <p:cNvPr id="1026" name="Picture 2" descr="8 7 Schrauben einsetzen">
            <a:extLst>
              <a:ext uri="{FF2B5EF4-FFF2-40B4-BE49-F238E27FC236}">
                <a16:creationId xmlns:a16="http://schemas.microsoft.com/office/drawing/2014/main" id="{A69FCEB9-2220-3B73-3B96-5C5C687AB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265" y="1885047"/>
            <a:ext cx="8160132" cy="443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19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F5B12-44CF-6F94-7438-A916146EA38C}"/>
              </a:ext>
            </a:extLst>
          </p:cNvPr>
          <p:cNvSpPr>
            <a:spLocks noGrp="1"/>
          </p:cNvSpPr>
          <p:nvPr>
            <p:ph type="title"/>
          </p:nvPr>
        </p:nvSpPr>
        <p:spPr/>
        <p:txBody>
          <a:bodyPr>
            <a:normAutofit fontScale="90000"/>
          </a:bodyPr>
          <a:lstStyle/>
          <a:p>
            <a:r>
              <a:rPr lang="de-DE" dirty="0"/>
              <a:t>Allgemeine Regeln</a:t>
            </a:r>
          </a:p>
        </p:txBody>
      </p:sp>
      <p:sp>
        <p:nvSpPr>
          <p:cNvPr id="3" name="Inhaltsplatzhalter 2">
            <a:extLst>
              <a:ext uri="{FF2B5EF4-FFF2-40B4-BE49-F238E27FC236}">
                <a16:creationId xmlns:a16="http://schemas.microsoft.com/office/drawing/2014/main" id="{A9FF7A22-16B1-647A-E3B7-5950D0C4591E}"/>
              </a:ext>
            </a:extLst>
          </p:cNvPr>
          <p:cNvSpPr>
            <a:spLocks noGrp="1"/>
          </p:cNvSpPr>
          <p:nvPr>
            <p:ph idx="1"/>
          </p:nvPr>
        </p:nvSpPr>
        <p:spPr/>
        <p:txBody>
          <a:bodyPr>
            <a:normAutofit/>
          </a:bodyPr>
          <a:lstStyle/>
          <a:p>
            <a:r>
              <a:rPr lang="de-DE" sz="1800" dirty="0"/>
              <a:t>Die selbstsichernde Mutter hat zusätzlich zum normalen Gewinde einen Innenring aus einem Kunststoff, in den sich in das Gewinde der Schraube einschneidet. (Dies funktioniert nur einmal – nach einmaligem Lösen muss eine neue Mutter verwendet werden.) </a:t>
            </a:r>
          </a:p>
          <a:p>
            <a:r>
              <a:rPr lang="de-DE" sz="1800" dirty="0"/>
              <a:t>Wenn die Verbindung häufiger gelöst werden soll, kann eine Kronenmutter verwendet werden. Diese hat Aussparungen an der Kopf-Seite, und die Schraube hat eine Bohrung. Die Kronenmutter kann so aufgeschraubt werden, dass Bohrung und Schlitze fluchten. </a:t>
            </a:r>
          </a:p>
          <a:p>
            <a:r>
              <a:rPr lang="de-DE" sz="1800" dirty="0"/>
              <a:t>Dann kann ein Splint oder eine Fokkernadel durch beide gesteckt werden, um ein Verdrehen der Mutter zu verhindern.</a:t>
            </a:r>
          </a:p>
        </p:txBody>
      </p:sp>
      <p:sp>
        <p:nvSpPr>
          <p:cNvPr id="4" name="Foliennummernplatzhalter 3">
            <a:extLst>
              <a:ext uri="{FF2B5EF4-FFF2-40B4-BE49-F238E27FC236}">
                <a16:creationId xmlns:a16="http://schemas.microsoft.com/office/drawing/2014/main" id="{D0EEA69E-91E2-574F-FFC5-4B75DE735A06}"/>
              </a:ext>
            </a:extLst>
          </p:cNvPr>
          <p:cNvSpPr>
            <a:spLocks noGrp="1"/>
          </p:cNvSpPr>
          <p:nvPr>
            <p:ph type="sldNum" sz="quarter" idx="12"/>
          </p:nvPr>
        </p:nvSpPr>
        <p:spPr/>
        <p:txBody>
          <a:bodyPr/>
          <a:lstStyle/>
          <a:p>
            <a:fld id="{1BAF13B1-D0BA-4A19-B609-64C08BFDA19E}" type="slidenum">
              <a:rPr lang="de-DE" smtClean="0"/>
              <a:pPr/>
              <a:t>6</a:t>
            </a:fld>
            <a:endParaRPr lang="de-DE" dirty="0"/>
          </a:p>
        </p:txBody>
      </p:sp>
      <p:sp>
        <p:nvSpPr>
          <p:cNvPr id="5" name="Textplatzhalter 4">
            <a:extLst>
              <a:ext uri="{FF2B5EF4-FFF2-40B4-BE49-F238E27FC236}">
                <a16:creationId xmlns:a16="http://schemas.microsoft.com/office/drawing/2014/main" id="{F832D929-B3D0-AC79-5B6E-5D82B0C26CB9}"/>
              </a:ext>
            </a:extLst>
          </p:cNvPr>
          <p:cNvSpPr>
            <a:spLocks noGrp="1"/>
          </p:cNvSpPr>
          <p:nvPr>
            <p:ph type="body" sz="quarter" idx="13"/>
          </p:nvPr>
        </p:nvSpPr>
        <p:spPr/>
        <p:txBody>
          <a:bodyPr/>
          <a:lstStyle/>
          <a:p>
            <a:endParaRPr lang="de-DE" dirty="0"/>
          </a:p>
        </p:txBody>
      </p:sp>
      <p:pic>
        <p:nvPicPr>
          <p:cNvPr id="6" name="Grafik 5">
            <a:extLst>
              <a:ext uri="{FF2B5EF4-FFF2-40B4-BE49-F238E27FC236}">
                <a16:creationId xmlns:a16="http://schemas.microsoft.com/office/drawing/2014/main" id="{16CB64E5-D688-20CC-9A97-B7D6E0D44E0E}"/>
              </a:ext>
            </a:extLst>
          </p:cNvPr>
          <p:cNvPicPr>
            <a:picLocks noChangeAspect="1"/>
          </p:cNvPicPr>
          <p:nvPr/>
        </p:nvPicPr>
        <p:blipFill>
          <a:blip r:embed="rId2"/>
          <a:stretch>
            <a:fillRect/>
          </a:stretch>
        </p:blipFill>
        <p:spPr>
          <a:xfrm>
            <a:off x="2458023" y="3231476"/>
            <a:ext cx="6685977" cy="3056957"/>
          </a:xfrm>
          <a:prstGeom prst="rect">
            <a:avLst/>
          </a:prstGeom>
        </p:spPr>
      </p:pic>
    </p:spTree>
    <p:extLst>
      <p:ext uri="{BB962C8B-B14F-4D97-AF65-F5344CB8AC3E}">
        <p14:creationId xmlns:p14="http://schemas.microsoft.com/office/powerpoint/2010/main" val="3564373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45FC56A-4269-4BB1-96C1-66A8326B7BB4}"/>
              </a:ext>
            </a:extLst>
          </p:cNvPr>
          <p:cNvSpPr>
            <a:spLocks noGrp="1"/>
          </p:cNvSpPr>
          <p:nvPr>
            <p:ph type="title"/>
          </p:nvPr>
        </p:nvSpPr>
        <p:spPr/>
        <p:txBody>
          <a:bodyPr>
            <a:normAutofit fontScale="90000"/>
          </a:bodyPr>
          <a:lstStyle/>
          <a:p>
            <a:r>
              <a:rPr lang="de-DE" dirty="0"/>
              <a:t>Inhalt</a:t>
            </a:r>
          </a:p>
        </p:txBody>
      </p:sp>
      <p:sp>
        <p:nvSpPr>
          <p:cNvPr id="7" name="Inhaltsplatzhalter 6">
            <a:extLst>
              <a:ext uri="{FF2B5EF4-FFF2-40B4-BE49-F238E27FC236}">
                <a16:creationId xmlns:a16="http://schemas.microsoft.com/office/drawing/2014/main" id="{D884B454-13D6-498E-9470-271E8597B3C1}"/>
              </a:ext>
            </a:extLst>
          </p:cNvPr>
          <p:cNvSpPr>
            <a:spLocks noGrp="1"/>
          </p:cNvSpPr>
          <p:nvPr>
            <p:ph sz="half" idx="1"/>
          </p:nvPr>
        </p:nvSpPr>
        <p:spPr/>
        <p:txBody>
          <a:bodyPr>
            <a:normAutofit/>
          </a:bodyPr>
          <a:lstStyle/>
          <a:p>
            <a:pPr marL="541338" indent="-541338">
              <a:lnSpc>
                <a:spcPct val="100000"/>
              </a:lnSpc>
              <a:buNone/>
            </a:pPr>
            <a:r>
              <a:rPr lang="de-DE" sz="1800" dirty="0">
                <a:solidFill>
                  <a:schemeClr val="bg1">
                    <a:lumMod val="75000"/>
                  </a:schemeClr>
                </a:solidFill>
              </a:rPr>
              <a:t>8.7.1  Allgemeine Regeln für den Zusammenbau</a:t>
            </a:r>
          </a:p>
          <a:p>
            <a:pPr marL="541338" indent="-541338">
              <a:lnSpc>
                <a:spcPct val="100000"/>
              </a:lnSpc>
              <a:buNone/>
            </a:pPr>
            <a:r>
              <a:rPr lang="de-DE" sz="1800" dirty="0"/>
              <a:t>8.7.2  Montage der Tragflächen</a:t>
            </a:r>
          </a:p>
          <a:p>
            <a:pPr marL="541338" indent="-541338">
              <a:lnSpc>
                <a:spcPct val="100000"/>
              </a:lnSpc>
              <a:buNone/>
            </a:pPr>
            <a:r>
              <a:rPr lang="de-DE" sz="1800" dirty="0">
                <a:solidFill>
                  <a:schemeClr val="bg1">
                    <a:lumMod val="75000"/>
                  </a:schemeClr>
                </a:solidFill>
              </a:rPr>
              <a:t>8.7.3  Ruderanschlüsse</a:t>
            </a:r>
          </a:p>
          <a:p>
            <a:pPr marL="541338" indent="-541338">
              <a:lnSpc>
                <a:spcPct val="100000"/>
              </a:lnSpc>
              <a:buNone/>
            </a:pPr>
            <a:r>
              <a:rPr lang="de-DE" sz="1800" dirty="0">
                <a:solidFill>
                  <a:schemeClr val="bg1">
                    <a:lumMod val="75000"/>
                  </a:schemeClr>
                </a:solidFill>
              </a:rPr>
              <a:t>8.7.4  Montage der Höhenflosse</a:t>
            </a:r>
          </a:p>
          <a:p>
            <a:pPr marL="541338" indent="-541338">
              <a:lnSpc>
                <a:spcPct val="100000"/>
              </a:lnSpc>
              <a:buNone/>
            </a:pPr>
            <a:r>
              <a:rPr lang="de-DE" sz="1800" dirty="0">
                <a:solidFill>
                  <a:schemeClr val="bg1">
                    <a:lumMod val="75000"/>
                  </a:schemeClr>
                </a:solidFill>
              </a:rPr>
              <a:t>8.7.5  L’Hotellier-Schnellkupplung</a:t>
            </a:r>
            <a:endParaRPr lang="de-DE" sz="1400" dirty="0">
              <a:solidFill>
                <a:schemeClr val="bg1">
                  <a:lumMod val="75000"/>
                </a:schemeClr>
              </a:solidFill>
            </a:endParaRPr>
          </a:p>
        </p:txBody>
      </p:sp>
      <p:sp>
        <p:nvSpPr>
          <p:cNvPr id="5" name="Textplatzhalter 4">
            <a:extLst>
              <a:ext uri="{FF2B5EF4-FFF2-40B4-BE49-F238E27FC236}">
                <a16:creationId xmlns:a16="http://schemas.microsoft.com/office/drawing/2014/main" id="{88524DD0-A3CF-A197-8316-FDC1C35D6C5E}"/>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96792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EB356-EF57-4805-9D4B-DEBC473A80AB}"/>
              </a:ext>
            </a:extLst>
          </p:cNvPr>
          <p:cNvSpPr>
            <a:spLocks noGrp="1"/>
          </p:cNvSpPr>
          <p:nvPr>
            <p:ph type="title"/>
          </p:nvPr>
        </p:nvSpPr>
        <p:spPr/>
        <p:txBody>
          <a:bodyPr>
            <a:normAutofit fontScale="90000"/>
          </a:bodyPr>
          <a:lstStyle/>
          <a:p>
            <a:r>
              <a:rPr lang="de-DE" dirty="0"/>
              <a:t>Montage der Tragflächen</a:t>
            </a:r>
          </a:p>
        </p:txBody>
      </p:sp>
      <p:sp>
        <p:nvSpPr>
          <p:cNvPr id="3" name="Textplatzhalter 2">
            <a:extLst>
              <a:ext uri="{FF2B5EF4-FFF2-40B4-BE49-F238E27FC236}">
                <a16:creationId xmlns:a16="http://schemas.microsoft.com/office/drawing/2014/main" id="{BE2620E3-8720-3D65-A90B-4260D27DB169}"/>
              </a:ext>
            </a:extLst>
          </p:cNvPr>
          <p:cNvSpPr>
            <a:spLocks noGrp="1"/>
          </p:cNvSpPr>
          <p:nvPr>
            <p:ph type="body" sz="quarter" idx="13"/>
          </p:nvPr>
        </p:nvSpPr>
        <p:spPr/>
        <p:txBody>
          <a:bodyPr/>
          <a:lstStyle/>
          <a:p>
            <a:endParaRPr lang="de-DE" dirty="0"/>
          </a:p>
        </p:txBody>
      </p:sp>
      <p:sp>
        <p:nvSpPr>
          <p:cNvPr id="4" name="Inhaltsplatzhalter 3">
            <a:extLst>
              <a:ext uri="{FF2B5EF4-FFF2-40B4-BE49-F238E27FC236}">
                <a16:creationId xmlns:a16="http://schemas.microsoft.com/office/drawing/2014/main" id="{1C923286-2DA4-FDCF-058E-72AA4404C38C}"/>
              </a:ext>
            </a:extLst>
          </p:cNvPr>
          <p:cNvSpPr>
            <a:spLocks noGrp="1"/>
          </p:cNvSpPr>
          <p:nvPr>
            <p:ph idx="1"/>
          </p:nvPr>
        </p:nvSpPr>
        <p:spPr/>
        <p:txBody>
          <a:bodyPr>
            <a:normAutofit/>
          </a:bodyPr>
          <a:lstStyle/>
          <a:p>
            <a:r>
              <a:rPr lang="de-DE" sz="1800" dirty="0"/>
              <a:t>Stelle sicher, dass genügend Leute da sind die dir helfen können oder verwende eine so genannte "Hebehilfe" und/oder Flügelstützen</a:t>
            </a:r>
          </a:p>
        </p:txBody>
      </p:sp>
      <p:pic>
        <p:nvPicPr>
          <p:cNvPr id="6" name="Picture 2">
            <a:extLst>
              <a:ext uri="{FF2B5EF4-FFF2-40B4-BE49-F238E27FC236}">
                <a16:creationId xmlns:a16="http://schemas.microsoft.com/office/drawing/2014/main" id="{21036347-E5F1-48AF-9E0A-F55FBB1D70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90" b="3659"/>
          <a:stretch/>
        </p:blipFill>
        <p:spPr bwMode="auto">
          <a:xfrm>
            <a:off x="1140343" y="1723581"/>
            <a:ext cx="9248066" cy="464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099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F5B12-44CF-6F94-7438-A916146EA38C}"/>
              </a:ext>
            </a:extLst>
          </p:cNvPr>
          <p:cNvSpPr>
            <a:spLocks noGrp="1"/>
          </p:cNvSpPr>
          <p:nvPr>
            <p:ph type="title"/>
          </p:nvPr>
        </p:nvSpPr>
        <p:spPr/>
        <p:txBody>
          <a:bodyPr>
            <a:normAutofit fontScale="90000"/>
          </a:bodyPr>
          <a:lstStyle/>
          <a:p>
            <a:r>
              <a:rPr lang="de-DE" dirty="0"/>
              <a:t>Montage der Tragflächen</a:t>
            </a:r>
          </a:p>
        </p:txBody>
      </p:sp>
      <p:sp>
        <p:nvSpPr>
          <p:cNvPr id="3" name="Inhaltsplatzhalter 2">
            <a:extLst>
              <a:ext uri="{FF2B5EF4-FFF2-40B4-BE49-F238E27FC236}">
                <a16:creationId xmlns:a16="http://schemas.microsoft.com/office/drawing/2014/main" id="{A9FF7A22-16B1-647A-E3B7-5950D0C4591E}"/>
              </a:ext>
            </a:extLst>
          </p:cNvPr>
          <p:cNvSpPr>
            <a:spLocks noGrp="1"/>
          </p:cNvSpPr>
          <p:nvPr>
            <p:ph idx="1"/>
          </p:nvPr>
        </p:nvSpPr>
        <p:spPr/>
        <p:txBody>
          <a:bodyPr>
            <a:normAutofit/>
          </a:bodyPr>
          <a:lstStyle/>
          <a:p>
            <a:r>
              <a:rPr lang="de-DE" sz="1800" dirty="0"/>
              <a:t>Im Rumpf sind die Holme der beiden Flügelhälften durch lösbare Verbindungen, den sogenannten Hauptbolzen, fest miteinander verbunden.</a:t>
            </a:r>
          </a:p>
        </p:txBody>
      </p:sp>
      <p:sp>
        <p:nvSpPr>
          <p:cNvPr id="4" name="Foliennummernplatzhalter 3">
            <a:extLst>
              <a:ext uri="{FF2B5EF4-FFF2-40B4-BE49-F238E27FC236}">
                <a16:creationId xmlns:a16="http://schemas.microsoft.com/office/drawing/2014/main" id="{D0EEA69E-91E2-574F-FFC5-4B75DE735A06}"/>
              </a:ext>
            </a:extLst>
          </p:cNvPr>
          <p:cNvSpPr>
            <a:spLocks noGrp="1"/>
          </p:cNvSpPr>
          <p:nvPr>
            <p:ph type="sldNum" sz="quarter" idx="12"/>
          </p:nvPr>
        </p:nvSpPr>
        <p:spPr/>
        <p:txBody>
          <a:bodyPr/>
          <a:lstStyle/>
          <a:p>
            <a:fld id="{1BAF13B1-D0BA-4A19-B609-64C08BFDA19E}" type="slidenum">
              <a:rPr lang="de-DE" smtClean="0"/>
              <a:pPr/>
              <a:t>9</a:t>
            </a:fld>
            <a:endParaRPr lang="de-DE" dirty="0"/>
          </a:p>
        </p:txBody>
      </p:sp>
      <p:sp>
        <p:nvSpPr>
          <p:cNvPr id="5" name="Textplatzhalter 4">
            <a:extLst>
              <a:ext uri="{FF2B5EF4-FFF2-40B4-BE49-F238E27FC236}">
                <a16:creationId xmlns:a16="http://schemas.microsoft.com/office/drawing/2014/main" id="{F832D929-B3D0-AC79-5B6E-5D82B0C26CB9}"/>
              </a:ext>
            </a:extLst>
          </p:cNvPr>
          <p:cNvSpPr>
            <a:spLocks noGrp="1"/>
          </p:cNvSpPr>
          <p:nvPr>
            <p:ph type="body" sz="quarter" idx="13"/>
          </p:nvPr>
        </p:nvSpPr>
        <p:spPr/>
        <p:txBody>
          <a:bodyPr/>
          <a:lstStyle/>
          <a:p>
            <a:endParaRPr lang="de-DE" dirty="0"/>
          </a:p>
        </p:txBody>
      </p:sp>
      <p:pic>
        <p:nvPicPr>
          <p:cNvPr id="3074" name="Picture 2" descr="8 7 Flügel Rumpfverbindung">
            <a:extLst>
              <a:ext uri="{FF2B5EF4-FFF2-40B4-BE49-F238E27FC236}">
                <a16:creationId xmlns:a16="http://schemas.microsoft.com/office/drawing/2014/main" id="{DC6A0D1E-8588-89F0-E279-C752DB0892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4" t="2612" r="4940" b="1437"/>
          <a:stretch/>
        </p:blipFill>
        <p:spPr bwMode="auto">
          <a:xfrm>
            <a:off x="3846285" y="1581293"/>
            <a:ext cx="7872091" cy="47988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8 7 Hauptbolzensicherung">
            <a:extLst>
              <a:ext uri="{FF2B5EF4-FFF2-40B4-BE49-F238E27FC236}">
                <a16:creationId xmlns:a16="http://schemas.microsoft.com/office/drawing/2014/main" id="{D4ACFE25-F5D4-9CEA-CDD8-D1C912CDA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24" y="1753173"/>
            <a:ext cx="2569996" cy="45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088954"/>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617</Words>
  <Application>Microsoft Office PowerPoint</Application>
  <PresentationFormat>Breitbild</PresentationFormat>
  <Paragraphs>104</Paragraphs>
  <Slides>19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Arial Rounded MT Bold</vt:lpstr>
      <vt:lpstr>Calibri</vt:lpstr>
      <vt:lpstr>Calibri Light</vt:lpstr>
      <vt:lpstr>1_Office</vt:lpstr>
      <vt:lpstr>8.7. Aufrüsten des Flugzeugs Anschluss der Steuerflächen</vt:lpstr>
      <vt:lpstr>Inhalt</vt:lpstr>
      <vt:lpstr>Inhalt</vt:lpstr>
      <vt:lpstr>Transportanhänger</vt:lpstr>
      <vt:lpstr>Allgemeine Regeln</vt:lpstr>
      <vt:lpstr>Allgemeine Regeln</vt:lpstr>
      <vt:lpstr>Inhalt</vt:lpstr>
      <vt:lpstr>Montage der Tragflächen</vt:lpstr>
      <vt:lpstr>Montage der Tragflächen</vt:lpstr>
      <vt:lpstr>Inhalt</vt:lpstr>
      <vt:lpstr>Anschluss des Querruders und der Landeklappen</vt:lpstr>
      <vt:lpstr>Anschluss des Querruders und der Landeklappen</vt:lpstr>
      <vt:lpstr>Schnellverschlüsse</vt:lpstr>
      <vt:lpstr>Inhalt</vt:lpstr>
      <vt:lpstr>Höhenleitwerksbefestigung</vt:lpstr>
      <vt:lpstr>Höhenleitwerk Schraube mit Sicherungsfeder</vt:lpstr>
      <vt:lpstr>Anschluss des Höhenruders</vt:lpstr>
      <vt:lpstr>l'Hotellier Schnellverschluß</vt:lpstr>
      <vt:lpstr>Tägliche Kontrolle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Tannenberg</dc:creator>
  <cp:lastModifiedBy>Schorsch</cp:lastModifiedBy>
  <cp:revision>4</cp:revision>
  <dcterms:created xsi:type="dcterms:W3CDTF">2021-10-14T16:59:56Z</dcterms:created>
  <dcterms:modified xsi:type="dcterms:W3CDTF">2025-10-13T00:19:09Z</dcterms:modified>
</cp:coreProperties>
</file>