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59" r:id="rId5"/>
    <p:sldId id="275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79" r:id="rId15"/>
    <p:sldId id="270" r:id="rId16"/>
    <p:sldId id="280" r:id="rId17"/>
    <p:sldId id="281" r:id="rId18"/>
    <p:sldId id="267" r:id="rId19"/>
    <p:sldId id="272" r:id="rId20"/>
    <p:sldId id="268" r:id="rId21"/>
    <p:sldId id="269" r:id="rId22"/>
    <p:sldId id="257" r:id="rId23"/>
    <p:sldId id="25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9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annenberg" userId="989a39b0e01aaf02" providerId="LiveId" clId="{9E1B943E-2EA1-4899-807D-9159FDC32778}"/>
    <pc:docChg chg="delSld">
      <pc:chgData name="Robin Tannenberg" userId="989a39b0e01aaf02" providerId="LiveId" clId="{9E1B943E-2EA1-4899-807D-9159FDC32778}" dt="2024-01-28T19:15:03.575" v="0" actId="2696"/>
      <pc:docMkLst>
        <pc:docMk/>
      </pc:docMkLst>
      <pc:sldChg chg="del">
        <pc:chgData name="Robin Tannenberg" userId="989a39b0e01aaf02" providerId="LiveId" clId="{9E1B943E-2EA1-4899-807D-9159FDC32778}" dt="2024-01-28T19:15:03.575" v="0" actId="2696"/>
        <pc:sldMkLst>
          <pc:docMk/>
          <pc:sldMk cId="3113196874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423836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184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262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252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23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2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8.8. Handbücher und Dokumente </a:t>
            </a:r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99462-F684-4948-9BA9-58BF59B7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Beladung und Ausrüstungsliste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6D73F-8BF7-4B4A-828F-699A2CC798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Im vorliegenden Abschnitt wird der Bereich der Zuladung angegeben, in welchem die ASG 32 El sicher betrieben werden kann.</a:t>
            </a:r>
          </a:p>
          <a:p>
            <a:pPr marL="0" indent="0">
              <a:buNone/>
            </a:pPr>
            <a:r>
              <a:rPr lang="de-DE" sz="1800" dirty="0"/>
              <a:t>Nach Reparaturen, Neulackierung und Montage zusätzlicher Ausrüstung ist der Beladeplan entweder durch Berechnung oder, wenn dies nicht möglich ist, durch Wiegen zu aktualisieren.</a:t>
            </a:r>
          </a:p>
          <a:p>
            <a:r>
              <a:rPr lang="de-DE" sz="1800" dirty="0"/>
              <a:t>Beladeplan</a:t>
            </a:r>
          </a:p>
          <a:p>
            <a:r>
              <a:rPr lang="de-DE" sz="1800" dirty="0"/>
              <a:t>Zulässige Wasserballastzuladung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056462-7C45-48E1-8A1C-0C1A15FAA1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0410" y="925513"/>
            <a:ext cx="3599542" cy="5475287"/>
          </a:xfrm>
        </p:spPr>
      </p:pic>
    </p:spTree>
    <p:extLst>
      <p:ext uri="{BB962C8B-B14F-4D97-AF65-F5344CB8AC3E}">
        <p14:creationId xmlns:p14="http://schemas.microsoft.com/office/powerpoint/2010/main" val="362111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1DB15-19C1-4305-841B-41E36C1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Beschreibung des Segelflugzeugs und seiner Systeme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51C22-FA31-400B-B67A-F2DB732CB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6225364" cy="5475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Der Abschnitt enthält eine Beschreibung des Segelflugzeuges sowie seiner Systeme und Anlagen mit Benutzungshinweisen</a:t>
            </a:r>
          </a:p>
          <a:p>
            <a:r>
              <a:rPr lang="de-DE" sz="1800" dirty="0"/>
              <a:t>Steuerungen und Bedienelemente im Führerraum </a:t>
            </a:r>
          </a:p>
          <a:p>
            <a:r>
              <a:rPr lang="de-DE" sz="1800" dirty="0"/>
              <a:t>Instrumentenbrett </a:t>
            </a:r>
          </a:p>
          <a:p>
            <a:r>
              <a:rPr lang="de-DE" sz="1800" dirty="0"/>
              <a:t>Fahrwerk </a:t>
            </a:r>
          </a:p>
          <a:p>
            <a:r>
              <a:rPr lang="de-DE" sz="1800" dirty="0"/>
              <a:t>Sitze und Sicherheitsgurte </a:t>
            </a:r>
          </a:p>
          <a:p>
            <a:r>
              <a:rPr lang="de-DE" sz="1800" dirty="0"/>
              <a:t>Anlagen für den statischen und Gesamtdruck </a:t>
            </a:r>
          </a:p>
          <a:p>
            <a:r>
              <a:rPr lang="de-DE" sz="1800" dirty="0"/>
              <a:t>Bremsklappen </a:t>
            </a:r>
          </a:p>
          <a:p>
            <a:r>
              <a:rPr lang="de-DE" sz="1800" dirty="0"/>
              <a:t>Gepäckraum und Wasserballastanlage </a:t>
            </a:r>
          </a:p>
          <a:p>
            <a:r>
              <a:rPr lang="de-DE" sz="1800" dirty="0"/>
              <a:t>Elektrische Anlage des Segelflug Bordsystems </a:t>
            </a:r>
          </a:p>
          <a:p>
            <a:r>
              <a:rPr lang="de-DE" sz="1800" dirty="0"/>
              <a:t>Verschiedene Ausrüstungen </a:t>
            </a:r>
          </a:p>
          <a:p>
            <a:r>
              <a:rPr lang="de-DE" sz="1800" dirty="0"/>
              <a:t>Antriebssystem und Energiespeichereinheit </a:t>
            </a:r>
          </a:p>
          <a:p>
            <a:r>
              <a:rPr lang="de-DE" sz="1800" dirty="0"/>
              <a:t>Elektrischen Anlage des Antriebssystems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54360B7-391F-4907-BC97-509C11CFE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9811" y="925513"/>
            <a:ext cx="3660740" cy="5475287"/>
          </a:xfrm>
        </p:spPr>
      </p:pic>
    </p:spTree>
    <p:extLst>
      <p:ext uri="{BB962C8B-B14F-4D97-AF65-F5344CB8AC3E}">
        <p14:creationId xmlns:p14="http://schemas.microsoft.com/office/powerpoint/2010/main" val="212307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8AF07-D908-4CC4-BA5C-8E828F4D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Handhabung, Pflege und Wartung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F01FC-78E2-4BA1-91DB-7D84209E14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In diesem Abschnitt werden empfohlene Verfahren zur korrekten Handhabung des Flugzeugs am Boden sowie zur Instandhaltung beschrieben. </a:t>
            </a:r>
          </a:p>
          <a:p>
            <a:r>
              <a:rPr lang="de-DE" sz="1800" dirty="0"/>
              <a:t>Prüfintervalle des Segelflugzeugs </a:t>
            </a:r>
          </a:p>
          <a:p>
            <a:r>
              <a:rPr lang="de-DE" sz="1800" dirty="0"/>
              <a:t>Änderungen oder Reparaturen am Segelflugzeug </a:t>
            </a:r>
          </a:p>
          <a:p>
            <a:r>
              <a:rPr lang="de-DE" sz="1800" dirty="0"/>
              <a:t>Handhabung am Boden / Straßentransport </a:t>
            </a:r>
          </a:p>
          <a:p>
            <a:r>
              <a:rPr lang="de-DE" sz="1800" dirty="0"/>
              <a:t>Reinigung und Pflege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0074D7B-C7EE-4C65-BAB4-98492B295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6247" y="925513"/>
            <a:ext cx="3567869" cy="5475287"/>
          </a:xfrm>
        </p:spPr>
      </p:pic>
    </p:spTree>
    <p:extLst>
      <p:ext uri="{BB962C8B-B14F-4D97-AF65-F5344CB8AC3E}">
        <p14:creationId xmlns:p14="http://schemas.microsoft.com/office/powerpoint/2010/main" val="247697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20501-16A6-4DC6-A03D-B619F09E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Flughandbuch - Ergänzungen (Supplements)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2ABD22-429A-4B74-B636-6DD5F33345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Dieser Abschnitt enthält Ergänzungen, die erforderlich sind, um das Segelflugzeug mit nicht zur Standardausrüstung gehörenden, verschiedenen Zusatzausrüstungen und -einrichtungen zu betreiben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6283DAC-E9A1-4D01-8000-FC4D9F6C05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0854" y="925513"/>
            <a:ext cx="3598654" cy="5475287"/>
          </a:xfrm>
        </p:spPr>
      </p:pic>
    </p:spTree>
    <p:extLst>
      <p:ext uri="{BB962C8B-B14F-4D97-AF65-F5344CB8AC3E}">
        <p14:creationId xmlns:p14="http://schemas.microsoft.com/office/powerpoint/2010/main" val="167674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8.8.1  Flughandbuch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8.8.2  Wartungshandbuch / Reparaturhandbuch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8.8.3  Betriebs- und Wartungshandbuch Flugmotor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8.8.4  Betriebs- und Wartungshandbuch Propeller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8.8.5  Betriebsanweisungen für Geräte und Ausrüstung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8.8.6 Sonstige mitzuführende Dokumente</a:t>
            </a:r>
          </a:p>
        </p:txBody>
      </p:sp>
    </p:spTree>
    <p:extLst>
      <p:ext uri="{BB962C8B-B14F-4D97-AF65-F5344CB8AC3E}">
        <p14:creationId xmlns:p14="http://schemas.microsoft.com/office/powerpoint/2010/main" val="53320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3C191-1BF1-4C64-A895-1EC31F9D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/>
              <a:t>Wartungshandbuch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0D9D3F-056E-4ADA-B195-D10D4381E6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Das Wartungshandbuch ist ein Dokument, in dem angegeben ist, wann und wie die nächste planmäßige Wartung durchzuführen ist. </a:t>
            </a:r>
          </a:p>
          <a:p>
            <a:pPr marL="0" indent="0">
              <a:buNone/>
            </a:pPr>
            <a:r>
              <a:rPr lang="de-DE" sz="1800" dirty="0"/>
              <a:t>Dies kann nach Datum oder nach Flugstunden erfolgen.</a:t>
            </a:r>
          </a:p>
          <a:p>
            <a:r>
              <a:rPr lang="de-DE" sz="1800" dirty="0"/>
              <a:t>Bestimmung der Schwerpunktlage</a:t>
            </a:r>
          </a:p>
          <a:p>
            <a:r>
              <a:rPr lang="de-DE" sz="1800" dirty="0"/>
              <a:t>Abschmierplan und Kontrollen</a:t>
            </a:r>
          </a:p>
          <a:p>
            <a:r>
              <a:rPr lang="de-DE" sz="1800" dirty="0"/>
              <a:t>Ein- und Ausbau von Rudern und Sitzschalen</a:t>
            </a:r>
          </a:p>
          <a:p>
            <a:r>
              <a:rPr lang="de-DE" sz="1800" dirty="0"/>
              <a:t>Bauteile mit Lebensdauer oder Laufzeitbefristungen</a:t>
            </a:r>
          </a:p>
          <a:p>
            <a:r>
              <a:rPr lang="de-DE" sz="1800" dirty="0"/>
              <a:t>Einstelldaten (Ruderausschläge)</a:t>
            </a:r>
          </a:p>
          <a:p>
            <a:r>
              <a:rPr lang="de-DE" sz="1800" dirty="0"/>
              <a:t>Prüfberichte</a:t>
            </a:r>
          </a:p>
          <a:p>
            <a:endParaRPr lang="de-DE" sz="18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F61500D-75D9-4122-8047-A48597DAA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4079" y="925513"/>
            <a:ext cx="3332204" cy="54752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31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AB26262-3ECB-5B39-06AC-591E5F7F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Betriebs- und Wartungshandbuch Flugmotor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55F16D6-BE24-ABD2-8BF3-B8587B2B0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Dieses Handbuch ist als Anleitung für die sachgerechte Bedienung und Wartung des Flugmotors gedacht.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0ACD29-06E5-D9FB-2D01-93E4D834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026" name="Picture 2" descr="8 7 Webseite Lim">
            <a:extLst>
              <a:ext uri="{FF2B5EF4-FFF2-40B4-BE49-F238E27FC236}">
                <a16:creationId xmlns:a16="http://schemas.microsoft.com/office/drawing/2014/main" id="{596F9750-F68B-89A6-856A-B5981CD0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5" y="2321530"/>
            <a:ext cx="9765059" cy="22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2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8.8.1  Flughandbuch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8.8.2  Wartungshandbuch / Reparaturhandbuch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8.8.3  Betriebs- und Wartungshandbuch Flugmotor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8.8.4  Betriebs- und Wartungshandbuch Propeller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8.8.5  Betriebsanweisungen für Geräte und Ausrüstung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8.8.6 Sonstige mitzuführende Dokumente</a:t>
            </a:r>
          </a:p>
        </p:txBody>
      </p:sp>
    </p:spTree>
    <p:extLst>
      <p:ext uri="{BB962C8B-B14F-4D97-AF65-F5344CB8AC3E}">
        <p14:creationId xmlns:p14="http://schemas.microsoft.com/office/powerpoint/2010/main" val="330859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3F6F1-0FE7-4749-AC5F-BA0CA16F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Luftfahrzeug-Bordbuch (Bordbuch)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0BACA2-9413-488F-88F5-DF2016851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11526134" cy="5475890"/>
          </a:xfrm>
        </p:spPr>
        <p:txBody>
          <a:bodyPr>
            <a:normAutofit/>
          </a:bodyPr>
          <a:lstStyle/>
          <a:p>
            <a:r>
              <a:rPr lang="de-DE" sz="1800" dirty="0"/>
              <a:t>Im Bordbuch wird die Anzahl der Starts und Flugstunden dokumentiert. </a:t>
            </a:r>
          </a:p>
          <a:p>
            <a:r>
              <a:rPr lang="de-DE" sz="1800" dirty="0"/>
              <a:t>Durch das konsequente Führen des Bordbuchs ergibt sich ein guter Überblick über die Anzahl der Stunden bis zur nächsten Inspektion. </a:t>
            </a:r>
          </a:p>
          <a:p>
            <a:r>
              <a:rPr lang="de-DE" sz="1800" dirty="0"/>
              <a:t>Auch Beanstandungen und Schäden werden im Bordbuch vermerkt. </a:t>
            </a:r>
          </a:p>
        </p:txBody>
      </p:sp>
      <p:pic>
        <p:nvPicPr>
          <p:cNvPr id="1026" name="Picture 2" descr="Bordbuch für Segelflugzeuge">
            <a:extLst>
              <a:ext uri="{FF2B5EF4-FFF2-40B4-BE49-F238E27FC236}">
                <a16:creationId xmlns:a16="http://schemas.microsoft.com/office/drawing/2014/main" id="{B0E3CD4A-F56C-4EC7-9D34-563F9803DF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8979" y="3047766"/>
            <a:ext cx="5795963" cy="27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B4B600E-2234-42C7-99DC-B336ED2E091F}"/>
              </a:ext>
            </a:extLst>
          </p:cNvPr>
          <p:cNvSpPr txBox="1"/>
          <p:nvPr/>
        </p:nvSpPr>
        <p:spPr>
          <a:xfrm>
            <a:off x="5643520" y="5339581"/>
            <a:ext cx="1928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Bild: Siebert Luftfahrtbedarf</a:t>
            </a:r>
          </a:p>
        </p:txBody>
      </p:sp>
    </p:spTree>
    <p:extLst>
      <p:ext uri="{BB962C8B-B14F-4D97-AF65-F5344CB8AC3E}">
        <p14:creationId xmlns:p14="http://schemas.microsoft.com/office/powerpoint/2010/main" val="368647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8330-52CF-4648-93CA-E4E2B5C1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Wägebericht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41AF0-A5D8-4106-BA32-D0959ADCC2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Der Wägebericht liefert aktuelle Informationen über das Gewicht und die Schwerpunktlage. </a:t>
            </a:r>
          </a:p>
          <a:p>
            <a:r>
              <a:rPr lang="de-DE" sz="1800" dirty="0"/>
              <a:t>Dieses Wiegeprotokoll wird, im Gegensatz zum "Weight &amp; Balance“ - Kapitel im Flughandbuch, auf dem neuesten Stand gehalten. </a:t>
            </a:r>
          </a:p>
          <a:p>
            <a:r>
              <a:rPr lang="de-DE" sz="1800" dirty="0"/>
              <a:t>Nach einer großen Reparatur oder Änderung am Flugzeug muss neu gewogen und der Bericht erneut erstellt werden. </a:t>
            </a:r>
          </a:p>
          <a:p>
            <a:r>
              <a:rPr lang="de-DE" sz="1800" dirty="0"/>
              <a:t>Je nach Vorgabe des Herstellers ist das Protokoll maximal 4 bis 5 Jahre gültig.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09A35BE-0BC1-43E8-B495-5566304B4D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8158" y="925513"/>
            <a:ext cx="4524047" cy="5475287"/>
          </a:xfrm>
        </p:spPr>
      </p:pic>
    </p:spTree>
    <p:extLst>
      <p:ext uri="{BB962C8B-B14F-4D97-AF65-F5344CB8AC3E}">
        <p14:creationId xmlns:p14="http://schemas.microsoft.com/office/powerpoint/2010/main" val="187801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8.2	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Landing gear, wheels, tyres and brakes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sz="1800" dirty="0"/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rgbClr val="044C96"/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Airworthiness and maintenance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parachutes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8.14	Notaustiegshilfen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bail-out aid</a:t>
            </a: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53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82BBF-801A-41A4-B19B-F9402F80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Eintragungsschein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13DFB5-9BDD-4CDA-AC49-7F1F97FBE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11560510" cy="5475890"/>
          </a:xfrm>
        </p:spPr>
        <p:txBody>
          <a:bodyPr>
            <a:normAutofit/>
          </a:bodyPr>
          <a:lstStyle/>
          <a:p>
            <a:r>
              <a:rPr lang="de-DE" sz="1800" dirty="0"/>
              <a:t>Der Eintragungsschein bescheinigt, dass das Segelflugzeug im deutschen Luftfahrtregister (Luftfahrzeugrolle) eingetragen ist (Typ, Kennzeichen und Eigentümer). </a:t>
            </a:r>
          </a:p>
          <a:p>
            <a:r>
              <a:rPr lang="de-DE" sz="1800" dirty="0"/>
              <a:t>Das Kennzeichen gibt es nur einmal und wird nur dann entfernt, wenn das Flugzeug abgemeldet wird. </a:t>
            </a:r>
          </a:p>
          <a:p>
            <a:r>
              <a:rPr lang="de-DE" sz="1800" dirty="0"/>
              <a:t>Dies geschieht zum Beispiel, wenn das Flugzeug ins Ausland verkauft wird oder wenn es nicht mehr lufttüchtig ist.</a:t>
            </a:r>
          </a:p>
        </p:txBody>
      </p:sp>
      <p:pic>
        <p:nvPicPr>
          <p:cNvPr id="2050" name="Picture 2" descr="L1 Luftrecht - æviate!">
            <a:extLst>
              <a:ext uri="{FF2B5EF4-FFF2-40B4-BE49-F238E27FC236}">
                <a16:creationId xmlns:a16="http://schemas.microsoft.com/office/drawing/2014/main" id="{43F52CDB-AA59-4EBD-9BAE-74EBA49F9A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9471" y="2433817"/>
            <a:ext cx="5369951" cy="38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6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0C903-F5FF-44D2-A6A3-3A82D0DE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Lufttüchtigkeitszeugnis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B96250-70BB-4E09-97EC-D9BD88B1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11457382" cy="5475890"/>
          </a:xfrm>
        </p:spPr>
        <p:txBody>
          <a:bodyPr>
            <a:normAutofit/>
          </a:bodyPr>
          <a:lstStyle/>
          <a:p>
            <a:r>
              <a:rPr lang="de-DE" sz="1800" dirty="0"/>
              <a:t>Dieses „Zertifikat“ wird nach einer ersten Lufttüchtigkeitsprüfung ausgestellt. </a:t>
            </a:r>
          </a:p>
          <a:p>
            <a:r>
              <a:rPr lang="de-DE" sz="1800" dirty="0"/>
              <a:t>Anschließend muss alle 12 Monate eine Wiederholungsprüfung (Jahresnachprüfung) stattfinden, die ebenfalls durch ein Prüfdokument nachgewiesen werden muss. </a:t>
            </a:r>
          </a:p>
        </p:txBody>
      </p:sp>
      <p:pic>
        <p:nvPicPr>
          <p:cNvPr id="3074" name="Picture 2" descr="L1 Luftrecht - æviate!">
            <a:extLst>
              <a:ext uri="{FF2B5EF4-FFF2-40B4-BE49-F238E27FC236}">
                <a16:creationId xmlns:a16="http://schemas.microsoft.com/office/drawing/2014/main" id="{8EBB459D-1B1F-4B2D-828C-754E19047F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018" y="2174729"/>
            <a:ext cx="5795963" cy="4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42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95242-023D-43EA-ACFB-7254605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Versicherungsnachweis - Sitzplatz Unfallversicherung für Pilot und Copilot</a:t>
            </a:r>
          </a:p>
        </p:txBody>
      </p:sp>
      <p:pic>
        <p:nvPicPr>
          <p:cNvPr id="6" name="Grafik 5" descr="Ein Bild, das Text, Quittung enthält.&#10;&#10;Automatisch generierte Beschreibung">
            <a:extLst>
              <a:ext uri="{FF2B5EF4-FFF2-40B4-BE49-F238E27FC236}">
                <a16:creationId xmlns:a16="http://schemas.microsoft.com/office/drawing/2014/main" id="{25CAB36B-37AA-4D26-B51A-A4DE618E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3309"/>
            <a:ext cx="9278389" cy="30972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96B77A9-6CD9-4FED-A4E3-50037BDE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25827"/>
            <a:ext cx="9278389" cy="6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1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7EC0E-9799-45B3-9683-99C6CA40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Versicherungsnachweis - Haftpflichtversicherung für Schäden Dritter</a:t>
            </a:r>
          </a:p>
        </p:txBody>
      </p:sp>
      <p:pic>
        <p:nvPicPr>
          <p:cNvPr id="4" name="Grafik 3" descr="Ein Bild, das Text, Quittung enthält.&#10;&#10;Automatisch generierte Beschreibung">
            <a:extLst>
              <a:ext uri="{FF2B5EF4-FFF2-40B4-BE49-F238E27FC236}">
                <a16:creationId xmlns:a16="http://schemas.microsoft.com/office/drawing/2014/main" id="{B317C8B3-E94C-4FBF-B6DA-B0049C8D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8" y="2011649"/>
            <a:ext cx="9881622" cy="32077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6EC6D2-DE47-4088-887B-6D9C52E9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8" y="1229139"/>
            <a:ext cx="9881622" cy="7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8.8.1  Flughandbuch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8.8.2  Wartungshandbuch / Reparaturhandbuch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8.8.3  Betriebs- und Wartungshandbuch Flugmotor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8.8.4  Betriebs- und Wartungshandbuch Propeller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8.8.5  Betriebsanweisungen für Geräte und Ausrüstung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8.8.6 Sonstige mitzuführende Dokumente</a:t>
            </a:r>
          </a:p>
          <a:p>
            <a:pPr marL="541338" indent="-541338">
              <a:lnSpc>
                <a:spcPct val="100000"/>
              </a:lnSpc>
              <a:buNone/>
            </a:pP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FCB87-1FCE-4AE8-8D02-2E8F517E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Jedes Segelflugzeug hat ein Flughandbuch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C510A2-CF64-84CD-4ACD-325C636FB7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Das Flughandbuch ist die offizielle Betriebsanweisung für das Segelflugzeug; die in ihm enthaltenen Angaben sind für den Segelflugzeugführer verbindlich.</a:t>
            </a:r>
          </a:p>
          <a:p>
            <a:r>
              <a:rPr lang="de-DE" sz="1800" dirty="0"/>
              <a:t>Das Flughandbuch muss immer an Bord mitgeführt werden; für seine Unterbringung muss vom Hersteller ein geeigneter Platz vorgesehen sein.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Inhalte sind u.A.:</a:t>
            </a:r>
          </a:p>
          <a:p>
            <a:r>
              <a:rPr lang="de-DE" sz="1800" dirty="0"/>
              <a:t>Betriebsgrenzen</a:t>
            </a:r>
          </a:p>
          <a:p>
            <a:r>
              <a:rPr lang="de-DE" sz="1800" dirty="0"/>
              <a:t>Betriebsverfahren</a:t>
            </a:r>
          </a:p>
          <a:p>
            <a:r>
              <a:rPr lang="de-DE" sz="1800" dirty="0"/>
              <a:t>Zusätzliche für den sicheren Betrieb erforderliche Angaben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51795B-FBCB-4F8B-AF79-EC5875602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806" y="852372"/>
            <a:ext cx="5024268" cy="43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F6AEE2-94E0-4360-8F33-CB0518C3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Flughandbuch - Abschnitt Allgemeines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ED10411-5561-43B8-980C-30AE021264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Das vorliegende Flughandbuch wurde erstellt, um Piloten und Ausbildern alle notwendigen Informationen für einen sicheren, zweckmäßigen und leistungsoptimierten Betrieb des Segelflugzeuges zu geben. </a:t>
            </a:r>
          </a:p>
          <a:p>
            <a:pPr marL="0" indent="0">
              <a:buNone/>
            </a:pPr>
            <a:r>
              <a:rPr lang="de-DE" sz="1800" dirty="0"/>
              <a:t>Das Handbuch enthält zunächst alle Daten, die dem Piloten auf Grund der Bauvorschrift CS-22 zur Verfügung stehen müssen. Es enthält darüber hinaus jedoch eine Reihe weiterer Daten und Betriebshinweise, die aus Herstellersicht für den Piloten von Nutzen sein können.</a:t>
            </a:r>
          </a:p>
          <a:p>
            <a:r>
              <a:rPr lang="de-DE" sz="1800" dirty="0"/>
              <a:t>Zulassungsbasis</a:t>
            </a:r>
          </a:p>
          <a:p>
            <a:r>
              <a:rPr lang="de-DE" sz="1800" dirty="0"/>
              <a:t>Hinweisstellen</a:t>
            </a:r>
          </a:p>
          <a:p>
            <a:r>
              <a:rPr lang="de-DE" sz="1800" dirty="0"/>
              <a:t>Beschreibung und technische Daten</a:t>
            </a:r>
          </a:p>
          <a:p>
            <a:r>
              <a:rPr lang="de-DE" sz="1800" dirty="0"/>
              <a:t>Dreiseitenansicht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730686B-CA79-4418-9053-6A69EB1E37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6495"/>
          <a:stretch/>
        </p:blipFill>
        <p:spPr>
          <a:xfrm>
            <a:off x="7074691" y="852372"/>
            <a:ext cx="4365622" cy="4778408"/>
          </a:xfrm>
        </p:spPr>
      </p:pic>
    </p:spTree>
    <p:extLst>
      <p:ext uri="{BB962C8B-B14F-4D97-AF65-F5344CB8AC3E}">
        <p14:creationId xmlns:p14="http://schemas.microsoft.com/office/powerpoint/2010/main" val="88840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9876B-D50F-4905-8CCF-BAACEEBB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Flughandbuch – Betriebsgrenzen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F750F8-E3A3-456A-AA85-F8BA48F28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Der Abschnitt Betriebsgrenzen beschreibt die, Instrumenten-markierungen und die Hinweisschilder, die für den sicheren Betrieb des Segelflugzeuges, seinem Antrieb, seiner werksseitig vorgesehenen Systeme, Anlagen und Ausrüstung notwendig sind.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Fluggeschwindigkeiten und Fahrtmesser-markierungen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Triebwerk und Markierung des Triebwerk-Instruments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Masse (Gewicht) und Schwerpunkt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Zugelassene Manöver und Manöver-lastvielfache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a typeface="Calibri" panose="020F0502020204030204" pitchFamily="34" charset="0"/>
                <a:cs typeface="Arial" panose="020B0604020202020204" pitchFamily="34" charset="0"/>
              </a:rPr>
              <a:t>Flugbesatzung und Mindestausrüstung</a:t>
            </a:r>
            <a:endParaRPr lang="de-DE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Betriebsarten und Zugelassene Startarten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Andere Betriebsgrenzen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Hinweisschilder für Betriebsgrenzen</a:t>
            </a:r>
          </a:p>
          <a:p>
            <a:endParaRPr lang="de-DE" sz="1800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F81EAA55-D281-4183-93CE-B1930571F5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2588" y="925513"/>
            <a:ext cx="4075186" cy="5475287"/>
          </a:xfrm>
        </p:spPr>
      </p:pic>
    </p:spTree>
    <p:extLst>
      <p:ext uri="{BB962C8B-B14F-4D97-AF65-F5344CB8AC3E}">
        <p14:creationId xmlns:p14="http://schemas.microsoft.com/office/powerpoint/2010/main" val="328128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B3DA7-A30C-489D-8A0E-55DCB37F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Flughandbuch - Notverfahren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635036-8C27-4E78-9B54-F4B168F2C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5" y="924910"/>
            <a:ext cx="6032859" cy="5475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Dieser Abschnitt Notverfahren beinhaltet Checklisten, die stichpunktartig die empfohlenen Verfahren bei eventuell eintretenden Notfällen beschreiben. Anschließend folgt eine ausführlichere Beschreibung.</a:t>
            </a:r>
          </a:p>
          <a:p>
            <a:r>
              <a:rPr lang="de-DE" sz="1800" dirty="0"/>
              <a:t>Abwerfen der Kabinenhaube</a:t>
            </a:r>
          </a:p>
          <a:p>
            <a:r>
              <a:rPr lang="de-DE" sz="1800" dirty="0"/>
              <a:t>Notausstieg</a:t>
            </a:r>
          </a:p>
          <a:p>
            <a:r>
              <a:rPr lang="de-DE" sz="1800" dirty="0"/>
              <a:t>Beenden des überzogenen Flugzustandes</a:t>
            </a:r>
          </a:p>
          <a:p>
            <a:r>
              <a:rPr lang="de-DE" sz="1800" dirty="0"/>
              <a:t>Beenden des Trudelns</a:t>
            </a:r>
          </a:p>
          <a:p>
            <a:r>
              <a:rPr lang="de-DE" sz="1800" dirty="0"/>
              <a:t>Beenden des Spiralsturzes</a:t>
            </a:r>
          </a:p>
          <a:p>
            <a:r>
              <a:rPr lang="de-DE" sz="1800" dirty="0"/>
              <a:t>Triebwerksausfall</a:t>
            </a:r>
          </a:p>
          <a:p>
            <a:r>
              <a:rPr lang="de-DE" sz="1800" dirty="0"/>
              <a:t>Brand</a:t>
            </a:r>
          </a:p>
          <a:p>
            <a:r>
              <a:rPr lang="de-DE" sz="1800" dirty="0"/>
              <a:t>Sonstige Notfälle</a:t>
            </a:r>
          </a:p>
          <a:p>
            <a:r>
              <a:rPr lang="de-DE" sz="1800" dirty="0"/>
              <a:t>Sonstige Notfälle im Motorflug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A929212-3948-4175-98E1-1EAB6E0DD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2940" y="925513"/>
            <a:ext cx="3754482" cy="5475287"/>
          </a:xfrm>
        </p:spPr>
      </p:pic>
    </p:spTree>
    <p:extLst>
      <p:ext uri="{BB962C8B-B14F-4D97-AF65-F5344CB8AC3E}">
        <p14:creationId xmlns:p14="http://schemas.microsoft.com/office/powerpoint/2010/main" val="348489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7B5A5-8633-4099-8D51-79A29F5B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Normalbetrieb und Notfallverfahren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EEF56F-0D1B-45A5-8D28-BD97067B27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Der Abschnitt Betriebsverfahren enthält Checklisten für die tägliche Kontrolle und Vorflugkontrolle. Weiterhin beschreibt er die normalen Betriebsverfahren. </a:t>
            </a:r>
          </a:p>
          <a:p>
            <a:r>
              <a:rPr lang="de-DE" sz="1800" dirty="0"/>
              <a:t>Auf- und Abrüsten </a:t>
            </a:r>
          </a:p>
          <a:p>
            <a:r>
              <a:rPr lang="de-DE" sz="1800" dirty="0"/>
              <a:t>Tägliche Kontrolle und Vorflugkontrolle</a:t>
            </a:r>
          </a:p>
          <a:p>
            <a:r>
              <a:rPr lang="de-DE" sz="1800" dirty="0"/>
              <a:t>Normalverfahren und empfohlene Geschwindigkeiten</a:t>
            </a:r>
          </a:p>
          <a:p>
            <a:r>
              <a:rPr lang="de-DE" sz="1800" dirty="0"/>
              <a:t>Bedienung des Triebwerks</a:t>
            </a:r>
          </a:p>
          <a:p>
            <a:r>
              <a:rPr lang="de-DE" sz="1800" dirty="0"/>
              <a:t>Windenstart und Flugzeugschleppstarts</a:t>
            </a:r>
          </a:p>
          <a:p>
            <a:r>
              <a:rPr lang="de-DE" sz="1800" dirty="0"/>
              <a:t>Freier Flug, Landeanflug und Landung</a:t>
            </a:r>
          </a:p>
          <a:p>
            <a:r>
              <a:rPr lang="de-DE" sz="1800" dirty="0"/>
              <a:t>Flug mit Wasserballast</a:t>
            </a:r>
          </a:p>
          <a:p>
            <a:r>
              <a:rPr lang="de-DE" sz="1800" dirty="0"/>
              <a:t>Flug in großer Höhe und Flug im Regen sowie Kunstflug</a:t>
            </a:r>
          </a:p>
          <a:p>
            <a:r>
              <a:rPr lang="de-DE" sz="1800" dirty="0"/>
              <a:t>Flug mit ausgebautem Triebwerk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BC3556D-EF01-4A59-BF72-28C6FAC4B5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7621" y="925513"/>
            <a:ext cx="3705121" cy="5475287"/>
          </a:xfrm>
        </p:spPr>
      </p:pic>
    </p:spTree>
    <p:extLst>
      <p:ext uri="{BB962C8B-B14F-4D97-AF65-F5344CB8AC3E}">
        <p14:creationId xmlns:p14="http://schemas.microsoft.com/office/powerpoint/2010/main" val="374721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B6375-F07C-4CEF-BD66-308D7D72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Erwartungsgemäßes Verhalten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3F2F0E-AE4B-4596-9609-9A13494D2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6410994" cy="5475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Der Abschnitt Leistung enthält EASA-anerkannte Daten für die Berichtigung der Fahrtmesseranzeige, Überziehgeschwindigkeiten und Startstrecken sowie weitere, nicht anerkannte Angaben. </a:t>
            </a:r>
          </a:p>
          <a:p>
            <a:pPr marL="0" indent="0">
              <a:buNone/>
            </a:pPr>
            <a:r>
              <a:rPr lang="de-DE" sz="1800" dirty="0"/>
              <a:t>Die Daten in den Tabellen wurden durch Erprobungsflüge mit einem Motorsegler und Triebwerk in gutem Zustand unter Zugrundelegung eines durchschnittlichen Pilotenkönnens ermittelt. </a:t>
            </a:r>
          </a:p>
          <a:p>
            <a:r>
              <a:rPr lang="de-DE" sz="1800" dirty="0"/>
              <a:t>Anzeigefehler in der Fahrtmesseranlage </a:t>
            </a:r>
          </a:p>
          <a:p>
            <a:r>
              <a:rPr lang="de-DE" sz="1800" dirty="0"/>
              <a:t>Überziehgeschwindigkeiten </a:t>
            </a:r>
          </a:p>
          <a:p>
            <a:r>
              <a:rPr lang="de-DE" sz="1800" dirty="0"/>
              <a:t>Nachgewiesene Seitenwindkomponente </a:t>
            </a:r>
          </a:p>
          <a:p>
            <a:r>
              <a:rPr lang="de-DE" sz="1800" dirty="0"/>
              <a:t>Geschwindigkeitspolaren und Kreisflugpolaren </a:t>
            </a:r>
          </a:p>
          <a:p>
            <a:r>
              <a:rPr lang="de-DE" sz="1800" dirty="0"/>
              <a:t>Bereiche der Wölbklappenstellungen </a:t>
            </a:r>
          </a:p>
          <a:p>
            <a:r>
              <a:rPr lang="de-DE" sz="1800" dirty="0"/>
              <a:t>Einfluss des Flugmassenschwerpunktes </a:t>
            </a:r>
          </a:p>
          <a:p>
            <a:r>
              <a:rPr lang="de-DE" sz="1800" dirty="0"/>
              <a:t>Diagramm zulässiger Flugmassen-Schwerpunktlagen </a:t>
            </a:r>
          </a:p>
          <a:p>
            <a:r>
              <a:rPr lang="de-DE" sz="1800" dirty="0"/>
              <a:t>Flugleistung bei laufendem Triebwerk und Lärmwerte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B876224-EAA7-4BC5-80D2-2CB6F6E095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5229" y="925513"/>
            <a:ext cx="3609905" cy="5475287"/>
          </a:xfrm>
        </p:spPr>
      </p:pic>
    </p:spTree>
    <p:extLst>
      <p:ext uri="{BB962C8B-B14F-4D97-AF65-F5344CB8AC3E}">
        <p14:creationId xmlns:p14="http://schemas.microsoft.com/office/powerpoint/2010/main" val="9510576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1093</Words>
  <Application>Microsoft Office PowerPoint</Application>
  <PresentationFormat>Breitbild</PresentationFormat>
  <Paragraphs>166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Symbol</vt:lpstr>
      <vt:lpstr>1_Office</vt:lpstr>
      <vt:lpstr>8.8. Handbücher und Dokumente </vt:lpstr>
      <vt:lpstr>Inhalt</vt:lpstr>
      <vt:lpstr>Inhalt</vt:lpstr>
      <vt:lpstr>Jedes Segelflugzeug hat ein Flughandbuch</vt:lpstr>
      <vt:lpstr>Flughandbuch - Abschnitt Allgemeines</vt:lpstr>
      <vt:lpstr>Flughandbuch – Betriebsgrenzen</vt:lpstr>
      <vt:lpstr>Flughandbuch - Notverfahren</vt:lpstr>
      <vt:lpstr>Flughandbuch - Normalbetrieb und Notfallverfahren</vt:lpstr>
      <vt:lpstr>Flughandbuch - Erwartungsgemäßes Verhalten</vt:lpstr>
      <vt:lpstr>Flughandbuch - Beladung und Ausrüstungsliste</vt:lpstr>
      <vt:lpstr>Flughandbuch - Beschreibung des Segelflugzeugs und seiner Systeme</vt:lpstr>
      <vt:lpstr>Flughandbuch - Handhabung, Pflege und Wartung</vt:lpstr>
      <vt:lpstr>Flughandbuch - Ergänzungen (Supplements)</vt:lpstr>
      <vt:lpstr>Inhalt</vt:lpstr>
      <vt:lpstr>Wartungshandbuch</vt:lpstr>
      <vt:lpstr>Betriebs- und Wartungshandbuch Flugmotor</vt:lpstr>
      <vt:lpstr>Inhalt</vt:lpstr>
      <vt:lpstr>Luftfahrzeug-Bordbuch (Bordbuch)</vt:lpstr>
      <vt:lpstr>Wägebericht</vt:lpstr>
      <vt:lpstr>Eintragungsschein</vt:lpstr>
      <vt:lpstr>Lufttüchtigkeitszeugnis</vt:lpstr>
      <vt:lpstr>Versicherungsnachweis - Sitzplatz Unfallversicherung für Pilot und Copilot</vt:lpstr>
      <vt:lpstr>Versicherungsnachweis - Haftpflichtversicherung für Schäden Dritter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Schorsch</cp:lastModifiedBy>
  <cp:revision>4</cp:revision>
  <dcterms:created xsi:type="dcterms:W3CDTF">2021-10-14T16:59:56Z</dcterms:created>
  <dcterms:modified xsi:type="dcterms:W3CDTF">2025-10-13T00:28:29Z</dcterms:modified>
</cp:coreProperties>
</file>