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x-msvide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6" r:id="rId2"/>
    <p:sldId id="287" r:id="rId3"/>
    <p:sldId id="288" r:id="rId4"/>
    <p:sldId id="289" r:id="rId5"/>
    <p:sldId id="290" r:id="rId6"/>
    <p:sldId id="292" r:id="rId7"/>
    <p:sldId id="293" r:id="rId8"/>
    <p:sldId id="291" r:id="rId9"/>
    <p:sldId id="294" r:id="rId10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33"/>
    <a:srgbClr val="EBEBEB"/>
    <a:srgbClr val="F5F5F5"/>
    <a:srgbClr val="F3F3F3"/>
    <a:srgbClr val="84E6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8" d="100"/>
          <a:sy n="88" d="100"/>
        </p:scale>
        <p:origin x="1234" y="53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FAB41-E5D3-4274-92C2-149D86908619}" type="datetimeFigureOut">
              <a:rPr lang="de-DE" smtClean="0"/>
              <a:t>10.03.2025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A7F35-CB00-467D-960E-9D550DD5DD0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292954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FAB41-E5D3-4274-92C2-149D86908619}" type="datetimeFigureOut">
              <a:rPr lang="de-DE" smtClean="0"/>
              <a:t>10.03.2025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A7F35-CB00-467D-960E-9D550DD5DD0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384422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FAB41-E5D3-4274-92C2-149D86908619}" type="datetimeFigureOut">
              <a:rPr lang="de-DE" smtClean="0"/>
              <a:t>10.03.2025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A7F35-CB00-467D-960E-9D550DD5DD0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613366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FAB41-E5D3-4274-92C2-149D86908619}" type="datetimeFigureOut">
              <a:rPr lang="de-DE" smtClean="0"/>
              <a:t>10.03.2025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A7F35-CB00-467D-960E-9D550DD5DD0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036784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FAB41-E5D3-4274-92C2-149D86908619}" type="datetimeFigureOut">
              <a:rPr lang="de-DE" smtClean="0"/>
              <a:t>10.03.2025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A7F35-CB00-467D-960E-9D550DD5DD0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432683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FAB41-E5D3-4274-92C2-149D86908619}" type="datetimeFigureOut">
              <a:rPr lang="de-DE" smtClean="0"/>
              <a:t>10.03.2025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A7F35-CB00-467D-960E-9D550DD5DD0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316145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FAB41-E5D3-4274-92C2-149D86908619}" type="datetimeFigureOut">
              <a:rPr lang="de-DE" smtClean="0"/>
              <a:t>10.03.2025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A7F35-CB00-467D-960E-9D550DD5DD0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87785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FAB41-E5D3-4274-92C2-149D86908619}" type="datetimeFigureOut">
              <a:rPr lang="de-DE" smtClean="0"/>
              <a:t>10.03.2025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A7F35-CB00-467D-960E-9D550DD5DD0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536068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FAB41-E5D3-4274-92C2-149D86908619}" type="datetimeFigureOut">
              <a:rPr lang="de-DE" smtClean="0"/>
              <a:t>10.03.2025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A7F35-CB00-467D-960E-9D550DD5DD0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761601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FAB41-E5D3-4274-92C2-149D86908619}" type="datetimeFigureOut">
              <a:rPr lang="de-DE" smtClean="0"/>
              <a:t>10.03.2025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A7F35-CB00-467D-960E-9D550DD5DD0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259265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FAB41-E5D3-4274-92C2-149D86908619}" type="datetimeFigureOut">
              <a:rPr lang="de-DE" smtClean="0"/>
              <a:t>10.03.2025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A7F35-CB00-467D-960E-9D550DD5DD0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01630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6FAB41-E5D3-4274-92C2-149D86908619}" type="datetimeFigureOut">
              <a:rPr lang="de-DE" smtClean="0"/>
              <a:t>10.03.2025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2A7F35-CB00-467D-960E-9D550DD5DD0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15787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3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5.png"/><Relationship Id="rId5" Type="http://schemas.openxmlformats.org/officeDocument/2006/relationships/image" Target="../media/image8.png"/><Relationship Id="rId10" Type="http://schemas.openxmlformats.org/officeDocument/2006/relationships/image" Target="../media/image14.png"/><Relationship Id="rId4" Type="http://schemas.openxmlformats.org/officeDocument/2006/relationships/image" Target="../media/image4.pn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"/>
          <p:cNvGrpSpPr/>
          <p:nvPr/>
        </p:nvGrpSpPr>
        <p:grpSpPr>
          <a:xfrm>
            <a:off x="0" y="986442"/>
            <a:ext cx="9030914" cy="3009235"/>
            <a:chOff x="202531" y="1150143"/>
            <a:chExt cx="9030914" cy="3009235"/>
          </a:xfrm>
        </p:grpSpPr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531" y="1150143"/>
              <a:ext cx="2713285" cy="22780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124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1760" y="2060848"/>
              <a:ext cx="2762250" cy="8604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125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4417" y="2921273"/>
              <a:ext cx="4816475" cy="254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126" name="Picture 6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44208" y="2533778"/>
              <a:ext cx="2789237" cy="1625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127" name="Picture 7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37361" y="1449570"/>
              <a:ext cx="2765425" cy="15605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0" name="Rechteck 9"/>
          <p:cNvSpPr/>
          <p:nvPr/>
        </p:nvSpPr>
        <p:spPr>
          <a:xfrm>
            <a:off x="755576" y="4630022"/>
            <a:ext cx="793781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de-DE" sz="54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oper Black" panose="0208090404030B020404" pitchFamily="18" charset="0"/>
              </a:rPr>
              <a:t>Doppelschlepp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6E7FE446-B9E9-4C2B-A983-CEA42EA13E00}"/>
              </a:ext>
            </a:extLst>
          </p:cNvPr>
          <p:cNvSpPr txBox="1"/>
          <p:nvPr/>
        </p:nvSpPr>
        <p:spPr>
          <a:xfrm>
            <a:off x="6241677" y="91534"/>
            <a:ext cx="29383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i="1" dirty="0"/>
              <a:t>Schorsch Dörder</a:t>
            </a:r>
          </a:p>
          <a:p>
            <a:r>
              <a:rPr lang="de-DE" sz="1600" b="1" i="1" dirty="0"/>
              <a:t>Fachreferent Segelkunstflug RAL</a:t>
            </a:r>
          </a:p>
        </p:txBody>
      </p:sp>
    </p:spTree>
    <p:extLst>
      <p:ext uri="{BB962C8B-B14F-4D97-AF65-F5344CB8AC3E}">
        <p14:creationId xmlns:p14="http://schemas.microsoft.com/office/powerpoint/2010/main" val="792642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1907704" y="1628800"/>
            <a:ext cx="571220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zur Einstimmung</a:t>
            </a:r>
          </a:p>
        </p:txBody>
      </p:sp>
      <p:pic>
        <p:nvPicPr>
          <p:cNvPr id="3" name="9er-Schlepp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7456" y="188640"/>
            <a:ext cx="8669089" cy="648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212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422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"/>
          <p:cNvGrpSpPr/>
          <p:nvPr/>
        </p:nvGrpSpPr>
        <p:grpSpPr>
          <a:xfrm>
            <a:off x="107504" y="44624"/>
            <a:ext cx="4789012" cy="1094455"/>
            <a:chOff x="107504" y="44624"/>
            <a:chExt cx="4789012" cy="1094455"/>
          </a:xfrm>
        </p:grpSpPr>
        <p:grpSp>
          <p:nvGrpSpPr>
            <p:cNvPr id="3" name="Gruppieren 2"/>
            <p:cNvGrpSpPr/>
            <p:nvPr/>
          </p:nvGrpSpPr>
          <p:grpSpPr>
            <a:xfrm>
              <a:off x="107504" y="44624"/>
              <a:ext cx="3162770" cy="1094455"/>
              <a:chOff x="202531" y="1150143"/>
              <a:chExt cx="9030914" cy="3009235"/>
            </a:xfrm>
          </p:grpSpPr>
          <p:pic>
            <p:nvPicPr>
              <p:cNvPr id="4" name="Picture 3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2531" y="1150143"/>
                <a:ext cx="2713285" cy="22780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5" name="Picture 4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11760" y="2060848"/>
                <a:ext cx="2762250" cy="8604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6" name="Picture 5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04417" y="2921273"/>
                <a:ext cx="4816475" cy="2540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7" name="Picture 6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44208" y="2533778"/>
                <a:ext cx="2789237" cy="16256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8" name="Picture 7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37361" y="1449570"/>
                <a:ext cx="2765425" cy="15605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9" name="Rechteck 8"/>
            <p:cNvSpPr/>
            <p:nvPr/>
          </p:nvSpPr>
          <p:spPr>
            <a:xfrm>
              <a:off x="2870236" y="237346"/>
              <a:ext cx="2026280" cy="27699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de-DE" sz="1200" b="1" cap="none" spc="0" dirty="0">
                  <a:ln w="17780" cmpd="sng">
                    <a:solidFill>
                      <a:srgbClr val="FFFFFF"/>
                    </a:solidFill>
                    <a:prstDash val="solid"/>
                    <a:miter lim="800000"/>
                  </a:ln>
                  <a:gradFill rotWithShape="1">
                    <a:gsLst>
                      <a:gs pos="0">
                        <a:srgbClr val="000000">
                          <a:tint val="92000"/>
                          <a:shade val="100000"/>
                          <a:satMod val="150000"/>
                        </a:srgbClr>
                      </a:gs>
                      <a:gs pos="49000">
                        <a:srgbClr val="000000">
                          <a:tint val="89000"/>
                          <a:shade val="90000"/>
                          <a:satMod val="150000"/>
                        </a:srgbClr>
                      </a:gs>
                      <a:gs pos="50000">
                        <a:srgbClr val="000000">
                          <a:tint val="100000"/>
                          <a:shade val="75000"/>
                          <a:satMod val="150000"/>
                        </a:srgbClr>
                      </a:gs>
                      <a:gs pos="95000">
                        <a:srgbClr val="000000">
                          <a:shade val="47000"/>
                          <a:satMod val="150000"/>
                        </a:srgbClr>
                      </a:gs>
                      <a:gs pos="100000">
                        <a:srgbClr val="000000">
                          <a:shade val="39000"/>
                          <a:satMod val="150000"/>
                        </a:srgbClr>
                      </a:gs>
                    </a:gsLst>
                    <a:lin ang="5400000"/>
                  </a:gradFill>
                  <a:effectLst>
                    <a:outerShdw blurRad="50800" algn="tl" rotWithShape="0">
                      <a:srgbClr val="000000"/>
                    </a:outerShdw>
                  </a:effectLst>
                  <a:latin typeface="Cooper Black" panose="0208090404030B020404" pitchFamily="18" charset="0"/>
                </a:rPr>
                <a:t>Doppelschlepp</a:t>
              </a:r>
            </a:p>
          </p:txBody>
        </p:sp>
      </p:grp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B4E1A937-CD5F-4318-BFEE-FFA6BB3FCB21}"/>
              </a:ext>
            </a:extLst>
          </p:cNvPr>
          <p:cNvGrpSpPr/>
          <p:nvPr/>
        </p:nvGrpSpPr>
        <p:grpSpPr>
          <a:xfrm>
            <a:off x="310465" y="1041946"/>
            <a:ext cx="8521898" cy="5771430"/>
            <a:chOff x="310465" y="1041946"/>
            <a:chExt cx="8521898" cy="5771430"/>
          </a:xfrm>
        </p:grpSpPr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0465" y="1756446"/>
              <a:ext cx="8521898" cy="41208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F50AA557-C787-43B4-BBDA-5B9B3B81B438}"/>
                </a:ext>
              </a:extLst>
            </p:cNvPr>
            <p:cNvSpPr txBox="1"/>
            <p:nvPr/>
          </p:nvSpPr>
          <p:spPr>
            <a:xfrm>
              <a:off x="1848595" y="1041946"/>
              <a:ext cx="553189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3200" b="1" dirty="0"/>
                <a:t>SBO Punkt 2.3.4 Doppelschlepp</a:t>
              </a:r>
            </a:p>
          </p:txBody>
        </p:sp>
        <p:sp>
          <p:nvSpPr>
            <p:cNvPr id="13" name="Textfeld 12">
              <a:extLst>
                <a:ext uri="{FF2B5EF4-FFF2-40B4-BE49-F238E27FC236}">
                  <a16:creationId xmlns:a16="http://schemas.microsoft.com/office/drawing/2014/main" id="{6EC2372D-8E37-42F3-97E2-73E416C609C7}"/>
                </a:ext>
              </a:extLst>
            </p:cNvPr>
            <p:cNvSpPr txBox="1"/>
            <p:nvPr/>
          </p:nvSpPr>
          <p:spPr>
            <a:xfrm>
              <a:off x="1057740" y="5859269"/>
              <a:ext cx="7242945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800" b="1" dirty="0"/>
                <a:t>vor der Durchführung eines Doppelschlepps</a:t>
              </a:r>
            </a:p>
            <a:p>
              <a:r>
                <a:rPr lang="de-DE" sz="2800" b="1" dirty="0"/>
                <a:t>müssen alle Beteiligten Piloten </a:t>
              </a:r>
              <a:r>
                <a:rPr lang="de-DE" sz="2800" b="1" dirty="0" err="1"/>
                <a:t>gebrieft</a:t>
              </a:r>
              <a:r>
                <a:rPr lang="de-DE" sz="2800" b="1" dirty="0"/>
                <a:t> werden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45851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"/>
          <p:cNvGrpSpPr/>
          <p:nvPr/>
        </p:nvGrpSpPr>
        <p:grpSpPr>
          <a:xfrm>
            <a:off x="107504" y="44624"/>
            <a:ext cx="4789012" cy="1094455"/>
            <a:chOff x="107504" y="44624"/>
            <a:chExt cx="4789012" cy="1094455"/>
          </a:xfrm>
        </p:grpSpPr>
        <p:grpSp>
          <p:nvGrpSpPr>
            <p:cNvPr id="3" name="Gruppieren 2"/>
            <p:cNvGrpSpPr/>
            <p:nvPr/>
          </p:nvGrpSpPr>
          <p:grpSpPr>
            <a:xfrm>
              <a:off x="107504" y="44624"/>
              <a:ext cx="3162770" cy="1094455"/>
              <a:chOff x="202531" y="1150143"/>
              <a:chExt cx="9030914" cy="3009235"/>
            </a:xfrm>
          </p:grpSpPr>
          <p:pic>
            <p:nvPicPr>
              <p:cNvPr id="5" name="Picture 3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2531" y="1150143"/>
                <a:ext cx="2713285" cy="22780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6" name="Picture 4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11760" y="2060848"/>
                <a:ext cx="2762250" cy="8604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7" name="Picture 5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04417" y="2921273"/>
                <a:ext cx="4816475" cy="2540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8" name="Picture 6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44208" y="2533778"/>
                <a:ext cx="2789237" cy="16256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9" name="Picture 7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37361" y="1449570"/>
                <a:ext cx="2765425" cy="15605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4" name="Rechteck 3"/>
            <p:cNvSpPr/>
            <p:nvPr/>
          </p:nvSpPr>
          <p:spPr>
            <a:xfrm>
              <a:off x="2870236" y="237346"/>
              <a:ext cx="2026280" cy="27699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de-DE" sz="1200" b="1" cap="none" spc="0" dirty="0">
                  <a:ln w="17780" cmpd="sng">
                    <a:solidFill>
                      <a:srgbClr val="FFFFFF"/>
                    </a:solidFill>
                    <a:prstDash val="solid"/>
                    <a:miter lim="800000"/>
                  </a:ln>
                  <a:gradFill rotWithShape="1">
                    <a:gsLst>
                      <a:gs pos="0">
                        <a:srgbClr val="000000">
                          <a:tint val="92000"/>
                          <a:shade val="100000"/>
                          <a:satMod val="150000"/>
                        </a:srgbClr>
                      </a:gs>
                      <a:gs pos="49000">
                        <a:srgbClr val="000000">
                          <a:tint val="89000"/>
                          <a:shade val="90000"/>
                          <a:satMod val="150000"/>
                        </a:srgbClr>
                      </a:gs>
                      <a:gs pos="50000">
                        <a:srgbClr val="000000">
                          <a:tint val="100000"/>
                          <a:shade val="75000"/>
                          <a:satMod val="150000"/>
                        </a:srgbClr>
                      </a:gs>
                      <a:gs pos="95000">
                        <a:srgbClr val="000000">
                          <a:shade val="47000"/>
                          <a:satMod val="150000"/>
                        </a:srgbClr>
                      </a:gs>
                      <a:gs pos="100000">
                        <a:srgbClr val="000000">
                          <a:shade val="39000"/>
                          <a:satMod val="150000"/>
                        </a:srgbClr>
                      </a:gs>
                    </a:gsLst>
                    <a:lin ang="5400000"/>
                  </a:gradFill>
                  <a:effectLst>
                    <a:outerShdw blurRad="50800" algn="tl" rotWithShape="0">
                      <a:srgbClr val="000000"/>
                    </a:outerShdw>
                  </a:effectLst>
                  <a:latin typeface="Cooper Black" panose="0208090404030B020404" pitchFamily="18" charset="0"/>
                </a:rPr>
                <a:t>Doppelschlepp</a:t>
              </a:r>
            </a:p>
          </p:txBody>
        </p:sp>
      </p:grp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B78907E7-D5FA-489C-9EF5-5DD24F5E1D6A}"/>
              </a:ext>
            </a:extLst>
          </p:cNvPr>
          <p:cNvGrpSpPr/>
          <p:nvPr/>
        </p:nvGrpSpPr>
        <p:grpSpPr>
          <a:xfrm>
            <a:off x="1505049" y="1052736"/>
            <a:ext cx="5911850" cy="936104"/>
            <a:chOff x="1505049" y="1052736"/>
            <a:chExt cx="5911850" cy="936104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9712" y="1052736"/>
              <a:ext cx="4962525" cy="5778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5049" y="1593553"/>
              <a:ext cx="5911850" cy="3952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988840"/>
            <a:ext cx="4067175" cy="45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1071" y="1988840"/>
            <a:ext cx="4035425" cy="45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997B18A8-9F87-4D08-A976-17FC12937BC2}"/>
              </a:ext>
            </a:extLst>
          </p:cNvPr>
          <p:cNvGrpSpPr/>
          <p:nvPr/>
        </p:nvGrpSpPr>
        <p:grpSpPr>
          <a:xfrm>
            <a:off x="107504" y="2564904"/>
            <a:ext cx="4448027" cy="4055750"/>
            <a:chOff x="107504" y="2564904"/>
            <a:chExt cx="4448027" cy="4055750"/>
          </a:xfrm>
        </p:grpSpPr>
        <p:pic>
          <p:nvPicPr>
            <p:cNvPr id="2054" name="Picture 6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549" y="2564904"/>
              <a:ext cx="1316037" cy="3651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7" name="Picture 9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71356" y="3857704"/>
              <a:ext cx="565150" cy="1006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F4FEFDCF-53CE-4F41-B9E5-78053720848D}"/>
                </a:ext>
              </a:extLst>
            </p:cNvPr>
            <p:cNvSpPr txBox="1"/>
            <p:nvPr/>
          </p:nvSpPr>
          <p:spPr>
            <a:xfrm>
              <a:off x="107504" y="3697565"/>
              <a:ext cx="424847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de-DE" b="1" dirty="0"/>
                <a:t>mögliches Auffliegen des Zweiten auf den Ersten durch Energieverlust (Verlangsamung)</a:t>
              </a:r>
            </a:p>
          </p:txBody>
        </p:sp>
        <p:sp>
          <p:nvSpPr>
            <p:cNvPr id="28" name="Textfeld 27">
              <a:extLst>
                <a:ext uri="{FF2B5EF4-FFF2-40B4-BE49-F238E27FC236}">
                  <a16:creationId xmlns:a16="http://schemas.microsoft.com/office/drawing/2014/main" id="{6D3EDA55-390D-479F-A70D-325F14057C56}"/>
                </a:ext>
              </a:extLst>
            </p:cNvPr>
            <p:cNvSpPr txBox="1"/>
            <p:nvPr/>
          </p:nvSpPr>
          <p:spPr>
            <a:xfrm>
              <a:off x="116973" y="2998693"/>
              <a:ext cx="397192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de-DE" b="1" dirty="0"/>
                <a:t>geordneter Ablauf, von hinten beginnende Reihenfolge</a:t>
              </a:r>
            </a:p>
          </p:txBody>
        </p:sp>
        <p:sp>
          <p:nvSpPr>
            <p:cNvPr id="29" name="Textfeld 28">
              <a:extLst>
                <a:ext uri="{FF2B5EF4-FFF2-40B4-BE49-F238E27FC236}">
                  <a16:creationId xmlns:a16="http://schemas.microsoft.com/office/drawing/2014/main" id="{AE070A7B-26B1-458C-8FA2-78E7204E2BFC}"/>
                </a:ext>
              </a:extLst>
            </p:cNvPr>
            <p:cNvSpPr txBox="1"/>
            <p:nvPr/>
          </p:nvSpPr>
          <p:spPr>
            <a:xfrm>
              <a:off x="107504" y="4725144"/>
              <a:ext cx="432048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de-DE" b="1" dirty="0"/>
                <a:t>mögliche Gefährdung des vorderen Segelflugzeugs durch das schlagende oder hängende Seil, besonders bei Böen</a:t>
              </a:r>
            </a:p>
          </p:txBody>
        </p:sp>
        <p:sp>
          <p:nvSpPr>
            <p:cNvPr id="30" name="Textfeld 29">
              <a:extLst>
                <a:ext uri="{FF2B5EF4-FFF2-40B4-BE49-F238E27FC236}">
                  <a16:creationId xmlns:a16="http://schemas.microsoft.com/office/drawing/2014/main" id="{7A875C62-7DC6-49E4-B210-AE420769B84E}"/>
                </a:ext>
              </a:extLst>
            </p:cNvPr>
            <p:cNvSpPr txBox="1"/>
            <p:nvPr/>
          </p:nvSpPr>
          <p:spPr>
            <a:xfrm>
              <a:off x="107504" y="5697324"/>
              <a:ext cx="444802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de-DE" b="1" dirty="0"/>
                <a:t>mögliche Gefährdung des vorderen Segelflugzeugs durch das Vorschnellen des Seils beim Ausklinken unter Spannung</a:t>
              </a:r>
            </a:p>
          </p:txBody>
        </p:sp>
      </p:grp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0DF87A5C-E27E-4EE5-B631-DBC35E7A669B}"/>
              </a:ext>
            </a:extLst>
          </p:cNvPr>
          <p:cNvGrpSpPr/>
          <p:nvPr/>
        </p:nvGrpSpPr>
        <p:grpSpPr>
          <a:xfrm>
            <a:off x="4987266" y="2583881"/>
            <a:ext cx="4049229" cy="3992383"/>
            <a:chOff x="4987266" y="2583881"/>
            <a:chExt cx="4049229" cy="3992383"/>
          </a:xfrm>
        </p:grpSpPr>
        <p:sp>
          <p:nvSpPr>
            <p:cNvPr id="21" name="Textfeld 20"/>
            <p:cNvSpPr txBox="1"/>
            <p:nvPr/>
          </p:nvSpPr>
          <p:spPr>
            <a:xfrm>
              <a:off x="4991815" y="2583881"/>
              <a:ext cx="397267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de-DE" b="1" dirty="0"/>
                <a:t>Der hinten Fliegende behält den Überblick und kann den Schleppzug stabilisieren</a:t>
              </a:r>
            </a:p>
          </p:txBody>
        </p:sp>
        <p:sp>
          <p:nvSpPr>
            <p:cNvPr id="23" name="Textfeld 22"/>
            <p:cNvSpPr txBox="1"/>
            <p:nvPr/>
          </p:nvSpPr>
          <p:spPr>
            <a:xfrm>
              <a:off x="4987266" y="3573016"/>
              <a:ext cx="397192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de-DE" b="1" dirty="0"/>
                <a:t>keine Gefährdung des hinteren Seglers durch Vorschnellen des Seils beim Ausklinken unter Spannung</a:t>
              </a:r>
            </a:p>
          </p:txBody>
        </p:sp>
        <p:sp>
          <p:nvSpPr>
            <p:cNvPr id="33" name="Textfeld 32">
              <a:extLst>
                <a:ext uri="{FF2B5EF4-FFF2-40B4-BE49-F238E27FC236}">
                  <a16:creationId xmlns:a16="http://schemas.microsoft.com/office/drawing/2014/main" id="{D06D825C-9D61-44EB-8BBA-E3A830109B87}"/>
                </a:ext>
              </a:extLst>
            </p:cNvPr>
            <p:cNvSpPr txBox="1"/>
            <p:nvPr/>
          </p:nvSpPr>
          <p:spPr>
            <a:xfrm>
              <a:off x="5001070" y="4636364"/>
              <a:ext cx="403542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de-DE" b="1" dirty="0"/>
                <a:t>keine Gefährdung des hinteren Seglers durch das hängende oder schlagende Seil besonders bei Turbulenzen und Böen</a:t>
              </a:r>
            </a:p>
          </p:txBody>
        </p:sp>
        <p:sp>
          <p:nvSpPr>
            <p:cNvPr id="34" name="Textfeld 33">
              <a:extLst>
                <a:ext uri="{FF2B5EF4-FFF2-40B4-BE49-F238E27FC236}">
                  <a16:creationId xmlns:a16="http://schemas.microsoft.com/office/drawing/2014/main" id="{C9ED6A59-8F3F-4CB5-B449-20178AD2F6D9}"/>
                </a:ext>
              </a:extLst>
            </p:cNvPr>
            <p:cNvSpPr txBox="1"/>
            <p:nvPr/>
          </p:nvSpPr>
          <p:spPr>
            <a:xfrm>
              <a:off x="5001070" y="5929933"/>
              <a:ext cx="403542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de-DE" b="1" dirty="0"/>
                <a:t>Das Auffliegen durch Verlangsamung kann vernachlässigt werden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23106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"/>
          <p:cNvGrpSpPr/>
          <p:nvPr/>
        </p:nvGrpSpPr>
        <p:grpSpPr>
          <a:xfrm>
            <a:off x="107504" y="44624"/>
            <a:ext cx="4789012" cy="1094455"/>
            <a:chOff x="107504" y="44624"/>
            <a:chExt cx="4789012" cy="1094455"/>
          </a:xfrm>
        </p:grpSpPr>
        <p:grpSp>
          <p:nvGrpSpPr>
            <p:cNvPr id="3" name="Gruppieren 2"/>
            <p:cNvGrpSpPr/>
            <p:nvPr/>
          </p:nvGrpSpPr>
          <p:grpSpPr>
            <a:xfrm>
              <a:off x="107504" y="44624"/>
              <a:ext cx="3162770" cy="1094455"/>
              <a:chOff x="202531" y="1150143"/>
              <a:chExt cx="9030914" cy="3009235"/>
            </a:xfrm>
          </p:grpSpPr>
          <p:pic>
            <p:nvPicPr>
              <p:cNvPr id="5" name="Picture 3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2531" y="1150143"/>
                <a:ext cx="2713285" cy="22780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6" name="Picture 4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11760" y="2060848"/>
                <a:ext cx="2762250" cy="8604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7" name="Picture 5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04417" y="2921273"/>
                <a:ext cx="4816475" cy="2540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8" name="Picture 6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44208" y="2533778"/>
                <a:ext cx="2789237" cy="16256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9" name="Picture 7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37361" y="1449570"/>
                <a:ext cx="2765425" cy="15605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4" name="Rechteck 3"/>
            <p:cNvSpPr/>
            <p:nvPr/>
          </p:nvSpPr>
          <p:spPr>
            <a:xfrm>
              <a:off x="2870236" y="237346"/>
              <a:ext cx="2026280" cy="27699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de-DE" sz="1200" b="1" cap="none" spc="0" dirty="0">
                  <a:ln w="17780" cmpd="sng">
                    <a:solidFill>
                      <a:srgbClr val="FFFFFF"/>
                    </a:solidFill>
                    <a:prstDash val="solid"/>
                    <a:miter lim="800000"/>
                  </a:ln>
                  <a:gradFill rotWithShape="1">
                    <a:gsLst>
                      <a:gs pos="0">
                        <a:srgbClr val="000000">
                          <a:tint val="92000"/>
                          <a:shade val="100000"/>
                          <a:satMod val="150000"/>
                        </a:srgbClr>
                      </a:gs>
                      <a:gs pos="49000">
                        <a:srgbClr val="000000">
                          <a:tint val="89000"/>
                          <a:shade val="90000"/>
                          <a:satMod val="150000"/>
                        </a:srgbClr>
                      </a:gs>
                      <a:gs pos="50000">
                        <a:srgbClr val="000000">
                          <a:tint val="100000"/>
                          <a:shade val="75000"/>
                          <a:satMod val="150000"/>
                        </a:srgbClr>
                      </a:gs>
                      <a:gs pos="95000">
                        <a:srgbClr val="000000">
                          <a:shade val="47000"/>
                          <a:satMod val="150000"/>
                        </a:srgbClr>
                      </a:gs>
                      <a:gs pos="100000">
                        <a:srgbClr val="000000">
                          <a:shade val="39000"/>
                          <a:satMod val="150000"/>
                        </a:srgbClr>
                      </a:gs>
                    </a:gsLst>
                    <a:lin ang="5400000"/>
                  </a:gradFill>
                  <a:effectLst>
                    <a:outerShdw blurRad="50800" algn="tl" rotWithShape="0">
                      <a:srgbClr val="000000"/>
                    </a:outerShdw>
                  </a:effectLst>
                  <a:latin typeface="Cooper Black" panose="0208090404030B020404" pitchFamily="18" charset="0"/>
                </a:rPr>
                <a:t>Doppelschlepp</a:t>
              </a:r>
            </a:p>
          </p:txBody>
        </p:sp>
      </p:grp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F5333FA3-FC4D-4713-BBE8-D736F1DA78E5}"/>
              </a:ext>
            </a:extLst>
          </p:cNvPr>
          <p:cNvGrpSpPr/>
          <p:nvPr/>
        </p:nvGrpSpPr>
        <p:grpSpPr>
          <a:xfrm>
            <a:off x="206671" y="1182563"/>
            <a:ext cx="8645411" cy="4580746"/>
            <a:chOff x="206671" y="1182563"/>
            <a:chExt cx="8645411" cy="4580746"/>
          </a:xfrm>
        </p:grpSpPr>
        <p:sp>
          <p:nvSpPr>
            <p:cNvPr id="10" name="Textfeld 9"/>
            <p:cNvSpPr txBox="1"/>
            <p:nvPr/>
          </p:nvSpPr>
          <p:spPr>
            <a:xfrm>
              <a:off x="377825" y="4509120"/>
              <a:ext cx="7673896" cy="12541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800" b="1" dirty="0"/>
                <a:t>2.3.5  Ausklinken</a:t>
              </a:r>
            </a:p>
            <a:p>
              <a:pPr>
                <a:spcBef>
                  <a:spcPts val="900"/>
                </a:spcBef>
              </a:pPr>
              <a:r>
                <a:rPr lang="de-DE" sz="2000" b="1" dirty="0"/>
                <a:t>                Die Reihenfolge des Ausklinkens ist vor dem Schlepp mit allen</a:t>
              </a:r>
            </a:p>
            <a:p>
              <a:r>
                <a:rPr lang="de-DE" sz="2000" b="1" dirty="0"/>
                <a:t>                beteiligten Piloten abzusprechen und festzulegen.</a:t>
              </a:r>
            </a:p>
          </p:txBody>
        </p:sp>
        <p:sp>
          <p:nvSpPr>
            <p:cNvPr id="14" name="Textfeld 13"/>
            <p:cNvSpPr txBox="1"/>
            <p:nvPr/>
          </p:nvSpPr>
          <p:spPr>
            <a:xfrm>
              <a:off x="395536" y="2606859"/>
              <a:ext cx="8456546" cy="12541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800" b="1" dirty="0"/>
                <a:t>2.3.4  Schleppflug</a:t>
              </a:r>
            </a:p>
            <a:p>
              <a:pPr>
                <a:spcBef>
                  <a:spcPts val="900"/>
                </a:spcBef>
              </a:pPr>
              <a:r>
                <a:rPr lang="de-DE" sz="2000" b="1" dirty="0"/>
                <a:t>                Die Positionen der Startaufstellung dürfen im Schlepp nicht verlassen</a:t>
              </a:r>
            </a:p>
            <a:p>
              <a:r>
                <a:rPr lang="de-DE" sz="2000" b="1" dirty="0"/>
                <a:t>                werden. Nach dem Start ist eine Höhenstaffelung einzunehmen.</a:t>
              </a:r>
            </a:p>
          </p:txBody>
        </p:sp>
        <p:sp>
          <p:nvSpPr>
            <p:cNvPr id="15" name="Abgerundetes Rechteck 14"/>
            <p:cNvSpPr/>
            <p:nvPr/>
          </p:nvSpPr>
          <p:spPr>
            <a:xfrm>
              <a:off x="216504" y="2112531"/>
              <a:ext cx="1324271" cy="504056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de-DE" sz="2800" b="1" dirty="0">
                  <a:solidFill>
                    <a:schemeClr val="tx1"/>
                  </a:solidFill>
                </a:rPr>
                <a:t>ändern</a:t>
              </a:r>
            </a:p>
          </p:txBody>
        </p:sp>
        <p:sp>
          <p:nvSpPr>
            <p:cNvPr id="16" name="Abgerundetes Rechteck 15"/>
            <p:cNvSpPr/>
            <p:nvPr/>
          </p:nvSpPr>
          <p:spPr>
            <a:xfrm>
              <a:off x="206671" y="4005064"/>
              <a:ext cx="1641924" cy="504056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de-DE" sz="2800" b="1" dirty="0">
                  <a:solidFill>
                    <a:schemeClr val="tx1"/>
                  </a:solidFill>
                </a:rPr>
                <a:t>einfügen</a:t>
              </a:r>
            </a:p>
          </p:txBody>
        </p:sp>
        <p:sp>
          <p:nvSpPr>
            <p:cNvPr id="17" name="Textfeld 16">
              <a:extLst>
                <a:ext uri="{FF2B5EF4-FFF2-40B4-BE49-F238E27FC236}">
                  <a16:creationId xmlns:a16="http://schemas.microsoft.com/office/drawing/2014/main" id="{66B85D3D-6D9E-43AA-A394-F90A6AC7704D}"/>
                </a:ext>
              </a:extLst>
            </p:cNvPr>
            <p:cNvSpPr txBox="1"/>
            <p:nvPr/>
          </p:nvSpPr>
          <p:spPr>
            <a:xfrm>
              <a:off x="2195736" y="1182563"/>
              <a:ext cx="504817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3200" b="1" dirty="0"/>
                <a:t>Vorschlag Änderung der SBO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25902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CB7266EF-93BC-4B33-9859-14FCCE055A5F}"/>
              </a:ext>
            </a:extLst>
          </p:cNvPr>
          <p:cNvGrpSpPr/>
          <p:nvPr/>
        </p:nvGrpSpPr>
        <p:grpSpPr>
          <a:xfrm>
            <a:off x="215515" y="3151567"/>
            <a:ext cx="8712968" cy="3158583"/>
            <a:chOff x="323528" y="3269302"/>
            <a:chExt cx="8712968" cy="3158583"/>
          </a:xfrm>
        </p:grpSpPr>
        <p:sp>
          <p:nvSpPr>
            <p:cNvPr id="10" name="Textfeld 9"/>
            <p:cNvSpPr txBox="1"/>
            <p:nvPr/>
          </p:nvSpPr>
          <p:spPr>
            <a:xfrm>
              <a:off x="2201403" y="3269302"/>
              <a:ext cx="6835093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800" b="1" dirty="0"/>
                <a:t>hier den Hinweis</a:t>
              </a:r>
            </a:p>
            <a:p>
              <a:pPr algn="ctr"/>
              <a:r>
                <a:rPr lang="de-DE" sz="2800" b="1" dirty="0"/>
                <a:t>                auf die erforderliche Absprache des     </a:t>
              </a:r>
            </a:p>
            <a:p>
              <a:pPr algn="ctr"/>
              <a:r>
                <a:rPr lang="de-DE" sz="2800" b="1" dirty="0"/>
                <a:t>                       gewählten </a:t>
              </a:r>
              <a:r>
                <a:rPr lang="de-DE" sz="2800" b="1" dirty="0" err="1"/>
                <a:t>Ausklinkverfahrens</a:t>
              </a:r>
              <a:r>
                <a:rPr lang="de-DE" sz="2800" b="1" dirty="0"/>
                <a:t> geben</a:t>
              </a:r>
            </a:p>
          </p:txBody>
        </p:sp>
        <p:grpSp>
          <p:nvGrpSpPr>
            <p:cNvPr id="11" name="Gruppieren 10"/>
            <p:cNvGrpSpPr/>
            <p:nvPr/>
          </p:nvGrpSpPr>
          <p:grpSpPr>
            <a:xfrm>
              <a:off x="323528" y="3774705"/>
              <a:ext cx="3162770" cy="1310479"/>
              <a:chOff x="539750" y="4869160"/>
              <a:chExt cx="3162770" cy="1310479"/>
            </a:xfrm>
          </p:grpSpPr>
          <p:pic>
            <p:nvPicPr>
              <p:cNvPr id="18" name="Picture 3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9750" y="5085184"/>
                <a:ext cx="950236" cy="82852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9" name="Picture 4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V="1">
                <a:off x="1313457" y="5729341"/>
                <a:ext cx="967384" cy="45029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0" name="Picture 5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10886" y="5729342"/>
                <a:ext cx="1686806" cy="9237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1" name="Picture 6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25685" y="5588410"/>
                <a:ext cx="976835" cy="59122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2" name="Picture 7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816330">
                <a:off x="2022855" y="4869160"/>
                <a:ext cx="968496" cy="56755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14" name="Gruppieren 13"/>
            <p:cNvGrpSpPr/>
            <p:nvPr/>
          </p:nvGrpSpPr>
          <p:grpSpPr>
            <a:xfrm>
              <a:off x="4788024" y="5478477"/>
              <a:ext cx="4096472" cy="949408"/>
              <a:chOff x="4788024" y="5478477"/>
              <a:chExt cx="4096472" cy="949408"/>
            </a:xfrm>
          </p:grpSpPr>
          <p:pic>
            <p:nvPicPr>
              <p:cNvPr id="27" name="Picture 3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7844369" y="5478477"/>
                <a:ext cx="1040127" cy="82852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8" name="Picture 4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1047844" flipH="1">
                <a:off x="6978699" y="5887923"/>
                <a:ext cx="1058898" cy="3129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9" name="Picture 5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0761207" flipH="1">
                <a:off x="6200975" y="6335506"/>
                <a:ext cx="1846377" cy="9237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0" name="Picture 6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4788024" y="5486968"/>
                <a:ext cx="1069243" cy="59122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1" name="Picture 7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6200975" y="5741763"/>
                <a:ext cx="1060115" cy="56755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grpSp>
        <p:nvGrpSpPr>
          <p:cNvPr id="33" name="Gruppieren 32"/>
          <p:cNvGrpSpPr/>
          <p:nvPr/>
        </p:nvGrpSpPr>
        <p:grpSpPr>
          <a:xfrm>
            <a:off x="107504" y="44624"/>
            <a:ext cx="4789012" cy="1094455"/>
            <a:chOff x="107504" y="44624"/>
            <a:chExt cx="4789012" cy="1094455"/>
          </a:xfrm>
        </p:grpSpPr>
        <p:grpSp>
          <p:nvGrpSpPr>
            <p:cNvPr id="34" name="Gruppieren 33"/>
            <p:cNvGrpSpPr/>
            <p:nvPr/>
          </p:nvGrpSpPr>
          <p:grpSpPr>
            <a:xfrm>
              <a:off x="107504" y="44624"/>
              <a:ext cx="3162770" cy="1094455"/>
              <a:chOff x="202531" y="1150143"/>
              <a:chExt cx="9030914" cy="3009235"/>
            </a:xfrm>
          </p:grpSpPr>
          <p:pic>
            <p:nvPicPr>
              <p:cNvPr id="36" name="Picture 3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2531" y="1150143"/>
                <a:ext cx="2713285" cy="22780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7" name="Picture 4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11760" y="2060848"/>
                <a:ext cx="2762250" cy="8604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8" name="Picture 5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04417" y="2921273"/>
                <a:ext cx="4816475" cy="2540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9" name="Picture 6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44208" y="2533778"/>
                <a:ext cx="2789237" cy="16256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40" name="Picture 7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37361" y="1449570"/>
                <a:ext cx="2765425" cy="15605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35" name="Rechteck 34"/>
            <p:cNvSpPr/>
            <p:nvPr/>
          </p:nvSpPr>
          <p:spPr>
            <a:xfrm>
              <a:off x="2870236" y="237346"/>
              <a:ext cx="2026280" cy="27699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de-DE" sz="1200" b="1" cap="none" spc="0" dirty="0">
                  <a:ln w="17780" cmpd="sng">
                    <a:solidFill>
                      <a:srgbClr val="FFFFFF"/>
                    </a:solidFill>
                    <a:prstDash val="solid"/>
                    <a:miter lim="800000"/>
                  </a:ln>
                  <a:gradFill rotWithShape="1">
                    <a:gsLst>
                      <a:gs pos="0">
                        <a:srgbClr val="000000">
                          <a:tint val="92000"/>
                          <a:shade val="100000"/>
                          <a:satMod val="150000"/>
                        </a:srgbClr>
                      </a:gs>
                      <a:gs pos="49000">
                        <a:srgbClr val="000000">
                          <a:tint val="89000"/>
                          <a:shade val="90000"/>
                          <a:satMod val="150000"/>
                        </a:srgbClr>
                      </a:gs>
                      <a:gs pos="50000">
                        <a:srgbClr val="000000">
                          <a:tint val="100000"/>
                          <a:shade val="75000"/>
                          <a:satMod val="150000"/>
                        </a:srgbClr>
                      </a:gs>
                      <a:gs pos="95000">
                        <a:srgbClr val="000000">
                          <a:shade val="47000"/>
                          <a:satMod val="150000"/>
                        </a:srgbClr>
                      </a:gs>
                      <a:gs pos="100000">
                        <a:srgbClr val="000000">
                          <a:shade val="39000"/>
                          <a:satMod val="150000"/>
                        </a:srgbClr>
                      </a:gs>
                    </a:gsLst>
                    <a:lin ang="5400000"/>
                  </a:gradFill>
                  <a:effectLst>
                    <a:outerShdw blurRad="50800" algn="tl" rotWithShape="0">
                      <a:srgbClr val="000000"/>
                    </a:outerShdw>
                  </a:effectLst>
                  <a:latin typeface="Cooper Black" panose="0208090404030B020404" pitchFamily="18" charset="0"/>
                </a:rPr>
                <a:t>Doppelschlepp</a:t>
              </a:r>
            </a:p>
          </p:txBody>
        </p:sp>
      </p:grp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1B6DC48A-8064-4784-8350-D5604DB6EC9C}"/>
              </a:ext>
            </a:extLst>
          </p:cNvPr>
          <p:cNvGrpSpPr/>
          <p:nvPr/>
        </p:nvGrpSpPr>
        <p:grpSpPr>
          <a:xfrm>
            <a:off x="1170781" y="1191265"/>
            <a:ext cx="6802437" cy="1421008"/>
            <a:chOff x="1170781" y="1191265"/>
            <a:chExt cx="6802437" cy="1421008"/>
          </a:xfrm>
        </p:grpSpPr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0781" y="2094748"/>
              <a:ext cx="6802437" cy="5175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5" name="Textfeld 24">
              <a:extLst>
                <a:ext uri="{FF2B5EF4-FFF2-40B4-BE49-F238E27FC236}">
                  <a16:creationId xmlns:a16="http://schemas.microsoft.com/office/drawing/2014/main" id="{646EB5D8-3C2D-4191-9C4E-2BE25927D890}"/>
                </a:ext>
              </a:extLst>
            </p:cNvPr>
            <p:cNvSpPr txBox="1"/>
            <p:nvPr/>
          </p:nvSpPr>
          <p:spPr>
            <a:xfrm>
              <a:off x="1615269" y="1191265"/>
              <a:ext cx="601036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3200" b="1" dirty="0"/>
                <a:t>Vorschlag Änderung der Methodik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09644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"/>
          <p:cNvGrpSpPr/>
          <p:nvPr/>
        </p:nvGrpSpPr>
        <p:grpSpPr>
          <a:xfrm>
            <a:off x="107504" y="44624"/>
            <a:ext cx="4789012" cy="1094455"/>
            <a:chOff x="107504" y="44624"/>
            <a:chExt cx="4789012" cy="1094455"/>
          </a:xfrm>
        </p:grpSpPr>
        <p:grpSp>
          <p:nvGrpSpPr>
            <p:cNvPr id="3" name="Gruppieren 2"/>
            <p:cNvGrpSpPr/>
            <p:nvPr/>
          </p:nvGrpSpPr>
          <p:grpSpPr>
            <a:xfrm>
              <a:off x="107504" y="44624"/>
              <a:ext cx="3162770" cy="1094455"/>
              <a:chOff x="202531" y="1150143"/>
              <a:chExt cx="9030914" cy="3009235"/>
            </a:xfrm>
          </p:grpSpPr>
          <p:pic>
            <p:nvPicPr>
              <p:cNvPr id="5" name="Picture 3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2531" y="1150143"/>
                <a:ext cx="2713285" cy="22780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6" name="Picture 4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11760" y="2060848"/>
                <a:ext cx="2762250" cy="8604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7" name="Picture 5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04417" y="2921273"/>
                <a:ext cx="4816475" cy="2540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8" name="Picture 6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44208" y="2533778"/>
                <a:ext cx="2789237" cy="16256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9" name="Picture 7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37361" y="1449570"/>
                <a:ext cx="2765425" cy="15605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4" name="Rechteck 3"/>
            <p:cNvSpPr/>
            <p:nvPr/>
          </p:nvSpPr>
          <p:spPr>
            <a:xfrm>
              <a:off x="2870236" y="237346"/>
              <a:ext cx="2026280" cy="27699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de-DE" sz="1200" b="1" cap="none" spc="0" dirty="0">
                  <a:ln w="17780" cmpd="sng">
                    <a:solidFill>
                      <a:srgbClr val="FFFFFF"/>
                    </a:solidFill>
                    <a:prstDash val="solid"/>
                    <a:miter lim="800000"/>
                  </a:ln>
                  <a:gradFill rotWithShape="1">
                    <a:gsLst>
                      <a:gs pos="0">
                        <a:srgbClr val="000000">
                          <a:tint val="92000"/>
                          <a:shade val="100000"/>
                          <a:satMod val="150000"/>
                        </a:srgbClr>
                      </a:gs>
                      <a:gs pos="49000">
                        <a:srgbClr val="000000">
                          <a:tint val="89000"/>
                          <a:shade val="90000"/>
                          <a:satMod val="150000"/>
                        </a:srgbClr>
                      </a:gs>
                      <a:gs pos="50000">
                        <a:srgbClr val="000000">
                          <a:tint val="100000"/>
                          <a:shade val="75000"/>
                          <a:satMod val="150000"/>
                        </a:srgbClr>
                      </a:gs>
                      <a:gs pos="95000">
                        <a:srgbClr val="000000">
                          <a:shade val="47000"/>
                          <a:satMod val="150000"/>
                        </a:srgbClr>
                      </a:gs>
                      <a:gs pos="100000">
                        <a:srgbClr val="000000">
                          <a:shade val="39000"/>
                          <a:satMod val="150000"/>
                        </a:srgbClr>
                      </a:gs>
                    </a:gsLst>
                    <a:lin ang="5400000"/>
                  </a:gradFill>
                  <a:effectLst>
                    <a:outerShdw blurRad="50800" algn="tl" rotWithShape="0">
                      <a:srgbClr val="000000"/>
                    </a:outerShdw>
                  </a:effectLst>
                  <a:latin typeface="Cooper Black" panose="0208090404030B020404" pitchFamily="18" charset="0"/>
                </a:rPr>
                <a:t>Doppelschlepp</a:t>
              </a:r>
            </a:p>
          </p:txBody>
        </p:sp>
      </p:grp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0EB23CB4-4FB5-47C1-AD0A-C9F957C7CE53}"/>
              </a:ext>
            </a:extLst>
          </p:cNvPr>
          <p:cNvGrpSpPr/>
          <p:nvPr/>
        </p:nvGrpSpPr>
        <p:grpSpPr>
          <a:xfrm>
            <a:off x="453506" y="1152304"/>
            <a:ext cx="8291347" cy="5328592"/>
            <a:chOff x="453506" y="1152304"/>
            <a:chExt cx="8291347" cy="5328592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3506" y="1152304"/>
              <a:ext cx="8291347" cy="53285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Abgerundetes Rechteck 9"/>
            <p:cNvSpPr/>
            <p:nvPr/>
          </p:nvSpPr>
          <p:spPr>
            <a:xfrm>
              <a:off x="2559105" y="2780928"/>
              <a:ext cx="5829319" cy="792088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de-DE" b="1" dirty="0">
                  <a:solidFill>
                    <a:schemeClr val="tx1"/>
                  </a:solidFill>
                </a:rPr>
                <a:t>Die Reihenfolge des Ausklinkens ist vor jedem Schlepp mit den beteiligten Piloten abzusprechen und festzulegen.</a:t>
              </a:r>
            </a:p>
          </p:txBody>
        </p:sp>
        <p:grpSp>
          <p:nvGrpSpPr>
            <p:cNvPr id="13" name="Gruppieren 12"/>
            <p:cNvGrpSpPr/>
            <p:nvPr/>
          </p:nvGrpSpPr>
          <p:grpSpPr>
            <a:xfrm>
              <a:off x="1214783" y="3014804"/>
              <a:ext cx="2693339" cy="2601594"/>
              <a:chOff x="1214783" y="3014804"/>
              <a:chExt cx="2693339" cy="2601594"/>
            </a:xfrm>
          </p:grpSpPr>
          <p:sp>
            <p:nvSpPr>
              <p:cNvPr id="11" name="Freihandform 10"/>
              <p:cNvSpPr/>
              <p:nvPr/>
            </p:nvSpPr>
            <p:spPr>
              <a:xfrm>
                <a:off x="1267485" y="3014804"/>
                <a:ext cx="2640637" cy="2534970"/>
              </a:xfrm>
              <a:custGeom>
                <a:avLst/>
                <a:gdLst>
                  <a:gd name="connsiteX0" fmla="*/ 1176951 w 2640637"/>
                  <a:gd name="connsiteY0" fmla="*/ 0 h 2534970"/>
                  <a:gd name="connsiteX1" fmla="*/ 298765 w 2640637"/>
                  <a:gd name="connsiteY1" fmla="*/ 117695 h 2534970"/>
                  <a:gd name="connsiteX2" fmla="*/ 108642 w 2640637"/>
                  <a:gd name="connsiteY2" fmla="*/ 615636 h 2534970"/>
                  <a:gd name="connsiteX3" fmla="*/ 706170 w 2640637"/>
                  <a:gd name="connsiteY3" fmla="*/ 1204111 h 2534970"/>
                  <a:gd name="connsiteX4" fmla="*/ 2254313 w 2640637"/>
                  <a:gd name="connsiteY4" fmla="*/ 1620570 h 2534970"/>
                  <a:gd name="connsiteX5" fmla="*/ 2462543 w 2640637"/>
                  <a:gd name="connsiteY5" fmla="*/ 2145671 h 2534970"/>
                  <a:gd name="connsiteX6" fmla="*/ 0 w 2640637"/>
                  <a:gd name="connsiteY6" fmla="*/ 2534970 h 2534970"/>
                  <a:gd name="connsiteX7" fmla="*/ 0 w 2640637"/>
                  <a:gd name="connsiteY7" fmla="*/ 2534970 h 25349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640637" h="2534970">
                    <a:moveTo>
                      <a:pt x="1176951" y="0"/>
                    </a:moveTo>
                    <a:cubicBezTo>
                      <a:pt x="826883" y="7544"/>
                      <a:pt x="476816" y="15089"/>
                      <a:pt x="298765" y="117695"/>
                    </a:cubicBezTo>
                    <a:cubicBezTo>
                      <a:pt x="120714" y="220301"/>
                      <a:pt x="40741" y="434567"/>
                      <a:pt x="108642" y="615636"/>
                    </a:cubicBezTo>
                    <a:cubicBezTo>
                      <a:pt x="176543" y="796705"/>
                      <a:pt x="348558" y="1036622"/>
                      <a:pt x="706170" y="1204111"/>
                    </a:cubicBezTo>
                    <a:cubicBezTo>
                      <a:pt x="1063782" y="1371600"/>
                      <a:pt x="1961584" y="1463643"/>
                      <a:pt x="2254313" y="1620570"/>
                    </a:cubicBezTo>
                    <a:cubicBezTo>
                      <a:pt x="2547042" y="1777497"/>
                      <a:pt x="2838262" y="1993271"/>
                      <a:pt x="2462543" y="2145671"/>
                    </a:cubicBezTo>
                    <a:cubicBezTo>
                      <a:pt x="2086824" y="2298071"/>
                      <a:pt x="0" y="2534970"/>
                      <a:pt x="0" y="2534970"/>
                    </a:cubicBezTo>
                    <a:lnTo>
                      <a:pt x="0" y="2534970"/>
                    </a:ln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2" name="Flussdiagramm: Verbindungsstelle 11"/>
              <p:cNvSpPr/>
              <p:nvPr/>
            </p:nvSpPr>
            <p:spPr>
              <a:xfrm>
                <a:off x="1214783" y="5499125"/>
                <a:ext cx="117273" cy="117273"/>
              </a:xfrm>
              <a:prstGeom prst="flowChartConnector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77550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F8B33623-4EBA-4CB9-9E42-1E5BF077C5F6}"/>
              </a:ext>
            </a:extLst>
          </p:cNvPr>
          <p:cNvGrpSpPr/>
          <p:nvPr/>
        </p:nvGrpSpPr>
        <p:grpSpPr>
          <a:xfrm>
            <a:off x="494702" y="413717"/>
            <a:ext cx="8064895" cy="6048672"/>
            <a:chOff x="494702" y="413717"/>
            <a:chExt cx="8064895" cy="6048672"/>
          </a:xfrm>
        </p:grpSpPr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4702" y="413717"/>
              <a:ext cx="8064895" cy="60486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22444" y="1018570"/>
              <a:ext cx="2697163" cy="10048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" name="Picture 5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0192" y="4797152"/>
              <a:ext cx="2116575" cy="11854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16493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EA0C4E90-AFCF-4C38-87D2-1A202C390E5A}"/>
              </a:ext>
            </a:extLst>
          </p:cNvPr>
          <p:cNvGrpSpPr/>
          <p:nvPr/>
        </p:nvGrpSpPr>
        <p:grpSpPr>
          <a:xfrm>
            <a:off x="323528" y="260648"/>
            <a:ext cx="8640960" cy="6554259"/>
            <a:chOff x="323528" y="260648"/>
            <a:chExt cx="8640960" cy="6554259"/>
          </a:xfrm>
        </p:grpSpPr>
        <p:sp>
          <p:nvSpPr>
            <p:cNvPr id="2" name="Textfeld 1">
              <a:extLst>
                <a:ext uri="{FF2B5EF4-FFF2-40B4-BE49-F238E27FC236}">
                  <a16:creationId xmlns:a16="http://schemas.microsoft.com/office/drawing/2014/main" id="{84A8E47E-C604-46EB-9218-971A030F2B76}"/>
                </a:ext>
              </a:extLst>
            </p:cNvPr>
            <p:cNvSpPr txBox="1"/>
            <p:nvPr/>
          </p:nvSpPr>
          <p:spPr>
            <a:xfrm>
              <a:off x="683568" y="260648"/>
              <a:ext cx="806489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800" b="1" dirty="0"/>
                <a:t>Die SBO wurde daraufhin geändert (erstmalig 2019)</a:t>
              </a:r>
            </a:p>
          </p:txBody>
        </p:sp>
        <p:pic>
          <p:nvPicPr>
            <p:cNvPr id="3" name="Grafik 2">
              <a:extLst>
                <a:ext uri="{FF2B5EF4-FFF2-40B4-BE49-F238E27FC236}">
                  <a16:creationId xmlns:a16="http://schemas.microsoft.com/office/drawing/2014/main" id="{B1B62A63-C8CD-4A4A-8CD9-8427357E7CB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53925" y="980728"/>
              <a:ext cx="7337242" cy="3605994"/>
            </a:xfrm>
            <a:prstGeom prst="rect">
              <a:avLst/>
            </a:prstGeom>
          </p:spPr>
        </p:pic>
        <p:sp>
          <p:nvSpPr>
            <p:cNvPr id="4" name="Textfeld 3">
              <a:extLst>
                <a:ext uri="{FF2B5EF4-FFF2-40B4-BE49-F238E27FC236}">
                  <a16:creationId xmlns:a16="http://schemas.microsoft.com/office/drawing/2014/main" id="{69E85443-EEE9-4B23-A67C-7B1B9448DB8F}"/>
                </a:ext>
              </a:extLst>
            </p:cNvPr>
            <p:cNvSpPr txBox="1"/>
            <p:nvPr/>
          </p:nvSpPr>
          <p:spPr>
            <a:xfrm>
              <a:off x="517047" y="5306802"/>
              <a:ext cx="8447441" cy="15081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de-DE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de-DE" sz="2800" b="1" dirty="0"/>
                <a:t>Ausklinken und Wegkurven</a:t>
              </a:r>
            </a:p>
            <a:p>
              <a:r>
                <a:rPr lang="de-DE" sz="2800" b="1" dirty="0"/>
                <a:t>   (Absprache mit allen beteiligten Piloten erforderlich) </a:t>
              </a:r>
            </a:p>
            <a:p>
              <a:endParaRPr lang="de-DE" dirty="0"/>
            </a:p>
          </p:txBody>
        </p:sp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1CF6DEA1-16E6-48E6-8E78-B108F04E5305}"/>
                </a:ext>
              </a:extLst>
            </p:cNvPr>
            <p:cNvSpPr txBox="1"/>
            <p:nvPr/>
          </p:nvSpPr>
          <p:spPr>
            <a:xfrm>
              <a:off x="323528" y="4783582"/>
              <a:ext cx="864096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800" b="1" dirty="0"/>
                <a:t>Die Methodik wurde daraufhin geändert (erstmalig 2019)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86155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235</Words>
  <Application>Microsoft Office PowerPoint</Application>
  <PresentationFormat>Bildschirmpräsentation (4:3)</PresentationFormat>
  <Paragraphs>39</Paragraphs>
  <Slides>9</Slides>
  <Notes>0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9</vt:i4>
      </vt:variant>
    </vt:vector>
  </HeadingPairs>
  <TitlesOfParts>
    <vt:vector size="13" baseType="lpstr">
      <vt:lpstr>Arial</vt:lpstr>
      <vt:lpstr>Calibri</vt:lpstr>
      <vt:lpstr>Cooper Black</vt:lpstr>
      <vt:lpstr>Larissa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Dörder</dc:creator>
  <cp:lastModifiedBy>Schorsch</cp:lastModifiedBy>
  <cp:revision>114</cp:revision>
  <dcterms:created xsi:type="dcterms:W3CDTF">2018-08-29T16:03:13Z</dcterms:created>
  <dcterms:modified xsi:type="dcterms:W3CDTF">2025-03-10T21:05:31Z</dcterms:modified>
</cp:coreProperties>
</file>