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0" r:id="rId3"/>
    <p:sldId id="263" r:id="rId4"/>
    <p:sldId id="266" r:id="rId5"/>
    <p:sldId id="303" r:id="rId6"/>
    <p:sldId id="305" r:id="rId7"/>
    <p:sldId id="304" r:id="rId8"/>
    <p:sldId id="307" r:id="rId9"/>
    <p:sldId id="311" r:id="rId10"/>
    <p:sldId id="309" r:id="rId11"/>
    <p:sldId id="312" r:id="rId12"/>
    <p:sldId id="313" r:id="rId13"/>
    <p:sldId id="310" r:id="rId14"/>
    <p:sldId id="314" r:id="rId15"/>
    <p:sldId id="268" r:id="rId16"/>
    <p:sldId id="287" r:id="rId17"/>
    <p:sldId id="295" r:id="rId18"/>
    <p:sldId id="294" r:id="rId19"/>
    <p:sldId id="297" r:id="rId20"/>
    <p:sldId id="293" r:id="rId21"/>
    <p:sldId id="316" r:id="rId22"/>
    <p:sldId id="317" r:id="rId23"/>
    <p:sldId id="299" r:id="rId24"/>
    <p:sldId id="315" r:id="rId25"/>
    <p:sldId id="318" r:id="rId26"/>
    <p:sldId id="300" r:id="rId27"/>
    <p:sldId id="319" r:id="rId28"/>
    <p:sldId id="301" r:id="rId29"/>
    <p:sldId id="288" r:id="rId30"/>
    <p:sldId id="292" r:id="rId31"/>
    <p:sldId id="290" r:id="rId32"/>
    <p:sldId id="291" r:id="rId33"/>
    <p:sldId id="264" r:id="rId34"/>
    <p:sldId id="265" r:id="rId35"/>
    <p:sldId id="283" r:id="rId36"/>
    <p:sldId id="284" r:id="rId37"/>
    <p:sldId id="285" r:id="rId3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1FC"/>
    <a:srgbClr val="4472C4"/>
    <a:srgbClr val="044C96"/>
    <a:srgbClr val="2B88D9"/>
    <a:srgbClr val="C9DFF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92408" autoAdjust="0"/>
  </p:normalViewPr>
  <p:slideViewPr>
    <p:cSldViewPr snapToGrid="0">
      <p:cViewPr varScale="1">
        <p:scale>
          <a:sx n="86" d="100"/>
          <a:sy n="86" d="100"/>
        </p:scale>
        <p:origin x="509" y="2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F5E03-4EE1-4ED0-B9A7-3081538AD9C8}" type="datetimeFigureOut">
              <a:rPr lang="de-DE" smtClean="0"/>
              <a:t>26.08.2025</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DA0A4-27B6-4433-A0BE-39B4CD827268}" type="slidenum">
              <a:rPr lang="de-DE" smtClean="0"/>
              <a:t>‹Nr.›</a:t>
            </a:fld>
            <a:endParaRPr lang="de-DE" dirty="0"/>
          </a:p>
        </p:txBody>
      </p:sp>
    </p:spTree>
    <p:extLst>
      <p:ext uri="{BB962C8B-B14F-4D97-AF65-F5344CB8AC3E}">
        <p14:creationId xmlns:p14="http://schemas.microsoft.com/office/powerpoint/2010/main" val="4234230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Frage: Warum navigieren wir überhaupt,</a:t>
            </a:r>
            <a:r>
              <a:rPr lang="de-DE" baseline="0" dirty="0"/>
              <a:t> wozu müssen wir das lernen, das GPS sagt uns doch genau wo es lang geht!</a:t>
            </a:r>
          </a:p>
          <a:p>
            <a:endParaRPr lang="de-DE" baseline="0" dirty="0"/>
          </a:p>
          <a:p>
            <a:r>
              <a:rPr lang="de-DE" b="1" u="sng" baseline="0" dirty="0"/>
              <a:t>Revisionshistorie:</a:t>
            </a:r>
          </a:p>
          <a:p>
            <a:endParaRPr lang="de-DE" u="sng" baseline="0" dirty="0"/>
          </a:p>
          <a:p>
            <a:r>
              <a:rPr lang="de-DE" b="1" baseline="0" dirty="0"/>
              <a:t>Rev 2, 13.01.2025</a:t>
            </a:r>
          </a:p>
          <a:p>
            <a:r>
              <a:rPr lang="de-DE" dirty="0"/>
              <a:t>Folie 14, Copyright Info</a:t>
            </a:r>
            <a:r>
              <a:rPr lang="de-DE" baseline="0" dirty="0"/>
              <a:t> in Grafik ICAO Karte eingefügt (12.01.2023)</a:t>
            </a:r>
          </a:p>
          <a:p>
            <a:r>
              <a:rPr lang="de-DE" baseline="0" dirty="0"/>
              <a:t>Folie 16, Grafiken erneuert (13.01.2025)</a:t>
            </a:r>
          </a:p>
          <a:p>
            <a:r>
              <a:rPr lang="de-DE" baseline="0" dirty="0"/>
              <a:t>Folie 19, Grafik erneuert (13.01.2025)</a:t>
            </a:r>
          </a:p>
          <a:p>
            <a:r>
              <a:rPr lang="de-DE" baseline="0" dirty="0"/>
              <a:t>Folie 20, Grafik und Text überarbeitet (12.01.2023)</a:t>
            </a:r>
          </a:p>
          <a:p>
            <a:r>
              <a:rPr lang="de-DE" baseline="0" dirty="0"/>
              <a:t>Folie 21, Folie komplett ausgetauscht, Grafik und Text überarbeitet (13.01.2025)</a:t>
            </a:r>
          </a:p>
          <a:p>
            <a:r>
              <a:rPr lang="de-DE" baseline="0" dirty="0"/>
              <a:t>Folie 22, Folie komplett ausgetauscht, Grafik und Text überarbeitet (13.01.2025)</a:t>
            </a:r>
          </a:p>
          <a:p>
            <a:r>
              <a:rPr lang="de-DE" baseline="0" dirty="0"/>
              <a:t>Folie 23, Grafik überarbeitet (12.01.2023)</a:t>
            </a:r>
          </a:p>
          <a:p>
            <a:r>
              <a:rPr lang="de-DE" baseline="0" dirty="0"/>
              <a:t>Folie 24, Grafik erneuert (13.01.2025)</a:t>
            </a:r>
          </a:p>
          <a:p>
            <a:r>
              <a:rPr lang="de-DE" baseline="0" dirty="0"/>
              <a:t>Folie 25, komplett ausgetauscht, Grafik und Text überarbeitet (13.01.2025)</a:t>
            </a:r>
          </a:p>
          <a:p>
            <a:r>
              <a:rPr lang="de-DE" baseline="0" dirty="0"/>
              <a:t>Folie 26, Grafik ausgetauscht (13.01.2025)</a:t>
            </a:r>
          </a:p>
          <a:p>
            <a:r>
              <a:rPr lang="de-DE" baseline="0" dirty="0"/>
              <a:t>Folie 27, Text angepasst (13.01.2025)</a:t>
            </a:r>
          </a:p>
          <a:p>
            <a:r>
              <a:rPr lang="de-DE" b="1" baseline="0" dirty="0"/>
              <a:t>Rev 3, 05.05.2025</a:t>
            </a:r>
          </a:p>
          <a:p>
            <a:r>
              <a:rPr lang="de-DE" b="0" baseline="0" dirty="0"/>
              <a:t>Einfügung Folie 27 Funkpeilung</a:t>
            </a:r>
          </a:p>
          <a:p>
            <a:r>
              <a:rPr lang="de-DE" b="1" baseline="0" dirty="0"/>
              <a:t>Rev4, 26.08.2025</a:t>
            </a:r>
          </a:p>
          <a:p>
            <a:r>
              <a:rPr lang="de-DE" b="0" baseline="0" dirty="0"/>
              <a:t>Korrektur Folie 13 Grafik Zeitzonen Stand März 2025</a:t>
            </a:r>
          </a:p>
          <a:p>
            <a:endParaRPr lang="de-DE" dirty="0"/>
          </a:p>
        </p:txBody>
      </p:sp>
      <p:sp>
        <p:nvSpPr>
          <p:cNvPr id="4" name="Foliennummernplatzhalter 3"/>
          <p:cNvSpPr>
            <a:spLocks noGrp="1"/>
          </p:cNvSpPr>
          <p:nvPr>
            <p:ph type="sldNum" sz="quarter" idx="10"/>
          </p:nvPr>
        </p:nvSpPr>
        <p:spPr/>
        <p:txBody>
          <a:bodyPr/>
          <a:lstStyle/>
          <a:p>
            <a:fld id="{E4FDA0A4-27B6-4433-A0BE-39B4CD827268}" type="slidenum">
              <a:rPr lang="de-DE" smtClean="0"/>
              <a:t>1</a:t>
            </a:fld>
            <a:endParaRPr lang="de-DE" dirty="0"/>
          </a:p>
        </p:txBody>
      </p:sp>
    </p:spTree>
    <p:extLst>
      <p:ext uri="{BB962C8B-B14F-4D97-AF65-F5344CB8AC3E}">
        <p14:creationId xmlns:p14="http://schemas.microsoft.com/office/powerpoint/2010/main" val="3304764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Breitengradskala befindet sich auf den Meridianen (Längengrad), die Längengradskala entsprechend auf dem</a:t>
            </a:r>
            <a:r>
              <a:rPr lang="de-DE" baseline="0" dirty="0"/>
              <a:t> Breitengrad !</a:t>
            </a:r>
            <a:endParaRPr lang="de-DE" dirty="0"/>
          </a:p>
        </p:txBody>
      </p:sp>
      <p:sp>
        <p:nvSpPr>
          <p:cNvPr id="4" name="Foliennummernplatzhalter 3"/>
          <p:cNvSpPr>
            <a:spLocks noGrp="1"/>
          </p:cNvSpPr>
          <p:nvPr>
            <p:ph type="sldNum" sz="quarter" idx="10"/>
          </p:nvPr>
        </p:nvSpPr>
        <p:spPr/>
        <p:txBody>
          <a:bodyPr/>
          <a:lstStyle/>
          <a:p>
            <a:fld id="{E4FDA0A4-27B6-4433-A0BE-39B4CD827268}" type="slidenum">
              <a:rPr lang="de-DE" smtClean="0"/>
              <a:t>14</a:t>
            </a:fld>
            <a:endParaRPr lang="de-DE" dirty="0"/>
          </a:p>
        </p:txBody>
      </p:sp>
    </p:spTree>
    <p:extLst>
      <p:ext uri="{BB962C8B-B14F-4D97-AF65-F5344CB8AC3E}">
        <p14:creationId xmlns:p14="http://schemas.microsoft.com/office/powerpoint/2010/main" val="4280925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Pause einfügen für das folgende nächste und größte Kapitel!</a:t>
            </a:r>
          </a:p>
        </p:txBody>
      </p:sp>
      <p:sp>
        <p:nvSpPr>
          <p:cNvPr id="4" name="Foliennummernplatzhalter 3"/>
          <p:cNvSpPr>
            <a:spLocks noGrp="1"/>
          </p:cNvSpPr>
          <p:nvPr>
            <p:ph type="sldNum" sz="quarter" idx="10"/>
          </p:nvPr>
        </p:nvSpPr>
        <p:spPr/>
        <p:txBody>
          <a:bodyPr/>
          <a:lstStyle/>
          <a:p>
            <a:fld id="{E4FDA0A4-27B6-4433-A0BE-39B4CD827268}" type="slidenum">
              <a:rPr lang="de-DE" smtClean="0"/>
              <a:t>15</a:t>
            </a:fld>
            <a:endParaRPr lang="de-DE" dirty="0"/>
          </a:p>
        </p:txBody>
      </p:sp>
    </p:spTree>
    <p:extLst>
      <p:ext uri="{BB962C8B-B14F-4D97-AF65-F5344CB8AC3E}">
        <p14:creationId xmlns:p14="http://schemas.microsoft.com/office/powerpoint/2010/main" val="4165642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Achtung: Kap 9.1.3 Ist das umfangreichste Kapitel und erfordert viel Lernzeit.</a:t>
            </a:r>
            <a:r>
              <a:rPr lang="de-DE" baseline="0" dirty="0"/>
              <a:t> Die Theorieprüfung ist ohne Verständnis dieser Thematik nur schwer zu bestehen!!!</a:t>
            </a:r>
            <a:endParaRPr lang="de-DE" dirty="0"/>
          </a:p>
        </p:txBody>
      </p:sp>
      <p:sp>
        <p:nvSpPr>
          <p:cNvPr id="4" name="Foliennummernplatzhalter 3"/>
          <p:cNvSpPr>
            <a:spLocks noGrp="1"/>
          </p:cNvSpPr>
          <p:nvPr>
            <p:ph type="sldNum" sz="quarter" idx="10"/>
          </p:nvPr>
        </p:nvSpPr>
        <p:spPr/>
        <p:txBody>
          <a:bodyPr/>
          <a:lstStyle/>
          <a:p>
            <a:fld id="{E4FDA0A4-27B6-4433-A0BE-39B4CD827268}" type="slidenum">
              <a:rPr lang="de-DE" smtClean="0"/>
              <a:t>16</a:t>
            </a:fld>
            <a:endParaRPr lang="de-DE" dirty="0"/>
          </a:p>
        </p:txBody>
      </p:sp>
    </p:spTree>
    <p:extLst>
      <p:ext uri="{BB962C8B-B14F-4D97-AF65-F5344CB8AC3E}">
        <p14:creationId xmlns:p14="http://schemas.microsoft.com/office/powerpoint/2010/main" val="3495496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Sehr kompliziertes verwirrendes Thema, welches erst später Bedeutung erlangt beim Entnehmen des Kartenkurses aus der ICAO Karte, daher</a:t>
            </a:r>
            <a:r>
              <a:rPr lang="de-DE" baseline="0" dirty="0"/>
              <a:t> am besten die nächste Folie zeigen und danach auf diese Folie wieder zurückkommen</a:t>
            </a:r>
            <a:endParaRPr lang="de-DE" dirty="0"/>
          </a:p>
        </p:txBody>
      </p:sp>
      <p:sp>
        <p:nvSpPr>
          <p:cNvPr id="4" name="Foliennummernplatzhalter 3"/>
          <p:cNvSpPr>
            <a:spLocks noGrp="1"/>
          </p:cNvSpPr>
          <p:nvPr>
            <p:ph type="sldNum" sz="quarter" idx="10"/>
          </p:nvPr>
        </p:nvSpPr>
        <p:spPr/>
        <p:txBody>
          <a:bodyPr/>
          <a:lstStyle/>
          <a:p>
            <a:fld id="{E4FDA0A4-27B6-4433-A0BE-39B4CD827268}" type="slidenum">
              <a:rPr lang="de-DE" smtClean="0"/>
              <a:t>17</a:t>
            </a:fld>
            <a:endParaRPr lang="de-DE" dirty="0"/>
          </a:p>
        </p:txBody>
      </p:sp>
    </p:spTree>
    <p:extLst>
      <p:ext uri="{BB962C8B-B14F-4D97-AF65-F5344CB8AC3E}">
        <p14:creationId xmlns:p14="http://schemas.microsoft.com/office/powerpoint/2010/main" val="11432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Maßstabsverzerrung nach Norden dieser offensichtlichen Mercatorprojektion!</a:t>
            </a:r>
          </a:p>
          <a:p>
            <a:r>
              <a:rPr lang="de-DE" dirty="0"/>
              <a:t>Hinweis: Loxodrome führt zu einem weit südlich verlaufendem Kurs,</a:t>
            </a:r>
            <a:r>
              <a:rPr lang="de-DE" baseline="0" dirty="0"/>
              <a:t> mit dem Bild auf der Folie vorher vergleichen!</a:t>
            </a:r>
            <a:endParaRPr lang="de-DE" dirty="0"/>
          </a:p>
        </p:txBody>
      </p:sp>
      <p:sp>
        <p:nvSpPr>
          <p:cNvPr id="4" name="Foliennummernplatzhalter 3"/>
          <p:cNvSpPr>
            <a:spLocks noGrp="1"/>
          </p:cNvSpPr>
          <p:nvPr>
            <p:ph type="sldNum" sz="quarter" idx="10"/>
          </p:nvPr>
        </p:nvSpPr>
        <p:spPr/>
        <p:txBody>
          <a:bodyPr/>
          <a:lstStyle/>
          <a:p>
            <a:fld id="{E4FDA0A4-27B6-4433-A0BE-39B4CD827268}" type="slidenum">
              <a:rPr lang="de-DE" smtClean="0"/>
              <a:t>18</a:t>
            </a:fld>
            <a:endParaRPr lang="de-DE" dirty="0"/>
          </a:p>
        </p:txBody>
      </p:sp>
    </p:spTree>
    <p:extLst>
      <p:ext uri="{BB962C8B-B14F-4D97-AF65-F5344CB8AC3E}">
        <p14:creationId xmlns:p14="http://schemas.microsoft.com/office/powerpoint/2010/main" val="3382726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Frage: Warum ist in dem Beispiel die Ortsmissweisung</a:t>
            </a:r>
            <a:r>
              <a:rPr lang="de-DE" baseline="0" dirty="0"/>
              <a:t> 15° West?   Antwort: Der Kompass zeigt zuwenig an !</a:t>
            </a:r>
            <a:endParaRPr lang="de-DE" dirty="0"/>
          </a:p>
        </p:txBody>
      </p:sp>
      <p:sp>
        <p:nvSpPr>
          <p:cNvPr id="4" name="Foliennummernplatzhalter 3"/>
          <p:cNvSpPr>
            <a:spLocks noGrp="1"/>
          </p:cNvSpPr>
          <p:nvPr>
            <p:ph type="sldNum" sz="quarter" idx="10"/>
          </p:nvPr>
        </p:nvSpPr>
        <p:spPr/>
        <p:txBody>
          <a:bodyPr/>
          <a:lstStyle/>
          <a:p>
            <a:fld id="{E4FDA0A4-27B6-4433-A0BE-39B4CD827268}" type="slidenum">
              <a:rPr lang="de-DE" smtClean="0"/>
              <a:t>19</a:t>
            </a:fld>
            <a:endParaRPr lang="de-DE" dirty="0"/>
          </a:p>
        </p:txBody>
      </p:sp>
    </p:spTree>
    <p:extLst>
      <p:ext uri="{BB962C8B-B14F-4D97-AF65-F5344CB8AC3E}">
        <p14:creationId xmlns:p14="http://schemas.microsoft.com/office/powerpoint/2010/main" val="261921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Uralter Begriff Deklination ist identisch zur Ortsmissweisung</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a:t>Hinweis: Wenn es hier Verständnisprobleme zur OM oder DEV geben sollte man das Kapitel Erdmagnetfeld &amp;</a:t>
            </a:r>
            <a:r>
              <a:rPr lang="de-DE" baseline="0" dirty="0"/>
              <a:t> </a:t>
            </a:r>
            <a:r>
              <a:rPr lang="de-DE" dirty="0"/>
              <a:t>Kompass vorziehen</a:t>
            </a:r>
          </a:p>
          <a:p>
            <a:r>
              <a:rPr lang="de-DE" dirty="0"/>
              <a:t>Frage: Warum hat eine Westliche Ortsmissweisung ein negatives Vorzeichen, was bedeutet das eigentlich? Antwort: Wiederholung - Der Magnetkompass zeigt zuwenig an, man muss also größer</a:t>
            </a:r>
            <a:r>
              <a:rPr lang="de-DE" baseline="0" dirty="0"/>
              <a:t> steuern</a:t>
            </a:r>
          </a:p>
          <a:p>
            <a:r>
              <a:rPr lang="de-DE" baseline="0" dirty="0"/>
              <a:t>Hinweis auf die beiden unterschiedlichen Deviationstabellen und ihren praktischen Gebrauch geben!</a:t>
            </a:r>
            <a:endParaRPr lang="de-DE" dirty="0"/>
          </a:p>
        </p:txBody>
      </p:sp>
      <p:sp>
        <p:nvSpPr>
          <p:cNvPr id="4" name="Foliennummernplatzhalter 3"/>
          <p:cNvSpPr>
            <a:spLocks noGrp="1"/>
          </p:cNvSpPr>
          <p:nvPr>
            <p:ph type="sldNum" sz="quarter" idx="10"/>
          </p:nvPr>
        </p:nvSpPr>
        <p:spPr/>
        <p:txBody>
          <a:bodyPr/>
          <a:lstStyle/>
          <a:p>
            <a:fld id="{E4FDA0A4-27B6-4433-A0BE-39B4CD827268}" type="slidenum">
              <a:rPr lang="de-DE" smtClean="0"/>
              <a:t>20</a:t>
            </a:fld>
            <a:endParaRPr lang="de-DE" dirty="0"/>
          </a:p>
        </p:txBody>
      </p:sp>
    </p:spTree>
    <p:extLst>
      <p:ext uri="{BB962C8B-B14F-4D97-AF65-F5344CB8AC3E}">
        <p14:creationId xmlns:p14="http://schemas.microsoft.com/office/powerpoint/2010/main" val="1344123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Frage: 	Wo ist in der Abbildung der </a:t>
            </a:r>
            <a:r>
              <a:rPr lang="de-DE" dirty="0" err="1"/>
              <a:t>rwK</a:t>
            </a:r>
            <a:r>
              <a:rPr lang="de-DE" dirty="0"/>
              <a:t> ?	</a:t>
            </a:r>
          </a:p>
          <a:p>
            <a:r>
              <a:rPr lang="de-DE" dirty="0"/>
              <a:t>Antwort: 	Der</a:t>
            </a:r>
            <a:r>
              <a:rPr lang="de-DE" baseline="0" dirty="0"/>
              <a:t> Kartenkurs A - B ! Nochmalige </a:t>
            </a:r>
            <a:r>
              <a:rPr lang="de-DE" dirty="0"/>
              <a:t>Erläuterung</a:t>
            </a:r>
            <a:r>
              <a:rPr lang="de-DE" baseline="0" dirty="0"/>
              <a:t> der Begriffe Kartenkurs </a:t>
            </a:r>
            <a:r>
              <a:rPr lang="de-DE" baseline="0" dirty="0" err="1"/>
              <a:t>rwK</a:t>
            </a:r>
            <a:r>
              <a:rPr lang="de-DE" baseline="0" dirty="0"/>
              <a:t>, Steuerkurs rwSK, Kurs über Grund </a:t>
            </a:r>
            <a:r>
              <a:rPr lang="de-DE" baseline="0" dirty="0" err="1"/>
              <a:t>rwKüG</a:t>
            </a:r>
            <a:endParaRPr lang="de-DE" baseline="0" dirty="0"/>
          </a:p>
          <a:p>
            <a:r>
              <a:rPr lang="de-DE" baseline="0" dirty="0"/>
              <a:t>	Der Kartenkurs ist die Richtung in dem mein Ziel liegt, der Steuerkurs ist die Richtung in die meine Flugzeugnase zeigt, der Kurs über Grund ist die Richtung in die sich das Flugzeug durch den Einfluss des Windes tatsächlich bewegt.</a:t>
            </a:r>
          </a:p>
          <a:p>
            <a:r>
              <a:rPr lang="de-DE" baseline="0" dirty="0"/>
              <a:t>Hinweis: 	Hier bereits nachfragen wie man der Abdrift vorbeugen kann?	</a:t>
            </a:r>
          </a:p>
          <a:p>
            <a:r>
              <a:rPr lang="de-DE" baseline="0" dirty="0"/>
              <a:t>Antwort: 	Luvwinkel – berechneter Abdrift vorbeugen, indem man gegen den Wind vorhält</a:t>
            </a:r>
          </a:p>
          <a:p>
            <a:endParaRPr lang="de-DE" dirty="0"/>
          </a:p>
        </p:txBody>
      </p:sp>
      <p:sp>
        <p:nvSpPr>
          <p:cNvPr id="4" name="Foliennummernplatzhalter 3"/>
          <p:cNvSpPr>
            <a:spLocks noGrp="1"/>
          </p:cNvSpPr>
          <p:nvPr>
            <p:ph type="sldNum" sz="quarter" idx="10"/>
          </p:nvPr>
        </p:nvSpPr>
        <p:spPr/>
        <p:txBody>
          <a:bodyPr/>
          <a:lstStyle/>
          <a:p>
            <a:fld id="{E4FDA0A4-27B6-4433-A0BE-39B4CD827268}" type="slidenum">
              <a:rPr lang="de-DE" smtClean="0"/>
              <a:t>21</a:t>
            </a:fld>
            <a:endParaRPr lang="de-DE" dirty="0"/>
          </a:p>
        </p:txBody>
      </p:sp>
    </p:spTree>
    <p:extLst>
      <p:ext uri="{BB962C8B-B14F-4D97-AF65-F5344CB8AC3E}">
        <p14:creationId xmlns:p14="http://schemas.microsoft.com/office/powerpoint/2010/main" val="593335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Fragen: Was ist der Unterschied zwischen Abdrift und Luvwinkel   </a:t>
            </a:r>
          </a:p>
          <a:p>
            <a:r>
              <a:rPr lang="de-DE" baseline="0" dirty="0"/>
              <a:t>Antwort: Luvwinkel ist geplant und hat ein anderes Vorzeichen als die Abdrift, beide können unterschiedlich groß sein und nur dann 100% richtig wenn der geplante Wind dem tatsächlichen Wind genau entspricht.</a:t>
            </a:r>
          </a:p>
          <a:p>
            <a:endParaRPr lang="de-DE" baseline="0" dirty="0"/>
          </a:p>
          <a:p>
            <a:r>
              <a:rPr lang="de-DE" u="sng" baseline="0" dirty="0"/>
              <a:t>Formeln zur Rechnerischen Ermittlung</a:t>
            </a:r>
            <a:r>
              <a:rPr lang="de-DE" baseline="0" dirty="0"/>
              <a:t>:</a:t>
            </a:r>
            <a:br>
              <a:rPr lang="de-DE" baseline="0" dirty="0"/>
            </a:br>
            <a:endParaRPr lang="de-DE" baseline="0" dirty="0"/>
          </a:p>
          <a:p>
            <a:r>
              <a:rPr lang="de-DE" baseline="0" dirty="0"/>
              <a:t>sin( Luvwinkel ) = (V</a:t>
            </a:r>
            <a:r>
              <a:rPr lang="de-DE" baseline="-5000" dirty="0"/>
              <a:t>wind</a:t>
            </a:r>
            <a:r>
              <a:rPr lang="de-DE" baseline="0" dirty="0"/>
              <a:t> / V</a:t>
            </a:r>
            <a:r>
              <a:rPr lang="de-DE" sz="1200" kern="1200" baseline="-5000" dirty="0">
                <a:solidFill>
                  <a:schemeClr val="tx1"/>
                </a:solidFill>
                <a:latin typeface="+mn-lt"/>
                <a:ea typeface="+mn-ea"/>
                <a:cs typeface="+mn-cs"/>
              </a:rPr>
              <a:t>e</a:t>
            </a:r>
            <a:r>
              <a:rPr lang="de-DE" baseline="0" dirty="0"/>
              <a:t>) * sin( Windrichtung – rwk )</a:t>
            </a:r>
          </a:p>
          <a:p>
            <a:endParaRPr lang="de-DE" baseline="0" dirty="0"/>
          </a:p>
          <a:p>
            <a:r>
              <a:rPr lang="de-DE" baseline="0" dirty="0"/>
              <a:t>V</a:t>
            </a:r>
            <a:r>
              <a:rPr lang="de-DE" sz="1200" kern="1200" baseline="-5000" dirty="0">
                <a:solidFill>
                  <a:schemeClr val="tx1"/>
                </a:solidFill>
                <a:latin typeface="+mn-lt"/>
                <a:ea typeface="+mn-ea"/>
                <a:cs typeface="+mn-cs"/>
              </a:rPr>
              <a:t>g</a:t>
            </a:r>
            <a:r>
              <a:rPr lang="de-DE" baseline="0" dirty="0"/>
              <a:t> = V</a:t>
            </a:r>
            <a:r>
              <a:rPr lang="de-DE" sz="1200" kern="1200" baseline="-5000" dirty="0">
                <a:solidFill>
                  <a:schemeClr val="tx1"/>
                </a:solidFill>
                <a:latin typeface="+mn-lt"/>
                <a:ea typeface="+mn-ea"/>
                <a:cs typeface="+mn-cs"/>
              </a:rPr>
              <a:t>e</a:t>
            </a:r>
            <a:r>
              <a:rPr lang="de-DE" baseline="0" dirty="0"/>
              <a:t> * cos( Luvwinkel ) – V</a:t>
            </a:r>
            <a:r>
              <a:rPr lang="de-DE" sz="1200" kern="1200" baseline="-5000" dirty="0">
                <a:solidFill>
                  <a:schemeClr val="tx1"/>
                </a:solidFill>
                <a:latin typeface="+mn-lt"/>
                <a:ea typeface="+mn-ea"/>
                <a:cs typeface="+mn-cs"/>
              </a:rPr>
              <a:t>wind</a:t>
            </a:r>
            <a:r>
              <a:rPr lang="de-DE" baseline="0" dirty="0"/>
              <a:t> * cos( Windrichtung – rwk )</a:t>
            </a:r>
          </a:p>
          <a:p>
            <a:endParaRPr lang="de-DE" baseline="0" dirty="0"/>
          </a:p>
        </p:txBody>
      </p:sp>
      <p:sp>
        <p:nvSpPr>
          <p:cNvPr id="4" name="Foliennummernplatzhalter 3"/>
          <p:cNvSpPr>
            <a:spLocks noGrp="1"/>
          </p:cNvSpPr>
          <p:nvPr>
            <p:ph type="sldNum" sz="quarter" idx="10"/>
          </p:nvPr>
        </p:nvSpPr>
        <p:spPr/>
        <p:txBody>
          <a:bodyPr/>
          <a:lstStyle/>
          <a:p>
            <a:fld id="{E4FDA0A4-27B6-4433-A0BE-39B4CD827268}" type="slidenum">
              <a:rPr lang="de-DE" smtClean="0"/>
              <a:t>22</a:t>
            </a:fld>
            <a:endParaRPr lang="de-DE" dirty="0"/>
          </a:p>
        </p:txBody>
      </p:sp>
    </p:spTree>
    <p:extLst>
      <p:ext uri="{BB962C8B-B14F-4D97-AF65-F5344CB8AC3E}">
        <p14:creationId xmlns:p14="http://schemas.microsoft.com/office/powerpoint/2010/main" val="1259071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Einfaches Hilfsmittel zum Zeichnen und Ablesen eines Kurses aus der ICAO Karte und gleichzeitig einfacher Flugdurchführungsplan</a:t>
            </a:r>
          </a:p>
        </p:txBody>
      </p:sp>
      <p:sp>
        <p:nvSpPr>
          <p:cNvPr id="4" name="Foliennummernplatzhalter 3"/>
          <p:cNvSpPr>
            <a:spLocks noGrp="1"/>
          </p:cNvSpPr>
          <p:nvPr>
            <p:ph type="sldNum" sz="quarter" idx="10"/>
          </p:nvPr>
        </p:nvSpPr>
        <p:spPr/>
        <p:txBody>
          <a:bodyPr/>
          <a:lstStyle/>
          <a:p>
            <a:fld id="{E4FDA0A4-27B6-4433-A0BE-39B4CD827268}" type="slidenum">
              <a:rPr lang="de-DE" smtClean="0"/>
              <a:t>23</a:t>
            </a:fld>
            <a:endParaRPr lang="de-DE" dirty="0"/>
          </a:p>
        </p:txBody>
      </p:sp>
    </p:spTree>
    <p:extLst>
      <p:ext uri="{BB962C8B-B14F-4D97-AF65-F5344CB8AC3E}">
        <p14:creationId xmlns:p14="http://schemas.microsoft.com/office/powerpoint/2010/main" val="2779531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auf das Kursbuch geben als</a:t>
            </a:r>
            <a:r>
              <a:rPr lang="de-DE" baseline="0" dirty="0"/>
              <a:t> Standardwerk für alle Fragen zur Kursberechnung</a:t>
            </a:r>
            <a:endParaRPr lang="de-DE" dirty="0"/>
          </a:p>
        </p:txBody>
      </p:sp>
      <p:sp>
        <p:nvSpPr>
          <p:cNvPr id="4" name="Foliennummernplatzhalter 3"/>
          <p:cNvSpPr>
            <a:spLocks noGrp="1"/>
          </p:cNvSpPr>
          <p:nvPr>
            <p:ph type="sldNum" sz="quarter" idx="10"/>
          </p:nvPr>
        </p:nvSpPr>
        <p:spPr/>
        <p:txBody>
          <a:bodyPr/>
          <a:lstStyle/>
          <a:p>
            <a:fld id="{E4FDA0A4-27B6-4433-A0BE-39B4CD827268}" type="slidenum">
              <a:rPr lang="de-DE" smtClean="0"/>
              <a:t>2</a:t>
            </a:fld>
            <a:endParaRPr lang="de-DE" dirty="0"/>
          </a:p>
        </p:txBody>
      </p:sp>
    </p:spTree>
    <p:extLst>
      <p:ext uri="{BB962C8B-B14F-4D97-AF65-F5344CB8AC3E}">
        <p14:creationId xmlns:p14="http://schemas.microsoft.com/office/powerpoint/2010/main" val="2914805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Eigentlich unwichtig aber Prüfungsrelevant, es gibt im Fragenkatalog zwei Fragen zum Thema</a:t>
            </a:r>
          </a:p>
        </p:txBody>
      </p:sp>
      <p:sp>
        <p:nvSpPr>
          <p:cNvPr id="4" name="Foliennummernplatzhalter 3"/>
          <p:cNvSpPr>
            <a:spLocks noGrp="1"/>
          </p:cNvSpPr>
          <p:nvPr>
            <p:ph type="sldNum" sz="quarter" idx="10"/>
          </p:nvPr>
        </p:nvSpPr>
        <p:spPr/>
        <p:txBody>
          <a:bodyPr/>
          <a:lstStyle/>
          <a:p>
            <a:fld id="{E4FDA0A4-27B6-4433-A0BE-39B4CD827268}" type="slidenum">
              <a:rPr lang="de-DE" smtClean="0"/>
              <a:t>24</a:t>
            </a:fld>
            <a:endParaRPr lang="de-DE" dirty="0"/>
          </a:p>
        </p:txBody>
      </p:sp>
    </p:spTree>
    <p:extLst>
      <p:ext uri="{BB962C8B-B14F-4D97-AF65-F5344CB8AC3E}">
        <p14:creationId xmlns:p14="http://schemas.microsoft.com/office/powerpoint/2010/main" val="2779531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Diagramm</a:t>
            </a:r>
            <a:r>
              <a:rPr lang="de-DE" baseline="0" dirty="0"/>
              <a:t> ist zumindest teilweise prüfungsrelevant</a:t>
            </a:r>
          </a:p>
          <a:p>
            <a:endParaRPr lang="de-DE" baseline="0" dirty="0"/>
          </a:p>
          <a:p>
            <a:r>
              <a:rPr lang="de-DE" baseline="0" dirty="0"/>
              <a:t>In der Abbildung: Luvwinkel +10°, Abdrift -25° daraus folgt eine zusätzliche Abdrift (TKE) von +15°, und d</a:t>
            </a:r>
            <a:r>
              <a:rPr lang="de-DE" dirty="0"/>
              <a:t>urch</a:t>
            </a:r>
            <a:r>
              <a:rPr lang="de-DE" baseline="0" dirty="0"/>
              <a:t> den erhöhten Rückenwindanteil wird sich auch die VG erhöhen!</a:t>
            </a:r>
            <a:endParaRPr lang="de-DE" dirty="0"/>
          </a:p>
        </p:txBody>
      </p:sp>
      <p:sp>
        <p:nvSpPr>
          <p:cNvPr id="4" name="Foliennummernplatzhalter 3"/>
          <p:cNvSpPr>
            <a:spLocks noGrp="1"/>
          </p:cNvSpPr>
          <p:nvPr>
            <p:ph type="sldNum" sz="quarter" idx="10"/>
          </p:nvPr>
        </p:nvSpPr>
        <p:spPr/>
        <p:txBody>
          <a:bodyPr/>
          <a:lstStyle/>
          <a:p>
            <a:fld id="{E4FDA0A4-27B6-4433-A0BE-39B4CD827268}" type="slidenum">
              <a:rPr lang="de-DE" smtClean="0"/>
              <a:t>25</a:t>
            </a:fld>
            <a:endParaRPr lang="de-DE" dirty="0"/>
          </a:p>
        </p:txBody>
      </p:sp>
    </p:spTree>
    <p:extLst>
      <p:ext uri="{BB962C8B-B14F-4D97-AF65-F5344CB8AC3E}">
        <p14:creationId xmlns:p14="http://schemas.microsoft.com/office/powerpoint/2010/main" val="3027524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Am besten einige Prüfungsfragen für die praktische Anwendung vorbereiten und abfragen!</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a:t>Fragenkatalog: Fragen 17</a:t>
            </a:r>
            <a:r>
              <a:rPr lang="de-DE" baseline="0" dirty="0"/>
              <a:t> – 21, 46, 47, 50, 51, 90, 97, 108, 119, 120</a:t>
            </a:r>
            <a:endParaRPr lang="de-DE" dirty="0"/>
          </a:p>
          <a:p>
            <a:endParaRPr lang="de-DE" dirty="0"/>
          </a:p>
        </p:txBody>
      </p:sp>
      <p:sp>
        <p:nvSpPr>
          <p:cNvPr id="4" name="Foliennummernplatzhalter 3"/>
          <p:cNvSpPr>
            <a:spLocks noGrp="1"/>
          </p:cNvSpPr>
          <p:nvPr>
            <p:ph type="sldNum" sz="quarter" idx="10"/>
          </p:nvPr>
        </p:nvSpPr>
        <p:spPr/>
        <p:txBody>
          <a:bodyPr/>
          <a:lstStyle/>
          <a:p>
            <a:fld id="{E4FDA0A4-27B6-4433-A0BE-39B4CD827268}" type="slidenum">
              <a:rPr lang="de-DE" smtClean="0"/>
              <a:t>26</a:t>
            </a:fld>
            <a:endParaRPr lang="de-DE" dirty="0"/>
          </a:p>
        </p:txBody>
      </p:sp>
    </p:spTree>
    <p:extLst>
      <p:ext uri="{BB962C8B-B14F-4D97-AF65-F5344CB8AC3E}">
        <p14:creationId xmlns:p14="http://schemas.microsoft.com/office/powerpoint/2010/main" val="1862868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138AF-AEC8-53B1-9519-6E948B80163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226ADFF-2C4C-FE79-ECF6-79573BD0A42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35C6CF6-CDD1-E82C-0DF2-A50BE744F59D}"/>
              </a:ext>
            </a:extLst>
          </p:cNvPr>
          <p:cNvSpPr>
            <a:spLocks noGrp="1"/>
          </p:cNvSpPr>
          <p:nvPr>
            <p:ph type="body" idx="1"/>
          </p:nvPr>
        </p:nvSpPr>
        <p:spPr/>
        <p:txBody>
          <a:bodyPr/>
          <a:lstStyle/>
          <a:p>
            <a:r>
              <a:rPr lang="de-DE" dirty="0"/>
              <a:t>Hinweis: Am besten einige Prüfungsfragen für die praktische Anwendung vorbereiten und abfragen!</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a:t>Fragenkatalog: Fragen 17</a:t>
            </a:r>
            <a:r>
              <a:rPr lang="de-DE" baseline="0" dirty="0"/>
              <a:t> – 21, 46, 47, 50, 51, 90, 97, 108, 119, 120</a:t>
            </a:r>
            <a:endParaRPr lang="de-DE" dirty="0"/>
          </a:p>
          <a:p>
            <a:endParaRPr lang="de-DE" dirty="0"/>
          </a:p>
        </p:txBody>
      </p:sp>
      <p:sp>
        <p:nvSpPr>
          <p:cNvPr id="4" name="Foliennummernplatzhalter 3">
            <a:extLst>
              <a:ext uri="{FF2B5EF4-FFF2-40B4-BE49-F238E27FC236}">
                <a16:creationId xmlns:a16="http://schemas.microsoft.com/office/drawing/2014/main" id="{A2D3765A-C197-F1B3-372A-923B71579CD5}"/>
              </a:ext>
            </a:extLst>
          </p:cNvPr>
          <p:cNvSpPr>
            <a:spLocks noGrp="1"/>
          </p:cNvSpPr>
          <p:nvPr>
            <p:ph type="sldNum" sz="quarter" idx="10"/>
          </p:nvPr>
        </p:nvSpPr>
        <p:spPr/>
        <p:txBody>
          <a:bodyPr/>
          <a:lstStyle/>
          <a:p>
            <a:fld id="{E4FDA0A4-27B6-4433-A0BE-39B4CD827268}" type="slidenum">
              <a:rPr lang="de-DE" smtClean="0"/>
              <a:t>27</a:t>
            </a:fld>
            <a:endParaRPr lang="de-DE" dirty="0"/>
          </a:p>
        </p:txBody>
      </p:sp>
    </p:spTree>
    <p:extLst>
      <p:ext uri="{BB962C8B-B14F-4D97-AF65-F5344CB8AC3E}">
        <p14:creationId xmlns:p14="http://schemas.microsoft.com/office/powerpoint/2010/main" val="3714019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4FDA0A4-27B6-4433-A0BE-39B4CD827268}" type="slidenum">
              <a:rPr lang="de-DE" smtClean="0"/>
              <a:t>28</a:t>
            </a:fld>
            <a:endParaRPr lang="de-DE" dirty="0"/>
          </a:p>
        </p:txBody>
      </p:sp>
    </p:spTree>
    <p:extLst>
      <p:ext uri="{BB962C8B-B14F-4D97-AF65-F5344CB8AC3E}">
        <p14:creationId xmlns:p14="http://schemas.microsoft.com/office/powerpoint/2010/main" val="1611755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zur Druckeinstellung geben !   Druckeinstellung höher = Anzeige höher   (1 hPa ca. 9m)</a:t>
            </a:r>
          </a:p>
          <a:p>
            <a:r>
              <a:rPr lang="de-DE" dirty="0"/>
              <a:t>Frage</a:t>
            </a:r>
            <a:r>
              <a:rPr lang="de-DE" baseline="0" dirty="0"/>
              <a:t> zum a</a:t>
            </a:r>
            <a:r>
              <a:rPr lang="de-DE" dirty="0"/>
              <a:t>ngezeigten Beispiel: Was für eine Höhe zeigt der Höhenmesser wenn man die</a:t>
            </a:r>
            <a:r>
              <a:rPr lang="de-DE" baseline="0" dirty="0"/>
              <a:t> Druckeinstellung auf</a:t>
            </a:r>
            <a:r>
              <a:rPr lang="de-DE" dirty="0"/>
              <a:t> 1013 hPa einstellt?</a:t>
            </a:r>
          </a:p>
          <a:p>
            <a:r>
              <a:rPr lang="de-DE" dirty="0"/>
              <a:t>1035 hPa – 1013 hPa = 22 hPa * 9 m = 198 m   650 m – 198 m = 452 m !</a:t>
            </a:r>
          </a:p>
        </p:txBody>
      </p:sp>
      <p:sp>
        <p:nvSpPr>
          <p:cNvPr id="4" name="Foliennummernplatzhalter 3"/>
          <p:cNvSpPr>
            <a:spLocks noGrp="1"/>
          </p:cNvSpPr>
          <p:nvPr>
            <p:ph type="sldNum" sz="quarter" idx="10"/>
          </p:nvPr>
        </p:nvSpPr>
        <p:spPr/>
        <p:txBody>
          <a:bodyPr/>
          <a:lstStyle/>
          <a:p>
            <a:fld id="{E4FDA0A4-27B6-4433-A0BE-39B4CD827268}" type="slidenum">
              <a:rPr lang="de-DE" smtClean="0"/>
              <a:t>29</a:t>
            </a:fld>
            <a:endParaRPr lang="de-DE" dirty="0"/>
          </a:p>
        </p:txBody>
      </p:sp>
    </p:spTree>
    <p:extLst>
      <p:ext uri="{BB962C8B-B14F-4D97-AF65-F5344CB8AC3E}">
        <p14:creationId xmlns:p14="http://schemas.microsoft.com/office/powerpoint/2010/main" val="8169316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Notwendigkeit zur Umrechnung m -&gt; ft erläutern, Luftraum !!!</a:t>
            </a:r>
          </a:p>
        </p:txBody>
      </p:sp>
      <p:sp>
        <p:nvSpPr>
          <p:cNvPr id="4" name="Foliennummernplatzhalter 3"/>
          <p:cNvSpPr>
            <a:spLocks noGrp="1"/>
          </p:cNvSpPr>
          <p:nvPr>
            <p:ph type="sldNum" sz="quarter" idx="10"/>
          </p:nvPr>
        </p:nvSpPr>
        <p:spPr/>
        <p:txBody>
          <a:bodyPr/>
          <a:lstStyle/>
          <a:p>
            <a:fld id="{E4FDA0A4-27B6-4433-A0BE-39B4CD827268}" type="slidenum">
              <a:rPr lang="de-DE" smtClean="0"/>
              <a:t>31</a:t>
            </a:fld>
            <a:endParaRPr lang="de-DE" dirty="0"/>
          </a:p>
        </p:txBody>
      </p:sp>
    </p:spTree>
    <p:extLst>
      <p:ext uri="{BB962C8B-B14F-4D97-AF65-F5344CB8AC3E}">
        <p14:creationId xmlns:p14="http://schemas.microsoft.com/office/powerpoint/2010/main" val="1449524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Kompassdrehfehler entsteht auch durch die</a:t>
            </a:r>
            <a:r>
              <a:rPr lang="de-DE" baseline="0" dirty="0"/>
              <a:t> Inklination da sich die Kompassrose im Kreisflug je nach Kreisrichtung auf Nord oder Süd Kurs quer zu den Magnetischen Feldlinien befindet. Der Magnetkompass ist damit im Kreisflug nutzlos!</a:t>
            </a:r>
            <a:endParaRPr lang="de-DE" dirty="0"/>
          </a:p>
        </p:txBody>
      </p:sp>
      <p:sp>
        <p:nvSpPr>
          <p:cNvPr id="4" name="Foliennummernplatzhalter 3"/>
          <p:cNvSpPr>
            <a:spLocks noGrp="1"/>
          </p:cNvSpPr>
          <p:nvPr>
            <p:ph type="sldNum" sz="quarter" idx="10"/>
          </p:nvPr>
        </p:nvSpPr>
        <p:spPr/>
        <p:txBody>
          <a:bodyPr/>
          <a:lstStyle/>
          <a:p>
            <a:fld id="{E4FDA0A4-27B6-4433-A0BE-39B4CD827268}" type="slidenum">
              <a:rPr lang="de-DE" smtClean="0"/>
              <a:t>36</a:t>
            </a:fld>
            <a:endParaRPr lang="de-DE" dirty="0"/>
          </a:p>
        </p:txBody>
      </p:sp>
    </p:spTree>
    <p:extLst>
      <p:ext uri="{BB962C8B-B14F-4D97-AF65-F5344CB8AC3E}">
        <p14:creationId xmlns:p14="http://schemas.microsoft.com/office/powerpoint/2010/main" val="3409672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4FDA0A4-27B6-4433-A0BE-39B4CD827268}" type="slidenum">
              <a:rPr lang="de-DE" smtClean="0"/>
              <a:t>3</a:t>
            </a:fld>
            <a:endParaRPr lang="de-DE" dirty="0"/>
          </a:p>
        </p:txBody>
      </p:sp>
    </p:spTree>
    <p:extLst>
      <p:ext uri="{BB962C8B-B14F-4D97-AF65-F5344CB8AC3E}">
        <p14:creationId xmlns:p14="http://schemas.microsoft.com/office/powerpoint/2010/main" val="2375445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Webbasierte App zum ermitteln von GPS Koordinaten vorführen</a:t>
            </a:r>
          </a:p>
          <a:p>
            <a:r>
              <a:rPr lang="de-DE" dirty="0"/>
              <a:t>Frage: Was bedeuten diese Koordinaten?	Antwort: Sehr genaue Beschreibung der Position auf der Erde in</a:t>
            </a:r>
            <a:r>
              <a:rPr lang="de-DE" baseline="0" dirty="0"/>
              <a:t> Relation zum Bezugssystem welches ab Folie 8 besprochen wird</a:t>
            </a:r>
          </a:p>
          <a:p>
            <a:r>
              <a:rPr lang="de-DE" baseline="0" dirty="0"/>
              <a:t>Hinweis: Unterschied Dezimalgrad zu Grad, Minuten, Sekunden ansprechen</a:t>
            </a:r>
            <a:endParaRPr lang="de-DE" dirty="0"/>
          </a:p>
        </p:txBody>
      </p:sp>
      <p:sp>
        <p:nvSpPr>
          <p:cNvPr id="4" name="Foliennummernplatzhalter 3"/>
          <p:cNvSpPr>
            <a:spLocks noGrp="1"/>
          </p:cNvSpPr>
          <p:nvPr>
            <p:ph type="sldNum" sz="quarter" idx="10"/>
          </p:nvPr>
        </p:nvSpPr>
        <p:spPr/>
        <p:txBody>
          <a:bodyPr/>
          <a:lstStyle/>
          <a:p>
            <a:fld id="{E4FDA0A4-27B6-4433-A0BE-39B4CD827268}" type="slidenum">
              <a:rPr lang="de-DE" smtClean="0"/>
              <a:t>5</a:t>
            </a:fld>
            <a:endParaRPr lang="de-DE" dirty="0"/>
          </a:p>
        </p:txBody>
      </p:sp>
    </p:spTree>
    <p:extLst>
      <p:ext uri="{BB962C8B-B14F-4D97-AF65-F5344CB8AC3E}">
        <p14:creationId xmlns:p14="http://schemas.microsoft.com/office/powerpoint/2010/main" val="1032313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Frage: Um wieviel Grad dreht</a:t>
            </a:r>
            <a:r>
              <a:rPr lang="de-DE" baseline="0" dirty="0"/>
              <a:t> sich die Erde in 1 Stunde	Antwort: 360° / 24 = 15°</a:t>
            </a:r>
            <a:endParaRPr lang="de-DE" dirty="0"/>
          </a:p>
        </p:txBody>
      </p:sp>
      <p:sp>
        <p:nvSpPr>
          <p:cNvPr id="4" name="Foliennummernplatzhalter 3"/>
          <p:cNvSpPr>
            <a:spLocks noGrp="1"/>
          </p:cNvSpPr>
          <p:nvPr>
            <p:ph type="sldNum" sz="quarter" idx="10"/>
          </p:nvPr>
        </p:nvSpPr>
        <p:spPr/>
        <p:txBody>
          <a:bodyPr/>
          <a:lstStyle/>
          <a:p>
            <a:fld id="{E4FDA0A4-27B6-4433-A0BE-39B4CD827268}" type="slidenum">
              <a:rPr lang="de-DE" smtClean="0"/>
              <a:t>6</a:t>
            </a:fld>
            <a:endParaRPr lang="de-DE" dirty="0"/>
          </a:p>
        </p:txBody>
      </p:sp>
    </p:spTree>
    <p:extLst>
      <p:ext uri="{BB962C8B-B14F-4D97-AF65-F5344CB8AC3E}">
        <p14:creationId xmlns:p14="http://schemas.microsoft.com/office/powerpoint/2010/main" val="882880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4FDA0A4-27B6-4433-A0BE-39B4CD827268}" type="slidenum">
              <a:rPr lang="de-DE" smtClean="0"/>
              <a:t>7</a:t>
            </a:fld>
            <a:endParaRPr lang="de-DE" dirty="0"/>
          </a:p>
        </p:txBody>
      </p:sp>
    </p:spTree>
    <p:extLst>
      <p:ext uri="{BB962C8B-B14F-4D97-AF65-F5344CB8AC3E}">
        <p14:creationId xmlns:p14="http://schemas.microsoft.com/office/powerpoint/2010/main" val="1478233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Frage: Wie nennt man den Bezugspunkt in Ost-West</a:t>
            </a:r>
            <a:r>
              <a:rPr lang="de-DE" baseline="0" dirty="0"/>
              <a:t> Richtung (Die rote Linie geht hindurch)</a:t>
            </a:r>
          </a:p>
          <a:p>
            <a:r>
              <a:rPr lang="de-DE" baseline="0" dirty="0"/>
              <a:t>Antwort: Nullmeridian (Sternwarte Greenwich bei London)</a:t>
            </a:r>
            <a:endParaRPr lang="de-DE" dirty="0"/>
          </a:p>
        </p:txBody>
      </p:sp>
      <p:sp>
        <p:nvSpPr>
          <p:cNvPr id="4" name="Foliennummernplatzhalter 3"/>
          <p:cNvSpPr>
            <a:spLocks noGrp="1"/>
          </p:cNvSpPr>
          <p:nvPr>
            <p:ph type="sldNum" sz="quarter" idx="10"/>
          </p:nvPr>
        </p:nvSpPr>
        <p:spPr/>
        <p:txBody>
          <a:bodyPr/>
          <a:lstStyle/>
          <a:p>
            <a:fld id="{E4FDA0A4-27B6-4433-A0BE-39B4CD827268}" type="slidenum">
              <a:rPr lang="de-DE" smtClean="0"/>
              <a:t>8</a:t>
            </a:fld>
            <a:endParaRPr lang="de-DE" dirty="0"/>
          </a:p>
        </p:txBody>
      </p:sp>
    </p:spTree>
    <p:extLst>
      <p:ext uri="{BB962C8B-B14F-4D97-AF65-F5344CB8AC3E}">
        <p14:creationId xmlns:p14="http://schemas.microsoft.com/office/powerpoint/2010/main" val="3275265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zum Großkreis: Die Ebene verläuft durch den Erdmittelpunkt und stellt</a:t>
            </a:r>
            <a:r>
              <a:rPr lang="de-DE" baseline="0" dirty="0"/>
              <a:t> die kürzeste Verbindung zwischen zwei beliebigen Orten dar.</a:t>
            </a:r>
            <a:endParaRPr lang="de-DE" dirty="0"/>
          </a:p>
        </p:txBody>
      </p:sp>
      <p:sp>
        <p:nvSpPr>
          <p:cNvPr id="4" name="Foliennummernplatzhalter 3"/>
          <p:cNvSpPr>
            <a:spLocks noGrp="1"/>
          </p:cNvSpPr>
          <p:nvPr>
            <p:ph type="sldNum" sz="quarter" idx="10"/>
          </p:nvPr>
        </p:nvSpPr>
        <p:spPr/>
        <p:txBody>
          <a:bodyPr/>
          <a:lstStyle/>
          <a:p>
            <a:fld id="{E4FDA0A4-27B6-4433-A0BE-39B4CD827268}" type="slidenum">
              <a:rPr lang="de-DE" smtClean="0"/>
              <a:t>10</a:t>
            </a:fld>
            <a:endParaRPr lang="de-DE" dirty="0"/>
          </a:p>
        </p:txBody>
      </p:sp>
    </p:spTree>
    <p:extLst>
      <p:ext uri="{BB962C8B-B14F-4D97-AF65-F5344CB8AC3E}">
        <p14:creationId xmlns:p14="http://schemas.microsoft.com/office/powerpoint/2010/main" val="1604478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zur Bogenminute geben: Maßstabsskala auf der ICAO Karte ( Meridiane und Rückseite der Karte)</a:t>
            </a:r>
          </a:p>
          <a:p>
            <a:r>
              <a:rPr lang="de-DE" dirty="0"/>
              <a:t>Hinweis:</a:t>
            </a:r>
            <a:r>
              <a:rPr lang="de-DE" baseline="0" dirty="0"/>
              <a:t> Praktische Übungen zur Berechnung der Längen bzw. Breitenunterschiede einstreuen! Dazu Fragenkatalog verwenden</a:t>
            </a:r>
            <a:endParaRPr lang="de-DE" dirty="0"/>
          </a:p>
        </p:txBody>
      </p:sp>
      <p:sp>
        <p:nvSpPr>
          <p:cNvPr id="4" name="Foliennummernplatzhalter 3"/>
          <p:cNvSpPr>
            <a:spLocks noGrp="1"/>
          </p:cNvSpPr>
          <p:nvPr>
            <p:ph type="sldNum" sz="quarter" idx="10"/>
          </p:nvPr>
        </p:nvSpPr>
        <p:spPr/>
        <p:txBody>
          <a:bodyPr/>
          <a:lstStyle/>
          <a:p>
            <a:fld id="{E4FDA0A4-27B6-4433-A0BE-39B4CD827268}" type="slidenum">
              <a:rPr lang="de-DE" smtClean="0"/>
              <a:t>12</a:t>
            </a:fld>
            <a:endParaRPr lang="de-DE" dirty="0"/>
          </a:p>
        </p:txBody>
      </p:sp>
    </p:spTree>
    <p:extLst>
      <p:ext uri="{BB962C8B-B14F-4D97-AF65-F5344CB8AC3E}">
        <p14:creationId xmlns:p14="http://schemas.microsoft.com/office/powerpoint/2010/main" val="4164702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13C0C7-BC27-4C73-9D06-A8FBD2EE5699}"/>
              </a:ext>
            </a:extLst>
          </p:cNvPr>
          <p:cNvSpPr>
            <a:spLocks noGrp="1"/>
          </p:cNvSpPr>
          <p:nvPr>
            <p:ph type="ctrTitle"/>
          </p:nvPr>
        </p:nvSpPr>
        <p:spPr>
          <a:xfrm>
            <a:off x="1524000" y="1737915"/>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B4F34E1-7A66-4BD2-8530-4D461B598393}"/>
              </a:ext>
            </a:extLst>
          </p:cNvPr>
          <p:cNvSpPr>
            <a:spLocks noGrp="1"/>
          </p:cNvSpPr>
          <p:nvPr>
            <p:ph type="subTitle" idx="1"/>
          </p:nvPr>
        </p:nvSpPr>
        <p:spPr>
          <a:xfrm>
            <a:off x="1524000" y="4271422"/>
            <a:ext cx="9144000" cy="1655762"/>
          </a:xfrm>
        </p:spPr>
        <p:txBody>
          <a:bodyPr/>
          <a:lstStyle>
            <a:lvl1pPr marL="0" indent="0" algn="ctr">
              <a:buNone/>
              <a:defRPr sz="2400" i="1">
                <a:solidFill>
                  <a:srgbClr val="044C9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6" name="Foliennummernplatzhalter 5">
            <a:extLst>
              <a:ext uri="{FF2B5EF4-FFF2-40B4-BE49-F238E27FC236}">
                <a16:creationId xmlns:a16="http://schemas.microsoft.com/office/drawing/2014/main" id="{1084FEBA-76BC-4FEC-AC82-40121E35D3BE}"/>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7" name="Rechteck 6">
            <a:extLst>
              <a:ext uri="{FF2B5EF4-FFF2-40B4-BE49-F238E27FC236}">
                <a16:creationId xmlns:a16="http://schemas.microsoft.com/office/drawing/2014/main" id="{A16BF7EA-9E69-43AA-AA25-8E4952411D72}"/>
              </a:ext>
            </a:extLst>
          </p:cNvPr>
          <p:cNvSpPr/>
          <p:nvPr userDrawn="1"/>
        </p:nvSpPr>
        <p:spPr>
          <a:xfrm>
            <a:off x="0" y="-8027"/>
            <a:ext cx="12192000" cy="1219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abgerundete Ecken 7">
            <a:extLst>
              <a:ext uri="{FF2B5EF4-FFF2-40B4-BE49-F238E27FC236}">
                <a16:creationId xmlns:a16="http://schemas.microsoft.com/office/drawing/2014/main" id="{542946C2-1299-46A5-9EF2-19DADE93A95F}"/>
              </a:ext>
            </a:extLst>
          </p:cNvPr>
          <p:cNvSpPr/>
          <p:nvPr userDrawn="1"/>
        </p:nvSpPr>
        <p:spPr>
          <a:xfrm>
            <a:off x="192088" y="188913"/>
            <a:ext cx="11828145" cy="1219412"/>
          </a:xfrm>
          <a:prstGeom prst="roundRect">
            <a:avLst/>
          </a:prstGeom>
          <a:ln>
            <a:noFill/>
          </a:ln>
          <a:effectLst>
            <a:reflection blurRad="6350" stA="50000" endA="300" endPos="13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Segelflugtheorie SFCL</a:t>
            </a:r>
          </a:p>
          <a:p>
            <a:pPr algn="ctr"/>
            <a:r>
              <a:rPr lang="de-DE" sz="40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Navigation</a:t>
            </a:r>
          </a:p>
        </p:txBody>
      </p:sp>
    </p:spTree>
    <p:extLst>
      <p:ext uri="{BB962C8B-B14F-4D97-AF65-F5344CB8AC3E}">
        <p14:creationId xmlns:p14="http://schemas.microsoft.com/office/powerpoint/2010/main" val="3107028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614A9-D9D8-4B52-9BD8-B78FCFA3EA68}"/>
              </a:ext>
            </a:extLst>
          </p:cNvPr>
          <p:cNvSpPr>
            <a:spLocks noGrp="1"/>
          </p:cNvSpPr>
          <p:nvPr>
            <p:ph type="title"/>
          </p:nvPr>
        </p:nvSpPr>
        <p:spPr>
          <a:xfrm>
            <a:off x="862451" y="97226"/>
            <a:ext cx="7902858" cy="504000"/>
          </a:xfrm>
        </p:spPr>
        <p:txBody>
          <a:bodyPr/>
          <a:lstStyle/>
          <a:p>
            <a:r>
              <a:rPr lang="de-DE"/>
              <a:t>Mastertitelformat bearbeiten</a:t>
            </a:r>
          </a:p>
        </p:txBody>
      </p:sp>
      <p:sp>
        <p:nvSpPr>
          <p:cNvPr id="3" name="Inhaltsplatzhalter 2">
            <a:extLst>
              <a:ext uri="{FF2B5EF4-FFF2-40B4-BE49-F238E27FC236}">
                <a16:creationId xmlns:a16="http://schemas.microsoft.com/office/drawing/2014/main" id="{227DD4E1-2953-4AC8-B770-ADE67159F800}"/>
              </a:ext>
            </a:extLst>
          </p:cNvPr>
          <p:cNvSpPr>
            <a:spLocks noGrp="1"/>
          </p:cNvSpPr>
          <p:nvPr>
            <p:ph idx="1"/>
          </p:nvPr>
        </p:nvSpPr>
        <p:spPr/>
        <p:txBody>
          <a:bodyPr/>
          <a:lstStyle/>
          <a:p>
            <a:pPr lvl="0"/>
            <a:r>
              <a:rPr lang="de-DE" dirty="0"/>
              <a:t>Mastertextformat bearbeiten</a:t>
            </a:r>
          </a:p>
          <a:p>
            <a:pPr lvl="1"/>
            <a:r>
              <a:rPr lang="de-DE" dirty="0"/>
              <a:t>Zweite Ebene</a:t>
            </a:r>
          </a:p>
        </p:txBody>
      </p:sp>
      <p:sp>
        <p:nvSpPr>
          <p:cNvPr id="7" name="Foliennummernplatzhalter 5">
            <a:extLst>
              <a:ext uri="{FF2B5EF4-FFF2-40B4-BE49-F238E27FC236}">
                <a16:creationId xmlns:a16="http://schemas.microsoft.com/office/drawing/2014/main" id="{2840E5EF-6E5E-4B22-9D47-1B013A4A7511}"/>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10" name="Textplatzhalter 12">
            <a:extLst>
              <a:ext uri="{FF2B5EF4-FFF2-40B4-BE49-F238E27FC236}">
                <a16:creationId xmlns:a16="http://schemas.microsoft.com/office/drawing/2014/main" id="{169B5081-F331-4EBA-AA89-677FF7D5E987}"/>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2367364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7CAC94-4567-49FD-88EC-FF50A030EA30}"/>
              </a:ext>
            </a:extLst>
          </p:cNvPr>
          <p:cNvSpPr>
            <a:spLocks noGrp="1"/>
          </p:cNvSpPr>
          <p:nvPr>
            <p:ph type="title"/>
          </p:nvPr>
        </p:nvSpPr>
        <p:spPr>
          <a:xfrm>
            <a:off x="954815" y="132512"/>
            <a:ext cx="7902858" cy="504000"/>
          </a:xfrm>
        </p:spPr>
        <p:txBody>
          <a:bodyPr/>
          <a:lstStyle/>
          <a:p>
            <a:r>
              <a:rPr lang="de-DE" dirty="0"/>
              <a:t>Mastertitelformat bearbeiten</a:t>
            </a:r>
          </a:p>
        </p:txBody>
      </p:sp>
      <p:sp>
        <p:nvSpPr>
          <p:cNvPr id="3" name="Inhaltsplatzhalter 2">
            <a:extLst>
              <a:ext uri="{FF2B5EF4-FFF2-40B4-BE49-F238E27FC236}">
                <a16:creationId xmlns:a16="http://schemas.microsoft.com/office/drawing/2014/main" id="{FBD349CE-4E41-4A5C-B20C-6C807995535F}"/>
              </a:ext>
            </a:extLst>
          </p:cNvPr>
          <p:cNvSpPr>
            <a:spLocks noGrp="1"/>
          </p:cNvSpPr>
          <p:nvPr>
            <p:ph sz="half" idx="1"/>
          </p:nvPr>
        </p:nvSpPr>
        <p:spPr>
          <a:xfrm>
            <a:off x="189186" y="924910"/>
            <a:ext cx="5830614" cy="5475890"/>
          </a:xfrm>
        </p:spPr>
        <p:txBody>
          <a:bodyPr/>
          <a:lstStyle/>
          <a:p>
            <a:pPr lvl="0"/>
            <a:r>
              <a:rPr lang="de-DE" dirty="0"/>
              <a:t>Mastertextformat bearbeiten</a:t>
            </a:r>
          </a:p>
          <a:p>
            <a:pPr lvl="1"/>
            <a:r>
              <a:rPr lang="de-DE" dirty="0"/>
              <a:t>Zweite Ebene</a:t>
            </a:r>
          </a:p>
        </p:txBody>
      </p:sp>
      <p:sp>
        <p:nvSpPr>
          <p:cNvPr id="4" name="Inhaltsplatzhalter 3">
            <a:extLst>
              <a:ext uri="{FF2B5EF4-FFF2-40B4-BE49-F238E27FC236}">
                <a16:creationId xmlns:a16="http://schemas.microsoft.com/office/drawing/2014/main" id="{47DD609C-C2D7-41F1-87A8-229808926120}"/>
              </a:ext>
            </a:extLst>
          </p:cNvPr>
          <p:cNvSpPr>
            <a:spLocks noGrp="1"/>
          </p:cNvSpPr>
          <p:nvPr>
            <p:ph sz="half" idx="2"/>
          </p:nvPr>
        </p:nvSpPr>
        <p:spPr>
          <a:xfrm>
            <a:off x="6172200" y="924910"/>
            <a:ext cx="5795172" cy="5475890"/>
          </a:xfrm>
        </p:spPr>
        <p:txBody>
          <a:bodyPr/>
          <a:lstStyle/>
          <a:p>
            <a:pPr lvl="0"/>
            <a:r>
              <a:rPr lang="de-DE" dirty="0"/>
              <a:t>Mastertextformat bearbeiten</a:t>
            </a:r>
          </a:p>
          <a:p>
            <a:pPr lvl="1"/>
            <a:r>
              <a:rPr lang="de-DE" dirty="0"/>
              <a:t>Zweite Ebene</a:t>
            </a:r>
          </a:p>
        </p:txBody>
      </p:sp>
      <p:sp>
        <p:nvSpPr>
          <p:cNvPr id="9" name="Foliennummernplatzhalter 5">
            <a:extLst>
              <a:ext uri="{FF2B5EF4-FFF2-40B4-BE49-F238E27FC236}">
                <a16:creationId xmlns:a16="http://schemas.microsoft.com/office/drawing/2014/main" id="{DB36124C-7041-40A4-96B0-3B932BE0E093}"/>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13" name="Textplatzhalter 12">
            <a:extLst>
              <a:ext uri="{FF2B5EF4-FFF2-40B4-BE49-F238E27FC236}">
                <a16:creationId xmlns:a16="http://schemas.microsoft.com/office/drawing/2014/main" id="{483C9599-7AFB-41CC-A829-793E0ACC6845}"/>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866130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5B1D07-A317-40DC-904D-FFA9D2BF9D75}"/>
              </a:ext>
            </a:extLst>
          </p:cNvPr>
          <p:cNvSpPr>
            <a:spLocks noGrp="1"/>
          </p:cNvSpPr>
          <p:nvPr>
            <p:ph type="title"/>
          </p:nvPr>
        </p:nvSpPr>
        <p:spPr>
          <a:xfrm>
            <a:off x="954814" y="132512"/>
            <a:ext cx="7921331" cy="504000"/>
          </a:xfrm>
        </p:spPr>
        <p:txBody>
          <a:bodyPr/>
          <a:lstStyle/>
          <a:p>
            <a:r>
              <a:rPr lang="de-DE"/>
              <a:t>Mastertitelformat bearbeiten</a:t>
            </a:r>
          </a:p>
        </p:txBody>
      </p:sp>
      <p:sp>
        <p:nvSpPr>
          <p:cNvPr id="6" name="Foliennummernplatzhalter 5">
            <a:extLst>
              <a:ext uri="{FF2B5EF4-FFF2-40B4-BE49-F238E27FC236}">
                <a16:creationId xmlns:a16="http://schemas.microsoft.com/office/drawing/2014/main" id="{449C07EC-0A56-42F7-93B4-F3E5FF83610D}"/>
              </a:ext>
            </a:extLst>
          </p:cNvPr>
          <p:cNvSpPr>
            <a:spLocks noGrp="1"/>
          </p:cNvSpPr>
          <p:nvPr>
            <p:ph type="sldNum" sz="quarter" idx="12"/>
          </p:nvPr>
        </p:nvSpPr>
        <p:spPr>
          <a:xfrm>
            <a:off x="11480233" y="6570000"/>
            <a:ext cx="540000" cy="288000"/>
          </a:xfrm>
          <a:prstGeom prst="rect">
            <a:avLst/>
          </a:prstGeom>
        </p:spPr>
        <p:txBody>
          <a:bodyPr/>
          <a:lstStyle>
            <a:lvl1pPr>
              <a:defRPr sz="1200"/>
            </a:lvl1pPr>
          </a:lstStyle>
          <a:p>
            <a:fld id="{1BAF13B1-D0BA-4A19-B609-64C08BFDA19E}" type="slidenum">
              <a:rPr lang="de-DE" smtClean="0"/>
              <a:pPr/>
              <a:t>‹Nr.›</a:t>
            </a:fld>
            <a:endParaRPr lang="de-DE" dirty="0"/>
          </a:p>
        </p:txBody>
      </p:sp>
      <p:sp>
        <p:nvSpPr>
          <p:cNvPr id="8" name="Textplatzhalter 12">
            <a:extLst>
              <a:ext uri="{FF2B5EF4-FFF2-40B4-BE49-F238E27FC236}">
                <a16:creationId xmlns:a16="http://schemas.microsoft.com/office/drawing/2014/main" id="{E9F8195F-514F-4121-87E1-5951ACAD0C23}"/>
              </a:ext>
            </a:extLst>
          </p:cNvPr>
          <p:cNvSpPr>
            <a:spLocks noGrp="1"/>
          </p:cNvSpPr>
          <p:nvPr>
            <p:ph type="body" sz="quarter" idx="13"/>
          </p:nvPr>
        </p:nvSpPr>
        <p:spPr>
          <a:xfrm>
            <a:off x="1519800" y="6616660"/>
            <a:ext cx="9000000" cy="288000"/>
          </a:xfrm>
        </p:spPr>
        <p:txBody>
          <a:bodyPr>
            <a:noAutofit/>
          </a:bodyPr>
          <a:lstStyle>
            <a:lvl1pPr marL="0" indent="0" algn="ctr">
              <a:buNone/>
              <a:defRPr sz="1200">
                <a:solidFill>
                  <a:schemeClr val="bg1"/>
                </a:solidFill>
                <a:effectLst>
                  <a:outerShdw blurRad="50800" dist="38100" dir="2700000" algn="tl" rotWithShape="0">
                    <a:prstClr val="black">
                      <a:alpha val="40000"/>
                    </a:prstClr>
                  </a:outerShdw>
                </a:effectLst>
              </a:defRPr>
            </a:lvl1pPr>
          </a:lstStyle>
          <a:p>
            <a:pPr lvl="0"/>
            <a:r>
              <a:rPr lang="de-DE" dirty="0"/>
              <a:t>Mastertextformat bearbeiten</a:t>
            </a:r>
          </a:p>
        </p:txBody>
      </p:sp>
    </p:spTree>
    <p:extLst>
      <p:ext uri="{BB962C8B-B14F-4D97-AF65-F5344CB8AC3E}">
        <p14:creationId xmlns:p14="http://schemas.microsoft.com/office/powerpoint/2010/main" val="32118596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4ABCD65A-2C65-4ECB-B843-BEFA8C03EA4D}"/>
              </a:ext>
            </a:extLst>
          </p:cNvPr>
          <p:cNvSpPr/>
          <p:nvPr userDrawn="1"/>
        </p:nvSpPr>
        <p:spPr>
          <a:xfrm>
            <a:off x="0" y="6593274"/>
            <a:ext cx="12192000" cy="288000"/>
          </a:xfrm>
          <a:prstGeom prst="rect">
            <a:avLst/>
          </a:prstGeom>
          <a:solidFill>
            <a:srgbClr val="4472C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dirty="0"/>
          </a:p>
        </p:txBody>
      </p:sp>
      <p:sp>
        <p:nvSpPr>
          <p:cNvPr id="2" name="Titelplatzhalter 1">
            <a:extLst>
              <a:ext uri="{FF2B5EF4-FFF2-40B4-BE49-F238E27FC236}">
                <a16:creationId xmlns:a16="http://schemas.microsoft.com/office/drawing/2014/main" id="{845C07F7-2E6A-4BCF-8A84-662E62A5E6A4}"/>
              </a:ext>
            </a:extLst>
          </p:cNvPr>
          <p:cNvSpPr>
            <a:spLocks noGrp="1"/>
          </p:cNvSpPr>
          <p:nvPr>
            <p:ph type="title"/>
          </p:nvPr>
        </p:nvSpPr>
        <p:spPr>
          <a:xfrm>
            <a:off x="954815" y="132512"/>
            <a:ext cx="6586842" cy="504000"/>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BA6C3B32-9CDA-4DE4-A6FA-6084A993A8F6}"/>
              </a:ext>
            </a:extLst>
          </p:cNvPr>
          <p:cNvSpPr>
            <a:spLocks noGrp="1"/>
          </p:cNvSpPr>
          <p:nvPr>
            <p:ph type="body" idx="1"/>
          </p:nvPr>
        </p:nvSpPr>
        <p:spPr>
          <a:xfrm>
            <a:off x="178676" y="892788"/>
            <a:ext cx="11788696" cy="5551331"/>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p:txBody>
      </p:sp>
      <p:sp>
        <p:nvSpPr>
          <p:cNvPr id="7" name="Textfeld 6">
            <a:extLst>
              <a:ext uri="{FF2B5EF4-FFF2-40B4-BE49-F238E27FC236}">
                <a16:creationId xmlns:a16="http://schemas.microsoft.com/office/drawing/2014/main" id="{B2A6F148-36B9-4688-A75C-51562723EDD4}"/>
              </a:ext>
            </a:extLst>
          </p:cNvPr>
          <p:cNvSpPr txBox="1"/>
          <p:nvPr userDrawn="1"/>
        </p:nvSpPr>
        <p:spPr>
          <a:xfrm>
            <a:off x="306815" y="6596219"/>
            <a:ext cx="1296000" cy="288000"/>
          </a:xfrm>
          <a:prstGeom prst="rect">
            <a:avLst/>
          </a:prstGeom>
          <a:noFill/>
        </p:spPr>
        <p:txBody>
          <a:bodyPr wrap="square" rtlCol="0">
            <a:spAutoFit/>
          </a:bodyPr>
          <a:lstStyle/>
          <a:p>
            <a:r>
              <a:rPr lang="de-DE" sz="1200" dirty="0">
                <a:solidFill>
                  <a:schemeClr val="bg1"/>
                </a:solidFill>
                <a:effectLst>
                  <a:outerShdw blurRad="50800" dist="38100" dir="2700000" algn="tl" rotWithShape="0">
                    <a:prstClr val="black">
                      <a:alpha val="40000"/>
                    </a:prstClr>
                  </a:outerShdw>
                </a:effectLst>
              </a:rPr>
              <a:t>© BUKO Segelflug</a:t>
            </a:r>
          </a:p>
        </p:txBody>
      </p:sp>
      <p:cxnSp>
        <p:nvCxnSpPr>
          <p:cNvPr id="9" name="Gerader Verbinder 8">
            <a:extLst>
              <a:ext uri="{FF2B5EF4-FFF2-40B4-BE49-F238E27FC236}">
                <a16:creationId xmlns:a16="http://schemas.microsoft.com/office/drawing/2014/main" id="{A9989FB3-161B-4989-8896-3B0586CB16CC}"/>
              </a:ext>
            </a:extLst>
          </p:cNvPr>
          <p:cNvCxnSpPr>
            <a:cxnSpLocks/>
          </p:cNvCxnSpPr>
          <p:nvPr userDrawn="1"/>
        </p:nvCxnSpPr>
        <p:spPr>
          <a:xfrm>
            <a:off x="0" y="6593274"/>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Grafik 9" descr="Ein Bild, das Text enthält.&#10;&#10;Automatisch generierte Beschreibung">
            <a:extLst>
              <a:ext uri="{FF2B5EF4-FFF2-40B4-BE49-F238E27FC236}">
                <a16:creationId xmlns:a16="http://schemas.microsoft.com/office/drawing/2014/main" id="{0BCAD85F-347B-4CB1-A19C-9322E36E3FF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91049" y="15929"/>
            <a:ext cx="863766" cy="696169"/>
          </a:xfrm>
          <a:prstGeom prst="rect">
            <a:avLst/>
          </a:prstGeom>
        </p:spPr>
      </p:pic>
      <p:sp>
        <p:nvSpPr>
          <p:cNvPr id="12" name="Rechteck: abgerundete Ecken 11">
            <a:extLst>
              <a:ext uri="{FF2B5EF4-FFF2-40B4-BE49-F238E27FC236}">
                <a16:creationId xmlns:a16="http://schemas.microsoft.com/office/drawing/2014/main" id="{2F4365EF-E401-4AD6-9A42-F6FBA3A45F79}"/>
              </a:ext>
            </a:extLst>
          </p:cNvPr>
          <p:cNvSpPr/>
          <p:nvPr userDrawn="1"/>
        </p:nvSpPr>
        <p:spPr>
          <a:xfrm>
            <a:off x="8774545" y="103352"/>
            <a:ext cx="1360846" cy="5040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800" dirty="0">
                <a:effectLst>
                  <a:outerShdw blurRad="50800" dist="38100" dir="2700000" algn="tl" rotWithShape="0">
                    <a:prstClr val="black">
                      <a:alpha val="40000"/>
                    </a:prstClr>
                  </a:outerShdw>
                </a:effectLst>
                <a:latin typeface="Arial Rounded MT Bold" panose="020F0704030504030204" pitchFamily="34" charset="0"/>
              </a:rPr>
              <a:t>NAV</a:t>
            </a:r>
          </a:p>
        </p:txBody>
      </p:sp>
      <p:sp>
        <p:nvSpPr>
          <p:cNvPr id="13" name="Rechteck: abgerundete Ecken 12">
            <a:extLst>
              <a:ext uri="{FF2B5EF4-FFF2-40B4-BE49-F238E27FC236}">
                <a16:creationId xmlns:a16="http://schemas.microsoft.com/office/drawing/2014/main" id="{D3CFB5E0-5E15-488C-9576-0F223EAD510D}"/>
              </a:ext>
            </a:extLst>
          </p:cNvPr>
          <p:cNvSpPr/>
          <p:nvPr userDrawn="1"/>
        </p:nvSpPr>
        <p:spPr>
          <a:xfrm>
            <a:off x="10276774" y="103352"/>
            <a:ext cx="1915226" cy="5040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400" dirty="0">
                <a:effectLst>
                  <a:outerShdw blurRad="50800" dist="38100" dir="2700000" algn="tl" rotWithShape="0">
                    <a:prstClr val="black">
                      <a:alpha val="40000"/>
                    </a:prstClr>
                  </a:outerShdw>
                </a:effectLst>
              </a:rPr>
              <a:t>Segelflugtheorie SFCL</a:t>
            </a:r>
          </a:p>
          <a:p>
            <a:pPr algn="l"/>
            <a:r>
              <a:rPr lang="de-DE" sz="1400" dirty="0">
                <a:effectLst>
                  <a:outerShdw blurRad="50800" dist="38100" dir="2700000" algn="tl" rotWithShape="0">
                    <a:prstClr val="black">
                      <a:alpha val="40000"/>
                    </a:prstClr>
                  </a:outerShdw>
                </a:effectLst>
                <a:latin typeface="Arial Rounded MT Bold" panose="020F0704030504030204" pitchFamily="34" charset="0"/>
              </a:rPr>
              <a:t>Navigation</a:t>
            </a:r>
          </a:p>
        </p:txBody>
      </p:sp>
      <p:sp>
        <p:nvSpPr>
          <p:cNvPr id="14" name="Foliennummernplatzhalter 5">
            <a:extLst>
              <a:ext uri="{FF2B5EF4-FFF2-40B4-BE49-F238E27FC236}">
                <a16:creationId xmlns:a16="http://schemas.microsoft.com/office/drawing/2014/main" id="{DB51A1B0-2D75-497E-B002-E6BAD5BFE045}"/>
              </a:ext>
            </a:extLst>
          </p:cNvPr>
          <p:cNvSpPr>
            <a:spLocks noGrp="1"/>
          </p:cNvSpPr>
          <p:nvPr>
            <p:ph type="sldNum" sz="quarter" idx="4"/>
          </p:nvPr>
        </p:nvSpPr>
        <p:spPr>
          <a:xfrm>
            <a:off x="11480233" y="6570000"/>
            <a:ext cx="540000" cy="288000"/>
          </a:xfrm>
          <a:prstGeom prst="rect">
            <a:avLst/>
          </a:prstGeom>
        </p:spPr>
        <p:txBody>
          <a:bodyPr/>
          <a:lstStyle>
            <a:lvl1pPr>
              <a:defRPr sz="1200">
                <a:solidFill>
                  <a:schemeClr val="bg1"/>
                </a:solidFill>
                <a:effectLst>
                  <a:outerShdw blurRad="50800" dist="38100" dir="2700000" algn="tl" rotWithShape="0">
                    <a:prstClr val="black">
                      <a:alpha val="40000"/>
                    </a:prstClr>
                  </a:outerShdw>
                </a:effectLst>
              </a:defRPr>
            </a:lvl1pPr>
          </a:lstStyle>
          <a:p>
            <a:fld id="{1BAF13B1-D0BA-4A19-B609-64C08BFDA19E}" type="slidenum">
              <a:rPr lang="de-DE" smtClean="0"/>
              <a:pPr/>
              <a:t>‹Nr.›</a:t>
            </a:fld>
            <a:endParaRPr lang="de-DE" dirty="0"/>
          </a:p>
        </p:txBody>
      </p:sp>
      <p:cxnSp>
        <p:nvCxnSpPr>
          <p:cNvPr id="15" name="Gerader Verbinder 14">
            <a:extLst>
              <a:ext uri="{FF2B5EF4-FFF2-40B4-BE49-F238E27FC236}">
                <a16:creationId xmlns:a16="http://schemas.microsoft.com/office/drawing/2014/main" id="{702BE076-1037-4FB3-A5DA-6C5FD657D0C3}"/>
              </a:ext>
            </a:extLst>
          </p:cNvPr>
          <p:cNvCxnSpPr>
            <a:cxnSpLocks/>
          </p:cNvCxnSpPr>
          <p:nvPr userDrawn="1"/>
        </p:nvCxnSpPr>
        <p:spPr>
          <a:xfrm>
            <a:off x="0" y="710131"/>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hteck 3">
            <a:extLst>
              <a:ext uri="{FF2B5EF4-FFF2-40B4-BE49-F238E27FC236}">
                <a16:creationId xmlns:a16="http://schemas.microsoft.com/office/drawing/2014/main" id="{C486E684-9E51-4D4C-9F4D-4215507024FF}"/>
              </a:ext>
            </a:extLst>
          </p:cNvPr>
          <p:cNvSpPr/>
          <p:nvPr userDrawn="1"/>
        </p:nvSpPr>
        <p:spPr>
          <a:xfrm>
            <a:off x="11967372" y="103351"/>
            <a:ext cx="224628" cy="504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902154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dt="0"/>
  <p:txStyles>
    <p:titleStyle>
      <a:lvl1pPr algn="ctr" defTabSz="914400" rtl="0" eaLnBrk="1" latinLnBrk="0" hangingPunct="1">
        <a:lnSpc>
          <a:spcPct val="90000"/>
        </a:lnSpc>
        <a:spcBef>
          <a:spcPct val="0"/>
        </a:spcBef>
        <a:buNone/>
        <a:defRPr sz="3600" kern="1200">
          <a:solidFill>
            <a:srgbClr val="2B88D9"/>
          </a:solidFill>
          <a:effectLst>
            <a:outerShdw blurRad="50800" dist="38100" dir="2700000" algn="tl" rotWithShape="0">
              <a:prstClr val="black">
                <a:alpha val="40000"/>
              </a:prst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segelfliegengrundausbildung.de/images/navigatie/Navigation/9.1.1.10.jpg"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segelfliegengrundausbildung.de/images/navigatie/world-timezone-600.jpg"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secais.dfs.de/pilotservice/service/aup/aup_edit_map.js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eg"/><Relationship Id="rId7"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 Id="rId9"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hyperlink" Target="http://www.luftlinie.org/M&#252;nchen/San-Francisco"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segelfliegengrundausbildung.de/images/navigatie/Navigation/9.1.3.6.JP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3" Type="http://schemas.openxmlformats.org/officeDocument/2006/relationships/hyperlink" Target="https://www.segelfliegengrundausbildung.de/images/navigatie/Navigation/9.1.3.7.JPG"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eather.com/de-DE/wissen/umwelt/news/2020-11-09-magnetischer-nordpol-wandert-immer-schneller-das-hat-folgen" TargetMode="External"/><Relationship Id="rId1" Type="http://schemas.openxmlformats.org/officeDocument/2006/relationships/slideLayout" Target="../slideLayouts/slideLayout3.xml"/><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44.jpeg"/><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hyperlink" Target="https://www.segelfliegengrundausbildung.de/images/navigatie/Navigation/9.1.1.11.jpg" TargetMode="Externa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s://www.segelfliegengrundausbildung.de/images/navigatie/windroos.jp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gpskoordinaten.d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www.segelfliegengrundausbildung.de/images/navigatie/aarde.gi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hyperlink" Target="https://www.segelfliegengrundausbildung.de/images/navigatie/Navigation/9.1.1.3.jp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hyperlink" Target="https://www.segelfliegengrundausbildung.de/images/navigatie/aardedc.jp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abgerundete Ecken 4">
            <a:extLst>
              <a:ext uri="{FF2B5EF4-FFF2-40B4-BE49-F238E27FC236}">
                <a16:creationId xmlns:a16="http://schemas.microsoft.com/office/drawing/2014/main" id="{884A4F68-ED5A-4FF4-8D2A-D2E64660729D}"/>
              </a:ext>
            </a:extLst>
          </p:cNvPr>
          <p:cNvSpPr/>
          <p:nvPr/>
        </p:nvSpPr>
        <p:spPr>
          <a:xfrm>
            <a:off x="192088" y="188913"/>
            <a:ext cx="11828145" cy="1219412"/>
          </a:xfrm>
          <a:prstGeom prst="roundRect">
            <a:avLst/>
          </a:prstGeom>
          <a:ln>
            <a:noFill/>
          </a:ln>
          <a:effectLst>
            <a:reflection blurRad="6350" stA="50000" endA="300" endPos="13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Segelflugtheorie SFCL</a:t>
            </a:r>
          </a:p>
          <a:p>
            <a:pPr algn="ctr"/>
            <a:r>
              <a:rPr lang="de-DE" sz="4000" b="1"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Navigation Teil 1</a:t>
            </a:r>
          </a:p>
        </p:txBody>
      </p:sp>
      <p:pic>
        <p:nvPicPr>
          <p:cNvPr id="6" name="Grafik 5" descr="Ein Bild, das Text enthält.&#10;&#10;Automatisch generierte Beschreibung">
            <a:extLst>
              <a:ext uri="{FF2B5EF4-FFF2-40B4-BE49-F238E27FC236}">
                <a16:creationId xmlns:a16="http://schemas.microsoft.com/office/drawing/2014/main" id="{9486641D-FD6D-4834-B209-3534F1D283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7299" y="1973866"/>
            <a:ext cx="5266568" cy="4332784"/>
          </a:xfrm>
          <a:prstGeom prst="rect">
            <a:avLst/>
          </a:prstGeom>
        </p:spPr>
      </p:pic>
      <p:sp>
        <p:nvSpPr>
          <p:cNvPr id="7" name="Foliennummernplatzhalter 6">
            <a:extLst>
              <a:ext uri="{FF2B5EF4-FFF2-40B4-BE49-F238E27FC236}">
                <a16:creationId xmlns:a16="http://schemas.microsoft.com/office/drawing/2014/main" id="{84239DEF-2EBC-47CA-A8AD-CCF7B7385CF4}"/>
              </a:ext>
            </a:extLst>
          </p:cNvPr>
          <p:cNvSpPr>
            <a:spLocks noGrp="1"/>
          </p:cNvSpPr>
          <p:nvPr>
            <p:ph type="sldNum" sz="quarter" idx="12"/>
          </p:nvPr>
        </p:nvSpPr>
        <p:spPr/>
        <p:txBody>
          <a:bodyPr/>
          <a:lstStyle/>
          <a:p>
            <a:fld id="{1BAF13B1-D0BA-4A19-B609-64C08BFDA19E}" type="slidenum">
              <a:rPr lang="de-DE" smtClean="0"/>
              <a:t>1</a:t>
            </a:fld>
            <a:endParaRPr lang="de-DE" dirty="0"/>
          </a:p>
        </p:txBody>
      </p:sp>
      <p:sp>
        <p:nvSpPr>
          <p:cNvPr id="2" name="Textfeld 1"/>
          <p:cNvSpPr txBox="1"/>
          <p:nvPr/>
        </p:nvSpPr>
        <p:spPr>
          <a:xfrm>
            <a:off x="9745737" y="6581001"/>
            <a:ext cx="1354654" cy="276999"/>
          </a:xfrm>
          <a:prstGeom prst="rect">
            <a:avLst/>
          </a:prstGeom>
          <a:noFill/>
        </p:spPr>
        <p:txBody>
          <a:bodyPr wrap="square" rtlCol="0">
            <a:spAutoFit/>
          </a:bodyPr>
          <a:lstStyle/>
          <a:p>
            <a:r>
              <a:rPr lang="de-DE" sz="1200" dirty="0">
                <a:solidFill>
                  <a:schemeClr val="bg1"/>
                </a:solidFill>
              </a:rPr>
              <a:t>Rev 4, 26.08.2025</a:t>
            </a:r>
          </a:p>
        </p:txBody>
      </p:sp>
    </p:spTree>
    <p:extLst>
      <p:ext uri="{BB962C8B-B14F-4D97-AF65-F5344CB8AC3E}">
        <p14:creationId xmlns:p14="http://schemas.microsoft.com/office/powerpoint/2010/main" val="1667208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9.1.1 Das Koordinatensystem</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p:txBody>
          <a:bodyPr>
            <a:normAutofit fontScale="92500"/>
          </a:bodyPr>
          <a:lstStyle/>
          <a:p>
            <a:r>
              <a:rPr lang="de-DE" sz="2000" dirty="0"/>
              <a:t>Analog zur Nord-Süd Teilung wird die Erde auch in Ost – West geteilt.</a:t>
            </a:r>
          </a:p>
          <a:p>
            <a:r>
              <a:rPr lang="de-DE" sz="2000" dirty="0"/>
              <a:t>Hierbei wird als Bezug die Sternwarte von Greenwich in England genommen. Der Großkreis, die Ebene verläuft durch den Erdmittelpunkt, bekommt die Bezeichnung „Nullmeridian“ oder 0° Längengrad. Er verläuft in Nord – Süd Ausrichtung durch die Pole und teilt die Erde in eine Westliche und Östliche Halbkugel. Auf der gegenüberliegenden Seite der Erde hat er die Bezeichnung 180° und stellt die Datumsgrenze dar.</a:t>
            </a:r>
          </a:p>
          <a:p>
            <a:r>
              <a:rPr lang="de-DE" sz="2000" dirty="0"/>
              <a:t>Auch hier sind wieder unendlich viele weitere Meridiane (Längengrade) nach Ost oder West möglich, sie werden mit Ihrer Gradzahl bezeichnet z.B. 11° E, hier befindet sich Deutschland, Nordamerika dagegen beginnt auf ca. 50° W (Neufundland) und erstreckt sich bis fast 180° W (Aleuten).</a:t>
            </a:r>
          </a:p>
          <a:p>
            <a:r>
              <a:rPr lang="de-DE" sz="2000" dirty="0"/>
              <a:t>Es gibt unendlich viele mögliche Großkreise in alle möglichen Richtungen, wir müssen uns den Begriff für später merken.</a:t>
            </a:r>
          </a:p>
          <a:p>
            <a:endParaRPr lang="de-DE" sz="2000" dirty="0"/>
          </a:p>
          <a:p>
            <a:endParaRPr lang="de-DE" sz="20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10</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9.1 Grundlagen der Navigation</a:t>
            </a:r>
          </a:p>
        </p:txBody>
      </p:sp>
      <p:pic>
        <p:nvPicPr>
          <p:cNvPr id="7" name="Inhaltsplatzhalter 6" descr="9.1.1.8"/>
          <p:cNvPicPr>
            <a:picLocks noGrp="1"/>
          </p:cNvPicPr>
          <p:nvPr>
            <p:ph sz="half" idx="1"/>
          </p:nvPr>
        </p:nvPicPr>
        <p:blipFill>
          <a:blip r:embed="rId3">
            <a:extLst>
              <a:ext uri="{28A0092B-C50C-407E-A947-70E740481C1C}">
                <a14:useLocalDpi xmlns:a14="http://schemas.microsoft.com/office/drawing/2010/main"/>
              </a:ext>
            </a:extLst>
          </a:blip>
          <a:srcRect/>
          <a:stretch>
            <a:fillRect/>
          </a:stretch>
        </p:blipFill>
        <p:spPr bwMode="auto">
          <a:xfrm>
            <a:off x="246856" y="1091406"/>
            <a:ext cx="5715000" cy="5143500"/>
          </a:xfrm>
          <a:prstGeom prst="rect">
            <a:avLst/>
          </a:prstGeom>
          <a:noFill/>
          <a:ln>
            <a:noFill/>
          </a:ln>
        </p:spPr>
      </p:pic>
    </p:spTree>
    <p:extLst>
      <p:ext uri="{BB962C8B-B14F-4D97-AF65-F5344CB8AC3E}">
        <p14:creationId xmlns:p14="http://schemas.microsoft.com/office/powerpoint/2010/main" val="3820026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9.1.1 Das Koordinatensystem</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p:txBody>
          <a:bodyPr/>
          <a:lstStyle/>
          <a:p>
            <a:pPr marL="0" indent="0" algn="ctr">
              <a:buNone/>
            </a:pPr>
            <a:r>
              <a:rPr lang="de-DE" sz="2800" b="1" dirty="0"/>
              <a:t>Zusammenfassung</a:t>
            </a:r>
          </a:p>
          <a:p>
            <a:r>
              <a:rPr lang="de-DE" dirty="0"/>
              <a:t>Meridiane verlaufen in Nord-Süd Richtung und sind Großkreise. Sie haben die Bezeichnung 000° - 180° W oder 000° - 180° E</a:t>
            </a:r>
          </a:p>
          <a:p>
            <a:r>
              <a:rPr lang="de-DE" dirty="0"/>
              <a:t>Breitenkreise teilen die Erde in Nord- Südrichtung und sind bis auf den Äquator Kleinkreise die in Richtung der Pole immer kleiner werden</a:t>
            </a:r>
          </a:p>
          <a:p>
            <a:r>
              <a:rPr lang="de-DE" dirty="0"/>
              <a:t>90° Nord ist der Nordpol</a:t>
            </a:r>
          </a:p>
          <a:p>
            <a:r>
              <a:rPr lang="de-DE" dirty="0"/>
              <a:t>90° Süd der Südpol</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11</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9.1 Grundlagen der Navigation</a:t>
            </a:r>
          </a:p>
        </p:txBody>
      </p:sp>
      <p:pic>
        <p:nvPicPr>
          <p:cNvPr id="7" name="Inhaltsplatzhalter 6" descr="9.1.1.10">
            <a:hlinkClick r:id="rId2"/>
          </p:cNvPr>
          <p:cNvPicPr>
            <a:picLocks noGrp="1"/>
          </p:cNvPicPr>
          <p:nvPr>
            <p:ph sz="half" idx="1"/>
          </p:nvPr>
        </p:nvPicPr>
        <p:blipFill>
          <a:blip r:embed="rId3">
            <a:extLst>
              <a:ext uri="{28A0092B-C50C-407E-A947-70E740481C1C}">
                <a14:useLocalDpi xmlns:a14="http://schemas.microsoft.com/office/drawing/2010/main"/>
              </a:ext>
            </a:extLst>
          </a:blip>
          <a:srcRect/>
          <a:stretch>
            <a:fillRect/>
          </a:stretch>
        </p:blipFill>
        <p:spPr bwMode="auto">
          <a:xfrm>
            <a:off x="246856" y="1715294"/>
            <a:ext cx="5715000" cy="3895725"/>
          </a:xfrm>
          <a:prstGeom prst="rect">
            <a:avLst/>
          </a:prstGeom>
          <a:noFill/>
          <a:ln>
            <a:noFill/>
          </a:ln>
        </p:spPr>
      </p:pic>
    </p:spTree>
    <p:extLst>
      <p:ext uri="{BB962C8B-B14F-4D97-AF65-F5344CB8AC3E}">
        <p14:creationId xmlns:p14="http://schemas.microsoft.com/office/powerpoint/2010/main" val="3686953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9.1.1 Das Koordinatensystem</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p:txBody>
          <a:bodyPr>
            <a:normAutofit/>
          </a:bodyPr>
          <a:lstStyle/>
          <a:p>
            <a:pPr marL="0" indent="0" algn="ctr">
              <a:buNone/>
            </a:pPr>
            <a:r>
              <a:rPr lang="de-DE" sz="2800" b="1" dirty="0"/>
              <a:t>Koordinatensystem und Abstände</a:t>
            </a:r>
          </a:p>
          <a:p>
            <a:r>
              <a:rPr lang="de-DE" dirty="0"/>
              <a:t>Wie in der ersten Folie des Kapitels gesehen ist das Koordinatensystem in Dezimalgrad° aufgeteilt. </a:t>
            </a:r>
          </a:p>
          <a:p>
            <a:r>
              <a:rPr lang="de-DE" dirty="0"/>
              <a:t>In der Luftfahrt hat sich allerdings die Aufteilung in Grad°, Minuten‘ und Sekunden“ etabliert</a:t>
            </a:r>
          </a:p>
          <a:p>
            <a:r>
              <a:rPr lang="de-DE" dirty="0"/>
              <a:t>Hierbei entspricht 1 Grad ° = 60 Minuten ‘</a:t>
            </a:r>
          </a:p>
          <a:p>
            <a:r>
              <a:rPr lang="de-DE" dirty="0"/>
              <a:t>Und entsprechend 1 Minute ‘ = 60 Sekunden “</a:t>
            </a:r>
          </a:p>
          <a:p>
            <a:r>
              <a:rPr lang="de-DE" dirty="0"/>
              <a:t>All dies gilt sowohl für die Breite eines Ortes als auch für seine Länge</a:t>
            </a:r>
          </a:p>
          <a:p>
            <a:r>
              <a:rPr lang="de-DE" dirty="0"/>
              <a:t>Angegeben wird immer erst die Breite mit dem Zusatz N oder S, als zweites folgt die Länge mit dem Zusatz E oder W</a:t>
            </a:r>
          </a:p>
          <a:p>
            <a:endParaRPr lang="de-DE" dirty="0"/>
          </a:p>
          <a:p>
            <a:endParaRPr lang="de-DE" dirty="0"/>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p:txBody>
          <a:bodyPr/>
          <a:lstStyle/>
          <a:p>
            <a:pPr marL="0" indent="0" algn="ctr">
              <a:buNone/>
            </a:pPr>
            <a:r>
              <a:rPr lang="de-DE" sz="2800" b="1" dirty="0"/>
              <a:t>Erdumfang am Äquator</a:t>
            </a:r>
          </a:p>
          <a:p>
            <a:r>
              <a:rPr lang="de-DE" dirty="0"/>
              <a:t>Es sind dies ca. 40 000 km oder genau              21 600 Nautische Meilen</a:t>
            </a:r>
          </a:p>
          <a:p>
            <a:pPr marL="457200" lvl="1" indent="0">
              <a:buNone/>
            </a:pPr>
            <a:endParaRPr lang="de-DE" dirty="0"/>
          </a:p>
          <a:p>
            <a:pPr marL="0" indent="0">
              <a:buNone/>
              <a:tabLst>
                <a:tab pos="2867025" algn="l"/>
              </a:tabLst>
            </a:pPr>
            <a:r>
              <a:rPr lang="de-DE" sz="1600" dirty="0"/>
              <a:t>21 600 NM / 360° = 60 NM	oder 111 km</a:t>
            </a:r>
          </a:p>
          <a:p>
            <a:pPr marL="0" indent="0">
              <a:buNone/>
              <a:tabLst>
                <a:tab pos="2867025" algn="l"/>
              </a:tabLst>
            </a:pPr>
            <a:r>
              <a:rPr lang="de-DE" sz="1600" dirty="0"/>
              <a:t>60 NM / 60‘ Minuten 	entspricht 1 NM oder 1852 m</a:t>
            </a:r>
          </a:p>
          <a:p>
            <a:pPr marL="0" indent="0">
              <a:buNone/>
              <a:tabLst>
                <a:tab pos="2867025" algn="l"/>
              </a:tabLst>
            </a:pPr>
            <a:r>
              <a:rPr lang="de-DE" sz="1600" dirty="0"/>
              <a:t>	oder „Bogenminute“</a:t>
            </a:r>
          </a:p>
          <a:p>
            <a:pPr marL="0" indent="0">
              <a:buNone/>
              <a:tabLst>
                <a:tab pos="2867025" algn="l"/>
              </a:tabLst>
            </a:pPr>
            <a:r>
              <a:rPr lang="de-DE" sz="1600" dirty="0"/>
              <a:t>1 NM / 60“ Sekunden	entspricht ca.                     30 m</a:t>
            </a:r>
          </a:p>
          <a:p>
            <a:pPr marL="0" indent="0">
              <a:buNone/>
              <a:tabLst>
                <a:tab pos="2867025" algn="l"/>
              </a:tabLst>
            </a:pPr>
            <a:endParaRPr lang="de-DE" sz="1600" dirty="0"/>
          </a:p>
          <a:p>
            <a:pPr>
              <a:tabLst>
                <a:tab pos="2867025" algn="l"/>
              </a:tabLst>
            </a:pPr>
            <a:r>
              <a:rPr lang="de-DE" sz="2400" dirty="0"/>
              <a:t>Damit ist das Koordinatensystem bestehend aus ° - ‘ - “ auf ca. 30 m genau</a:t>
            </a:r>
            <a:endParaRPr lang="de-DE" sz="28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12</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9.1 Grundlagen der Navigation</a:t>
            </a:r>
          </a:p>
        </p:txBody>
      </p:sp>
    </p:spTree>
    <p:extLst>
      <p:ext uri="{BB962C8B-B14F-4D97-AF65-F5344CB8AC3E}">
        <p14:creationId xmlns:p14="http://schemas.microsoft.com/office/powerpoint/2010/main" val="585956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9.1.1 Zeitzonen</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6396828" y="969298"/>
            <a:ext cx="5795172" cy="5475890"/>
          </a:xfrm>
        </p:spPr>
        <p:txBody>
          <a:bodyPr/>
          <a:lstStyle/>
          <a:p>
            <a:r>
              <a:rPr lang="de-DE" dirty="0"/>
              <a:t>Die Erde dreht sich in 24 Stunden einmal um Ihre Achse</a:t>
            </a:r>
          </a:p>
          <a:p>
            <a:r>
              <a:rPr lang="de-DE" dirty="0"/>
              <a:t>In einer Stunde dreht Sie sich daher um 15°</a:t>
            </a:r>
          </a:p>
          <a:p>
            <a:r>
              <a:rPr lang="de-DE" dirty="0"/>
              <a:t>Alle 15° beginnt also theoretisch immer eine andere Zeitzone</a:t>
            </a:r>
          </a:p>
          <a:p>
            <a:r>
              <a:rPr lang="de-DE" dirty="0"/>
              <a:t>In der Realität orientieren sich die Zeitzonen allerdings an den Ländergrenzen</a:t>
            </a:r>
          </a:p>
          <a:p>
            <a:r>
              <a:rPr lang="de-DE" dirty="0"/>
              <a:t>In der Luftfahrt werden die Zeiten in der einheitlich koordinierten Weltzeit angegeben und mit  UTC (Universal Time Coordinated) bezeichnet</a:t>
            </a:r>
          </a:p>
          <a:p>
            <a:r>
              <a:rPr lang="de-DE" dirty="0"/>
              <a:t>Sie unterscheidet sich um 1 Stunde (MEZ, Winter) bzw. 2 Stunden (MESZ, Sommer) zur deutschen Zeit</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13</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9.1 Grundlagen der Navigation</a:t>
            </a:r>
          </a:p>
        </p:txBody>
      </p:sp>
      <p:pic>
        <p:nvPicPr>
          <p:cNvPr id="7" name="Inhaltsplatzhalter 6">
            <a:hlinkClick r:id="rId2"/>
          </p:cNvPr>
          <p:cNvPicPr>
            <a:picLocks noGrp="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99198" y="1666182"/>
            <a:ext cx="6038850" cy="3257959"/>
          </a:xfrm>
          <a:prstGeom prst="rect">
            <a:avLst/>
          </a:prstGeom>
          <a:noFill/>
          <a:ln>
            <a:noFill/>
          </a:ln>
        </p:spPr>
      </p:pic>
    </p:spTree>
    <p:extLst>
      <p:ext uri="{BB962C8B-B14F-4D97-AF65-F5344CB8AC3E}">
        <p14:creationId xmlns:p14="http://schemas.microsoft.com/office/powerpoint/2010/main" val="3705659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135" y="1488120"/>
            <a:ext cx="5888721" cy="4770121"/>
          </a:xfrm>
          <a:prstGeom prst="rect">
            <a:avLst/>
          </a:prstGeom>
        </p:spPr>
      </p:pic>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9.1.1 ICAO Karte</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17934" y="853191"/>
            <a:ext cx="5830614" cy="5543550"/>
          </a:xfrm>
        </p:spPr>
        <p:txBody>
          <a:bodyPr/>
          <a:lstStyle/>
          <a:p>
            <a:r>
              <a:rPr lang="de-DE" dirty="0"/>
              <a:t>Flugplatz Mengeringhausen (AIP)</a:t>
            </a:r>
          </a:p>
          <a:p>
            <a:pPr marL="914400" lvl="2" indent="0">
              <a:buNone/>
            </a:pPr>
            <a:r>
              <a:rPr lang="de-DE" sz="1400" dirty="0"/>
              <a:t>51° 22,59‘ N 008° 58,87‘ E</a:t>
            </a:r>
          </a:p>
          <a:p>
            <a:endParaRPr lang="de-DE" dirty="0"/>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p:txBody>
          <a:bodyPr>
            <a:normAutofit fontScale="92500"/>
          </a:bodyPr>
          <a:lstStyle/>
          <a:p>
            <a:r>
              <a:rPr lang="de-DE" dirty="0"/>
              <a:t>Ablesen der Koordinaten des Flugplatzes Mengeringhausen aus der ICAO Karte</a:t>
            </a:r>
          </a:p>
          <a:p>
            <a:r>
              <a:rPr lang="de-DE" dirty="0"/>
              <a:t>Der Breitenkreis 51° Nord verläuft horizontal und ist rechts unten markiert</a:t>
            </a:r>
          </a:p>
          <a:p>
            <a:r>
              <a:rPr lang="de-DE" dirty="0"/>
              <a:t>Am Meridian 09° E (senkrecht) links auf der Karte kann man die Striche abzählen. Jeder Strich entspricht einer Bogenminute auf dem Breitengrad.</a:t>
            </a:r>
          </a:p>
          <a:p>
            <a:pPr marL="457200" lvl="1" indent="0">
              <a:buNone/>
            </a:pPr>
            <a:r>
              <a:rPr lang="de-DE" sz="1400" dirty="0"/>
              <a:t>Es sind ca. 22,5‘ daher ~ 51°  + 22,5‘ = 51° 22,5‘ N</a:t>
            </a:r>
          </a:p>
          <a:p>
            <a:r>
              <a:rPr lang="de-DE" dirty="0"/>
              <a:t>Das Gleiche gilt für die Länge. Hier befindet sich </a:t>
            </a:r>
            <a:r>
              <a:rPr lang="de-DE" dirty="0" err="1"/>
              <a:t>Mengeringhausen</a:t>
            </a:r>
            <a:r>
              <a:rPr lang="de-DE" dirty="0"/>
              <a:t> ganz knapp westlich des Längengrades 09° E. Wir sehen hier auf dem 51° Breitengrad die Skala mit den Bogenminuten</a:t>
            </a:r>
          </a:p>
          <a:p>
            <a:pPr marL="457200" lvl="1" indent="0">
              <a:buNone/>
            </a:pPr>
            <a:r>
              <a:rPr lang="de-DE" sz="1400" dirty="0"/>
              <a:t>Es ist ca. 1‘ daher ist die Länge 008° 59‘ E</a:t>
            </a:r>
          </a:p>
          <a:p>
            <a:pPr marL="457200" lvl="1" indent="0">
              <a:buNone/>
            </a:pPr>
            <a:endParaRPr lang="de-DE" sz="1400" dirty="0"/>
          </a:p>
          <a:p>
            <a:pPr marL="457200" lvl="1" indent="0">
              <a:buNone/>
            </a:pPr>
            <a:endParaRPr lang="de-DE" sz="1200" dirty="0"/>
          </a:p>
          <a:p>
            <a:pPr marL="457200" lvl="1" indent="0">
              <a:buNone/>
            </a:pPr>
            <a:endParaRPr lang="de-DE" sz="1200" dirty="0"/>
          </a:p>
          <a:p>
            <a:pPr marL="457200" lvl="1" indent="0">
              <a:buNone/>
            </a:pPr>
            <a:r>
              <a:rPr lang="de-DE" sz="1200" dirty="0"/>
              <a:t>Online ICAO Karte Deutschland der DFS auf SECAIS verfügbar, in der Karte auf ICAO klicken</a:t>
            </a:r>
          </a:p>
          <a:p>
            <a:pPr marL="457200" lvl="1" indent="0">
              <a:buNone/>
            </a:pPr>
            <a:r>
              <a:rPr lang="de-DE" sz="1200" dirty="0">
                <a:hlinkClick r:id="rId4"/>
              </a:rPr>
              <a:t>https://secais.dfs.de/pilotservice/service/aup/aup_edit_map.jsp</a:t>
            </a:r>
            <a:endParaRPr lang="de-DE" sz="1200" dirty="0"/>
          </a:p>
          <a:p>
            <a:pPr marL="457200" lvl="1" indent="0">
              <a:buNone/>
            </a:pPr>
            <a:endParaRPr lang="de-DE" sz="14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14</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9.1 Grundlagen der Navigation</a:t>
            </a:r>
          </a:p>
        </p:txBody>
      </p:sp>
      <p:sp>
        <p:nvSpPr>
          <p:cNvPr id="9" name="Textfeld 8"/>
          <p:cNvSpPr txBox="1"/>
          <p:nvPr/>
        </p:nvSpPr>
        <p:spPr>
          <a:xfrm>
            <a:off x="6116857" y="5910089"/>
            <a:ext cx="581025" cy="276999"/>
          </a:xfrm>
          <a:prstGeom prst="rect">
            <a:avLst/>
          </a:prstGeom>
          <a:noFill/>
        </p:spPr>
        <p:txBody>
          <a:bodyPr wrap="square" rtlCol="0">
            <a:spAutoFit/>
          </a:bodyPr>
          <a:lstStyle/>
          <a:p>
            <a:r>
              <a:rPr lang="de-DE" sz="1200" b="1" i="1" dirty="0">
                <a:solidFill>
                  <a:srgbClr val="FF0000"/>
                </a:solidFill>
                <a:latin typeface="Arial" panose="020B0604020202020204" pitchFamily="34" charset="0"/>
                <a:cs typeface="Arial" panose="020B0604020202020204" pitchFamily="34" charset="0"/>
              </a:rPr>
              <a:t>51° N</a:t>
            </a:r>
          </a:p>
        </p:txBody>
      </p:sp>
      <p:sp>
        <p:nvSpPr>
          <p:cNvPr id="11" name="Textfeld 10"/>
          <p:cNvSpPr txBox="1"/>
          <p:nvPr/>
        </p:nvSpPr>
        <p:spPr>
          <a:xfrm>
            <a:off x="1007330" y="6258241"/>
            <a:ext cx="581025" cy="276999"/>
          </a:xfrm>
          <a:prstGeom prst="rect">
            <a:avLst/>
          </a:prstGeom>
          <a:noFill/>
        </p:spPr>
        <p:txBody>
          <a:bodyPr wrap="square" rtlCol="0">
            <a:spAutoFit/>
          </a:bodyPr>
          <a:lstStyle/>
          <a:p>
            <a:r>
              <a:rPr lang="de-DE" sz="1200" b="1" i="1" dirty="0">
                <a:solidFill>
                  <a:srgbClr val="FF0000"/>
                </a:solidFill>
                <a:latin typeface="Arial" panose="020B0604020202020204" pitchFamily="34" charset="0"/>
                <a:cs typeface="Arial" panose="020B0604020202020204" pitchFamily="34" charset="0"/>
              </a:rPr>
              <a:t>09° E</a:t>
            </a:r>
          </a:p>
        </p:txBody>
      </p:sp>
      <p:sp>
        <p:nvSpPr>
          <p:cNvPr id="10" name="Ellipse 9"/>
          <p:cNvSpPr/>
          <p:nvPr/>
        </p:nvSpPr>
        <p:spPr>
          <a:xfrm>
            <a:off x="885034" y="2878581"/>
            <a:ext cx="581025" cy="571500"/>
          </a:xfrm>
          <a:prstGeom prst="ellipse">
            <a:avLst/>
          </a:prstGeom>
          <a:solidFill>
            <a:srgbClr val="FF0000">
              <a:alpha val="50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3" name="Gerade Verbindung mit Pfeil 12"/>
          <p:cNvCxnSpPr/>
          <p:nvPr/>
        </p:nvCxnSpPr>
        <p:spPr>
          <a:xfrm flipH="1">
            <a:off x="1092419" y="3533775"/>
            <a:ext cx="83127" cy="272446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a:stCxn id="10" idx="5"/>
          </p:cNvCxnSpPr>
          <p:nvPr/>
        </p:nvCxnSpPr>
        <p:spPr>
          <a:xfrm>
            <a:off x="1380970" y="3366387"/>
            <a:ext cx="4735886" cy="268220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023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9.1.2 Die Kompassrose</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p:txBody>
          <a:bodyPr/>
          <a:lstStyle/>
          <a:p>
            <a:r>
              <a:rPr lang="de-DE" dirty="0"/>
              <a:t>Richtungen in der Navigation werden in             ° (Grad) angegeben</a:t>
            </a:r>
          </a:p>
          <a:p>
            <a:r>
              <a:rPr lang="de-DE" dirty="0"/>
              <a:t>Haupthimmelsrichtungen   </a:t>
            </a:r>
          </a:p>
          <a:p>
            <a:pPr marL="457200" lvl="1" indent="0">
              <a:buNone/>
            </a:pPr>
            <a:r>
              <a:rPr lang="de-DE" sz="1800" dirty="0"/>
              <a:t>N (000° oder 360°)  – E (090°) – S (180°)  – W (270°)</a:t>
            </a:r>
          </a:p>
          <a:p>
            <a:r>
              <a:rPr lang="de-DE" dirty="0"/>
              <a:t>Danach Bezeichnung 03 – 06 – 12 – 15 – 21 … </a:t>
            </a:r>
          </a:p>
          <a:p>
            <a:pPr marL="457200" lvl="1" indent="0">
              <a:buNone/>
            </a:pPr>
            <a:r>
              <a:rPr lang="de-DE" sz="1800" dirty="0"/>
              <a:t>d.h. alle 30° wobei die letzte „0“ weggelassen wird</a:t>
            </a:r>
          </a:p>
          <a:p>
            <a:pPr marL="457200" lvl="1" indent="0">
              <a:buNone/>
            </a:pPr>
            <a:r>
              <a:rPr lang="de-DE" sz="1800" dirty="0"/>
              <a:t>Dies entspricht auch der Start- Landebahnbezeichnung</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15</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9.1 Grundlagen der Navigation</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76608" y="3676650"/>
            <a:ext cx="2676525"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half" idx="1"/>
          </p:nvPr>
        </p:nvPicPr>
        <p:blipFill>
          <a:blip r:embed="rId4" cstate="screen">
            <a:extLst>
              <a:ext uri="{28A0092B-C50C-407E-A947-70E740481C1C}">
                <a14:useLocalDpi xmlns:a14="http://schemas.microsoft.com/office/drawing/2010/main"/>
              </a:ext>
            </a:extLst>
          </a:blip>
          <a:srcRect/>
          <a:stretch>
            <a:fillRect/>
          </a:stretch>
        </p:blipFill>
        <p:spPr bwMode="auto">
          <a:xfrm>
            <a:off x="6442870" y="3699103"/>
            <a:ext cx="2567780" cy="2546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Users\USER\Downloads\Navigation\Bilder\9.1.2.1.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0188" y="847064"/>
            <a:ext cx="5818187" cy="5477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003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9.1.3 Kursbestimmung (Gliederung SFCL)</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6" y="866775"/>
            <a:ext cx="4935264" cy="5534025"/>
          </a:xfrm>
        </p:spPr>
        <p:txBody>
          <a:bodyPr>
            <a:normAutofit fontScale="92500" lnSpcReduction="10000"/>
          </a:bodyPr>
          <a:lstStyle/>
          <a:p>
            <a:r>
              <a:rPr lang="de-DE" dirty="0"/>
              <a:t>9.1.3.1 Die Kursgleiche (Loxodrome) und der Großkreis (Orthodrome)</a:t>
            </a:r>
          </a:p>
          <a:p>
            <a:endParaRPr lang="de-DE" dirty="0"/>
          </a:p>
          <a:p>
            <a:r>
              <a:rPr lang="de-DE" dirty="0"/>
              <a:t>9.1.3.2 Vom Rechtweisender Kurs (</a:t>
            </a:r>
            <a:r>
              <a:rPr lang="de-DE" dirty="0" err="1"/>
              <a:t>rwK</a:t>
            </a:r>
            <a:r>
              <a:rPr lang="de-DE" dirty="0"/>
              <a:t>) zum Kompasskurs (KK)</a:t>
            </a:r>
          </a:p>
          <a:p>
            <a:endParaRPr lang="de-DE" dirty="0"/>
          </a:p>
          <a:p>
            <a:r>
              <a:rPr lang="de-DE" dirty="0"/>
              <a:t>9.1.3.3 Das Winddreieck</a:t>
            </a:r>
          </a:p>
          <a:p>
            <a:endParaRPr lang="de-DE" dirty="0"/>
          </a:p>
          <a:p>
            <a:r>
              <a:rPr lang="de-DE" dirty="0"/>
              <a:t>9.1.3.4 Windwinkel</a:t>
            </a:r>
          </a:p>
          <a:p>
            <a:endParaRPr lang="de-DE" dirty="0"/>
          </a:p>
          <a:p>
            <a:r>
              <a:rPr lang="de-DE" dirty="0"/>
              <a:t>9.1.3.5 Vollständiges Kursdiagramm</a:t>
            </a:r>
          </a:p>
          <a:p>
            <a:endParaRPr lang="de-DE" dirty="0"/>
          </a:p>
          <a:p>
            <a:r>
              <a:rPr lang="de-DE" dirty="0"/>
              <a:t>9.1.3.6 Vom </a:t>
            </a:r>
            <a:r>
              <a:rPr lang="de-DE" dirty="0" err="1"/>
              <a:t>rwK</a:t>
            </a:r>
            <a:r>
              <a:rPr lang="de-DE" dirty="0"/>
              <a:t> zum KsK und zurück</a:t>
            </a:r>
          </a:p>
          <a:p>
            <a:endParaRPr lang="de-DE" dirty="0"/>
          </a:p>
          <a:p>
            <a:r>
              <a:rPr lang="de-DE" dirty="0"/>
              <a:t>9.1.3.7 Zusammenfassung aller Begriffe</a:t>
            </a:r>
          </a:p>
          <a:p>
            <a:endParaRPr lang="de-DE"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16</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9.1 Grundlagen der Navigation</a:t>
            </a:r>
          </a:p>
        </p:txBody>
      </p:sp>
      <p:pic>
        <p:nvPicPr>
          <p:cNvPr id="7" name="Inhaltsplatzhalter 6" descr="9.1.3.1"/>
          <p:cNvPicPr>
            <a:picLocks noGrp="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6524625" y="819150"/>
            <a:ext cx="1698224" cy="1695450"/>
          </a:xfrm>
          <a:prstGeom prst="rect">
            <a:avLst/>
          </a:prstGeom>
          <a:noFill/>
          <a:ln>
            <a:noFill/>
          </a:ln>
        </p:spPr>
      </p:pic>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8337" y="904766"/>
            <a:ext cx="1958131" cy="1556379"/>
          </a:xfrm>
          <a:prstGeom prst="rect">
            <a:avLst/>
          </a:prstGeom>
        </p:spPr>
      </p:pic>
      <p:pic>
        <p:nvPicPr>
          <p:cNvPr id="12" name="Grafik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6299" y="4068686"/>
            <a:ext cx="1674136" cy="1438640"/>
          </a:xfrm>
          <a:prstGeom prst="rect">
            <a:avLst/>
          </a:prstGeom>
        </p:spPr>
      </p:pic>
      <p:pic>
        <p:nvPicPr>
          <p:cNvPr id="13" name="Grafik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8196" y="4047481"/>
            <a:ext cx="2172693" cy="1481053"/>
          </a:xfrm>
          <a:prstGeom prst="rect">
            <a:avLst/>
          </a:prstGeom>
        </p:spPr>
      </p:pic>
      <p:pic>
        <p:nvPicPr>
          <p:cNvPr id="4" name="Grafik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5039" y="2634184"/>
            <a:ext cx="2001678" cy="1194335"/>
          </a:xfrm>
          <a:prstGeom prst="rect">
            <a:avLst/>
          </a:prstGeom>
        </p:spPr>
      </p:pic>
      <p:pic>
        <p:nvPicPr>
          <p:cNvPr id="14" name="Grafik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28965" y="2634184"/>
            <a:ext cx="1996832" cy="1211411"/>
          </a:xfrm>
          <a:prstGeom prst="rect">
            <a:avLst/>
          </a:prstGeom>
        </p:spPr>
      </p:pic>
      <p:pic>
        <p:nvPicPr>
          <p:cNvPr id="15" name="Grafik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14848" y="2779017"/>
            <a:ext cx="1684491" cy="938823"/>
          </a:xfrm>
          <a:prstGeom prst="rect">
            <a:avLst/>
          </a:prstGeom>
        </p:spPr>
      </p:pic>
      <p:sp>
        <p:nvSpPr>
          <p:cNvPr id="9" name="Rechteck 8">
            <a:extLst>
              <a:ext uri="{FF2B5EF4-FFF2-40B4-BE49-F238E27FC236}">
                <a16:creationId xmlns:a16="http://schemas.microsoft.com/office/drawing/2014/main" id="{7463DF78-741B-4372-850E-E83FAC745313}"/>
              </a:ext>
            </a:extLst>
          </p:cNvPr>
          <p:cNvSpPr/>
          <p:nvPr/>
        </p:nvSpPr>
        <p:spPr>
          <a:xfrm>
            <a:off x="5989320" y="4028228"/>
            <a:ext cx="1779270" cy="1530562"/>
          </a:xfrm>
          <a:prstGeom prst="rect">
            <a:avLst/>
          </a:prstGeom>
          <a:noFill/>
          <a:ln w="25400">
            <a:solidFill>
              <a:srgbClr val="0101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EC123FB4-15AF-4915-BF6E-D38EF3E08718}"/>
              </a:ext>
            </a:extLst>
          </p:cNvPr>
          <p:cNvSpPr/>
          <p:nvPr/>
        </p:nvSpPr>
        <p:spPr>
          <a:xfrm>
            <a:off x="4584016" y="2611119"/>
            <a:ext cx="2100414" cy="1234477"/>
          </a:xfrm>
          <a:prstGeom prst="rect">
            <a:avLst/>
          </a:prstGeom>
          <a:noFill/>
          <a:ln w="25400">
            <a:solidFill>
              <a:srgbClr val="0101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1919242A-1C66-4C84-8C53-DD540567356E}"/>
              </a:ext>
            </a:extLst>
          </p:cNvPr>
          <p:cNvSpPr/>
          <p:nvPr/>
        </p:nvSpPr>
        <p:spPr>
          <a:xfrm>
            <a:off x="6980369" y="2622651"/>
            <a:ext cx="2100414" cy="1234477"/>
          </a:xfrm>
          <a:prstGeom prst="rect">
            <a:avLst/>
          </a:prstGeom>
          <a:noFill/>
          <a:ln w="25400">
            <a:solidFill>
              <a:srgbClr val="0101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95342FE4-1611-4332-9D07-2A84E953803B}"/>
              </a:ext>
            </a:extLst>
          </p:cNvPr>
          <p:cNvSpPr/>
          <p:nvPr/>
        </p:nvSpPr>
        <p:spPr>
          <a:xfrm>
            <a:off x="9197926" y="2622651"/>
            <a:ext cx="2100414" cy="1234477"/>
          </a:xfrm>
          <a:prstGeom prst="rect">
            <a:avLst/>
          </a:prstGeom>
          <a:noFill/>
          <a:ln w="25400">
            <a:solidFill>
              <a:srgbClr val="0101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785295AD-99B6-46C5-96CD-9BCDEA039B2C}"/>
              </a:ext>
            </a:extLst>
          </p:cNvPr>
          <p:cNvSpPr/>
          <p:nvPr/>
        </p:nvSpPr>
        <p:spPr>
          <a:xfrm>
            <a:off x="8335477" y="838397"/>
            <a:ext cx="2016293" cy="1676203"/>
          </a:xfrm>
          <a:prstGeom prst="rect">
            <a:avLst/>
          </a:prstGeom>
          <a:noFill/>
          <a:ln w="25400">
            <a:solidFill>
              <a:srgbClr val="0101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95205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9.1.3.1 Kursgleiche und Großkreis</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p:txBody>
          <a:bodyPr>
            <a:normAutofit lnSpcReduction="10000"/>
          </a:bodyPr>
          <a:lstStyle/>
          <a:p>
            <a:r>
              <a:rPr lang="de-DE" sz="2400" dirty="0">
                <a:solidFill>
                  <a:srgbClr val="FF0000"/>
                </a:solidFill>
              </a:rPr>
              <a:t>Loxodrome (Kursgleiche)</a:t>
            </a:r>
          </a:p>
          <a:p>
            <a:pPr lvl="1">
              <a:buFont typeface="Wingdings" panose="05000000000000000000" pitchFamily="2" charset="2"/>
              <a:buChar char="Ø"/>
            </a:pPr>
            <a:r>
              <a:rPr lang="de-DE" sz="1800" dirty="0">
                <a:solidFill>
                  <a:srgbClr val="FF0000"/>
                </a:solidFill>
              </a:rPr>
              <a:t>Nähert sich den Polen spiralförmig</a:t>
            </a:r>
          </a:p>
          <a:p>
            <a:pPr lvl="1">
              <a:buFont typeface="Wingdings" panose="05000000000000000000" pitchFamily="2" charset="2"/>
              <a:buChar char="Ø"/>
            </a:pPr>
            <a:r>
              <a:rPr lang="de-DE" sz="1800" dirty="0">
                <a:solidFill>
                  <a:srgbClr val="FF0000"/>
                </a:solidFill>
              </a:rPr>
              <a:t>Schneidet die Meridiane im gleichen Winkel</a:t>
            </a:r>
          </a:p>
          <a:p>
            <a:pPr lvl="1">
              <a:buFont typeface="Wingdings" panose="05000000000000000000" pitchFamily="2" charset="2"/>
              <a:buChar char="Ø"/>
            </a:pPr>
            <a:r>
              <a:rPr lang="de-DE" sz="1800" dirty="0">
                <a:solidFill>
                  <a:srgbClr val="FF0000"/>
                </a:solidFill>
              </a:rPr>
              <a:t>Ist nicht die kürzeste Verbindung zweier Orte</a:t>
            </a:r>
          </a:p>
          <a:p>
            <a:endParaRPr lang="de-DE" sz="2400" dirty="0">
              <a:solidFill>
                <a:schemeClr val="accent1">
                  <a:lumMod val="75000"/>
                </a:schemeClr>
              </a:solidFill>
            </a:endParaRPr>
          </a:p>
          <a:p>
            <a:r>
              <a:rPr lang="de-DE" sz="2400" dirty="0">
                <a:solidFill>
                  <a:schemeClr val="accent1">
                    <a:lumMod val="75000"/>
                  </a:schemeClr>
                </a:solidFill>
              </a:rPr>
              <a:t>Orthodrome (Großkreis)</a:t>
            </a:r>
          </a:p>
          <a:p>
            <a:pPr lvl="1">
              <a:buFont typeface="Wingdings" panose="05000000000000000000" pitchFamily="2" charset="2"/>
              <a:buChar char="Ø"/>
            </a:pPr>
            <a:r>
              <a:rPr lang="de-DE" sz="1800" dirty="0">
                <a:solidFill>
                  <a:schemeClr val="accent1">
                    <a:lumMod val="75000"/>
                  </a:schemeClr>
                </a:solidFill>
              </a:rPr>
              <a:t>Kürzeste Verbindung zweier Orte</a:t>
            </a:r>
          </a:p>
          <a:p>
            <a:pPr lvl="1">
              <a:buFont typeface="Wingdings" panose="05000000000000000000" pitchFamily="2" charset="2"/>
              <a:buChar char="Ø"/>
            </a:pPr>
            <a:r>
              <a:rPr lang="de-DE" sz="1800" dirty="0">
                <a:solidFill>
                  <a:schemeClr val="accent1">
                    <a:lumMod val="75000"/>
                  </a:schemeClr>
                </a:solidFill>
              </a:rPr>
              <a:t>Schneidet die Meridiane nicht im gleichen Winkel</a:t>
            </a:r>
          </a:p>
          <a:p>
            <a:pPr lvl="1">
              <a:buFont typeface="Wingdings" panose="05000000000000000000" pitchFamily="2" charset="2"/>
              <a:buChar char="Ø"/>
            </a:pPr>
            <a:r>
              <a:rPr lang="de-DE" sz="1800" dirty="0">
                <a:solidFill>
                  <a:schemeClr val="accent1">
                    <a:lumMod val="75000"/>
                  </a:schemeClr>
                </a:solidFill>
              </a:rPr>
              <a:t>Kurs muss daher regelmäßig geändert werden</a:t>
            </a:r>
          </a:p>
          <a:p>
            <a:pPr lvl="1">
              <a:buFont typeface="Wingdings" panose="05000000000000000000" pitchFamily="2" charset="2"/>
              <a:buChar char="Ø"/>
            </a:pPr>
            <a:endParaRPr lang="de-DE" sz="1800" dirty="0">
              <a:solidFill>
                <a:schemeClr val="accent1">
                  <a:lumMod val="75000"/>
                </a:schemeClr>
              </a:solidFill>
            </a:endParaRPr>
          </a:p>
          <a:p>
            <a:r>
              <a:rPr lang="de-DE" sz="2400" dirty="0"/>
              <a:t>All dies trifft nur auf langen Ost – West bzw. West – Ost Strecken in der Praxis zu</a:t>
            </a:r>
          </a:p>
          <a:p>
            <a:r>
              <a:rPr lang="de-DE" sz="2400" dirty="0"/>
              <a:t>Abweichung auf kurzen Strecken sowie Nord- oder Südrichtungen ist eher gering</a:t>
            </a:r>
          </a:p>
          <a:p>
            <a:r>
              <a:rPr lang="de-DE" sz="2400" u="sng" dirty="0"/>
              <a:t>Kursabnahme auf der ICAO Karte daher am Mittelmeridian!</a:t>
            </a:r>
          </a:p>
          <a:p>
            <a:endParaRPr lang="de-DE"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17</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9.1 Grundlagen der Navigation</a:t>
            </a:r>
          </a:p>
        </p:txBody>
      </p:sp>
      <p:pic>
        <p:nvPicPr>
          <p:cNvPr id="7" name="Inhaltsplatzhalter 6" descr="9.1.3.1"/>
          <p:cNvPicPr>
            <a:picLocks noGrp="1"/>
          </p:cNvPicPr>
          <p:nvPr>
            <p:ph sz="half" idx="1"/>
          </p:nvPr>
        </p:nvPicPr>
        <p:blipFill>
          <a:blip r:embed="rId3">
            <a:extLst>
              <a:ext uri="{28A0092B-C50C-407E-A947-70E740481C1C}">
                <a14:useLocalDpi xmlns:a14="http://schemas.microsoft.com/office/drawing/2010/main"/>
              </a:ext>
            </a:extLst>
          </a:blip>
          <a:srcRect/>
          <a:stretch>
            <a:fillRect/>
          </a:stretch>
        </p:blipFill>
        <p:spPr bwMode="auto">
          <a:xfrm>
            <a:off x="389338" y="925513"/>
            <a:ext cx="5430036" cy="5475287"/>
          </a:xfrm>
          <a:prstGeom prst="rect">
            <a:avLst/>
          </a:prstGeom>
          <a:noFill/>
          <a:ln>
            <a:noFill/>
          </a:ln>
        </p:spPr>
      </p:pic>
    </p:spTree>
    <p:extLst>
      <p:ext uri="{BB962C8B-B14F-4D97-AF65-F5344CB8AC3E}">
        <p14:creationId xmlns:p14="http://schemas.microsoft.com/office/powerpoint/2010/main" val="1938790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9.1.3.1 Grosskreisroute München – San Franzisko</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6189658" y="1929347"/>
            <a:ext cx="5795172" cy="2998232"/>
          </a:xfrm>
        </p:spPr>
        <p:txBody>
          <a:bodyPr/>
          <a:lstStyle/>
          <a:p>
            <a:r>
              <a:rPr lang="de-DE" dirty="0"/>
              <a:t>Loxodrome nach San Franzisko – </a:t>
            </a:r>
            <a:r>
              <a:rPr lang="de-DE" dirty="0" err="1"/>
              <a:t>rwK</a:t>
            </a:r>
            <a:r>
              <a:rPr lang="de-DE" dirty="0"/>
              <a:t> 264 °</a:t>
            </a:r>
          </a:p>
          <a:p>
            <a:r>
              <a:rPr lang="de-DE" dirty="0"/>
              <a:t>Großkreis beginnt mit einem rwk von ca. 330° und endet bei einem </a:t>
            </a:r>
            <a:r>
              <a:rPr lang="de-DE" dirty="0" err="1"/>
              <a:t>rwK</a:t>
            </a:r>
            <a:r>
              <a:rPr lang="de-DE" dirty="0"/>
              <a:t> von 205°</a:t>
            </a:r>
          </a:p>
          <a:p>
            <a:r>
              <a:rPr lang="de-DE" dirty="0"/>
              <a:t>Entfernung auf der Großkreisroute 9471 km</a:t>
            </a:r>
          </a:p>
          <a:p>
            <a:r>
              <a:rPr lang="de-DE" dirty="0"/>
              <a:t>Entfernung auf der Loxodrome ca. 11692 Km</a:t>
            </a:r>
          </a:p>
          <a:p>
            <a:r>
              <a:rPr lang="de-DE" dirty="0"/>
              <a:t>Längenunterschied MUC – SFO          133,99°</a:t>
            </a:r>
          </a:p>
          <a:p>
            <a:r>
              <a:rPr lang="de-DE" dirty="0"/>
              <a:t>Breitenunterschied MUC – SFO           10,37°</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18</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9.1 Grundlagen der Navigation</a:t>
            </a:r>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bwMode="auto">
          <a:xfrm>
            <a:off x="84931" y="790574"/>
            <a:ext cx="5830887" cy="2805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164305" y="790574"/>
            <a:ext cx="5667375" cy="307777"/>
          </a:xfrm>
          <a:prstGeom prst="rect">
            <a:avLst/>
          </a:prstGeom>
          <a:noFill/>
        </p:spPr>
        <p:txBody>
          <a:bodyPr wrap="square" rtlCol="0">
            <a:spAutoFit/>
          </a:bodyPr>
          <a:lstStyle/>
          <a:p>
            <a:r>
              <a:rPr lang="de-DE" sz="1400" u="sng" dirty="0">
                <a:solidFill>
                  <a:srgbClr val="0070C0"/>
                </a:solidFill>
                <a:hlinkClick r:id="rId4"/>
              </a:rPr>
              <a:t>https://www.luftlinie.org/München/San-Francisco</a:t>
            </a:r>
            <a:endParaRPr lang="de-DE" sz="1400" u="sng" dirty="0">
              <a:solidFill>
                <a:srgbClr val="0070C0"/>
              </a:solidFill>
            </a:endParaRPr>
          </a:p>
        </p:txBody>
      </p:sp>
      <p:cxnSp>
        <p:nvCxnSpPr>
          <p:cNvPr id="10" name="Gerade Verbindung mit Pfeil 9"/>
          <p:cNvCxnSpPr/>
          <p:nvPr/>
        </p:nvCxnSpPr>
        <p:spPr>
          <a:xfrm flipH="1" flipV="1">
            <a:off x="2514600" y="1173151"/>
            <a:ext cx="390525" cy="37361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1714500" y="1570851"/>
            <a:ext cx="2381250" cy="553998"/>
          </a:xfrm>
          <a:prstGeom prst="rect">
            <a:avLst/>
          </a:prstGeom>
          <a:noFill/>
        </p:spPr>
        <p:txBody>
          <a:bodyPr wrap="square" rtlCol="0">
            <a:spAutoFit/>
          </a:bodyPr>
          <a:lstStyle/>
          <a:p>
            <a:r>
              <a:rPr lang="de-DE" dirty="0"/>
              <a:t>Großkreis /Ortodrome</a:t>
            </a:r>
          </a:p>
          <a:p>
            <a:pPr algn="ctr"/>
            <a:r>
              <a:rPr lang="de-DE" sz="1100" dirty="0"/>
              <a:t>Mittelmeridian 264°</a:t>
            </a:r>
          </a:p>
        </p:txBody>
      </p:sp>
      <p:cxnSp>
        <p:nvCxnSpPr>
          <p:cNvPr id="15" name="Gerade Verbindung mit Pfeil 14"/>
          <p:cNvCxnSpPr/>
          <p:nvPr/>
        </p:nvCxnSpPr>
        <p:spPr>
          <a:xfrm flipH="1" flipV="1">
            <a:off x="2905125" y="2779719"/>
            <a:ext cx="261936" cy="257175"/>
          </a:xfrm>
          <a:prstGeom prst="straightConnector1">
            <a:avLst/>
          </a:prstGeom>
          <a:ln w="190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1862136" y="3007785"/>
            <a:ext cx="2714625" cy="369332"/>
          </a:xfrm>
          <a:prstGeom prst="rect">
            <a:avLst/>
          </a:prstGeom>
          <a:noFill/>
        </p:spPr>
        <p:txBody>
          <a:bodyPr wrap="square" rtlCol="0">
            <a:spAutoFit/>
          </a:bodyPr>
          <a:lstStyle/>
          <a:p>
            <a:r>
              <a:rPr lang="de-DE" dirty="0">
                <a:solidFill>
                  <a:schemeClr val="bg2">
                    <a:lumMod val="50000"/>
                  </a:schemeClr>
                </a:solidFill>
              </a:rPr>
              <a:t>Loxodrome / Kursgleiche</a:t>
            </a:r>
          </a:p>
        </p:txBody>
      </p:sp>
      <p:sp>
        <p:nvSpPr>
          <p:cNvPr id="3" name="Textfeld 2"/>
          <p:cNvSpPr txBox="1"/>
          <p:nvPr/>
        </p:nvSpPr>
        <p:spPr>
          <a:xfrm>
            <a:off x="6103142" y="790574"/>
            <a:ext cx="5881688" cy="1138773"/>
          </a:xfrm>
          <a:prstGeom prst="rect">
            <a:avLst/>
          </a:prstGeom>
          <a:noFill/>
        </p:spPr>
        <p:txBody>
          <a:bodyPr wrap="square" rtlCol="0">
            <a:spAutoFit/>
          </a:bodyPr>
          <a:lstStyle/>
          <a:p>
            <a:r>
              <a:rPr lang="de-DE" dirty="0"/>
              <a:t>San </a:t>
            </a:r>
            <a:r>
              <a:rPr lang="de-DE" dirty="0" err="1"/>
              <a:t>Franzisko</a:t>
            </a:r>
            <a:r>
              <a:rPr lang="de-DE" dirty="0"/>
              <a:t>				München  </a:t>
            </a:r>
            <a:r>
              <a:rPr lang="de-DE" sz="1400" dirty="0"/>
              <a:t>37,77° N					48,14° N	</a:t>
            </a:r>
          </a:p>
          <a:p>
            <a:r>
              <a:rPr lang="de-DE" sz="1400" dirty="0"/>
              <a:t>122,42° W</a:t>
            </a:r>
            <a:r>
              <a:rPr lang="de-DE" dirty="0"/>
              <a:t>					</a:t>
            </a:r>
            <a:r>
              <a:rPr lang="de-DE" sz="1400" dirty="0"/>
              <a:t>11,58° E	</a:t>
            </a:r>
            <a:r>
              <a:rPr lang="de-DE" dirty="0"/>
              <a:t>		</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3819" y="3691036"/>
            <a:ext cx="5841206" cy="2870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4800599" y="3691036"/>
            <a:ext cx="1114425" cy="276999"/>
          </a:xfrm>
          <a:prstGeom prst="rect">
            <a:avLst/>
          </a:prstGeom>
          <a:noFill/>
        </p:spPr>
        <p:txBody>
          <a:bodyPr wrap="square" rtlCol="0">
            <a:spAutoFit/>
          </a:bodyPr>
          <a:lstStyle/>
          <a:p>
            <a:r>
              <a:rPr lang="de-DE" sz="1200" dirty="0">
                <a:solidFill>
                  <a:schemeClr val="bg1"/>
                </a:solidFill>
              </a:rPr>
              <a:t>Google Earth</a:t>
            </a:r>
          </a:p>
        </p:txBody>
      </p:sp>
    </p:spTree>
    <p:extLst>
      <p:ext uri="{BB962C8B-B14F-4D97-AF65-F5344CB8AC3E}">
        <p14:creationId xmlns:p14="http://schemas.microsoft.com/office/powerpoint/2010/main" val="1757351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9.1.3.2 Vom </a:t>
            </a:r>
            <a:r>
              <a:rPr lang="de-DE" sz="2800" dirty="0" err="1"/>
              <a:t>rwK</a:t>
            </a:r>
            <a:r>
              <a:rPr lang="de-DE" sz="2800" dirty="0"/>
              <a:t> zum KK</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19</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9.1 Grundlagen der Navigation</a:t>
            </a:r>
          </a:p>
        </p:txBody>
      </p:sp>
      <p:pic>
        <p:nvPicPr>
          <p:cNvPr id="614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608877" y="823129"/>
            <a:ext cx="9076032" cy="5628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hteck 6">
            <a:extLst>
              <a:ext uri="{FF2B5EF4-FFF2-40B4-BE49-F238E27FC236}">
                <a16:creationId xmlns:a16="http://schemas.microsoft.com/office/drawing/2014/main" id="{7003B553-9D9B-4AC9-824D-94FEB18DAEF5}"/>
              </a:ext>
            </a:extLst>
          </p:cNvPr>
          <p:cNvSpPr/>
          <p:nvPr/>
        </p:nvSpPr>
        <p:spPr>
          <a:xfrm>
            <a:off x="1397876" y="838397"/>
            <a:ext cx="9480331" cy="5596922"/>
          </a:xfrm>
          <a:prstGeom prst="rect">
            <a:avLst/>
          </a:prstGeom>
          <a:noFill/>
          <a:ln w="31750">
            <a:solidFill>
              <a:srgbClr val="0101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05188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2AC422-73B0-4880-8217-243373E43EB1}"/>
              </a:ext>
            </a:extLst>
          </p:cNvPr>
          <p:cNvSpPr>
            <a:spLocks noGrp="1"/>
          </p:cNvSpPr>
          <p:nvPr>
            <p:ph type="title"/>
          </p:nvPr>
        </p:nvSpPr>
        <p:spPr>
          <a:xfrm>
            <a:off x="855406" y="132512"/>
            <a:ext cx="8002267" cy="504000"/>
          </a:xfrm>
        </p:spPr>
        <p:txBody>
          <a:bodyPr>
            <a:normAutofit fontScale="90000"/>
          </a:bodyPr>
          <a:lstStyle/>
          <a:p>
            <a:r>
              <a:rPr lang="de-DE" dirty="0"/>
              <a:t>Navigation: Gliederung (SFCL)</a:t>
            </a:r>
          </a:p>
        </p:txBody>
      </p:sp>
      <p:sp>
        <p:nvSpPr>
          <p:cNvPr id="3" name="Inhaltsplatzhalter 2">
            <a:extLst>
              <a:ext uri="{FF2B5EF4-FFF2-40B4-BE49-F238E27FC236}">
                <a16:creationId xmlns:a16="http://schemas.microsoft.com/office/drawing/2014/main" id="{816C87F1-7C08-4959-A7EC-85DEC81366CE}"/>
              </a:ext>
            </a:extLst>
          </p:cNvPr>
          <p:cNvSpPr>
            <a:spLocks noGrp="1"/>
          </p:cNvSpPr>
          <p:nvPr>
            <p:ph sz="half" idx="1"/>
          </p:nvPr>
        </p:nvSpPr>
        <p:spPr/>
        <p:txBody>
          <a:bodyPr>
            <a:normAutofit lnSpcReduction="10000"/>
          </a:bodyPr>
          <a:lstStyle/>
          <a:p>
            <a:pPr marL="541338" indent="-541338">
              <a:lnSpc>
                <a:spcPct val="100000"/>
              </a:lnSpc>
              <a:buNone/>
            </a:pPr>
            <a:r>
              <a:rPr lang="de-DE" sz="2000" u="sng" dirty="0"/>
              <a:t>9.1	Grundlagen der Navigation</a:t>
            </a:r>
          </a:p>
          <a:p>
            <a:pPr marL="806450" indent="4763">
              <a:lnSpc>
                <a:spcPct val="100000"/>
              </a:lnSpc>
              <a:spcBef>
                <a:spcPts val="300"/>
              </a:spcBef>
              <a:spcAft>
                <a:spcPts val="600"/>
              </a:spcAft>
              <a:buNone/>
            </a:pPr>
            <a:r>
              <a:rPr lang="en-US" sz="1700" i="1" dirty="0">
                <a:solidFill>
                  <a:srgbClr val="044C96"/>
                </a:solidFill>
              </a:rPr>
              <a:t>Basics of navigation </a:t>
            </a:r>
          </a:p>
          <a:p>
            <a:pPr marL="541338" indent="-541338">
              <a:lnSpc>
                <a:spcPct val="100000"/>
              </a:lnSpc>
              <a:buNone/>
            </a:pPr>
            <a:r>
              <a:rPr lang="de-DE" sz="2000" u="sng" dirty="0"/>
              <a:t>9.2	Erdmagnetfeld und Kompass </a:t>
            </a:r>
          </a:p>
          <a:p>
            <a:pPr marL="806450" indent="4763">
              <a:lnSpc>
                <a:spcPct val="100000"/>
              </a:lnSpc>
              <a:spcBef>
                <a:spcPts val="300"/>
              </a:spcBef>
              <a:spcAft>
                <a:spcPts val="600"/>
              </a:spcAft>
              <a:buNone/>
            </a:pPr>
            <a:r>
              <a:rPr lang="en-US" sz="1700" i="1" dirty="0">
                <a:solidFill>
                  <a:srgbClr val="044C96"/>
                </a:solidFill>
              </a:rPr>
              <a:t>Magnetism and compasses</a:t>
            </a:r>
          </a:p>
          <a:p>
            <a:pPr marL="541338" indent="-541338">
              <a:lnSpc>
                <a:spcPct val="100000"/>
              </a:lnSpc>
              <a:buNone/>
            </a:pPr>
            <a:r>
              <a:rPr lang="de-DE" sz="2000" dirty="0"/>
              <a:t>9.3	Luftfahrtkarten </a:t>
            </a:r>
          </a:p>
          <a:p>
            <a:pPr marL="806450" indent="4763">
              <a:lnSpc>
                <a:spcPct val="100000"/>
              </a:lnSpc>
              <a:spcBef>
                <a:spcPts val="300"/>
              </a:spcBef>
              <a:spcAft>
                <a:spcPts val="600"/>
              </a:spcAft>
              <a:buNone/>
            </a:pPr>
            <a:r>
              <a:rPr lang="en-US" sz="1700" i="1" dirty="0">
                <a:solidFill>
                  <a:srgbClr val="044C96"/>
                </a:solidFill>
              </a:rPr>
              <a:t>Charts </a:t>
            </a:r>
            <a:endParaRPr lang="de-DE" sz="1700" i="1" dirty="0">
              <a:solidFill>
                <a:srgbClr val="044C96"/>
              </a:solidFill>
            </a:endParaRPr>
          </a:p>
          <a:p>
            <a:pPr marL="541338" indent="-541338">
              <a:lnSpc>
                <a:spcPct val="100000"/>
              </a:lnSpc>
              <a:buNone/>
            </a:pPr>
            <a:r>
              <a:rPr lang="de-DE" sz="2000" dirty="0"/>
              <a:t>9.4	Koppelnavigation </a:t>
            </a:r>
          </a:p>
          <a:p>
            <a:pPr marL="806450" indent="4763">
              <a:lnSpc>
                <a:spcPct val="100000"/>
              </a:lnSpc>
              <a:spcBef>
                <a:spcPts val="300"/>
              </a:spcBef>
              <a:spcAft>
                <a:spcPts val="600"/>
              </a:spcAft>
              <a:buNone/>
            </a:pPr>
            <a:r>
              <a:rPr lang="en-US" sz="1700" i="1" dirty="0">
                <a:solidFill>
                  <a:srgbClr val="044C96"/>
                </a:solidFill>
              </a:rPr>
              <a:t>Dead reckoning navigation</a:t>
            </a:r>
            <a:endParaRPr lang="de-DE" sz="1700" i="1" dirty="0">
              <a:solidFill>
                <a:srgbClr val="044C96"/>
              </a:solidFill>
            </a:endParaRPr>
          </a:p>
          <a:p>
            <a:pPr marL="541338" indent="-541338">
              <a:lnSpc>
                <a:spcPct val="100000"/>
              </a:lnSpc>
              <a:buNone/>
            </a:pPr>
            <a:r>
              <a:rPr lang="de-DE" sz="2000" dirty="0"/>
              <a:t>9.5	Terrestrische Navigation </a:t>
            </a:r>
          </a:p>
          <a:p>
            <a:pPr marL="806450" indent="4763">
              <a:lnSpc>
                <a:spcPct val="100000"/>
              </a:lnSpc>
              <a:spcBef>
                <a:spcPts val="300"/>
              </a:spcBef>
              <a:spcAft>
                <a:spcPts val="600"/>
              </a:spcAft>
              <a:buNone/>
            </a:pPr>
            <a:r>
              <a:rPr lang="en-US" sz="1700" i="1" dirty="0">
                <a:solidFill>
                  <a:srgbClr val="044C96"/>
                </a:solidFill>
              </a:rPr>
              <a:t>In-flight navigation</a:t>
            </a:r>
            <a:endParaRPr lang="de-DE" sz="1700" i="1" dirty="0">
              <a:solidFill>
                <a:srgbClr val="044C96"/>
              </a:solidFill>
            </a:endParaRPr>
          </a:p>
          <a:p>
            <a:pPr marL="541338" indent="-541338">
              <a:buNone/>
            </a:pPr>
            <a:r>
              <a:rPr lang="de-DE" sz="2000" dirty="0"/>
              <a:t>9.6 	Satellitennavigationsysteme</a:t>
            </a:r>
            <a:endParaRPr lang="en-US" sz="2000" dirty="0"/>
          </a:p>
          <a:p>
            <a:pPr marL="806450" indent="4763">
              <a:lnSpc>
                <a:spcPct val="100000"/>
              </a:lnSpc>
              <a:spcBef>
                <a:spcPts val="300"/>
              </a:spcBef>
              <a:spcAft>
                <a:spcPts val="600"/>
              </a:spcAft>
              <a:buNone/>
            </a:pPr>
            <a:r>
              <a:rPr lang="en-US" sz="1700" i="1" dirty="0">
                <a:solidFill>
                  <a:srgbClr val="044C96"/>
                </a:solidFill>
              </a:rPr>
              <a:t>Use of GNSS </a:t>
            </a:r>
            <a:endParaRPr lang="de-DE" sz="1700" i="1" dirty="0">
              <a:solidFill>
                <a:srgbClr val="044C96"/>
              </a:solidFill>
            </a:endParaRPr>
          </a:p>
          <a:p>
            <a:pPr marL="541338" indent="-541338">
              <a:buNone/>
            </a:pPr>
            <a:r>
              <a:rPr lang="de-DE" sz="2000" dirty="0"/>
              <a:t>9.7	Gebrauch von ATS </a:t>
            </a:r>
          </a:p>
          <a:p>
            <a:pPr marL="806450" indent="4763">
              <a:lnSpc>
                <a:spcPct val="100000"/>
              </a:lnSpc>
              <a:spcBef>
                <a:spcPts val="300"/>
              </a:spcBef>
              <a:spcAft>
                <a:spcPts val="600"/>
              </a:spcAft>
              <a:buNone/>
            </a:pPr>
            <a:r>
              <a:rPr lang="en-US" sz="1700" i="1" dirty="0">
                <a:solidFill>
                  <a:srgbClr val="044C96"/>
                </a:solidFill>
              </a:rPr>
              <a:t>Use of ATS</a:t>
            </a:r>
            <a:r>
              <a:rPr lang="de-DE" sz="1700" i="1" dirty="0">
                <a:solidFill>
                  <a:srgbClr val="044C96"/>
                </a:solidFill>
              </a:rPr>
              <a:t> </a:t>
            </a:r>
          </a:p>
          <a:p>
            <a:pPr marL="806450" indent="4763">
              <a:lnSpc>
                <a:spcPct val="100000"/>
              </a:lnSpc>
              <a:spcBef>
                <a:spcPts val="300"/>
              </a:spcBef>
              <a:spcAft>
                <a:spcPts val="600"/>
              </a:spcAft>
              <a:buNone/>
            </a:pPr>
            <a:endParaRPr lang="de-DE" sz="2000" i="1" dirty="0">
              <a:solidFill>
                <a:srgbClr val="044C96"/>
              </a:solidFill>
            </a:endParaRPr>
          </a:p>
        </p:txBody>
      </p:sp>
      <p:sp>
        <p:nvSpPr>
          <p:cNvPr id="4" name="Inhaltsplatzhalter 3">
            <a:extLst>
              <a:ext uri="{FF2B5EF4-FFF2-40B4-BE49-F238E27FC236}">
                <a16:creationId xmlns:a16="http://schemas.microsoft.com/office/drawing/2014/main" id="{8616F40A-8AD2-4F07-8A23-28333DA8DE5A}"/>
              </a:ext>
            </a:extLst>
          </p:cNvPr>
          <p:cNvSpPr>
            <a:spLocks noGrp="1"/>
          </p:cNvSpPr>
          <p:nvPr>
            <p:ph sz="half" idx="2"/>
          </p:nvPr>
        </p:nvSpPr>
        <p:spPr/>
        <p:txBody>
          <a:bodyPr>
            <a:normAutofit/>
          </a:bodyPr>
          <a:lstStyle/>
          <a:p>
            <a:pPr marL="541338" indent="-541338">
              <a:buNone/>
            </a:pPr>
            <a:endParaRPr lang="de-DE" sz="2000" dirty="0"/>
          </a:p>
          <a:p>
            <a:pPr marL="541338" indent="-541338">
              <a:buNone/>
            </a:pPr>
            <a:r>
              <a:rPr lang="de-DE" sz="2000" dirty="0"/>
              <a:t> </a:t>
            </a:r>
          </a:p>
          <a:p>
            <a:pPr marL="806450" indent="4763">
              <a:spcBef>
                <a:spcPts val="300"/>
              </a:spcBef>
              <a:spcAft>
                <a:spcPts val="600"/>
              </a:spcAft>
              <a:buNone/>
            </a:pPr>
            <a:endParaRPr lang="de-DE" sz="1700" i="1" dirty="0">
              <a:solidFill>
                <a:srgbClr val="044C96"/>
              </a:solidFill>
            </a:endParaRPr>
          </a:p>
          <a:p>
            <a:pPr marL="541338" indent="-541338">
              <a:buNone/>
            </a:pPr>
            <a:endParaRPr lang="de-DE" sz="2000" dirty="0"/>
          </a:p>
          <a:p>
            <a:pPr marL="541338" indent="-541338">
              <a:buNone/>
            </a:pPr>
            <a:r>
              <a:rPr lang="de-DE" sz="2000" dirty="0"/>
              <a:t> </a:t>
            </a:r>
          </a:p>
        </p:txBody>
      </p:sp>
      <p:sp>
        <p:nvSpPr>
          <p:cNvPr id="5" name="Foliennummernplatzhalter 4">
            <a:extLst>
              <a:ext uri="{FF2B5EF4-FFF2-40B4-BE49-F238E27FC236}">
                <a16:creationId xmlns:a16="http://schemas.microsoft.com/office/drawing/2014/main" id="{8974E809-361D-4737-B52C-E6563C29B00B}"/>
              </a:ext>
            </a:extLst>
          </p:cNvPr>
          <p:cNvSpPr>
            <a:spLocks noGrp="1"/>
          </p:cNvSpPr>
          <p:nvPr>
            <p:ph type="sldNum" sz="quarter" idx="12"/>
          </p:nvPr>
        </p:nvSpPr>
        <p:spPr/>
        <p:txBody>
          <a:bodyPr/>
          <a:lstStyle/>
          <a:p>
            <a:fld id="{1BAF13B1-D0BA-4A19-B609-64C08BFDA19E}" type="slidenum">
              <a:rPr lang="de-DE" smtClean="0"/>
              <a:pPr/>
              <a:t>2</a:t>
            </a:fld>
            <a:endParaRPr lang="de-DE" dirty="0"/>
          </a:p>
        </p:txBody>
      </p:sp>
      <p:pic>
        <p:nvPicPr>
          <p:cNvPr id="6" name="Grafik 5" descr="9.0.6a"/>
          <p:cNvPicPr/>
          <p:nvPr/>
        </p:nvPicPr>
        <p:blipFill>
          <a:blip r:embed="rId3">
            <a:extLst>
              <a:ext uri="{28A0092B-C50C-407E-A947-70E740481C1C}">
                <a14:useLocalDpi xmlns:a14="http://schemas.microsoft.com/office/drawing/2010/main"/>
              </a:ext>
            </a:extLst>
          </a:blip>
          <a:srcRect/>
          <a:stretch>
            <a:fillRect/>
          </a:stretch>
        </p:blipFill>
        <p:spPr bwMode="auto">
          <a:xfrm>
            <a:off x="4230264" y="882014"/>
            <a:ext cx="7419870" cy="5146251"/>
          </a:xfrm>
          <a:prstGeom prst="rect">
            <a:avLst/>
          </a:prstGeom>
          <a:noFill/>
          <a:ln>
            <a:noFill/>
          </a:ln>
        </p:spPr>
      </p:pic>
    </p:spTree>
    <p:extLst>
      <p:ext uri="{BB962C8B-B14F-4D97-AF65-F5344CB8AC3E}">
        <p14:creationId xmlns:p14="http://schemas.microsoft.com/office/powerpoint/2010/main" val="4247903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9.1.3.2 Vom </a:t>
            </a:r>
            <a:r>
              <a:rPr lang="de-DE" sz="2800" dirty="0" err="1"/>
              <a:t>rwK</a:t>
            </a:r>
            <a:r>
              <a:rPr lang="de-DE" sz="2800" dirty="0"/>
              <a:t> zum KK</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6076950" y="924910"/>
            <a:ext cx="5890422" cy="5475890"/>
          </a:xfrm>
        </p:spPr>
        <p:txBody>
          <a:bodyPr/>
          <a:lstStyle/>
          <a:p>
            <a:r>
              <a:rPr lang="de-DE" dirty="0"/>
              <a:t>Entnehmen der Kartenkurses am Mittelmeridian mittels Kursdreieck oder Kursscheibe</a:t>
            </a:r>
          </a:p>
          <a:p>
            <a:r>
              <a:rPr lang="de-DE" dirty="0"/>
              <a:t>Ermitteln der Ortsmissweisung inklusive Vorzeichen aus der ICAO Karte ( Isogone)</a:t>
            </a:r>
          </a:p>
          <a:p>
            <a:r>
              <a:rPr lang="de-DE" dirty="0"/>
              <a:t>Ermitteln der Deviation inklusive Vorzeichen aus der flugzeugspezifischen Deviationstabelle</a:t>
            </a:r>
          </a:p>
          <a:p>
            <a:r>
              <a:rPr lang="de-DE" dirty="0"/>
              <a:t>Rechnung: </a:t>
            </a:r>
            <a:r>
              <a:rPr lang="de-DE" u="sng" dirty="0" err="1">
                <a:solidFill>
                  <a:srgbClr val="C00000"/>
                </a:solidFill>
              </a:rPr>
              <a:t>rwK</a:t>
            </a:r>
            <a:r>
              <a:rPr lang="de-DE" u="sng" dirty="0">
                <a:solidFill>
                  <a:srgbClr val="C00000"/>
                </a:solidFill>
              </a:rPr>
              <a:t> – OM = mwK – Dev = KK</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20</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9.1 Grundlagen der Navigation</a:t>
            </a:r>
          </a:p>
        </p:txBody>
      </p:sp>
      <p:pic>
        <p:nvPicPr>
          <p:cNvPr id="3075"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487384" y="929794"/>
            <a:ext cx="5272044" cy="4190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Grafik 11" descr="9.1.2.6b"/>
          <p:cNvPicPr/>
          <p:nvPr/>
        </p:nvPicPr>
        <p:blipFill>
          <a:blip r:embed="rId4">
            <a:extLst>
              <a:ext uri="{28A0092B-C50C-407E-A947-70E740481C1C}">
                <a14:useLocalDpi xmlns:a14="http://schemas.microsoft.com/office/drawing/2010/main"/>
              </a:ext>
            </a:extLst>
          </a:blip>
          <a:srcRect/>
          <a:stretch>
            <a:fillRect/>
          </a:stretch>
        </p:blipFill>
        <p:spPr bwMode="auto">
          <a:xfrm>
            <a:off x="3373437" y="5411786"/>
            <a:ext cx="2663825" cy="739775"/>
          </a:xfrm>
          <a:prstGeom prst="rect">
            <a:avLst/>
          </a:prstGeom>
          <a:noFill/>
          <a:ln>
            <a:noFill/>
          </a:ln>
        </p:spPr>
      </p:pic>
      <p:graphicFrame>
        <p:nvGraphicFramePr>
          <p:cNvPr id="10" name="Tabelle 9"/>
          <p:cNvGraphicFramePr>
            <a:graphicFrameLocks noGrp="1"/>
          </p:cNvGraphicFramePr>
          <p:nvPr>
            <p:extLst>
              <p:ext uri="{D42A27DB-BD31-4B8C-83A1-F6EECF244321}">
                <p14:modId xmlns:p14="http://schemas.microsoft.com/office/powerpoint/2010/main" val="3963397125"/>
              </p:ext>
            </p:extLst>
          </p:nvPr>
        </p:nvGraphicFramePr>
        <p:xfrm>
          <a:off x="7010398" y="3688291"/>
          <a:ext cx="4438651" cy="2194560"/>
        </p:xfrm>
        <a:graphic>
          <a:graphicData uri="http://schemas.openxmlformats.org/drawingml/2006/table">
            <a:tbl>
              <a:tblPr firstRow="1" bandRow="1">
                <a:tableStyleId>{5C22544A-7EE6-4342-B048-85BDC9FD1C3A}</a:tableStyleId>
              </a:tblPr>
              <a:tblGrid>
                <a:gridCol w="807689">
                  <a:extLst>
                    <a:ext uri="{9D8B030D-6E8A-4147-A177-3AD203B41FA5}">
                      <a16:colId xmlns:a16="http://schemas.microsoft.com/office/drawing/2014/main" val="20000"/>
                    </a:ext>
                  </a:extLst>
                </a:gridCol>
                <a:gridCol w="544863">
                  <a:extLst>
                    <a:ext uri="{9D8B030D-6E8A-4147-A177-3AD203B41FA5}">
                      <a16:colId xmlns:a16="http://schemas.microsoft.com/office/drawing/2014/main" val="20001"/>
                    </a:ext>
                  </a:extLst>
                </a:gridCol>
                <a:gridCol w="549727">
                  <a:extLst>
                    <a:ext uri="{9D8B030D-6E8A-4147-A177-3AD203B41FA5}">
                      <a16:colId xmlns:a16="http://schemas.microsoft.com/office/drawing/2014/main" val="20002"/>
                    </a:ext>
                  </a:extLst>
                </a:gridCol>
                <a:gridCol w="634093">
                  <a:extLst>
                    <a:ext uri="{9D8B030D-6E8A-4147-A177-3AD203B41FA5}">
                      <a16:colId xmlns:a16="http://schemas.microsoft.com/office/drawing/2014/main" val="20003"/>
                    </a:ext>
                  </a:extLst>
                </a:gridCol>
                <a:gridCol w="634093">
                  <a:extLst>
                    <a:ext uri="{9D8B030D-6E8A-4147-A177-3AD203B41FA5}">
                      <a16:colId xmlns:a16="http://schemas.microsoft.com/office/drawing/2014/main" val="20004"/>
                    </a:ext>
                  </a:extLst>
                </a:gridCol>
                <a:gridCol w="634093">
                  <a:extLst>
                    <a:ext uri="{9D8B030D-6E8A-4147-A177-3AD203B41FA5}">
                      <a16:colId xmlns:a16="http://schemas.microsoft.com/office/drawing/2014/main" val="20005"/>
                    </a:ext>
                  </a:extLst>
                </a:gridCol>
                <a:gridCol w="634093">
                  <a:extLst>
                    <a:ext uri="{9D8B030D-6E8A-4147-A177-3AD203B41FA5}">
                      <a16:colId xmlns:a16="http://schemas.microsoft.com/office/drawing/2014/main" val="20006"/>
                    </a:ext>
                  </a:extLst>
                </a:gridCol>
              </a:tblGrid>
              <a:tr h="0">
                <a:tc gridSpan="7">
                  <a:txBody>
                    <a:bodyPr/>
                    <a:lstStyle/>
                    <a:p>
                      <a:pPr algn="ctr"/>
                      <a:r>
                        <a:rPr lang="de-DE" dirty="0"/>
                        <a:t>Beispiele</a:t>
                      </a:r>
                    </a:p>
                  </a:txBody>
                  <a:tcPr/>
                </a:tc>
                <a:tc hMerge="1">
                  <a:txBody>
                    <a:bodyPr/>
                    <a:lstStyle/>
                    <a:p>
                      <a:endParaRPr lang="de-DE" dirty="0"/>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10000"/>
                  </a:ext>
                </a:extLst>
              </a:tr>
              <a:tr h="0">
                <a:tc>
                  <a:txBody>
                    <a:bodyPr/>
                    <a:lstStyle/>
                    <a:p>
                      <a:r>
                        <a:rPr lang="de-DE" dirty="0" err="1"/>
                        <a:t>rwK</a:t>
                      </a:r>
                      <a:endParaRPr lang="de-DE" dirty="0"/>
                    </a:p>
                  </a:txBody>
                  <a:tcPr/>
                </a:tc>
                <a:tc>
                  <a:txBody>
                    <a:bodyPr/>
                    <a:lstStyle/>
                    <a:p>
                      <a:pPr algn="ctr"/>
                      <a:r>
                        <a:rPr lang="de-DE" sz="1400" dirty="0"/>
                        <a:t>90°</a:t>
                      </a:r>
                    </a:p>
                  </a:txBody>
                  <a:tcPr anchor="ctr"/>
                </a:tc>
                <a:tc>
                  <a:txBody>
                    <a:bodyPr/>
                    <a:lstStyle/>
                    <a:p>
                      <a:pPr algn="ctr"/>
                      <a:r>
                        <a:rPr lang="de-DE" sz="1400" dirty="0"/>
                        <a:t>210°</a:t>
                      </a:r>
                    </a:p>
                  </a:txBody>
                  <a:tcPr anchor="ctr"/>
                </a:tc>
                <a:tc>
                  <a:txBody>
                    <a:bodyPr/>
                    <a:lstStyle/>
                    <a:p>
                      <a:pPr algn="ctr"/>
                      <a:r>
                        <a:rPr lang="de-DE" sz="1400" dirty="0"/>
                        <a:t>240°</a:t>
                      </a:r>
                    </a:p>
                  </a:txBody>
                  <a:tcPr anchor="ctr"/>
                </a:tc>
                <a:tc>
                  <a:txBody>
                    <a:bodyPr/>
                    <a:lstStyle/>
                    <a:p>
                      <a:pPr algn="ctr"/>
                      <a:r>
                        <a:rPr lang="de-DE" sz="1400" dirty="0"/>
                        <a:t>330°</a:t>
                      </a:r>
                    </a:p>
                  </a:txBody>
                  <a:tcPr anchor="ctr"/>
                </a:tc>
                <a:tc>
                  <a:txBody>
                    <a:bodyPr/>
                    <a:lstStyle/>
                    <a:p>
                      <a:pPr algn="ctr"/>
                      <a:r>
                        <a:rPr lang="de-DE" sz="1400" dirty="0"/>
                        <a:t>360°</a:t>
                      </a:r>
                    </a:p>
                  </a:txBody>
                  <a:tcPr anchor="ctr"/>
                </a:tc>
                <a:tc>
                  <a:txBody>
                    <a:bodyPr/>
                    <a:lstStyle/>
                    <a:p>
                      <a:pPr algn="ctr"/>
                      <a:r>
                        <a:rPr lang="de-DE" sz="1400" dirty="0"/>
                        <a:t>40°</a:t>
                      </a:r>
                    </a:p>
                  </a:txBody>
                  <a:tcPr anchor="ctr"/>
                </a:tc>
                <a:extLst>
                  <a:ext uri="{0D108BD9-81ED-4DB2-BD59-A6C34878D82A}">
                    <a16:rowId xmlns:a16="http://schemas.microsoft.com/office/drawing/2014/main" val="10001"/>
                  </a:ext>
                </a:extLst>
              </a:tr>
              <a:tr h="0">
                <a:tc>
                  <a:txBody>
                    <a:bodyPr/>
                    <a:lstStyle/>
                    <a:p>
                      <a:r>
                        <a:rPr lang="de-DE" dirty="0"/>
                        <a:t>OM</a:t>
                      </a:r>
                    </a:p>
                  </a:txBody>
                  <a:tcPr/>
                </a:tc>
                <a:tc>
                  <a:txBody>
                    <a:bodyPr/>
                    <a:lstStyle/>
                    <a:p>
                      <a:pPr algn="ctr"/>
                      <a:r>
                        <a:rPr lang="de-DE" sz="1400" dirty="0"/>
                        <a:t>-10°</a:t>
                      </a:r>
                    </a:p>
                  </a:txBody>
                  <a:tcPr anchor="ctr"/>
                </a:tc>
                <a:tc>
                  <a:txBody>
                    <a:bodyPr/>
                    <a:lstStyle/>
                    <a:p>
                      <a:pPr algn="ctr"/>
                      <a:r>
                        <a:rPr lang="de-DE" sz="1400" dirty="0"/>
                        <a:t>+6°</a:t>
                      </a:r>
                    </a:p>
                  </a:txBody>
                  <a:tcPr anchor="ctr"/>
                </a:tc>
                <a:tc>
                  <a:txBody>
                    <a:bodyPr/>
                    <a:lstStyle/>
                    <a:p>
                      <a:pPr algn="ctr"/>
                      <a:r>
                        <a:rPr lang="de-DE" sz="1400" dirty="0"/>
                        <a:t>-4°</a:t>
                      </a:r>
                    </a:p>
                  </a:txBody>
                  <a:tcPr anchor="ctr"/>
                </a:tc>
                <a:tc>
                  <a:txBody>
                    <a:bodyPr/>
                    <a:lstStyle/>
                    <a:p>
                      <a:pPr algn="ctr"/>
                      <a:r>
                        <a:rPr lang="de-DE" sz="1400" dirty="0"/>
                        <a:t>+2°</a:t>
                      </a:r>
                    </a:p>
                  </a:txBody>
                  <a:tcPr anchor="ctr"/>
                </a:tc>
                <a:tc>
                  <a:txBody>
                    <a:bodyPr/>
                    <a:lstStyle/>
                    <a:p>
                      <a:pPr algn="ctr"/>
                      <a:r>
                        <a:rPr lang="de-DE" sz="1400" dirty="0"/>
                        <a:t>-2°</a:t>
                      </a:r>
                    </a:p>
                  </a:txBody>
                  <a:tcPr anchor="ctr"/>
                </a:tc>
                <a:tc>
                  <a:txBody>
                    <a:bodyPr/>
                    <a:lstStyle/>
                    <a:p>
                      <a:pPr algn="ctr"/>
                      <a:r>
                        <a:rPr lang="de-DE" sz="1400" dirty="0"/>
                        <a:t>+5°</a:t>
                      </a:r>
                    </a:p>
                  </a:txBody>
                  <a:tcPr anchor="ctr"/>
                </a:tc>
                <a:extLst>
                  <a:ext uri="{0D108BD9-81ED-4DB2-BD59-A6C34878D82A}">
                    <a16:rowId xmlns:a16="http://schemas.microsoft.com/office/drawing/2014/main" val="10002"/>
                  </a:ext>
                </a:extLst>
              </a:tr>
              <a:tr h="0">
                <a:tc>
                  <a:txBody>
                    <a:bodyPr/>
                    <a:lstStyle/>
                    <a:p>
                      <a:r>
                        <a:rPr lang="de-DE" dirty="0"/>
                        <a:t>mwK</a:t>
                      </a:r>
                    </a:p>
                  </a:txBody>
                  <a:tcPr/>
                </a:tc>
                <a:tc>
                  <a:txBody>
                    <a:bodyPr/>
                    <a:lstStyle/>
                    <a:p>
                      <a:pPr algn="ctr"/>
                      <a:r>
                        <a:rPr lang="de-DE" sz="1400" dirty="0"/>
                        <a:t>100°</a:t>
                      </a:r>
                    </a:p>
                  </a:txBody>
                  <a:tcPr anchor="ctr"/>
                </a:tc>
                <a:tc>
                  <a:txBody>
                    <a:bodyPr/>
                    <a:lstStyle/>
                    <a:p>
                      <a:pPr algn="ctr"/>
                      <a:r>
                        <a:rPr lang="de-DE" sz="1400" dirty="0"/>
                        <a:t>204°</a:t>
                      </a:r>
                    </a:p>
                  </a:txBody>
                  <a:tcPr anchor="ctr"/>
                </a:tc>
                <a:tc>
                  <a:txBody>
                    <a:bodyPr/>
                    <a:lstStyle/>
                    <a:p>
                      <a:pPr algn="ctr"/>
                      <a:r>
                        <a:rPr lang="de-DE" sz="1400" dirty="0"/>
                        <a:t>244°</a:t>
                      </a:r>
                    </a:p>
                  </a:txBody>
                  <a:tcPr anchor="ctr"/>
                </a:tc>
                <a:tc>
                  <a:txBody>
                    <a:bodyPr/>
                    <a:lstStyle/>
                    <a:p>
                      <a:pPr algn="ctr"/>
                      <a:r>
                        <a:rPr lang="de-DE" sz="1400" dirty="0"/>
                        <a:t>328°</a:t>
                      </a:r>
                    </a:p>
                  </a:txBody>
                  <a:tcPr anchor="ctr"/>
                </a:tc>
                <a:tc>
                  <a:txBody>
                    <a:bodyPr/>
                    <a:lstStyle/>
                    <a:p>
                      <a:pPr algn="ctr"/>
                      <a:r>
                        <a:rPr lang="de-DE" sz="1400" dirty="0"/>
                        <a:t>2°</a:t>
                      </a:r>
                    </a:p>
                  </a:txBody>
                  <a:tcPr anchor="ctr"/>
                </a:tc>
                <a:tc>
                  <a:txBody>
                    <a:bodyPr/>
                    <a:lstStyle/>
                    <a:p>
                      <a:pPr algn="ctr"/>
                      <a:r>
                        <a:rPr lang="de-DE" sz="1400" dirty="0"/>
                        <a:t>35°</a:t>
                      </a:r>
                    </a:p>
                  </a:txBody>
                  <a:tcPr anchor="ctr"/>
                </a:tc>
                <a:extLst>
                  <a:ext uri="{0D108BD9-81ED-4DB2-BD59-A6C34878D82A}">
                    <a16:rowId xmlns:a16="http://schemas.microsoft.com/office/drawing/2014/main" val="10003"/>
                  </a:ext>
                </a:extLst>
              </a:tr>
              <a:tr h="0">
                <a:tc>
                  <a:txBody>
                    <a:bodyPr/>
                    <a:lstStyle/>
                    <a:p>
                      <a:r>
                        <a:rPr lang="de-DE" dirty="0"/>
                        <a:t>Dev</a:t>
                      </a:r>
                    </a:p>
                  </a:txBody>
                  <a:tcPr/>
                </a:tc>
                <a:tc>
                  <a:txBody>
                    <a:bodyPr/>
                    <a:lstStyle/>
                    <a:p>
                      <a:pPr algn="ctr"/>
                      <a:r>
                        <a:rPr lang="de-DE" sz="1400" dirty="0"/>
                        <a:t>0°</a:t>
                      </a:r>
                    </a:p>
                  </a:txBody>
                  <a:tcPr anchor="ctr"/>
                </a:tc>
                <a:tc>
                  <a:txBody>
                    <a:bodyPr/>
                    <a:lstStyle/>
                    <a:p>
                      <a:pPr algn="ctr"/>
                      <a:r>
                        <a:rPr lang="de-DE" sz="1400" dirty="0"/>
                        <a:t>+2°</a:t>
                      </a:r>
                    </a:p>
                  </a:txBody>
                  <a:tcPr anchor="ctr"/>
                </a:tc>
                <a:tc>
                  <a:txBody>
                    <a:bodyPr/>
                    <a:lstStyle/>
                    <a:p>
                      <a:pPr algn="ctr"/>
                      <a:r>
                        <a:rPr lang="de-DE" sz="1400" dirty="0"/>
                        <a:t>+3°</a:t>
                      </a:r>
                    </a:p>
                  </a:txBody>
                  <a:tcPr anchor="ctr"/>
                </a:tc>
                <a:tc>
                  <a:txBody>
                    <a:bodyPr/>
                    <a:lstStyle/>
                    <a:p>
                      <a:pPr algn="ctr"/>
                      <a:r>
                        <a:rPr lang="de-DE" sz="1400" dirty="0"/>
                        <a:t>-1°</a:t>
                      </a:r>
                    </a:p>
                  </a:txBody>
                  <a:tcPr anchor="ctr"/>
                </a:tc>
                <a:tc>
                  <a:txBody>
                    <a:bodyPr/>
                    <a:lstStyle/>
                    <a:p>
                      <a:pPr algn="ctr"/>
                      <a:r>
                        <a:rPr lang="de-DE" sz="1400" dirty="0"/>
                        <a:t>-1°</a:t>
                      </a:r>
                    </a:p>
                  </a:txBody>
                  <a:tcPr anchor="ctr"/>
                </a:tc>
                <a:tc>
                  <a:txBody>
                    <a:bodyPr/>
                    <a:lstStyle/>
                    <a:p>
                      <a:pPr algn="ctr"/>
                      <a:r>
                        <a:rPr lang="de-DE" sz="1400" dirty="0"/>
                        <a:t>-1°</a:t>
                      </a:r>
                    </a:p>
                  </a:txBody>
                  <a:tcPr anchor="ctr"/>
                </a:tc>
                <a:extLst>
                  <a:ext uri="{0D108BD9-81ED-4DB2-BD59-A6C34878D82A}">
                    <a16:rowId xmlns:a16="http://schemas.microsoft.com/office/drawing/2014/main" val="10004"/>
                  </a:ext>
                </a:extLst>
              </a:tr>
              <a:tr h="0">
                <a:tc>
                  <a:txBody>
                    <a:bodyPr/>
                    <a:lstStyle/>
                    <a:p>
                      <a:r>
                        <a:rPr lang="de-DE" dirty="0"/>
                        <a:t>KK</a:t>
                      </a:r>
                    </a:p>
                  </a:txBody>
                  <a:tcPr/>
                </a:tc>
                <a:tc>
                  <a:txBody>
                    <a:bodyPr/>
                    <a:lstStyle/>
                    <a:p>
                      <a:pPr algn="ctr"/>
                      <a:r>
                        <a:rPr lang="de-DE" sz="1400" dirty="0"/>
                        <a:t>100°</a:t>
                      </a:r>
                    </a:p>
                  </a:txBody>
                  <a:tcPr anchor="ctr"/>
                </a:tc>
                <a:tc>
                  <a:txBody>
                    <a:bodyPr/>
                    <a:lstStyle/>
                    <a:p>
                      <a:pPr algn="ctr"/>
                      <a:r>
                        <a:rPr lang="de-DE" sz="1400" dirty="0"/>
                        <a:t>202°</a:t>
                      </a:r>
                    </a:p>
                  </a:txBody>
                  <a:tcPr anchor="ctr"/>
                </a:tc>
                <a:tc>
                  <a:txBody>
                    <a:bodyPr/>
                    <a:lstStyle/>
                    <a:p>
                      <a:pPr algn="ctr"/>
                      <a:r>
                        <a:rPr lang="de-DE" sz="1400" dirty="0"/>
                        <a:t>241°</a:t>
                      </a:r>
                    </a:p>
                  </a:txBody>
                  <a:tcPr anchor="ctr"/>
                </a:tc>
                <a:tc>
                  <a:txBody>
                    <a:bodyPr/>
                    <a:lstStyle/>
                    <a:p>
                      <a:pPr algn="ctr"/>
                      <a:r>
                        <a:rPr lang="de-DE" sz="1400" dirty="0"/>
                        <a:t>329°</a:t>
                      </a:r>
                    </a:p>
                  </a:txBody>
                  <a:tcPr anchor="ctr"/>
                </a:tc>
                <a:tc>
                  <a:txBody>
                    <a:bodyPr/>
                    <a:lstStyle/>
                    <a:p>
                      <a:pPr algn="ctr"/>
                      <a:r>
                        <a:rPr lang="de-DE" sz="1400" dirty="0"/>
                        <a:t>3°</a:t>
                      </a:r>
                    </a:p>
                  </a:txBody>
                  <a:tcPr anchor="ctr"/>
                </a:tc>
                <a:tc>
                  <a:txBody>
                    <a:bodyPr/>
                    <a:lstStyle/>
                    <a:p>
                      <a:pPr algn="ctr"/>
                      <a:r>
                        <a:rPr lang="de-DE" sz="1400" dirty="0"/>
                        <a:t>36°</a:t>
                      </a:r>
                    </a:p>
                  </a:txBody>
                  <a:tcPr anchor="ctr"/>
                </a:tc>
                <a:extLst>
                  <a:ext uri="{0D108BD9-81ED-4DB2-BD59-A6C34878D82A}">
                    <a16:rowId xmlns:a16="http://schemas.microsoft.com/office/drawing/2014/main" val="10005"/>
                  </a:ext>
                </a:extLst>
              </a:tr>
            </a:tbl>
          </a:graphicData>
        </a:graphic>
      </p:graphicFrame>
      <p:pic>
        <p:nvPicPr>
          <p:cNvPr id="14" name="Grafik 13" descr="9.1.2.6a"/>
          <p:cNvPicPr/>
          <p:nvPr/>
        </p:nvPicPr>
        <p:blipFill>
          <a:blip r:embed="rId5">
            <a:extLst>
              <a:ext uri="{28A0092B-C50C-407E-A947-70E740481C1C}">
                <a14:useLocalDpi xmlns:a14="http://schemas.microsoft.com/office/drawing/2010/main"/>
              </a:ext>
            </a:extLst>
          </a:blip>
          <a:srcRect/>
          <a:stretch>
            <a:fillRect/>
          </a:stretch>
        </p:blipFill>
        <p:spPr bwMode="auto">
          <a:xfrm>
            <a:off x="220027" y="5411785"/>
            <a:ext cx="2703195" cy="739775"/>
          </a:xfrm>
          <a:prstGeom prst="rect">
            <a:avLst/>
          </a:prstGeom>
          <a:noFill/>
          <a:ln>
            <a:noFill/>
          </a:ln>
        </p:spPr>
      </p:pic>
      <p:sp>
        <p:nvSpPr>
          <p:cNvPr id="11" name="Rechteck 10">
            <a:extLst>
              <a:ext uri="{FF2B5EF4-FFF2-40B4-BE49-F238E27FC236}">
                <a16:creationId xmlns:a16="http://schemas.microsoft.com/office/drawing/2014/main" id="{029C02B4-1214-4D64-A59D-A4D7EF46A2A9}"/>
              </a:ext>
            </a:extLst>
          </p:cNvPr>
          <p:cNvSpPr/>
          <p:nvPr/>
        </p:nvSpPr>
        <p:spPr>
          <a:xfrm>
            <a:off x="487385" y="924910"/>
            <a:ext cx="5404130" cy="4190374"/>
          </a:xfrm>
          <a:prstGeom prst="rect">
            <a:avLst/>
          </a:prstGeom>
          <a:noFill/>
          <a:ln w="31750">
            <a:solidFill>
              <a:srgbClr val="0101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50702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9.1.3.3 Das Winddreieck</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p:txBody>
          <a:bodyPr>
            <a:normAutofit lnSpcReduction="10000"/>
          </a:bodyPr>
          <a:lstStyle/>
          <a:p>
            <a:r>
              <a:rPr lang="de-DE" dirty="0"/>
              <a:t>Im realen Flug herrscht so gut wie immer Windeinfluss!</a:t>
            </a:r>
          </a:p>
          <a:p>
            <a:r>
              <a:rPr lang="de-DE" dirty="0"/>
              <a:t>Daraus resultiert eine „Abdrift“</a:t>
            </a:r>
          </a:p>
          <a:p>
            <a:r>
              <a:rPr lang="de-DE" dirty="0"/>
              <a:t>Die Abdrift ist umso größer je stärker die Seitenwindkomponente ist und langsamer man fliegt</a:t>
            </a:r>
          </a:p>
          <a:p>
            <a:r>
              <a:rPr lang="de-DE" dirty="0"/>
              <a:t>Ohne Korrektur fliegt man am Ziel vorbei</a:t>
            </a:r>
          </a:p>
          <a:p>
            <a:r>
              <a:rPr lang="de-DE" dirty="0"/>
              <a:t>Der Wind resultiert auch in einer Gegenwind- oder Rückenwindkomponente, welche die Geschwindigkeit über Grund (</a:t>
            </a:r>
            <a:r>
              <a:rPr lang="de-DE" dirty="0" err="1"/>
              <a:t>Vg</a:t>
            </a:r>
            <a:r>
              <a:rPr lang="de-DE" dirty="0"/>
              <a:t>) beeinflusst</a:t>
            </a:r>
          </a:p>
          <a:p>
            <a:endParaRPr lang="de-DE" dirty="0"/>
          </a:p>
          <a:p>
            <a:pPr marL="0" indent="0">
              <a:buNone/>
            </a:pPr>
            <a:r>
              <a:rPr lang="de-DE" sz="1800" dirty="0"/>
              <a:t>In der Zeichnung sind die einzelnen Vektoren mit Pfeilen gekennzeichnet (die Darstellung und Bezeichnung ist prüfungsrelevant)</a:t>
            </a:r>
          </a:p>
          <a:p>
            <a:pPr marL="0" indent="0">
              <a:buNone/>
            </a:pPr>
            <a:r>
              <a:rPr lang="de-DE" sz="1800" dirty="0"/>
              <a:t>Die Länge der Vektoren stellen die Geschwindigkeiten dar, die Richtung den Kurs bzw. die Windrichtung</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21</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9.1 Grundlagen der Navigation</a:t>
            </a:r>
          </a:p>
        </p:txBody>
      </p:sp>
      <p:sp>
        <p:nvSpPr>
          <p:cNvPr id="3" name="Textfeld 2"/>
          <p:cNvSpPr txBox="1"/>
          <p:nvPr/>
        </p:nvSpPr>
        <p:spPr>
          <a:xfrm>
            <a:off x="190004" y="4829528"/>
            <a:ext cx="2763403" cy="1384995"/>
          </a:xfrm>
          <a:prstGeom prst="rect">
            <a:avLst/>
          </a:prstGeom>
          <a:noFill/>
        </p:spPr>
        <p:txBody>
          <a:bodyPr wrap="square" rtlCol="0">
            <a:spAutoFit/>
          </a:bodyPr>
          <a:lstStyle/>
          <a:p>
            <a:r>
              <a:rPr lang="de-DE" sz="1200" b="1" dirty="0"/>
              <a:t>Abbildung:</a:t>
            </a:r>
          </a:p>
          <a:p>
            <a:r>
              <a:rPr lang="de-DE" sz="1200" dirty="0" err="1"/>
              <a:t>rwK,rwSK</a:t>
            </a:r>
            <a:r>
              <a:rPr lang="de-DE" sz="1200" dirty="0"/>
              <a:t> 	90°	</a:t>
            </a:r>
          </a:p>
          <a:p>
            <a:r>
              <a:rPr lang="de-DE" sz="1200" dirty="0"/>
              <a:t>Wind 	040 </a:t>
            </a:r>
            <a:r>
              <a:rPr lang="he-IL" sz="1200" dirty="0"/>
              <a:t>׀</a:t>
            </a:r>
            <a:r>
              <a:rPr lang="de-DE" sz="1200" dirty="0"/>
              <a:t> 14 (040°/26 km/h)</a:t>
            </a:r>
          </a:p>
          <a:p>
            <a:r>
              <a:rPr lang="de-DE" sz="1200" dirty="0" err="1"/>
              <a:t>V</a:t>
            </a:r>
            <a:r>
              <a:rPr lang="de-DE" sz="1200" baseline="-25000" dirty="0" err="1"/>
              <a:t>e</a:t>
            </a:r>
            <a:r>
              <a:rPr lang="de-DE" sz="1200" dirty="0"/>
              <a:t>	80 km/h	</a:t>
            </a:r>
          </a:p>
          <a:p>
            <a:r>
              <a:rPr lang="de-DE" sz="1200" dirty="0"/>
              <a:t>Abdrift  	+17°</a:t>
            </a:r>
          </a:p>
          <a:p>
            <a:r>
              <a:rPr lang="de-DE" sz="1200" dirty="0" err="1"/>
              <a:t>rwKüG</a:t>
            </a:r>
            <a:r>
              <a:rPr lang="de-DE" sz="1200" dirty="0"/>
              <a:t>	106°</a:t>
            </a:r>
          </a:p>
          <a:p>
            <a:r>
              <a:rPr lang="de-DE" sz="1200" dirty="0" err="1"/>
              <a:t>V</a:t>
            </a:r>
            <a:r>
              <a:rPr lang="de-DE" sz="1200" baseline="-25000" dirty="0" err="1"/>
              <a:t>g</a:t>
            </a:r>
            <a:r>
              <a:rPr lang="de-DE" sz="1200" dirty="0"/>
              <a:t>	61 km/h</a:t>
            </a:r>
          </a:p>
        </p:txBody>
      </p:sp>
      <p:pic>
        <p:nvPicPr>
          <p:cNvPr id="8" name="Inhaltsplatzhalt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41988" y="1103230"/>
            <a:ext cx="5433696" cy="3294997"/>
          </a:xfrm>
        </p:spPr>
      </p:pic>
      <p:sp>
        <p:nvSpPr>
          <p:cNvPr id="9" name="Rechteck 8">
            <a:extLst>
              <a:ext uri="{FF2B5EF4-FFF2-40B4-BE49-F238E27FC236}">
                <a16:creationId xmlns:a16="http://schemas.microsoft.com/office/drawing/2014/main" id="{C2C6B340-BCA0-4DEC-B232-69B276CC97A1}"/>
              </a:ext>
            </a:extLst>
          </p:cNvPr>
          <p:cNvSpPr/>
          <p:nvPr/>
        </p:nvSpPr>
        <p:spPr>
          <a:xfrm>
            <a:off x="224628" y="924910"/>
            <a:ext cx="5871372" cy="3600791"/>
          </a:xfrm>
          <a:prstGeom prst="rect">
            <a:avLst/>
          </a:prstGeom>
          <a:noFill/>
          <a:ln w="31750">
            <a:solidFill>
              <a:srgbClr val="0101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16150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9.1.3.3 Das Winddreieck</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6265510" y="924910"/>
            <a:ext cx="5795172" cy="5426904"/>
          </a:xfrm>
        </p:spPr>
        <p:txBody>
          <a:bodyPr>
            <a:normAutofit fontScale="77500" lnSpcReduction="20000"/>
          </a:bodyPr>
          <a:lstStyle/>
          <a:p>
            <a:pPr marL="0" indent="0" algn="ctr">
              <a:lnSpc>
                <a:spcPct val="120000"/>
              </a:lnSpc>
              <a:buNone/>
            </a:pPr>
            <a:r>
              <a:rPr lang="de-DE" u="sng" dirty="0"/>
              <a:t>Flugplanung zur Ermittlung von Luvwinkel und Geschwindigkeit über Grund V</a:t>
            </a:r>
            <a:r>
              <a:rPr lang="de-DE" u="sng" baseline="-25000" dirty="0"/>
              <a:t>G</a:t>
            </a:r>
            <a:r>
              <a:rPr lang="de-DE" u="sng" dirty="0"/>
              <a:t> mittels Navigationsrechner oder Zeichnung</a:t>
            </a:r>
          </a:p>
          <a:p>
            <a:pPr marL="0" indent="0" algn="ctr">
              <a:buNone/>
            </a:pPr>
            <a:endParaRPr lang="de-DE" u="sng" dirty="0"/>
          </a:p>
          <a:p>
            <a:pPr marL="914400" lvl="1" indent="-457200">
              <a:buFont typeface="+mj-lt"/>
              <a:buAutoNum type="arabicPeriod"/>
            </a:pPr>
            <a:r>
              <a:rPr lang="de-DE" dirty="0"/>
              <a:t>Zeichne eine Bezugsrichtung nach Norden (</a:t>
            </a:r>
            <a:r>
              <a:rPr lang="de-DE" dirty="0" err="1"/>
              <a:t>rwN</a:t>
            </a:r>
            <a:r>
              <a:rPr lang="de-DE" dirty="0"/>
              <a:t>)</a:t>
            </a:r>
          </a:p>
          <a:p>
            <a:pPr marL="914400" lvl="1" indent="-457200">
              <a:buFont typeface="+mj-lt"/>
              <a:buAutoNum type="arabicPeriod"/>
            </a:pPr>
            <a:r>
              <a:rPr lang="de-DE" dirty="0"/>
              <a:t>Zeichne den Kartenkurs (</a:t>
            </a:r>
            <a:r>
              <a:rPr lang="de-DE" dirty="0" err="1"/>
              <a:t>rwK</a:t>
            </a:r>
            <a:r>
              <a:rPr lang="de-DE" dirty="0"/>
              <a:t>) </a:t>
            </a:r>
            <a:r>
              <a:rPr lang="de-DE" dirty="0" err="1"/>
              <a:t>ggü</a:t>
            </a:r>
            <a:r>
              <a:rPr lang="de-DE" dirty="0"/>
              <a:t>. </a:t>
            </a:r>
            <a:r>
              <a:rPr lang="de-DE" dirty="0" err="1"/>
              <a:t>rwN</a:t>
            </a:r>
            <a:r>
              <a:rPr lang="de-DE" dirty="0"/>
              <a:t> und markiere ihn mit zwei Pfeilen. </a:t>
            </a:r>
          </a:p>
          <a:p>
            <a:pPr marL="914400" lvl="1" indent="-457200">
              <a:buFont typeface="+mj-lt"/>
              <a:buAutoNum type="arabicPeriod"/>
            </a:pPr>
            <a:r>
              <a:rPr lang="de-DE">
                <a:solidFill>
                  <a:srgbClr val="0101FC"/>
                </a:solidFill>
              </a:rPr>
              <a:t>Zeichne aus dem Ursprung (</a:t>
            </a:r>
            <a:r>
              <a:rPr lang="de-DE"/>
              <a:t>A</a:t>
            </a:r>
            <a:r>
              <a:rPr lang="de-DE">
                <a:solidFill>
                  <a:srgbClr val="0101FC"/>
                </a:solidFill>
              </a:rPr>
              <a:t>) </a:t>
            </a:r>
            <a:r>
              <a:rPr lang="de-DE" dirty="0">
                <a:solidFill>
                  <a:srgbClr val="0101FC"/>
                </a:solidFill>
              </a:rPr>
              <a:t>den Wind in die Richtung in die er weht ein und trage die Windgeschwindigkeit als Länge auf ihm ab. Markiere den Windvektor mit 3 Pfeilen.</a:t>
            </a:r>
          </a:p>
          <a:p>
            <a:pPr marL="914400" lvl="1" indent="-457200">
              <a:buFont typeface="+mj-lt"/>
              <a:buAutoNum type="arabicPeriod"/>
            </a:pPr>
            <a:r>
              <a:rPr lang="de-DE" dirty="0">
                <a:solidFill>
                  <a:srgbClr val="00B050"/>
                </a:solidFill>
              </a:rPr>
              <a:t>Stelle den Zirkel auf die </a:t>
            </a:r>
            <a:r>
              <a:rPr lang="de-DE" dirty="0" err="1">
                <a:solidFill>
                  <a:srgbClr val="00B050"/>
                </a:solidFill>
              </a:rPr>
              <a:t>Ve</a:t>
            </a:r>
            <a:r>
              <a:rPr lang="de-DE" dirty="0">
                <a:solidFill>
                  <a:srgbClr val="00B050"/>
                </a:solidFill>
              </a:rPr>
              <a:t> (als Länge) ein und stich am Ende des Windvektors (</a:t>
            </a:r>
            <a:r>
              <a:rPr lang="de-DE" dirty="0">
                <a:solidFill>
                  <a:srgbClr val="FF0000"/>
                </a:solidFill>
              </a:rPr>
              <a:t>D</a:t>
            </a:r>
            <a:r>
              <a:rPr lang="de-DE" dirty="0">
                <a:solidFill>
                  <a:srgbClr val="00B050"/>
                </a:solidFill>
              </a:rPr>
              <a:t>) ein. Markiere den </a:t>
            </a:r>
            <a:r>
              <a:rPr lang="de-DE" dirty="0">
                <a:solidFill>
                  <a:srgbClr val="FF0000"/>
                </a:solidFill>
              </a:rPr>
              <a:t>Schnittpunkt</a:t>
            </a:r>
            <a:r>
              <a:rPr lang="de-DE" dirty="0">
                <a:solidFill>
                  <a:srgbClr val="00B050"/>
                </a:solidFill>
              </a:rPr>
              <a:t> mit dem </a:t>
            </a:r>
            <a:r>
              <a:rPr lang="de-DE" dirty="0" err="1">
                <a:solidFill>
                  <a:srgbClr val="00B050"/>
                </a:solidFill>
              </a:rPr>
              <a:t>rwK</a:t>
            </a:r>
            <a:r>
              <a:rPr lang="de-DE" dirty="0">
                <a:solidFill>
                  <a:srgbClr val="00B050"/>
                </a:solidFill>
              </a:rPr>
              <a:t> (</a:t>
            </a:r>
            <a:r>
              <a:rPr lang="de-DE" dirty="0">
                <a:solidFill>
                  <a:srgbClr val="FF0000"/>
                </a:solidFill>
              </a:rPr>
              <a:t>E</a:t>
            </a:r>
            <a:r>
              <a:rPr lang="de-DE" dirty="0">
                <a:solidFill>
                  <a:srgbClr val="00B050"/>
                </a:solidFill>
              </a:rPr>
              <a:t>). Zeichne die Verbindungsline  und markiere sie mit einem Pfeil. Die Richtung dieses Eigenvektors ist der Steuerkurs.</a:t>
            </a:r>
          </a:p>
          <a:p>
            <a:pPr marL="914400" lvl="1" indent="-457200">
              <a:buFont typeface="+mj-lt"/>
              <a:buAutoNum type="arabicPeriod"/>
            </a:pPr>
            <a:r>
              <a:rPr lang="de-DE" dirty="0">
                <a:solidFill>
                  <a:srgbClr val="0101FC"/>
                </a:solidFill>
              </a:rPr>
              <a:t>Der Luvwinkel ist der Winkel zwischen Steuerkurs (</a:t>
            </a:r>
            <a:r>
              <a:rPr lang="de-DE" dirty="0" err="1">
                <a:solidFill>
                  <a:srgbClr val="0101FC"/>
                </a:solidFill>
              </a:rPr>
              <a:t>rwK</a:t>
            </a:r>
            <a:r>
              <a:rPr lang="de-DE" dirty="0">
                <a:solidFill>
                  <a:srgbClr val="0101FC"/>
                </a:solidFill>
              </a:rPr>
              <a:t>) und Kartenkurs (</a:t>
            </a:r>
            <a:r>
              <a:rPr lang="de-DE" dirty="0" err="1">
                <a:solidFill>
                  <a:srgbClr val="0101FC"/>
                </a:solidFill>
              </a:rPr>
              <a:t>rwSK</a:t>
            </a:r>
            <a:r>
              <a:rPr lang="de-DE" dirty="0">
                <a:solidFill>
                  <a:srgbClr val="0101FC"/>
                </a:solidFill>
              </a:rPr>
              <a:t>)</a:t>
            </a:r>
          </a:p>
          <a:p>
            <a:pPr marL="914400" lvl="1" indent="-457200">
              <a:buFont typeface="+mj-lt"/>
              <a:buAutoNum type="arabicPeriod"/>
            </a:pPr>
            <a:r>
              <a:rPr lang="de-DE" dirty="0"/>
              <a:t>Die Länge des Grundvektors auf dem Kartenkurs (</a:t>
            </a:r>
            <a:r>
              <a:rPr lang="de-DE" dirty="0" err="1"/>
              <a:t>rwK</a:t>
            </a:r>
            <a:r>
              <a:rPr lang="de-DE" dirty="0"/>
              <a:t>) entspricht der Geschwindigkeit über Grund (</a:t>
            </a:r>
            <a:r>
              <a:rPr lang="de-DE" dirty="0" err="1"/>
              <a:t>V</a:t>
            </a:r>
            <a:r>
              <a:rPr lang="de-DE" baseline="-25000" dirty="0" err="1"/>
              <a:t>g</a:t>
            </a:r>
            <a:r>
              <a:rPr lang="de-DE" dirty="0"/>
              <a:t>)</a:t>
            </a:r>
          </a:p>
          <a:p>
            <a:pPr marL="0" indent="0">
              <a:buNone/>
            </a:pPr>
            <a:endParaRPr lang="de-DE" dirty="0"/>
          </a:p>
          <a:p>
            <a:pPr marL="0" indent="0">
              <a:buNone/>
            </a:pPr>
            <a:r>
              <a:rPr lang="de-DE" sz="1800" dirty="0"/>
              <a:t>Merke:  Wind von rechts, größer steuern, Luvwinkel positiv</a:t>
            </a:r>
          </a:p>
          <a:p>
            <a:pPr marL="0" indent="0">
              <a:buNone/>
            </a:pPr>
            <a:r>
              <a:rPr lang="de-DE" sz="1800" dirty="0"/>
              <a:t>               Wind von links, kleiner steuern, Luvwinkel negativ</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22</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9.1 Grundlagen der Navigation</a:t>
            </a:r>
          </a:p>
        </p:txBody>
      </p:sp>
      <p:sp>
        <p:nvSpPr>
          <p:cNvPr id="7" name="Textfeld 6"/>
          <p:cNvSpPr txBox="1"/>
          <p:nvPr/>
        </p:nvSpPr>
        <p:spPr>
          <a:xfrm>
            <a:off x="201881" y="4595751"/>
            <a:ext cx="3906981" cy="1815882"/>
          </a:xfrm>
          <a:prstGeom prst="rect">
            <a:avLst/>
          </a:prstGeom>
          <a:noFill/>
        </p:spPr>
        <p:txBody>
          <a:bodyPr wrap="square" rtlCol="0">
            <a:spAutoFit/>
          </a:bodyPr>
          <a:lstStyle/>
          <a:p>
            <a:r>
              <a:rPr lang="de-DE" sz="1400" b="1" dirty="0"/>
              <a:t>Abbildung:</a:t>
            </a:r>
          </a:p>
          <a:p>
            <a:r>
              <a:rPr lang="de-DE" sz="1400" dirty="0" err="1"/>
              <a:t>rwK</a:t>
            </a:r>
            <a:r>
              <a:rPr lang="de-DE" sz="1400" dirty="0"/>
              <a:t>	90°	</a:t>
            </a:r>
          </a:p>
          <a:p>
            <a:r>
              <a:rPr lang="de-DE" sz="1400" dirty="0"/>
              <a:t>Wind 	045 </a:t>
            </a:r>
            <a:r>
              <a:rPr lang="he-IL" sz="1400" dirty="0"/>
              <a:t>׀</a:t>
            </a:r>
            <a:r>
              <a:rPr lang="de-DE" sz="1400" dirty="0"/>
              <a:t> 13 (045°/24 km/h)</a:t>
            </a:r>
          </a:p>
          <a:p>
            <a:r>
              <a:rPr lang="de-DE" sz="1400" dirty="0" err="1"/>
              <a:t>V</a:t>
            </a:r>
            <a:r>
              <a:rPr lang="de-DE" sz="1400" baseline="-25000" dirty="0" err="1"/>
              <a:t>e</a:t>
            </a:r>
            <a:r>
              <a:rPr lang="de-DE" sz="1400" dirty="0"/>
              <a:t>	90 km/h	</a:t>
            </a:r>
          </a:p>
          <a:p>
            <a:r>
              <a:rPr lang="de-DE" sz="1400"/>
              <a:t>Luvwinkel L -11</a:t>
            </a:r>
            <a:r>
              <a:rPr lang="de-DE" sz="1400" dirty="0"/>
              <a:t>°</a:t>
            </a:r>
          </a:p>
          <a:p>
            <a:r>
              <a:rPr lang="de-DE" sz="1400" dirty="0" err="1"/>
              <a:t>rwSK</a:t>
            </a:r>
            <a:r>
              <a:rPr lang="de-DE" sz="1400" dirty="0"/>
              <a:t>	79°</a:t>
            </a:r>
          </a:p>
          <a:p>
            <a:r>
              <a:rPr lang="de-DE" sz="1400"/>
              <a:t>rwKüG</a:t>
            </a:r>
            <a:r>
              <a:rPr lang="de-DE" sz="1400" dirty="0"/>
              <a:t>	90°</a:t>
            </a:r>
          </a:p>
          <a:p>
            <a:r>
              <a:rPr lang="de-DE" sz="1400" dirty="0" err="1"/>
              <a:t>V</a:t>
            </a:r>
            <a:r>
              <a:rPr lang="de-DE" sz="1400" baseline="-25000" dirty="0" err="1"/>
              <a:t>g</a:t>
            </a:r>
            <a:r>
              <a:rPr lang="de-DE" sz="1400" dirty="0"/>
              <a:t>	71 km</a:t>
            </a:r>
            <a:r>
              <a:rPr lang="de-DE" sz="1400"/>
              <a:t>/h</a:t>
            </a:r>
            <a:endParaRPr lang="de-DE" sz="1400" dirty="0"/>
          </a:p>
        </p:txBody>
      </p:sp>
      <p:pic>
        <p:nvPicPr>
          <p:cNvPr id="11" name="Grafik 10">
            <a:extLst>
              <a:ext uri="{FF2B5EF4-FFF2-40B4-BE49-F238E27FC236}">
                <a16:creationId xmlns:a16="http://schemas.microsoft.com/office/drawing/2014/main" id="{3048990A-A37E-10A1-CF6E-FEA1E37BE5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752" y="1067813"/>
            <a:ext cx="5581670" cy="3330875"/>
          </a:xfrm>
          <a:prstGeom prst="rect">
            <a:avLst/>
          </a:prstGeom>
        </p:spPr>
      </p:pic>
      <p:sp>
        <p:nvSpPr>
          <p:cNvPr id="9" name="Rechteck 8">
            <a:extLst>
              <a:ext uri="{FF2B5EF4-FFF2-40B4-BE49-F238E27FC236}">
                <a16:creationId xmlns:a16="http://schemas.microsoft.com/office/drawing/2014/main" id="{256BE512-7D9B-4D73-8681-29B1CC834348}"/>
              </a:ext>
            </a:extLst>
          </p:cNvPr>
          <p:cNvSpPr/>
          <p:nvPr/>
        </p:nvSpPr>
        <p:spPr>
          <a:xfrm>
            <a:off x="345232" y="924910"/>
            <a:ext cx="5674567" cy="3600791"/>
          </a:xfrm>
          <a:prstGeom prst="rect">
            <a:avLst/>
          </a:prstGeom>
          <a:noFill/>
          <a:ln w="31750">
            <a:solidFill>
              <a:srgbClr val="0101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66447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9.1.3.3 Kursscheibe / Flightlog</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8524875" y="2333625"/>
            <a:ext cx="3442497" cy="3314700"/>
          </a:xfrm>
        </p:spPr>
        <p:txBody>
          <a:bodyPr>
            <a:normAutofit/>
          </a:bodyPr>
          <a:lstStyle/>
          <a:p>
            <a:pPr marL="0" indent="0" algn="ctr">
              <a:buNone/>
            </a:pPr>
            <a:r>
              <a:rPr lang="de-DE" sz="2600" dirty="0"/>
              <a:t>Kursscheibe und Flightlog zur (zeichnerischen ) Flugplanung </a:t>
            </a:r>
          </a:p>
          <a:p>
            <a:pPr marL="0" indent="0" algn="ctr">
              <a:buNone/>
            </a:pPr>
            <a:r>
              <a:rPr lang="de-DE" sz="2600" dirty="0"/>
              <a:t>…</a:t>
            </a:r>
          </a:p>
          <a:p>
            <a:pPr marL="0" indent="0" algn="ctr">
              <a:buNone/>
            </a:pPr>
            <a:r>
              <a:rPr lang="de-DE" sz="2600" dirty="0"/>
              <a:t>Folie zur Ermittlung des Kurses aus der ICAO Karte</a:t>
            </a:r>
          </a:p>
          <a:p>
            <a:pPr marL="457200" lvl="1" indent="0" algn="ctr">
              <a:buNone/>
            </a:pPr>
            <a:endParaRPr lang="de-DE" sz="18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23</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9.1 Grundlagen der Navigation</a:t>
            </a:r>
          </a:p>
        </p:txBody>
      </p:sp>
      <p:pic>
        <p:nvPicPr>
          <p:cNvPr id="4098" name="Picture 2" descr="C:\Users\USER\Downloads\Navigation\Bilder\9.4.1.2.JPG"/>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bwMode="auto">
          <a:xfrm>
            <a:off x="112713" y="772223"/>
            <a:ext cx="8335962" cy="5787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574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9.1.3.4 Die Windwinkel</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7060096" y="924910"/>
            <a:ext cx="4942992" cy="5475890"/>
          </a:xfrm>
        </p:spPr>
        <p:txBody>
          <a:bodyPr/>
          <a:lstStyle/>
          <a:p>
            <a:endParaRPr lang="de-DE" dirty="0"/>
          </a:p>
          <a:p>
            <a:endParaRPr lang="de-DE" dirty="0"/>
          </a:p>
          <a:p>
            <a:r>
              <a:rPr lang="de-DE" dirty="0"/>
              <a:t>Windwinkel</a:t>
            </a:r>
          </a:p>
          <a:p>
            <a:pPr marL="457200" lvl="1" indent="0">
              <a:buNone/>
            </a:pPr>
            <a:r>
              <a:rPr lang="de-DE" sz="1800" dirty="0"/>
              <a:t>Winkel zwischen dem rechtweisenden Kurs und der Richtung aus der der Wind kommt. Nach rechts 0° - 180° positiv, nach links 0° - 180° negativ.</a:t>
            </a:r>
          </a:p>
          <a:p>
            <a:pPr marL="457200" lvl="1" indent="0">
              <a:buNone/>
            </a:pPr>
            <a:endParaRPr lang="de-DE" dirty="0"/>
          </a:p>
          <a:p>
            <a:r>
              <a:rPr lang="de-DE" dirty="0"/>
              <a:t>Windeinfallswinkel</a:t>
            </a:r>
          </a:p>
          <a:p>
            <a:pPr marL="457200" lvl="1" indent="0">
              <a:buNone/>
            </a:pPr>
            <a:r>
              <a:rPr lang="de-DE" sz="1800" dirty="0"/>
              <a:t>Winkel zwischen dem rechtweisenden Steuerkurs und der Richtung aus der der Wind kommt. Nach rechts 0° - 180° positiv, nach links 0° - 180° negativ.</a:t>
            </a:r>
          </a:p>
          <a:p>
            <a:pPr marL="457200" lvl="1" indent="0">
              <a:buNone/>
            </a:pPr>
            <a:endParaRPr lang="de-DE" sz="18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24</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9.1 Grundlagen der Navigation</a:t>
            </a:r>
          </a:p>
        </p:txBody>
      </p:sp>
      <p:pic>
        <p:nvPicPr>
          <p:cNvPr id="10" name="Inhaltsplatzhalter 9">
            <a:extLst>
              <a:ext uri="{FF2B5EF4-FFF2-40B4-BE49-F238E27FC236}">
                <a16:creationId xmlns:a16="http://schemas.microsoft.com/office/drawing/2014/main" id="{78103938-8182-995C-70E1-B1F27631670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90146" y="1453824"/>
            <a:ext cx="6785806" cy="3781956"/>
          </a:xfrm>
        </p:spPr>
      </p:pic>
      <p:sp>
        <p:nvSpPr>
          <p:cNvPr id="7" name="Rechteck 6">
            <a:extLst>
              <a:ext uri="{FF2B5EF4-FFF2-40B4-BE49-F238E27FC236}">
                <a16:creationId xmlns:a16="http://schemas.microsoft.com/office/drawing/2014/main" id="{26E602B1-B745-46E7-AA67-DCAC44CA7961}"/>
              </a:ext>
            </a:extLst>
          </p:cNvPr>
          <p:cNvSpPr/>
          <p:nvPr/>
        </p:nvSpPr>
        <p:spPr>
          <a:xfrm>
            <a:off x="148428" y="1271594"/>
            <a:ext cx="6828758" cy="4132582"/>
          </a:xfrm>
          <a:prstGeom prst="rect">
            <a:avLst/>
          </a:prstGeom>
          <a:noFill/>
          <a:ln w="31750">
            <a:solidFill>
              <a:srgbClr val="0101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87677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9.1.3.5 Vollständiges Kursdiagramm</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p:txBody>
          <a:bodyPr/>
          <a:lstStyle/>
          <a:p>
            <a:endParaRPr lang="de-DE" dirty="0"/>
          </a:p>
          <a:p>
            <a:r>
              <a:rPr lang="de-DE" dirty="0"/>
              <a:t>In der Realität entspricht der vorhergesagte Wind selten dem tatsächlichen Wind.</a:t>
            </a:r>
          </a:p>
          <a:p>
            <a:r>
              <a:rPr lang="de-DE" dirty="0"/>
              <a:t>Hieraus resultiert eine zusätzliche Abdrift zur Kursplanung welche oft als D</a:t>
            </a:r>
            <a:r>
              <a:rPr lang="de-DE" baseline="-25000" dirty="0"/>
              <a:t>Z</a:t>
            </a:r>
            <a:r>
              <a:rPr lang="de-DE" dirty="0"/>
              <a:t> (zusätzliche Abdrift) oder Kursfehler (TKE) bezeichnet wird.</a:t>
            </a:r>
          </a:p>
          <a:p>
            <a:r>
              <a:rPr lang="de-DE" dirty="0"/>
              <a:t>Diese zusätzliche Abdrift spielt bei der Koppelnavigation eine Rolle, da Sie zur Korrektur des weiteren Flugwegs berücksichtigt werden muss.</a:t>
            </a:r>
          </a:p>
          <a:p>
            <a:pPr marL="0" indent="0" algn="ctr">
              <a:buNone/>
            </a:pPr>
            <a:r>
              <a:rPr lang="de-DE" dirty="0"/>
              <a:t>Luvwinkel – Abdrift = D</a:t>
            </a:r>
            <a:r>
              <a:rPr lang="de-DE" baseline="-25000" dirty="0"/>
              <a:t>Z</a:t>
            </a:r>
          </a:p>
          <a:p>
            <a:pPr marL="0" indent="0">
              <a:buNone/>
            </a:pPr>
            <a:endParaRPr lang="de-DE" baseline="-250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25</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9.1 Grundlagen der Navigation</a:t>
            </a:r>
          </a:p>
        </p:txBody>
      </p:sp>
      <p:pic>
        <p:nvPicPr>
          <p:cNvPr id="7" name="Inhaltsplatzhalter 6">
            <a:hlinkClick r:id="rId3"/>
          </p:cNvPr>
          <p:cNvPicPr>
            <a:picLocks noGrp="1"/>
          </p:cNvPicPr>
          <p:nvPr>
            <p:ph sz="half" idx="1"/>
          </p:nvPr>
        </p:nvPicPr>
        <p:blipFill>
          <a:blip r:embed="rId4">
            <a:extLst>
              <a:ext uri="{28A0092B-C50C-407E-A947-70E740481C1C}">
                <a14:useLocalDpi xmlns:a14="http://schemas.microsoft.com/office/drawing/2010/main" val="0"/>
              </a:ext>
            </a:extLst>
          </a:blip>
          <a:stretch>
            <a:fillRect/>
          </a:stretch>
        </p:blipFill>
        <p:spPr bwMode="auto">
          <a:xfrm>
            <a:off x="634999" y="1541156"/>
            <a:ext cx="4938713" cy="4244000"/>
          </a:xfrm>
          <a:prstGeom prst="rect">
            <a:avLst/>
          </a:prstGeom>
          <a:noFill/>
          <a:ln>
            <a:noFill/>
          </a:ln>
        </p:spPr>
      </p:pic>
      <p:sp>
        <p:nvSpPr>
          <p:cNvPr id="8" name="Rechteck 7">
            <a:extLst>
              <a:ext uri="{FF2B5EF4-FFF2-40B4-BE49-F238E27FC236}">
                <a16:creationId xmlns:a16="http://schemas.microsoft.com/office/drawing/2014/main" id="{D365CBFD-0122-462A-9EAD-64218CE163F6}"/>
              </a:ext>
            </a:extLst>
          </p:cNvPr>
          <p:cNvSpPr/>
          <p:nvPr/>
        </p:nvSpPr>
        <p:spPr>
          <a:xfrm>
            <a:off x="300828" y="1309435"/>
            <a:ext cx="5567537" cy="4623655"/>
          </a:xfrm>
          <a:prstGeom prst="rect">
            <a:avLst/>
          </a:prstGeom>
          <a:noFill/>
          <a:ln w="31750">
            <a:solidFill>
              <a:srgbClr val="0101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195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9.1.3.6 Vom </a:t>
            </a:r>
            <a:r>
              <a:rPr lang="de-DE" sz="2800" dirty="0" err="1"/>
              <a:t>rwK</a:t>
            </a:r>
            <a:r>
              <a:rPr lang="de-DE" sz="2800" dirty="0"/>
              <a:t> zum KSK und zurück</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p:txBody>
          <a:bodyPr/>
          <a:lstStyle/>
          <a:p>
            <a:endParaRPr lang="de-DE" dirty="0"/>
          </a:p>
          <a:p>
            <a:endParaRPr lang="de-DE" dirty="0"/>
          </a:p>
          <a:p>
            <a:endParaRPr lang="de-DE" dirty="0"/>
          </a:p>
          <a:p>
            <a:endParaRPr lang="de-DE" dirty="0"/>
          </a:p>
          <a:p>
            <a:r>
              <a:rPr lang="de-DE" dirty="0"/>
              <a:t>Kurschema zum kreuz und quer rechnen der verschiedenen Kursbegriffe</a:t>
            </a:r>
          </a:p>
          <a:p>
            <a:r>
              <a:rPr lang="de-DE" dirty="0"/>
              <a:t>Richtungspfeile und Vorzeichen beachten!</a:t>
            </a:r>
          </a:p>
          <a:p>
            <a:r>
              <a:rPr lang="de-DE" dirty="0"/>
              <a:t>Genauso sind die Vorzeichen von OM und Dev zu beachten</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26</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9.1 Grundlagen der Navigation</a:t>
            </a:r>
          </a:p>
        </p:txBody>
      </p:sp>
      <p:pic>
        <p:nvPicPr>
          <p:cNvPr id="7" name="Inhaltsplatzhalter 6">
            <a:hlinkClick r:id="rId3"/>
          </p:cNvPr>
          <p:cNvPicPr>
            <a:picLocks noGrp="1"/>
          </p:cNvPicPr>
          <p:nvPr>
            <p:ph sz="half" idx="1"/>
          </p:nvPr>
        </p:nvPicPr>
        <p:blipFill>
          <a:blip r:embed="rId4">
            <a:extLst>
              <a:ext uri="{28A0092B-C50C-407E-A947-70E740481C1C}">
                <a14:useLocalDpi xmlns:a14="http://schemas.microsoft.com/office/drawing/2010/main" val="0"/>
              </a:ext>
            </a:extLst>
          </a:blip>
          <a:stretch>
            <a:fillRect/>
          </a:stretch>
        </p:blipFill>
        <p:spPr bwMode="auto">
          <a:xfrm>
            <a:off x="634975" y="1699092"/>
            <a:ext cx="5001895" cy="3459816"/>
          </a:xfrm>
          <a:prstGeom prst="rect">
            <a:avLst/>
          </a:prstGeom>
          <a:noFill/>
          <a:ln>
            <a:noFill/>
          </a:ln>
        </p:spPr>
      </p:pic>
    </p:spTree>
    <p:extLst>
      <p:ext uri="{BB962C8B-B14F-4D97-AF65-F5344CB8AC3E}">
        <p14:creationId xmlns:p14="http://schemas.microsoft.com/office/powerpoint/2010/main" val="4211287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3AC3E-5831-54C1-DB5A-A744FF55E20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DFC6BA3-CE06-4038-09F7-7FA3787744A1}"/>
              </a:ext>
            </a:extLst>
          </p:cNvPr>
          <p:cNvSpPr>
            <a:spLocks noGrp="1"/>
          </p:cNvSpPr>
          <p:nvPr>
            <p:ph type="title"/>
          </p:nvPr>
        </p:nvSpPr>
        <p:spPr/>
        <p:txBody>
          <a:bodyPr>
            <a:noAutofit/>
          </a:bodyPr>
          <a:lstStyle/>
          <a:p>
            <a:r>
              <a:rPr lang="de-DE" sz="2800" dirty="0"/>
              <a:t>9.1.3.6 Vom </a:t>
            </a:r>
            <a:r>
              <a:rPr lang="de-DE" sz="2800" dirty="0" err="1"/>
              <a:t>rwK</a:t>
            </a:r>
            <a:r>
              <a:rPr lang="de-DE" sz="2800" dirty="0"/>
              <a:t> zum KSK und zurück</a:t>
            </a:r>
          </a:p>
        </p:txBody>
      </p:sp>
      <p:sp>
        <p:nvSpPr>
          <p:cNvPr id="4" name="Inhaltsplatzhalter 3">
            <a:extLst>
              <a:ext uri="{FF2B5EF4-FFF2-40B4-BE49-F238E27FC236}">
                <a16:creationId xmlns:a16="http://schemas.microsoft.com/office/drawing/2014/main" id="{3E75B2F8-C5E4-9D81-AE6E-005935EA3179}"/>
              </a:ext>
            </a:extLst>
          </p:cNvPr>
          <p:cNvSpPr>
            <a:spLocks noGrp="1"/>
          </p:cNvSpPr>
          <p:nvPr>
            <p:ph sz="half" idx="2"/>
          </p:nvPr>
        </p:nvSpPr>
        <p:spPr>
          <a:xfrm>
            <a:off x="5551714" y="924910"/>
            <a:ext cx="6415658" cy="5475890"/>
          </a:xfrm>
        </p:spPr>
        <p:txBody>
          <a:bodyPr>
            <a:normAutofit/>
          </a:bodyPr>
          <a:lstStyle/>
          <a:p>
            <a:pPr marL="0" indent="0">
              <a:buNone/>
            </a:pPr>
            <a:r>
              <a:rPr lang="de-DE" sz="3000" b="1" u="sng"/>
              <a:t>Funkpeilungen:</a:t>
            </a:r>
          </a:p>
          <a:p>
            <a:pPr>
              <a:lnSpc>
                <a:spcPct val="115000"/>
              </a:lnSpc>
              <a:spcAft>
                <a:spcPts val="800"/>
              </a:spcAft>
              <a:buNone/>
            </a:pPr>
            <a:r>
              <a:rPr lang="de-DE" sz="1800" b="1" kern="100">
                <a:effectLst/>
                <a:latin typeface="Aptos" panose="020B0004020202020204" pitchFamily="34" charset="0"/>
                <a:ea typeface="Aptos" panose="020B0004020202020204" pitchFamily="34" charset="0"/>
                <a:cs typeface="Times New Roman" panose="02020603050405020304" pitchFamily="18" charset="0"/>
              </a:rPr>
              <a:t>QDM = missweisender Kurs vom Luftfahrzeug zur Station</a:t>
            </a:r>
            <a:endParaRPr lang="de-DE"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de-DE" sz="1800" b="1" kern="100">
                <a:effectLst/>
                <a:latin typeface="Aptos" panose="020B0004020202020204" pitchFamily="34" charset="0"/>
                <a:ea typeface="Aptos" panose="020B0004020202020204" pitchFamily="34" charset="0"/>
                <a:cs typeface="Times New Roman" panose="02020603050405020304" pitchFamily="18" charset="0"/>
              </a:rPr>
              <a:t>QDR = missweisender Kurs von der Station zum Luftfahrzeug</a:t>
            </a:r>
          </a:p>
          <a:p>
            <a:pPr>
              <a:lnSpc>
                <a:spcPct val="115000"/>
              </a:lnSpc>
              <a:spcAft>
                <a:spcPts val="800"/>
              </a:spcAft>
              <a:buNone/>
            </a:pPr>
            <a:r>
              <a:rPr lang="de-DE" sz="1800" b="1" kern="100">
                <a:effectLst/>
                <a:latin typeface="Aptos" panose="020B0004020202020204" pitchFamily="34" charset="0"/>
                <a:ea typeface="Aptos" panose="020B0004020202020204" pitchFamily="34" charset="0"/>
                <a:cs typeface="Times New Roman" panose="02020603050405020304" pitchFamily="18" charset="0"/>
              </a:rPr>
              <a:t>QTE = rechtweisender Kurs von der Station zum Luftfahrzeug</a:t>
            </a:r>
            <a:endParaRPr lang="de-DE"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de-DE" sz="1800" b="1">
                <a:effectLst/>
                <a:latin typeface="Aptos" panose="020B0004020202020204" pitchFamily="34" charset="0"/>
                <a:ea typeface="Aptos" panose="020B0004020202020204" pitchFamily="34" charset="0"/>
                <a:cs typeface="Times New Roman" panose="02020603050405020304" pitchFamily="18" charset="0"/>
              </a:rPr>
              <a:t>QUJ = rechtweisender Kurs vom Luftfahrzeug zur Station</a:t>
            </a:r>
            <a:endParaRPr lang="de-DE" dirty="0"/>
          </a:p>
        </p:txBody>
      </p:sp>
      <p:sp>
        <p:nvSpPr>
          <p:cNvPr id="5" name="Foliennummernplatzhalter 4">
            <a:extLst>
              <a:ext uri="{FF2B5EF4-FFF2-40B4-BE49-F238E27FC236}">
                <a16:creationId xmlns:a16="http://schemas.microsoft.com/office/drawing/2014/main" id="{868B4896-1D6B-01F2-3839-FB7F0DDB7E34}"/>
              </a:ext>
            </a:extLst>
          </p:cNvPr>
          <p:cNvSpPr>
            <a:spLocks noGrp="1"/>
          </p:cNvSpPr>
          <p:nvPr>
            <p:ph type="sldNum" sz="quarter" idx="12"/>
          </p:nvPr>
        </p:nvSpPr>
        <p:spPr/>
        <p:txBody>
          <a:bodyPr/>
          <a:lstStyle/>
          <a:p>
            <a:fld id="{1BAF13B1-D0BA-4A19-B609-64C08BFDA19E}" type="slidenum">
              <a:rPr lang="de-DE" smtClean="0"/>
              <a:pPr/>
              <a:t>27</a:t>
            </a:fld>
            <a:endParaRPr lang="de-DE" dirty="0"/>
          </a:p>
        </p:txBody>
      </p:sp>
      <p:sp>
        <p:nvSpPr>
          <p:cNvPr id="6" name="Textplatzhalter 5">
            <a:extLst>
              <a:ext uri="{FF2B5EF4-FFF2-40B4-BE49-F238E27FC236}">
                <a16:creationId xmlns:a16="http://schemas.microsoft.com/office/drawing/2014/main" id="{0CA03EB3-3CC5-6D6D-44BD-9448F58F78FE}"/>
              </a:ext>
            </a:extLst>
          </p:cNvPr>
          <p:cNvSpPr>
            <a:spLocks noGrp="1"/>
          </p:cNvSpPr>
          <p:nvPr>
            <p:ph type="body" sz="quarter" idx="13"/>
          </p:nvPr>
        </p:nvSpPr>
        <p:spPr/>
        <p:txBody>
          <a:bodyPr/>
          <a:lstStyle/>
          <a:p>
            <a:r>
              <a:rPr lang="de-DE" dirty="0"/>
              <a:t>9.1 Grundlagen der Navigation</a:t>
            </a:r>
          </a:p>
        </p:txBody>
      </p:sp>
      <p:pic>
        <p:nvPicPr>
          <p:cNvPr id="10" name="Grafik 9">
            <a:extLst>
              <a:ext uri="{FF2B5EF4-FFF2-40B4-BE49-F238E27FC236}">
                <a16:creationId xmlns:a16="http://schemas.microsoft.com/office/drawing/2014/main" id="{872D18F5-8DB8-284B-663E-B8EC67949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206" y="3788229"/>
            <a:ext cx="2715068" cy="2369975"/>
          </a:xfrm>
          <a:prstGeom prst="rect">
            <a:avLst/>
          </a:prstGeom>
        </p:spPr>
      </p:pic>
      <p:pic>
        <p:nvPicPr>
          <p:cNvPr id="1026" name="Picture 2">
            <a:extLst>
              <a:ext uri="{FF2B5EF4-FFF2-40B4-BE49-F238E27FC236}">
                <a16:creationId xmlns:a16="http://schemas.microsoft.com/office/drawing/2014/main" id="{831D0E31-1C38-1849-DF28-B48CE15E12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580" y="1474237"/>
            <a:ext cx="5210526" cy="3946953"/>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a:extLst>
              <a:ext uri="{FF2B5EF4-FFF2-40B4-BE49-F238E27FC236}">
                <a16:creationId xmlns:a16="http://schemas.microsoft.com/office/drawing/2014/main" id="{B9E0F9BC-DC25-4F3A-A089-58C9EAB7EC93}"/>
              </a:ext>
            </a:extLst>
          </p:cNvPr>
          <p:cNvSpPr/>
          <p:nvPr/>
        </p:nvSpPr>
        <p:spPr>
          <a:xfrm>
            <a:off x="148428" y="1271593"/>
            <a:ext cx="5210526" cy="4392359"/>
          </a:xfrm>
          <a:prstGeom prst="rect">
            <a:avLst/>
          </a:prstGeom>
          <a:noFill/>
          <a:ln w="31750">
            <a:solidFill>
              <a:srgbClr val="0101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82316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9.1.3.7 Zusammenfassung Begriffe</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p:txBody>
          <a:bodyPr>
            <a:normAutofit fontScale="85000" lnSpcReduction="20000"/>
          </a:bodyPr>
          <a:lstStyle/>
          <a:p>
            <a:pPr marL="0" indent="0">
              <a:buNone/>
              <a:tabLst>
                <a:tab pos="3409950" algn="l"/>
              </a:tabLst>
            </a:pPr>
            <a:r>
              <a:rPr lang="de-DE" sz="1800" i="1" u="sng" dirty="0"/>
              <a:t>Bezugsrichtungen	directions</a:t>
            </a:r>
            <a:endParaRPr lang="de-DE" sz="1800" u="sng" dirty="0"/>
          </a:p>
          <a:p>
            <a:pPr marL="0" indent="0">
              <a:buNone/>
              <a:tabLst>
                <a:tab pos="3409950" algn="l"/>
              </a:tabLst>
            </a:pPr>
            <a:r>
              <a:rPr lang="de-DE" sz="1800" dirty="0"/>
              <a:t>rwN - Rechtweisend Nord	TN - true north</a:t>
            </a:r>
          </a:p>
          <a:p>
            <a:pPr marL="0" indent="0">
              <a:buNone/>
              <a:tabLst>
                <a:tab pos="3409950" algn="l"/>
              </a:tabLst>
            </a:pPr>
            <a:r>
              <a:rPr lang="en-US" sz="1800" dirty="0"/>
              <a:t>mwN - Missweisend Nord	MN - magnetic north</a:t>
            </a:r>
            <a:endParaRPr lang="de-DE" sz="1800" dirty="0"/>
          </a:p>
          <a:p>
            <a:pPr marL="0" indent="0">
              <a:buNone/>
              <a:tabLst>
                <a:tab pos="3409950" algn="l"/>
              </a:tabLst>
            </a:pPr>
            <a:r>
              <a:rPr lang="en-US" sz="1800" dirty="0"/>
              <a:t>KN - Kompass Nord	CN - compass north</a:t>
            </a:r>
            <a:endParaRPr lang="de-DE" sz="1800" dirty="0"/>
          </a:p>
          <a:p>
            <a:pPr marL="0" indent="0">
              <a:buNone/>
              <a:tabLst>
                <a:tab pos="3409950" algn="l"/>
              </a:tabLst>
            </a:pPr>
            <a:r>
              <a:rPr lang="en-US" sz="1800" dirty="0"/>
              <a:t> </a:t>
            </a:r>
            <a:endParaRPr lang="de-DE" sz="1800" dirty="0"/>
          </a:p>
          <a:p>
            <a:pPr marL="0" indent="0">
              <a:buNone/>
              <a:tabLst>
                <a:tab pos="3409950" algn="l"/>
              </a:tabLst>
            </a:pPr>
            <a:r>
              <a:rPr lang="de-DE" sz="1800" i="1" u="sng" dirty="0"/>
              <a:t>Beschickungen				</a:t>
            </a:r>
            <a:endParaRPr lang="de-DE" sz="1800" u="sng" dirty="0"/>
          </a:p>
          <a:p>
            <a:pPr marL="0" indent="0">
              <a:buNone/>
              <a:tabLst>
                <a:tab pos="3409950" algn="l"/>
              </a:tabLst>
            </a:pPr>
            <a:r>
              <a:rPr lang="de-DE" sz="1800" dirty="0"/>
              <a:t>MW, OM - Missweisung oder Ortsmissweisung   Var - variation</a:t>
            </a:r>
          </a:p>
          <a:p>
            <a:pPr marL="0" indent="0">
              <a:buNone/>
              <a:tabLst>
                <a:tab pos="3409950" algn="l"/>
              </a:tabLst>
            </a:pPr>
            <a:r>
              <a:rPr lang="de-DE" sz="1800" dirty="0"/>
              <a:t>Dev - Deviation                                                    DEV - deviation</a:t>
            </a:r>
          </a:p>
          <a:p>
            <a:pPr marL="0" indent="0">
              <a:buNone/>
              <a:tabLst>
                <a:tab pos="3409950" algn="l"/>
              </a:tabLst>
            </a:pPr>
            <a:r>
              <a:rPr lang="de-DE" sz="1800" dirty="0"/>
              <a:t> </a:t>
            </a:r>
          </a:p>
          <a:p>
            <a:pPr marL="0" indent="0">
              <a:buNone/>
              <a:tabLst>
                <a:tab pos="3409950" algn="l"/>
              </a:tabLst>
            </a:pPr>
            <a:r>
              <a:rPr lang="de-DE" sz="1800" i="1" u="sng" dirty="0"/>
              <a:t>Geschwindigkeiten und Richtungen	speed and direction</a:t>
            </a:r>
            <a:endParaRPr lang="de-DE" sz="1800" u="sng" dirty="0"/>
          </a:p>
          <a:p>
            <a:pPr marL="0" indent="0">
              <a:buNone/>
              <a:tabLst>
                <a:tab pos="3409950" algn="l"/>
              </a:tabLst>
            </a:pPr>
            <a:r>
              <a:rPr lang="de-DE" sz="1800" dirty="0" err="1"/>
              <a:t>V</a:t>
            </a:r>
            <a:r>
              <a:rPr lang="de-DE" sz="1800" baseline="-25000" dirty="0" err="1"/>
              <a:t>e</a:t>
            </a:r>
            <a:r>
              <a:rPr lang="de-DE" sz="1800" dirty="0"/>
              <a:t> - Eigengeschwindigkeit                                  TAS - true airspeed</a:t>
            </a:r>
          </a:p>
          <a:p>
            <a:pPr marL="0" indent="0">
              <a:buNone/>
              <a:tabLst>
                <a:tab pos="3409950" algn="l"/>
              </a:tabLst>
            </a:pPr>
            <a:r>
              <a:rPr lang="de-DE" sz="1800" dirty="0" err="1"/>
              <a:t>V</a:t>
            </a:r>
            <a:r>
              <a:rPr lang="de-DE" sz="1800" baseline="-25000" dirty="0" err="1"/>
              <a:t>g</a:t>
            </a:r>
            <a:r>
              <a:rPr lang="de-DE" sz="1800" dirty="0"/>
              <a:t> - Geschwindigkeit über Grund                     GS - groundspeed</a:t>
            </a:r>
          </a:p>
          <a:p>
            <a:pPr marL="0" indent="0">
              <a:buNone/>
              <a:tabLst>
                <a:tab pos="3409950" algn="l"/>
              </a:tabLst>
            </a:pPr>
            <a:r>
              <a:rPr lang="de-DE" sz="1800" dirty="0"/>
              <a:t>V</a:t>
            </a:r>
            <a:r>
              <a:rPr lang="de-DE" sz="1800" baseline="-25000" dirty="0"/>
              <a:t>W</a:t>
            </a:r>
            <a:r>
              <a:rPr lang="de-DE" sz="1800" dirty="0"/>
              <a:t> - Windgeschwindigkeit                                 WV - wind velocity</a:t>
            </a:r>
          </a:p>
          <a:p>
            <a:pPr marL="0" indent="0">
              <a:buNone/>
              <a:tabLst>
                <a:tab pos="3409950" algn="l"/>
              </a:tabLst>
            </a:pPr>
            <a:r>
              <a:rPr lang="de-DE" sz="1800" dirty="0"/>
              <a:t>W</a:t>
            </a:r>
            <a:r>
              <a:rPr lang="de-DE" sz="1800" baseline="-25000" dirty="0"/>
              <a:t>R</a:t>
            </a:r>
            <a:r>
              <a:rPr lang="de-DE" sz="1800" dirty="0"/>
              <a:t> - Windrichtung                                              WD - wind direction</a:t>
            </a:r>
          </a:p>
          <a:p>
            <a:pPr marL="0" indent="0">
              <a:buNone/>
              <a:tabLst>
                <a:tab pos="3409950" algn="l"/>
              </a:tabLst>
            </a:pPr>
            <a:r>
              <a:rPr lang="de-DE" sz="1800" dirty="0"/>
              <a:t> </a:t>
            </a:r>
            <a:r>
              <a:rPr lang="de-DE" sz="1800" i="1" u="sng" dirty="0"/>
              <a:t>Kurse und Windeinfluß	course &amp; windinfluence</a:t>
            </a:r>
            <a:endParaRPr lang="de-DE" sz="1800" u="sng" dirty="0"/>
          </a:p>
          <a:p>
            <a:pPr marL="0" indent="0">
              <a:buNone/>
              <a:tabLst>
                <a:tab pos="3409950" algn="l"/>
              </a:tabLst>
            </a:pPr>
            <a:r>
              <a:rPr lang="de-DE" sz="1800" dirty="0" err="1"/>
              <a:t>rwK</a:t>
            </a:r>
            <a:r>
              <a:rPr lang="de-DE" sz="1800" dirty="0"/>
              <a:t> - Rechtweisender Kurs auch Kartenkurs     TC - true course</a:t>
            </a:r>
          </a:p>
          <a:p>
            <a:pPr marL="0" indent="0">
              <a:buNone/>
              <a:tabLst>
                <a:tab pos="3409950" algn="l"/>
              </a:tabLst>
            </a:pPr>
            <a:r>
              <a:rPr lang="de-DE" sz="1800" dirty="0"/>
              <a:t>mwK - Missweisender Kurs                               MC - magnetic course</a:t>
            </a:r>
          </a:p>
          <a:p>
            <a:pPr marL="0" indent="0">
              <a:buNone/>
              <a:tabLst>
                <a:tab pos="3409950" algn="l"/>
              </a:tabLst>
            </a:pPr>
            <a:r>
              <a:rPr lang="de-DE" sz="1800" dirty="0"/>
              <a:t>KK - Kompasskurs                                                CC - compass course</a:t>
            </a:r>
          </a:p>
          <a:p>
            <a:pPr marL="0" indent="0">
              <a:buNone/>
              <a:tabLst>
                <a:tab pos="3409950" algn="l"/>
              </a:tabLst>
            </a:pPr>
            <a:r>
              <a:rPr lang="de-DE" sz="1800" dirty="0"/>
              <a:t>A - Abdrift  (geplant)                                           DA - drift angle</a:t>
            </a:r>
          </a:p>
          <a:p>
            <a:pPr marL="0" indent="0">
              <a:buNone/>
            </a:pPr>
            <a:endParaRPr lang="de-DE" sz="1800" dirty="0"/>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p:txBody>
          <a:bodyPr>
            <a:normAutofit/>
          </a:bodyPr>
          <a:lstStyle/>
          <a:p>
            <a:pPr marL="0" indent="0">
              <a:buNone/>
              <a:tabLst>
                <a:tab pos="3409950" algn="l"/>
              </a:tabLst>
            </a:pPr>
            <a:r>
              <a:rPr lang="de-DE" sz="1500" dirty="0"/>
              <a:t>L - Luvwinkel                                                        WCA - wind correction angle</a:t>
            </a:r>
          </a:p>
          <a:p>
            <a:pPr marL="0" indent="0">
              <a:buNone/>
              <a:tabLst>
                <a:tab pos="3409950" algn="l"/>
              </a:tabLst>
            </a:pPr>
            <a:r>
              <a:rPr lang="de-DE" sz="1500" dirty="0"/>
              <a:t>D</a:t>
            </a:r>
            <a:r>
              <a:rPr lang="de-DE" sz="1500" baseline="-25000" dirty="0"/>
              <a:t>Z</a:t>
            </a:r>
            <a:r>
              <a:rPr lang="de-DE" sz="1500" dirty="0"/>
              <a:t> - zusätzliche Abtrift	DA - drift additional</a:t>
            </a:r>
          </a:p>
          <a:p>
            <a:pPr marL="0" indent="0">
              <a:buNone/>
            </a:pPr>
            <a:r>
              <a:rPr lang="de-DE" sz="1500" dirty="0" err="1"/>
              <a:t>ww</a:t>
            </a:r>
            <a:r>
              <a:rPr lang="de-DE" sz="1500" dirty="0"/>
              <a:t> – Windwinkel (</a:t>
            </a:r>
            <a:r>
              <a:rPr lang="de-DE" sz="1500" dirty="0" err="1"/>
              <a:t>rwK</a:t>
            </a:r>
            <a:r>
              <a:rPr lang="de-DE" sz="1500" dirty="0"/>
              <a:t> – W</a:t>
            </a:r>
            <a:r>
              <a:rPr lang="de-DE" sz="1500" baseline="-25000" dirty="0"/>
              <a:t>R</a:t>
            </a:r>
            <a:r>
              <a:rPr lang="de-DE" sz="1500" dirty="0"/>
              <a:t>)                         WA - wind angle</a:t>
            </a:r>
          </a:p>
          <a:p>
            <a:pPr marL="0" indent="0">
              <a:buNone/>
            </a:pPr>
            <a:r>
              <a:rPr lang="de-DE" sz="1500" dirty="0" err="1"/>
              <a:t>we</a:t>
            </a:r>
            <a:r>
              <a:rPr lang="de-DE" sz="1500" dirty="0"/>
              <a:t> – Windeinfallswinkel (rwSK – W</a:t>
            </a:r>
            <a:r>
              <a:rPr lang="de-DE" sz="1500" baseline="-25000" dirty="0"/>
              <a:t>R</a:t>
            </a:r>
            <a:r>
              <a:rPr lang="de-DE" sz="1500" dirty="0"/>
              <a:t>)            RWA - relative wind angle</a:t>
            </a:r>
          </a:p>
          <a:p>
            <a:pPr marL="0" indent="0">
              <a:buNone/>
              <a:tabLst>
                <a:tab pos="3409950" algn="l"/>
              </a:tabLst>
            </a:pPr>
            <a:r>
              <a:rPr lang="de-DE" sz="1600" i="1" u="sng" dirty="0"/>
              <a:t>Steuerkurse	heading</a:t>
            </a:r>
            <a:endParaRPr lang="de-DE" sz="1600" u="sng" dirty="0"/>
          </a:p>
          <a:p>
            <a:pPr marL="0" indent="0">
              <a:buNone/>
            </a:pPr>
            <a:r>
              <a:rPr lang="de-DE" sz="1600" dirty="0"/>
              <a:t>rwSK - Rechtweisender Steuerkurs            TH - true heading</a:t>
            </a:r>
          </a:p>
          <a:p>
            <a:pPr marL="0" indent="0">
              <a:buNone/>
            </a:pPr>
            <a:r>
              <a:rPr lang="de-DE" sz="1600" dirty="0"/>
              <a:t>mwSK - Missweisender Steuerkurs            MH - magnetic heading</a:t>
            </a:r>
          </a:p>
          <a:p>
            <a:pPr marL="0" indent="0">
              <a:buNone/>
            </a:pPr>
            <a:r>
              <a:rPr lang="en-US" sz="1600" dirty="0"/>
              <a:t>KSK - Kompass Steuerkurs                           CH - compass heading</a:t>
            </a:r>
            <a:endParaRPr lang="de-DE" sz="1600" dirty="0"/>
          </a:p>
          <a:p>
            <a:pPr marL="0" indent="0">
              <a:buNone/>
            </a:pPr>
            <a:r>
              <a:rPr lang="en-US" sz="1600" dirty="0"/>
              <a:t> </a:t>
            </a:r>
            <a:endParaRPr lang="de-DE" sz="1600" dirty="0"/>
          </a:p>
          <a:p>
            <a:pPr marL="0" indent="0">
              <a:buNone/>
              <a:tabLst>
                <a:tab pos="3409950" algn="l"/>
              </a:tabLst>
            </a:pPr>
            <a:r>
              <a:rPr lang="de-DE" sz="1600" i="1" u="sng" dirty="0"/>
              <a:t>Kurse über Grund	   track</a:t>
            </a:r>
            <a:endParaRPr lang="de-DE" sz="1600" u="sng" dirty="0"/>
          </a:p>
          <a:p>
            <a:pPr marL="0" indent="0">
              <a:buNone/>
            </a:pPr>
            <a:r>
              <a:rPr lang="de-DE" sz="1600" dirty="0"/>
              <a:t>rwKüG - rechtweisender Kurs über Grund   TT - true track</a:t>
            </a:r>
          </a:p>
          <a:p>
            <a:pPr marL="0" indent="0">
              <a:buNone/>
            </a:pPr>
            <a:r>
              <a:rPr lang="de-DE" sz="1600" dirty="0"/>
              <a:t>mwKüG - missweisender Kurs über Grund  MT - magnetic track</a:t>
            </a:r>
          </a:p>
          <a:p>
            <a:pPr marL="0" indent="0">
              <a:buNone/>
            </a:pPr>
            <a:r>
              <a:rPr lang="de-DE" sz="1600" dirty="0"/>
              <a:t>KüG - Kompasskurs über Grund                     CT - compass track</a:t>
            </a:r>
          </a:p>
          <a:p>
            <a:pPr marL="0" indent="0">
              <a:buNone/>
            </a:pPr>
            <a:endParaRPr lang="de-DE" sz="15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28</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9.1 Grundlagen der Navigation</a:t>
            </a:r>
          </a:p>
        </p:txBody>
      </p:sp>
    </p:spTree>
    <p:extLst>
      <p:ext uri="{BB962C8B-B14F-4D97-AF65-F5344CB8AC3E}">
        <p14:creationId xmlns:p14="http://schemas.microsoft.com/office/powerpoint/2010/main" val="377689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9.1.4 Höhenmessereinstellungen</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5838826" y="1366860"/>
            <a:ext cx="6181724" cy="4512623"/>
          </a:xfrm>
        </p:spPr>
        <p:txBody>
          <a:bodyPr>
            <a:normAutofit fontScale="92500" lnSpcReduction="10000"/>
          </a:bodyPr>
          <a:lstStyle/>
          <a:p>
            <a:pPr marL="0" indent="0">
              <a:buNone/>
            </a:pPr>
            <a:r>
              <a:rPr lang="de-DE" sz="2400" u="sng" dirty="0"/>
              <a:t>Bezugsdruckeinstellungen</a:t>
            </a:r>
          </a:p>
          <a:p>
            <a:pPr marL="0" indent="0">
              <a:buNone/>
            </a:pPr>
            <a:endParaRPr lang="de-DE" dirty="0"/>
          </a:p>
          <a:p>
            <a:r>
              <a:rPr lang="de-DE" dirty="0"/>
              <a:t>QNH </a:t>
            </a:r>
          </a:p>
          <a:p>
            <a:pPr marL="457200" lvl="1" indent="0">
              <a:buNone/>
            </a:pPr>
            <a:r>
              <a:rPr lang="de-DE" dirty="0"/>
              <a:t>Druck zurückgerechnet auf Meereshöhe</a:t>
            </a:r>
          </a:p>
          <a:p>
            <a:pPr marL="457200" lvl="1" indent="0">
              <a:buNone/>
            </a:pPr>
            <a:r>
              <a:rPr lang="de-DE" dirty="0"/>
              <a:t>HM zeigt damit Höhe über MSL an</a:t>
            </a:r>
          </a:p>
          <a:p>
            <a:pPr algn="ctr"/>
            <a:endParaRPr lang="de-DE" dirty="0"/>
          </a:p>
          <a:p>
            <a:r>
              <a:rPr lang="de-DE" dirty="0"/>
              <a:t>QNE</a:t>
            </a:r>
          </a:p>
          <a:p>
            <a:pPr marL="457200" lvl="1" indent="0">
              <a:buNone/>
            </a:pPr>
            <a:r>
              <a:rPr lang="de-DE" dirty="0"/>
              <a:t>Druck der Standardatmosphäre</a:t>
            </a:r>
          </a:p>
          <a:p>
            <a:pPr marL="457200" lvl="1" indent="0">
              <a:buNone/>
            </a:pPr>
            <a:r>
              <a:rPr lang="de-DE" dirty="0"/>
              <a:t>HM zeigt Höhe bezogen auf die Standardatmosphäre an</a:t>
            </a:r>
          </a:p>
          <a:p>
            <a:endParaRPr lang="de-DE" dirty="0"/>
          </a:p>
          <a:p>
            <a:r>
              <a:rPr lang="de-DE" dirty="0"/>
              <a:t>QFE</a:t>
            </a:r>
          </a:p>
          <a:p>
            <a:pPr marL="457200" lvl="1" indent="0">
              <a:buNone/>
            </a:pPr>
            <a:r>
              <a:rPr lang="de-DE" dirty="0"/>
              <a:t>Druck auf Flugplatzniveau</a:t>
            </a:r>
          </a:p>
          <a:p>
            <a:pPr marL="457200" lvl="1" indent="0">
              <a:buNone/>
            </a:pPr>
            <a:r>
              <a:rPr lang="de-DE" dirty="0"/>
              <a:t>HM zeigt damit Höhe über Grund (Flugplatz) an</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29</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9.1 Grundlagen der Navigation</a:t>
            </a:r>
          </a:p>
        </p:txBody>
      </p:sp>
      <p:pic>
        <p:nvPicPr>
          <p:cNvPr id="7" name="Inhaltsplatzhalter 6" descr="9.1.4.1"/>
          <p:cNvPicPr>
            <a:picLocks noGrp="1"/>
          </p:cNvPicPr>
          <p:nvPr>
            <p:ph sz="half" idx="1"/>
          </p:nvPr>
        </p:nvPicPr>
        <p:blipFill>
          <a:blip r:embed="rId3">
            <a:extLst>
              <a:ext uri="{28A0092B-C50C-407E-A947-70E740481C1C}">
                <a14:useLocalDpi xmlns:a14="http://schemas.microsoft.com/office/drawing/2010/main"/>
              </a:ext>
            </a:extLst>
          </a:blip>
          <a:srcRect/>
          <a:stretch>
            <a:fillRect/>
          </a:stretch>
        </p:blipFill>
        <p:spPr bwMode="auto">
          <a:xfrm>
            <a:off x="1675606" y="2258219"/>
            <a:ext cx="2857500" cy="2809875"/>
          </a:xfrm>
          <a:prstGeom prst="rect">
            <a:avLst/>
          </a:prstGeom>
          <a:noFill/>
          <a:ln>
            <a:noFill/>
          </a:ln>
        </p:spPr>
      </p:pic>
      <p:cxnSp>
        <p:nvCxnSpPr>
          <p:cNvPr id="9" name="Gerade Verbindung mit Pfeil 8"/>
          <p:cNvCxnSpPr/>
          <p:nvPr/>
        </p:nvCxnSpPr>
        <p:spPr>
          <a:xfrm flipH="1">
            <a:off x="1199408" y="4857008"/>
            <a:ext cx="700644" cy="653143"/>
          </a:xfrm>
          <a:prstGeom prst="straightConnector1">
            <a:avLst/>
          </a:prstGeom>
          <a:ln w="190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26571" y="5510151"/>
            <a:ext cx="1745673" cy="369332"/>
          </a:xfrm>
          <a:prstGeom prst="rect">
            <a:avLst/>
          </a:prstGeom>
          <a:noFill/>
        </p:spPr>
        <p:txBody>
          <a:bodyPr wrap="square" rtlCol="0">
            <a:spAutoFit/>
          </a:bodyPr>
          <a:lstStyle/>
          <a:p>
            <a:r>
              <a:rPr lang="de-DE" dirty="0">
                <a:solidFill>
                  <a:srgbClr val="FF0000"/>
                </a:solidFill>
              </a:rPr>
              <a:t>Druckeinstellung</a:t>
            </a:r>
          </a:p>
        </p:txBody>
      </p:sp>
      <p:cxnSp>
        <p:nvCxnSpPr>
          <p:cNvPr id="11" name="Gerade Verbindung mit Pfeil 10"/>
          <p:cNvCxnSpPr/>
          <p:nvPr/>
        </p:nvCxnSpPr>
        <p:spPr>
          <a:xfrm flipH="1" flipV="1">
            <a:off x="2161309" y="1888177"/>
            <a:ext cx="1007423" cy="864919"/>
          </a:xfrm>
          <a:prstGeom prst="straightConnector1">
            <a:avLst/>
          </a:prstGeom>
          <a:ln w="190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1549730" y="1518845"/>
            <a:ext cx="1376548" cy="369332"/>
          </a:xfrm>
          <a:prstGeom prst="rect">
            <a:avLst/>
          </a:prstGeom>
          <a:noFill/>
        </p:spPr>
        <p:txBody>
          <a:bodyPr wrap="square" rtlCol="0">
            <a:spAutoFit/>
          </a:bodyPr>
          <a:lstStyle/>
          <a:p>
            <a:r>
              <a:rPr lang="de-DE" dirty="0">
                <a:solidFill>
                  <a:srgbClr val="FF0000"/>
                </a:solidFill>
              </a:rPr>
              <a:t>Druckskala</a:t>
            </a:r>
          </a:p>
        </p:txBody>
      </p:sp>
      <p:cxnSp>
        <p:nvCxnSpPr>
          <p:cNvPr id="15" name="Gerade Verbindung mit Pfeil 14"/>
          <p:cNvCxnSpPr/>
          <p:nvPr/>
        </p:nvCxnSpPr>
        <p:spPr>
          <a:xfrm flipH="1" flipV="1">
            <a:off x="3051958" y="4013860"/>
            <a:ext cx="914400" cy="136566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3372591" y="5325485"/>
            <a:ext cx="1187533" cy="369332"/>
          </a:xfrm>
          <a:prstGeom prst="rect">
            <a:avLst/>
          </a:prstGeom>
          <a:noFill/>
        </p:spPr>
        <p:txBody>
          <a:bodyPr wrap="square" rtlCol="0">
            <a:spAutoFit/>
          </a:bodyPr>
          <a:lstStyle/>
          <a:p>
            <a:r>
              <a:rPr lang="de-DE" dirty="0">
                <a:solidFill>
                  <a:srgbClr val="00B050"/>
                </a:solidFill>
              </a:rPr>
              <a:t>Km Zeiger</a:t>
            </a:r>
          </a:p>
        </p:txBody>
      </p:sp>
      <p:cxnSp>
        <p:nvCxnSpPr>
          <p:cNvPr id="20" name="Gerade Verbindung mit Pfeil 19"/>
          <p:cNvCxnSpPr/>
          <p:nvPr/>
        </p:nvCxnSpPr>
        <p:spPr>
          <a:xfrm flipH="1" flipV="1">
            <a:off x="3673432" y="3331029"/>
            <a:ext cx="1136074" cy="1668483"/>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4215739" y="5010190"/>
            <a:ext cx="1448791" cy="369332"/>
          </a:xfrm>
          <a:prstGeom prst="rect">
            <a:avLst/>
          </a:prstGeom>
          <a:noFill/>
        </p:spPr>
        <p:txBody>
          <a:bodyPr wrap="square" rtlCol="0">
            <a:spAutoFit/>
          </a:bodyPr>
          <a:lstStyle/>
          <a:p>
            <a:r>
              <a:rPr lang="de-DE" dirty="0">
                <a:solidFill>
                  <a:srgbClr val="00B050"/>
                </a:solidFill>
              </a:rPr>
              <a:t>100m Zeiger</a:t>
            </a:r>
          </a:p>
        </p:txBody>
      </p:sp>
    </p:spTree>
    <p:extLst>
      <p:ext uri="{BB962C8B-B14F-4D97-AF65-F5344CB8AC3E}">
        <p14:creationId xmlns:p14="http://schemas.microsoft.com/office/powerpoint/2010/main" val="4002583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02C7A8-7EE1-445E-B18B-B0B44B029576}"/>
              </a:ext>
            </a:extLst>
          </p:cNvPr>
          <p:cNvSpPr>
            <a:spLocks noGrp="1"/>
          </p:cNvSpPr>
          <p:nvPr>
            <p:ph type="ctrTitle"/>
          </p:nvPr>
        </p:nvSpPr>
        <p:spPr>
          <a:xfrm>
            <a:off x="1245909" y="1737915"/>
            <a:ext cx="9700181" cy="2387600"/>
          </a:xfrm>
        </p:spPr>
        <p:txBody>
          <a:bodyPr>
            <a:normAutofit/>
          </a:bodyPr>
          <a:lstStyle/>
          <a:p>
            <a:r>
              <a:rPr lang="de-DE" dirty="0"/>
              <a:t>9.1 Grundlagen der Navigation</a:t>
            </a:r>
          </a:p>
        </p:txBody>
      </p:sp>
      <p:sp>
        <p:nvSpPr>
          <p:cNvPr id="3" name="Untertitel 2">
            <a:extLst>
              <a:ext uri="{FF2B5EF4-FFF2-40B4-BE49-F238E27FC236}">
                <a16:creationId xmlns:a16="http://schemas.microsoft.com/office/drawing/2014/main" id="{C3147B01-30C8-421C-BD17-8AC69CBE5D79}"/>
              </a:ext>
            </a:extLst>
          </p:cNvPr>
          <p:cNvSpPr>
            <a:spLocks noGrp="1"/>
          </p:cNvSpPr>
          <p:nvPr>
            <p:ph type="subTitle" idx="1"/>
          </p:nvPr>
        </p:nvSpPr>
        <p:spPr/>
        <p:txBody>
          <a:bodyPr/>
          <a:lstStyle/>
          <a:p>
            <a:r>
              <a:rPr lang="en-US" dirty="0">
                <a:solidFill>
                  <a:srgbClr val="044C96"/>
                </a:solidFill>
              </a:rPr>
              <a:t>Basics of navigation</a:t>
            </a:r>
          </a:p>
        </p:txBody>
      </p:sp>
      <p:sp>
        <p:nvSpPr>
          <p:cNvPr id="4" name="Foliennummernplatzhalter 3">
            <a:extLst>
              <a:ext uri="{FF2B5EF4-FFF2-40B4-BE49-F238E27FC236}">
                <a16:creationId xmlns:a16="http://schemas.microsoft.com/office/drawing/2014/main" id="{4B18B720-1CFD-4B73-A56F-433DC892E596}"/>
              </a:ext>
            </a:extLst>
          </p:cNvPr>
          <p:cNvSpPr>
            <a:spLocks noGrp="1"/>
          </p:cNvSpPr>
          <p:nvPr>
            <p:ph type="sldNum" sz="quarter" idx="12"/>
          </p:nvPr>
        </p:nvSpPr>
        <p:spPr/>
        <p:txBody>
          <a:bodyPr/>
          <a:lstStyle/>
          <a:p>
            <a:fld id="{1BAF13B1-D0BA-4A19-B609-64C08BFDA19E}" type="slidenum">
              <a:rPr lang="de-DE" smtClean="0"/>
              <a:pPr/>
              <a:t>3</a:t>
            </a:fld>
            <a:endParaRPr lang="de-DE" dirty="0"/>
          </a:p>
        </p:txBody>
      </p:sp>
    </p:spTree>
    <p:extLst>
      <p:ext uri="{BB962C8B-B14F-4D97-AF65-F5344CB8AC3E}">
        <p14:creationId xmlns:p14="http://schemas.microsoft.com/office/powerpoint/2010/main" val="2879534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9.1.4 Höhenmessereinstellungen</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3714010" y="878774"/>
            <a:ext cx="3589316" cy="641269"/>
          </a:xfrm>
        </p:spPr>
        <p:txBody>
          <a:bodyPr/>
          <a:lstStyle/>
          <a:p>
            <a:pPr marL="0" indent="0">
              <a:buNone/>
            </a:pPr>
            <a:r>
              <a:rPr lang="de-DE" sz="2400" u="sng" dirty="0"/>
              <a:t>Bezugsdruckeinstellungen</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30</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9.1 Grundlagen der Navigation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9624" y="1676400"/>
            <a:ext cx="10687671"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7806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9.1.5 Maßeinheiten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5" y="924910"/>
            <a:ext cx="6411640" cy="5475890"/>
          </a:xfrm>
        </p:spPr>
        <p:txBody>
          <a:bodyPr/>
          <a:lstStyle/>
          <a:p>
            <a:pPr marL="0" indent="0" algn="ctr">
              <a:buNone/>
            </a:pPr>
            <a:r>
              <a:rPr lang="de-DE" sz="2800" b="1" u="sng" dirty="0"/>
              <a:t>Längenmaße (Entfernungen und Höhe)</a:t>
            </a:r>
          </a:p>
          <a:p>
            <a:r>
              <a:rPr lang="de-DE" dirty="0"/>
              <a:t>Nautische Meile (NM)</a:t>
            </a:r>
          </a:p>
          <a:p>
            <a:pPr marL="457200" lvl="1" indent="0">
              <a:buNone/>
            </a:pPr>
            <a:r>
              <a:rPr lang="de-DE" dirty="0"/>
              <a:t>Erdumfang 21600 NM / 360° = 60NM (1°)</a:t>
            </a:r>
          </a:p>
          <a:p>
            <a:pPr marL="457200" lvl="1" indent="0">
              <a:buNone/>
            </a:pPr>
            <a:r>
              <a:rPr lang="de-DE" dirty="0"/>
              <a:t>60 NM / 60‘ = 1 NM (Bogenminute)</a:t>
            </a:r>
          </a:p>
          <a:p>
            <a:r>
              <a:rPr lang="de-DE" dirty="0"/>
              <a:t>Kilometer (Km)</a:t>
            </a:r>
          </a:p>
          <a:p>
            <a:pPr marL="457200" lvl="1" indent="0">
              <a:buNone/>
            </a:pPr>
            <a:r>
              <a:rPr lang="de-DE" dirty="0"/>
              <a:t>1 NM = 1,852 Km</a:t>
            </a:r>
          </a:p>
          <a:p>
            <a:r>
              <a:rPr lang="de-DE" dirty="0"/>
              <a:t>Meter (m)</a:t>
            </a:r>
          </a:p>
          <a:p>
            <a:pPr marL="457200" lvl="1" indent="0">
              <a:buNone/>
            </a:pPr>
            <a:r>
              <a:rPr lang="de-DE" dirty="0"/>
              <a:t>Höhenangabe Segelflug Deutschland</a:t>
            </a:r>
          </a:p>
          <a:p>
            <a:pPr marL="457200" lvl="1" indent="0">
              <a:buNone/>
            </a:pPr>
            <a:r>
              <a:rPr lang="de-DE" dirty="0"/>
              <a:t>Sichtangabe bis 5000m in Meter, darüber in Kilometer</a:t>
            </a:r>
          </a:p>
          <a:p>
            <a:r>
              <a:rPr lang="de-DE" dirty="0"/>
              <a:t>Fuß (ft)</a:t>
            </a:r>
          </a:p>
          <a:p>
            <a:pPr marL="457200" lvl="1" indent="0">
              <a:buNone/>
            </a:pPr>
            <a:r>
              <a:rPr lang="de-DE" dirty="0"/>
              <a:t>Höhenangabe International</a:t>
            </a:r>
          </a:p>
          <a:p>
            <a:pPr marL="457200" lvl="1" indent="0">
              <a:buNone/>
            </a:pPr>
            <a:r>
              <a:rPr lang="de-DE" dirty="0"/>
              <a:t>1 ft = 0,3048 m</a:t>
            </a:r>
          </a:p>
          <a:p>
            <a:endParaRPr lang="de-DE" dirty="0"/>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7659584" y="924910"/>
            <a:ext cx="4307788" cy="5475890"/>
          </a:xfrm>
        </p:spPr>
        <p:txBody>
          <a:bodyPr/>
          <a:lstStyle/>
          <a:p>
            <a:pPr marL="0" indent="0">
              <a:buNone/>
            </a:pPr>
            <a:r>
              <a:rPr lang="de-DE" sz="2800" b="1" u="sng" dirty="0"/>
              <a:t>Faustformeln</a:t>
            </a:r>
          </a:p>
          <a:p>
            <a:pPr marL="0" indent="0">
              <a:buNone/>
            </a:pPr>
            <a:r>
              <a:rPr lang="de-DE" dirty="0"/>
              <a:t>NM = Km / 2 + 10%</a:t>
            </a:r>
          </a:p>
          <a:p>
            <a:pPr marL="0" indent="0">
              <a:buNone/>
            </a:pPr>
            <a:r>
              <a:rPr lang="de-DE" dirty="0"/>
              <a:t>Km = NM * 2 – 10%</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r>
              <a:rPr lang="de-DE" dirty="0"/>
              <a:t>ft = m * 3 + 10%</a:t>
            </a:r>
          </a:p>
          <a:p>
            <a:pPr marL="0" indent="0">
              <a:buNone/>
            </a:pPr>
            <a:r>
              <a:rPr lang="de-DE" dirty="0"/>
              <a:t>m = </a:t>
            </a:r>
            <a:r>
              <a:rPr lang="de-DE" dirty="0" err="1"/>
              <a:t>ft</a:t>
            </a:r>
            <a:r>
              <a:rPr lang="de-DE" dirty="0"/>
              <a:t> : 3 – 10%</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31</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9.1 Grundlagen der Navigation</a:t>
            </a:r>
          </a:p>
        </p:txBody>
      </p:sp>
    </p:spTree>
    <p:extLst>
      <p:ext uri="{BB962C8B-B14F-4D97-AF65-F5344CB8AC3E}">
        <p14:creationId xmlns:p14="http://schemas.microsoft.com/office/powerpoint/2010/main" val="836935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9.1.5 Maßeinheiten</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p:txBody>
          <a:bodyPr/>
          <a:lstStyle/>
          <a:p>
            <a:pPr marL="0" indent="0" algn="ctr">
              <a:buNone/>
            </a:pPr>
            <a:r>
              <a:rPr lang="de-DE" sz="2800" b="1" u="sng" dirty="0"/>
              <a:t>Geschwindigkeiten horizontal</a:t>
            </a:r>
          </a:p>
          <a:p>
            <a:r>
              <a:rPr lang="de-DE" dirty="0"/>
              <a:t>Nautische Meile / hr  		Knoten (kt)</a:t>
            </a:r>
          </a:p>
          <a:p>
            <a:pPr marL="457200" lvl="1" indent="0">
              <a:buNone/>
            </a:pPr>
            <a:endParaRPr lang="de-DE" dirty="0"/>
          </a:p>
          <a:p>
            <a:r>
              <a:rPr lang="de-DE" dirty="0"/>
              <a:t>Kilometer / Stunde		(km/h)</a:t>
            </a:r>
          </a:p>
          <a:p>
            <a:pPr marL="0" indent="0" algn="ctr">
              <a:buNone/>
            </a:pPr>
            <a:endParaRPr lang="de-DE" dirty="0"/>
          </a:p>
          <a:p>
            <a:pPr marL="0" indent="0" algn="ctr">
              <a:buNone/>
            </a:pPr>
            <a:r>
              <a:rPr lang="de-DE" sz="2800" b="1" u="sng" dirty="0"/>
              <a:t>Geschwindigkeiten vertikal (Steigen/Sinken)</a:t>
            </a:r>
          </a:p>
          <a:p>
            <a:pPr marL="457200" lvl="1" indent="0">
              <a:buNone/>
            </a:pPr>
            <a:endParaRPr lang="de-DE" dirty="0"/>
          </a:p>
          <a:p>
            <a:r>
              <a:rPr lang="de-DE" dirty="0"/>
              <a:t>Meter / Sekunde		m/s</a:t>
            </a:r>
          </a:p>
          <a:p>
            <a:endParaRPr lang="de-DE" dirty="0"/>
          </a:p>
          <a:p>
            <a:r>
              <a:rPr lang="de-DE" dirty="0"/>
              <a:t>Fuß / Minute			ft/min</a:t>
            </a:r>
          </a:p>
          <a:p>
            <a:endParaRPr lang="de-DE" dirty="0"/>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7623958" y="924910"/>
            <a:ext cx="4343414" cy="5475890"/>
          </a:xfrm>
        </p:spPr>
        <p:txBody>
          <a:bodyPr/>
          <a:lstStyle/>
          <a:p>
            <a:pPr marL="0" indent="0">
              <a:buNone/>
            </a:pPr>
            <a:r>
              <a:rPr lang="de-DE" sz="2800" b="1" u="sng" dirty="0"/>
              <a:t>Faustformeln</a:t>
            </a:r>
          </a:p>
          <a:p>
            <a:pPr marL="0" indent="0">
              <a:buNone/>
            </a:pPr>
            <a:r>
              <a:rPr lang="de-DE" dirty="0"/>
              <a:t>kt = Km/h / 2 + 10%</a:t>
            </a:r>
          </a:p>
          <a:p>
            <a:pPr marL="0" indent="0">
              <a:buNone/>
            </a:pPr>
            <a:endParaRPr lang="de-DE" dirty="0"/>
          </a:p>
          <a:p>
            <a:pPr marL="0" indent="0">
              <a:buNone/>
            </a:pPr>
            <a:r>
              <a:rPr lang="de-DE" dirty="0"/>
              <a:t>Km/h = kt * 2 – 10%</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r>
              <a:rPr lang="de-DE" dirty="0"/>
              <a:t>m/s = ft/min / 200</a:t>
            </a:r>
          </a:p>
          <a:p>
            <a:pPr marL="0" indent="0">
              <a:buNone/>
            </a:pPr>
            <a:endParaRPr lang="de-DE" dirty="0"/>
          </a:p>
          <a:p>
            <a:pPr marL="0" indent="0">
              <a:buNone/>
            </a:pPr>
            <a:r>
              <a:rPr lang="de-DE" dirty="0"/>
              <a:t>ft/min = m/s * 200</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32</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9.1 Grundlagen der Navigation</a:t>
            </a:r>
          </a:p>
        </p:txBody>
      </p:sp>
    </p:spTree>
    <p:extLst>
      <p:ext uri="{BB962C8B-B14F-4D97-AF65-F5344CB8AC3E}">
        <p14:creationId xmlns:p14="http://schemas.microsoft.com/office/powerpoint/2010/main" val="3182187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02C7A8-7EE1-445E-B18B-B0B44B029576}"/>
              </a:ext>
            </a:extLst>
          </p:cNvPr>
          <p:cNvSpPr>
            <a:spLocks noGrp="1"/>
          </p:cNvSpPr>
          <p:nvPr>
            <p:ph type="ctrTitle"/>
          </p:nvPr>
        </p:nvSpPr>
        <p:spPr/>
        <p:txBody>
          <a:bodyPr>
            <a:normAutofit/>
          </a:bodyPr>
          <a:lstStyle/>
          <a:p>
            <a:r>
              <a:rPr lang="de-DE" dirty="0"/>
              <a:t>9.2 Erdmagnetfeld</a:t>
            </a:r>
            <a:br>
              <a:rPr lang="de-DE" dirty="0"/>
            </a:br>
            <a:r>
              <a:rPr lang="de-DE" dirty="0"/>
              <a:t>und Kompass</a:t>
            </a:r>
          </a:p>
        </p:txBody>
      </p:sp>
      <p:sp>
        <p:nvSpPr>
          <p:cNvPr id="3" name="Untertitel 2">
            <a:extLst>
              <a:ext uri="{FF2B5EF4-FFF2-40B4-BE49-F238E27FC236}">
                <a16:creationId xmlns:a16="http://schemas.microsoft.com/office/drawing/2014/main" id="{C3147B01-30C8-421C-BD17-8AC69CBE5D79}"/>
              </a:ext>
            </a:extLst>
          </p:cNvPr>
          <p:cNvSpPr>
            <a:spLocks noGrp="1"/>
          </p:cNvSpPr>
          <p:nvPr>
            <p:ph type="subTitle" idx="1"/>
          </p:nvPr>
        </p:nvSpPr>
        <p:spPr/>
        <p:txBody>
          <a:bodyPr>
            <a:normAutofit/>
          </a:bodyPr>
          <a:lstStyle/>
          <a:p>
            <a:r>
              <a:rPr lang="en-US" dirty="0">
                <a:solidFill>
                  <a:srgbClr val="044C96"/>
                </a:solidFill>
              </a:rPr>
              <a:t>Magnetism and compasses</a:t>
            </a:r>
          </a:p>
        </p:txBody>
      </p:sp>
      <p:sp>
        <p:nvSpPr>
          <p:cNvPr id="4" name="Foliennummernplatzhalter 3">
            <a:extLst>
              <a:ext uri="{FF2B5EF4-FFF2-40B4-BE49-F238E27FC236}">
                <a16:creationId xmlns:a16="http://schemas.microsoft.com/office/drawing/2014/main" id="{4B18B720-1CFD-4B73-A56F-433DC892E596}"/>
              </a:ext>
            </a:extLst>
          </p:cNvPr>
          <p:cNvSpPr>
            <a:spLocks noGrp="1"/>
          </p:cNvSpPr>
          <p:nvPr>
            <p:ph type="sldNum" sz="quarter" idx="12"/>
          </p:nvPr>
        </p:nvSpPr>
        <p:spPr/>
        <p:txBody>
          <a:bodyPr/>
          <a:lstStyle/>
          <a:p>
            <a:fld id="{1BAF13B1-D0BA-4A19-B609-64C08BFDA19E}" type="slidenum">
              <a:rPr lang="de-DE" smtClean="0"/>
              <a:pPr/>
              <a:t>33</a:t>
            </a:fld>
            <a:endParaRPr lang="de-DE" dirty="0"/>
          </a:p>
        </p:txBody>
      </p:sp>
    </p:spTree>
    <p:extLst>
      <p:ext uri="{BB962C8B-B14F-4D97-AF65-F5344CB8AC3E}">
        <p14:creationId xmlns:p14="http://schemas.microsoft.com/office/powerpoint/2010/main" val="1408534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Erdmagnetfeld</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6172200" y="1365662"/>
            <a:ext cx="5795172" cy="5035138"/>
          </a:xfrm>
        </p:spPr>
        <p:txBody>
          <a:bodyPr>
            <a:normAutofit lnSpcReduction="10000"/>
          </a:bodyPr>
          <a:lstStyle/>
          <a:p>
            <a:r>
              <a:rPr lang="de-DE" dirty="0"/>
              <a:t>Magnetfeld hervorgerufen durch den flüssigen äußeren Erdkern. </a:t>
            </a:r>
          </a:p>
          <a:p>
            <a:r>
              <a:rPr lang="de-DE" dirty="0"/>
              <a:t>Geodynamo liegt in ca. 3200 km Tiefe</a:t>
            </a:r>
          </a:p>
          <a:p>
            <a:r>
              <a:rPr lang="de-DE" dirty="0"/>
              <a:t>Magnetischer Nord- und Südpol liegen abseits der Erdachse und …</a:t>
            </a:r>
          </a:p>
          <a:p>
            <a:r>
              <a:rPr lang="de-DE" dirty="0"/>
              <a:t>… unterliegen langsamen zeitlichen Veränderungen</a:t>
            </a:r>
          </a:p>
          <a:p>
            <a:r>
              <a:rPr lang="de-DE" dirty="0"/>
              <a:t>Feldlinien verlaufen in Äquatornähe annähernd parallel zur Erdoberfläche und sind zu den Polen hin zunehmend geneigt (Inklination). </a:t>
            </a:r>
          </a:p>
          <a:p>
            <a:r>
              <a:rPr lang="de-DE" dirty="0"/>
              <a:t>In unseren Breiten ca. 60° Inklinationswinkel</a:t>
            </a:r>
          </a:p>
          <a:p>
            <a:r>
              <a:rPr lang="de-DE" dirty="0"/>
              <a:t>Führt zur (</a:t>
            </a:r>
            <a:r>
              <a:rPr lang="de-DE" u="sng" dirty="0"/>
              <a:t>O</a:t>
            </a:r>
            <a:r>
              <a:rPr lang="de-DE" dirty="0"/>
              <a:t>rts)</a:t>
            </a:r>
            <a:r>
              <a:rPr lang="de-DE" u="sng" dirty="0"/>
              <a:t>M</a:t>
            </a:r>
            <a:r>
              <a:rPr lang="de-DE" dirty="0"/>
              <a:t>iss</a:t>
            </a:r>
            <a:r>
              <a:rPr lang="de-DE" u="sng" dirty="0"/>
              <a:t>W</a:t>
            </a:r>
            <a:r>
              <a:rPr lang="de-DE" dirty="0"/>
              <a:t>eisung (OM, MW, var), früher wurde auch der Begriff Deklination verwendet.</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34</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9.2 Erdmagnetfeld und Kompass</a:t>
            </a:r>
          </a:p>
        </p:txBody>
      </p:sp>
      <p:pic>
        <p:nvPicPr>
          <p:cNvPr id="1026" name="Picture 2" descr="C:\Users\USER\Downloads\Navigation\Bilder\9.2.1.jpg"/>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bwMode="auto">
          <a:xfrm>
            <a:off x="218652" y="1348774"/>
            <a:ext cx="5909016" cy="4638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13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Wanderung des Magnetischen Nordpols</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3978234" y="924910"/>
            <a:ext cx="7989138" cy="5475890"/>
          </a:xfrm>
        </p:spPr>
        <p:txBody>
          <a:bodyPr/>
          <a:lstStyle/>
          <a:p>
            <a:r>
              <a:rPr lang="de-DE" dirty="0"/>
              <a:t>Der magnetische Nordpol wandert zunehmend schneller</a:t>
            </a:r>
          </a:p>
          <a:p>
            <a:r>
              <a:rPr lang="de-DE" dirty="0"/>
              <a:t>Damit verändert sich die (Orts)missweisung ebenfalls</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pPr marL="0" indent="0">
              <a:buNone/>
            </a:pPr>
            <a:r>
              <a:rPr lang="de-DE" sz="1800" dirty="0">
                <a:hlinkClick r:id="rId2"/>
              </a:rPr>
              <a:t>https://weather.com/de-DE/wissen/umwelt/news/2020-11-09-magnetischer-nordpol-wandert-immer-schneller-das-hat-folgen</a:t>
            </a:r>
            <a:endParaRPr lang="de-DE" sz="1800" dirty="0"/>
          </a:p>
          <a:p>
            <a:endParaRPr lang="de-DE" sz="18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35</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9.2 Erdmagnetfeld und Kompass</a:t>
            </a:r>
          </a:p>
        </p:txBody>
      </p:sp>
      <p:pic>
        <p:nvPicPr>
          <p:cNvPr id="2051" name="Picture 3"/>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bwMode="auto">
          <a:xfrm>
            <a:off x="236976" y="925513"/>
            <a:ext cx="3383446" cy="5475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17169" y="1828801"/>
            <a:ext cx="4405801" cy="3688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472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Magnetkompass</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2980706" y="795646"/>
            <a:ext cx="8986666" cy="5605154"/>
          </a:xfrm>
        </p:spPr>
        <p:txBody>
          <a:bodyPr/>
          <a:lstStyle/>
          <a:p>
            <a:r>
              <a:rPr lang="de-DE" dirty="0"/>
              <a:t>Abgeschlossenes mit Dämpfungsflüssigkeit gefülltes Gehäuse</a:t>
            </a:r>
          </a:p>
          <a:p>
            <a:r>
              <a:rPr lang="de-DE" dirty="0"/>
              <a:t>Kompassrose in 360° eingeteilt  Haupthimmelsrichtungen   N - O - S - W</a:t>
            </a:r>
          </a:p>
          <a:p>
            <a:r>
              <a:rPr lang="de-DE" dirty="0"/>
              <a:t>Danach alle 30° beschriftet wobei die letzte Null weggelassen wird, alle   10° und 5° Kursstriche</a:t>
            </a:r>
          </a:p>
          <a:p>
            <a:r>
              <a:rPr lang="de-DE" dirty="0"/>
              <a:t>Das Flugzeug dreht sich um die Kompassrose</a:t>
            </a:r>
          </a:p>
          <a:p>
            <a:r>
              <a:rPr lang="de-DE" dirty="0"/>
              <a:t>Kompassrose richtet sich entlang der magnetischen Feldlinien aus</a:t>
            </a:r>
          </a:p>
          <a:p>
            <a:r>
              <a:rPr lang="de-DE" dirty="0"/>
              <a:t>Schwerpunkt der Kompassrose muss zum Ausgleich der Inklination tiefer gelegt werden (Pendelaufhängung) und ist damit nicht mehr im Drehpunkt</a:t>
            </a:r>
          </a:p>
          <a:p>
            <a:r>
              <a:rPr lang="de-DE" dirty="0"/>
              <a:t>Dadurch entstehen Beschleunigungs- und Drehfehler</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36</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9.2 Erdmagnetfeld und Kompass</a:t>
            </a:r>
          </a:p>
        </p:txBody>
      </p:sp>
      <p:pic>
        <p:nvPicPr>
          <p:cNvPr id="3074" name="Picture 2"/>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bwMode="auto">
          <a:xfrm>
            <a:off x="161183" y="700890"/>
            <a:ext cx="2676525"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C:\Users\USER\Downloads\Navigation\Bilder\9.2.2.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8130" y="3348840"/>
            <a:ext cx="2659578" cy="30718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USER\Downloads\Navigation\Bilder\9.2.2.4.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325092" y="4297333"/>
            <a:ext cx="3692731" cy="212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500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Magnetkompass</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273132" y="795646"/>
            <a:ext cx="11694240" cy="1080655"/>
          </a:xfrm>
        </p:spPr>
        <p:txBody>
          <a:bodyPr/>
          <a:lstStyle/>
          <a:p>
            <a:pPr marL="0" indent="0">
              <a:buNone/>
            </a:pPr>
            <a:r>
              <a:rPr lang="de-DE" dirty="0"/>
              <a:t>Kompassdrehfehler hervorgerufen durch die Inklination und den Schwerpunkt der Kompassrose</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37</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9.2 Erdmagnetfeld und Kompass</a:t>
            </a:r>
          </a:p>
        </p:txBody>
      </p:sp>
      <p:pic>
        <p:nvPicPr>
          <p:cNvPr id="3075" name="Picture 3" descr="C:\Users\USER\Downloads\Navigation\Bilder\9.2.3.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53" y="1710047"/>
            <a:ext cx="5776752" cy="4341317"/>
          </a:xfrm>
          <a:prstGeom prst="rect">
            <a:avLst/>
          </a:prstGeom>
          <a:noFill/>
          <a:extLst>
            <a:ext uri="{909E8E84-426E-40DD-AFC4-6F175D3DCCD1}">
              <a14:hiddenFill xmlns:a14="http://schemas.microsoft.com/office/drawing/2010/main">
                <a:solidFill>
                  <a:srgbClr val="FFFFFF"/>
                </a:solidFill>
              </a14:hiddenFill>
            </a:ext>
          </a:extLst>
        </p:spPr>
      </p:pic>
      <p:sp>
        <p:nvSpPr>
          <p:cNvPr id="11"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6172200" y="1365662"/>
            <a:ext cx="5795172" cy="5035138"/>
          </a:xfrm>
        </p:spPr>
        <p:txBody>
          <a:bodyPr/>
          <a:lstStyle/>
          <a:p>
            <a:r>
              <a:rPr lang="de-DE" dirty="0"/>
              <a:t>Kurven in Richtung Nord früher beenden</a:t>
            </a:r>
          </a:p>
          <a:p>
            <a:pPr marL="457200" lvl="1" indent="0">
              <a:buNone/>
            </a:pPr>
            <a:r>
              <a:rPr lang="de-DE" dirty="0"/>
              <a:t>West nach Nord	Ost nach Nord</a:t>
            </a:r>
          </a:p>
          <a:p>
            <a:pPr marL="457200" lvl="1" indent="0">
              <a:buNone/>
            </a:pPr>
            <a:r>
              <a:rPr lang="de-DE" dirty="0"/>
              <a:t>300° bei 290°	60° bei 70°</a:t>
            </a:r>
          </a:p>
          <a:p>
            <a:pPr marL="457200" lvl="1" indent="0">
              <a:buNone/>
            </a:pPr>
            <a:r>
              <a:rPr lang="de-DE" dirty="0"/>
              <a:t>330° bei 310°	30° bei 50°</a:t>
            </a:r>
          </a:p>
          <a:p>
            <a:pPr marL="457200" lvl="1" indent="0">
              <a:buNone/>
            </a:pPr>
            <a:r>
              <a:rPr lang="de-DE" dirty="0"/>
              <a:t>360° bei 330°	360° bei 30°</a:t>
            </a:r>
          </a:p>
          <a:p>
            <a:endParaRPr lang="de-DE" dirty="0"/>
          </a:p>
          <a:p>
            <a:r>
              <a:rPr lang="de-DE" dirty="0"/>
              <a:t>Kurven in Richtung </a:t>
            </a:r>
            <a:r>
              <a:rPr lang="de-DE" u="sng" dirty="0"/>
              <a:t>Süd</a:t>
            </a:r>
            <a:r>
              <a:rPr lang="de-DE" dirty="0"/>
              <a:t> </a:t>
            </a:r>
            <a:r>
              <a:rPr lang="de-DE" u="sng" dirty="0"/>
              <a:t>später</a:t>
            </a:r>
            <a:r>
              <a:rPr lang="de-DE" dirty="0"/>
              <a:t> beenden</a:t>
            </a:r>
          </a:p>
          <a:p>
            <a:pPr marL="457200" lvl="1" indent="0">
              <a:buNone/>
            </a:pPr>
            <a:r>
              <a:rPr lang="de-DE" dirty="0"/>
              <a:t>West nach Süd	Ost nach Süd</a:t>
            </a:r>
          </a:p>
          <a:p>
            <a:pPr marL="457200" lvl="1" indent="0">
              <a:buNone/>
            </a:pPr>
            <a:r>
              <a:rPr lang="de-DE" dirty="0"/>
              <a:t>240° bei 250°	120° bei 130°</a:t>
            </a:r>
          </a:p>
          <a:p>
            <a:pPr marL="457200" lvl="1" indent="0">
              <a:buNone/>
            </a:pPr>
            <a:r>
              <a:rPr lang="de-DE" dirty="0"/>
              <a:t>210° bei 230°	150° bei 170°</a:t>
            </a:r>
          </a:p>
          <a:p>
            <a:pPr marL="457200" lvl="1" indent="0">
              <a:buNone/>
            </a:pPr>
            <a:r>
              <a:rPr lang="de-DE" dirty="0"/>
              <a:t>180° bei 150°	180° bei 210°</a:t>
            </a:r>
          </a:p>
          <a:p>
            <a:pPr marL="457200" lvl="1" indent="0">
              <a:buNone/>
            </a:pPr>
            <a:endParaRPr lang="de-DE" dirty="0"/>
          </a:p>
        </p:txBody>
      </p:sp>
    </p:spTree>
    <p:extLst>
      <p:ext uri="{BB962C8B-B14F-4D97-AF65-F5344CB8AC3E}">
        <p14:creationId xmlns:p14="http://schemas.microsoft.com/office/powerpoint/2010/main" val="830199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2AC422-73B0-4880-8217-243373E43EB1}"/>
              </a:ext>
            </a:extLst>
          </p:cNvPr>
          <p:cNvSpPr>
            <a:spLocks noGrp="1"/>
          </p:cNvSpPr>
          <p:nvPr>
            <p:ph type="title"/>
          </p:nvPr>
        </p:nvSpPr>
        <p:spPr>
          <a:xfrm>
            <a:off x="855406" y="132512"/>
            <a:ext cx="8002267" cy="504000"/>
          </a:xfrm>
        </p:spPr>
        <p:txBody>
          <a:bodyPr>
            <a:normAutofit fontScale="90000"/>
          </a:bodyPr>
          <a:lstStyle/>
          <a:p>
            <a:r>
              <a:rPr lang="de-DE" dirty="0"/>
              <a:t>Grundlagen der Navigation: Gliederung (SFCL)</a:t>
            </a:r>
          </a:p>
        </p:txBody>
      </p:sp>
      <p:sp>
        <p:nvSpPr>
          <p:cNvPr id="3" name="Inhaltsplatzhalter 2">
            <a:extLst>
              <a:ext uri="{FF2B5EF4-FFF2-40B4-BE49-F238E27FC236}">
                <a16:creationId xmlns:a16="http://schemas.microsoft.com/office/drawing/2014/main" id="{816C87F1-7C08-4959-A7EC-85DEC81366CE}"/>
              </a:ext>
            </a:extLst>
          </p:cNvPr>
          <p:cNvSpPr>
            <a:spLocks noGrp="1"/>
          </p:cNvSpPr>
          <p:nvPr>
            <p:ph sz="half" idx="1"/>
          </p:nvPr>
        </p:nvSpPr>
        <p:spPr>
          <a:xfrm>
            <a:off x="189186" y="924910"/>
            <a:ext cx="3781681" cy="5475890"/>
          </a:xfrm>
        </p:spPr>
        <p:txBody>
          <a:bodyPr>
            <a:normAutofit/>
          </a:bodyPr>
          <a:lstStyle/>
          <a:p>
            <a:pPr marL="0" indent="0">
              <a:buNone/>
            </a:pPr>
            <a:r>
              <a:rPr lang="de-DE" sz="2000" dirty="0"/>
              <a:t>9.1.1 Das Koordinatensystem</a:t>
            </a:r>
          </a:p>
          <a:p>
            <a:pPr marL="0" indent="0">
              <a:buNone/>
            </a:pPr>
            <a:endParaRPr lang="de-DE" sz="2000" dirty="0"/>
          </a:p>
          <a:p>
            <a:pPr marL="0" indent="0">
              <a:buNone/>
            </a:pPr>
            <a:r>
              <a:rPr lang="de-DE" sz="2000" dirty="0"/>
              <a:t>9.1.2 Die Kompassrose</a:t>
            </a:r>
          </a:p>
          <a:p>
            <a:pPr marL="0" indent="0">
              <a:buNone/>
            </a:pPr>
            <a:endParaRPr lang="de-DE" sz="2000" dirty="0"/>
          </a:p>
          <a:p>
            <a:pPr marL="0" indent="0">
              <a:buNone/>
            </a:pPr>
            <a:r>
              <a:rPr lang="de-DE" sz="2000" dirty="0"/>
              <a:t>9.1.3 Kursbestimmung</a:t>
            </a:r>
          </a:p>
          <a:p>
            <a:pPr marL="0" indent="0">
              <a:buNone/>
            </a:pPr>
            <a:endParaRPr lang="de-DE" sz="2000" dirty="0"/>
          </a:p>
          <a:p>
            <a:pPr marL="0" indent="0">
              <a:buNone/>
            </a:pPr>
            <a:r>
              <a:rPr lang="de-DE" sz="2000" dirty="0"/>
              <a:t>9.1.4 Höhenmessereinstellungen</a:t>
            </a:r>
          </a:p>
          <a:p>
            <a:pPr marL="0" indent="0">
              <a:buNone/>
            </a:pPr>
            <a:endParaRPr lang="de-DE" sz="2000" dirty="0"/>
          </a:p>
          <a:p>
            <a:pPr marL="0" indent="0">
              <a:buNone/>
            </a:pPr>
            <a:r>
              <a:rPr lang="de-DE" sz="2000" dirty="0"/>
              <a:t>9.1.5 Maßeinheiten</a:t>
            </a:r>
          </a:p>
          <a:p>
            <a:pPr marL="806450" indent="4763">
              <a:lnSpc>
                <a:spcPct val="100000"/>
              </a:lnSpc>
              <a:spcBef>
                <a:spcPts val="300"/>
              </a:spcBef>
              <a:spcAft>
                <a:spcPts val="600"/>
              </a:spcAft>
              <a:buNone/>
            </a:pPr>
            <a:endParaRPr lang="de-DE" sz="2000" i="1" dirty="0">
              <a:solidFill>
                <a:srgbClr val="044C96"/>
              </a:solidFill>
            </a:endParaRPr>
          </a:p>
        </p:txBody>
      </p:sp>
      <p:sp>
        <p:nvSpPr>
          <p:cNvPr id="4" name="Inhaltsplatzhalter 3">
            <a:extLst>
              <a:ext uri="{FF2B5EF4-FFF2-40B4-BE49-F238E27FC236}">
                <a16:creationId xmlns:a16="http://schemas.microsoft.com/office/drawing/2014/main" id="{8616F40A-8AD2-4F07-8A23-28333DA8DE5A}"/>
              </a:ext>
            </a:extLst>
          </p:cNvPr>
          <p:cNvSpPr>
            <a:spLocks noGrp="1"/>
          </p:cNvSpPr>
          <p:nvPr>
            <p:ph sz="half" idx="2"/>
          </p:nvPr>
        </p:nvSpPr>
        <p:spPr>
          <a:xfrm>
            <a:off x="3979333" y="924910"/>
            <a:ext cx="7988039" cy="5475890"/>
          </a:xfrm>
        </p:spPr>
        <p:txBody>
          <a:bodyPr>
            <a:normAutofit/>
          </a:bodyPr>
          <a:lstStyle/>
          <a:p>
            <a:pPr marL="541338" indent="-541338">
              <a:buNone/>
            </a:pPr>
            <a:endParaRPr lang="de-DE" sz="2000" dirty="0"/>
          </a:p>
          <a:p>
            <a:pPr marL="541338" indent="-541338">
              <a:buNone/>
            </a:pPr>
            <a:r>
              <a:rPr lang="de-DE" sz="2000" dirty="0"/>
              <a:t> </a:t>
            </a:r>
          </a:p>
          <a:p>
            <a:pPr marL="806450" indent="4763">
              <a:spcBef>
                <a:spcPts val="300"/>
              </a:spcBef>
              <a:spcAft>
                <a:spcPts val="600"/>
              </a:spcAft>
              <a:buNone/>
            </a:pPr>
            <a:endParaRPr lang="de-DE" sz="1700" i="1" dirty="0">
              <a:solidFill>
                <a:srgbClr val="044C96"/>
              </a:solidFill>
            </a:endParaRPr>
          </a:p>
          <a:p>
            <a:pPr marL="541338" indent="-541338">
              <a:buNone/>
            </a:pPr>
            <a:endParaRPr lang="de-DE" sz="2000" dirty="0"/>
          </a:p>
          <a:p>
            <a:pPr marL="541338" indent="-541338">
              <a:buNone/>
            </a:pPr>
            <a:r>
              <a:rPr lang="de-DE" sz="2000" dirty="0"/>
              <a:t> </a:t>
            </a:r>
          </a:p>
        </p:txBody>
      </p:sp>
      <p:sp>
        <p:nvSpPr>
          <p:cNvPr id="5" name="Foliennummernplatzhalter 4">
            <a:extLst>
              <a:ext uri="{FF2B5EF4-FFF2-40B4-BE49-F238E27FC236}">
                <a16:creationId xmlns:a16="http://schemas.microsoft.com/office/drawing/2014/main" id="{8974E809-361D-4737-B52C-E6563C29B00B}"/>
              </a:ext>
            </a:extLst>
          </p:cNvPr>
          <p:cNvSpPr>
            <a:spLocks noGrp="1"/>
          </p:cNvSpPr>
          <p:nvPr>
            <p:ph type="sldNum" sz="quarter" idx="12"/>
          </p:nvPr>
        </p:nvSpPr>
        <p:spPr/>
        <p:txBody>
          <a:bodyPr/>
          <a:lstStyle/>
          <a:p>
            <a:fld id="{1BAF13B1-D0BA-4A19-B609-64C08BFDA19E}" type="slidenum">
              <a:rPr lang="de-DE" smtClean="0"/>
              <a:pPr/>
              <a:t>4</a:t>
            </a:fld>
            <a:endParaRPr lang="de-DE" dirty="0"/>
          </a:p>
        </p:txBody>
      </p:sp>
      <p:pic>
        <p:nvPicPr>
          <p:cNvPr id="7" name="Grafik 6" descr="9.1.1.11">
            <a:hlinkClick r:id="rId2"/>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55206" y="838197"/>
            <a:ext cx="2680653" cy="2532697"/>
          </a:xfrm>
          <a:prstGeom prst="rect">
            <a:avLst/>
          </a:prstGeom>
          <a:noFill/>
          <a:ln>
            <a:noFill/>
          </a:ln>
        </p:spPr>
      </p:pic>
      <p:pic>
        <p:nvPicPr>
          <p:cNvPr id="8" name="Grafik 7" descr="https://www.segelfliegengrundausbildung.de/images/navigatie/windroos.jpg">
            <a:hlinkClick r:id="rId4"/>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8881532" y="838199"/>
            <a:ext cx="2892319" cy="2532697"/>
          </a:xfrm>
          <a:prstGeom prst="rect">
            <a:avLst/>
          </a:prstGeom>
          <a:noFill/>
          <a:ln>
            <a:noFill/>
          </a:ln>
        </p:spPr>
      </p:pic>
      <p:pic>
        <p:nvPicPr>
          <p:cNvPr id="9" name="Grafik 8" descr="9.1.3.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151946" y="3539066"/>
            <a:ext cx="2960054" cy="2747433"/>
          </a:xfrm>
          <a:prstGeom prst="rect">
            <a:avLst/>
          </a:prstGeom>
          <a:noFill/>
          <a:ln>
            <a:noFill/>
          </a:ln>
        </p:spPr>
      </p:pic>
      <p:pic>
        <p:nvPicPr>
          <p:cNvPr id="10" name="Grafik 9" descr="9.1.4.1"/>
          <p:cNvPicPr/>
          <p:nvPr/>
        </p:nvPicPr>
        <p:blipFill>
          <a:blip r:embed="rId7">
            <a:extLst>
              <a:ext uri="{28A0092B-C50C-407E-A947-70E740481C1C}">
                <a14:useLocalDpi xmlns:a14="http://schemas.microsoft.com/office/drawing/2010/main"/>
              </a:ext>
            </a:extLst>
          </a:blip>
          <a:srcRect/>
          <a:stretch>
            <a:fillRect/>
          </a:stretch>
        </p:blipFill>
        <p:spPr bwMode="auto">
          <a:xfrm>
            <a:off x="8081326" y="3479800"/>
            <a:ext cx="2854325" cy="2806700"/>
          </a:xfrm>
          <a:prstGeom prst="rect">
            <a:avLst/>
          </a:prstGeom>
          <a:noFill/>
          <a:ln>
            <a:noFill/>
          </a:ln>
        </p:spPr>
      </p:pic>
      <p:pic>
        <p:nvPicPr>
          <p:cNvPr id="1026"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557338" y="4823882"/>
            <a:ext cx="166687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2805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9.1.1 Das Koordinatensystem</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180975" y="924910"/>
            <a:ext cx="11786397" cy="5475890"/>
          </a:xfrm>
        </p:spPr>
        <p:txBody>
          <a:bodyPr>
            <a:normAutofit/>
          </a:bodyPr>
          <a:lstStyle/>
          <a:p>
            <a:r>
              <a:rPr lang="de-DE" sz="1600" dirty="0">
                <a:hlinkClick r:id="rId3"/>
              </a:rPr>
              <a:t>https://www.gpskoordinaten.de</a:t>
            </a:r>
            <a:endParaRPr lang="de-DE" sz="1600"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5</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9.1 Grundlagen der Navigation</a:t>
            </a:r>
          </a:p>
        </p:txBody>
      </p:sp>
      <p:pic>
        <p:nvPicPr>
          <p:cNvPr id="5122" name="Picture 2"/>
          <p:cNvPicPr>
            <a:picLocks noGrp="1" noChangeAspect="1" noChangeArrowheads="1"/>
          </p:cNvPicPr>
          <p:nvPr>
            <p:ph sz="half" idx="1"/>
          </p:nvPr>
        </p:nvPicPr>
        <p:blipFill>
          <a:blip r:embed="rId4">
            <a:extLst>
              <a:ext uri="{28A0092B-C50C-407E-A947-70E740481C1C}">
                <a14:useLocalDpi xmlns:a14="http://schemas.microsoft.com/office/drawing/2010/main"/>
              </a:ext>
            </a:extLst>
          </a:blip>
          <a:srcRect/>
          <a:stretch>
            <a:fillRect/>
          </a:stretch>
        </p:blipFill>
        <p:spPr bwMode="auto">
          <a:xfrm>
            <a:off x="398463" y="1311437"/>
            <a:ext cx="11393487" cy="5244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2217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9.1.1 Das Koordinatensystem</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6096000" y="924910"/>
            <a:ext cx="6096000" cy="5475890"/>
          </a:xfrm>
        </p:spPr>
        <p:txBody>
          <a:bodyPr>
            <a:normAutofit/>
          </a:bodyPr>
          <a:lstStyle/>
          <a:p>
            <a:r>
              <a:rPr lang="de-DE" dirty="0"/>
              <a:t>Die Erde ist annähernd eine Kugel</a:t>
            </a:r>
          </a:p>
          <a:p>
            <a:r>
              <a:rPr lang="de-DE" dirty="0"/>
              <a:t>Sie dreht sich in 24 Stunden einmal um die Erdachse von </a:t>
            </a:r>
            <a:r>
              <a:rPr lang="de-DE" dirty="0">
                <a:solidFill>
                  <a:srgbClr val="FF0000"/>
                </a:solidFill>
              </a:rPr>
              <a:t>West nach Ost</a:t>
            </a:r>
          </a:p>
          <a:p>
            <a:r>
              <a:rPr lang="de-DE" dirty="0"/>
              <a:t>Vom Nordpol aus betrachtet dreht Sie sich entgegen dem Uhrzeigersinn</a:t>
            </a:r>
          </a:p>
          <a:p>
            <a:r>
              <a:rPr lang="de-DE" dirty="0"/>
              <a:t>Das obere Ende der Erdachse wird als geographischer Nordpol bezeichnet (GN, TN, rwN)</a:t>
            </a:r>
          </a:p>
          <a:p>
            <a:r>
              <a:rPr lang="de-DE" dirty="0"/>
              <a:t>Das untere Ende ist analog der geographische Südpol</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6</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9.1 Grundlagen der Navigation</a:t>
            </a:r>
          </a:p>
        </p:txBody>
      </p:sp>
      <p:pic>
        <p:nvPicPr>
          <p:cNvPr id="7" name="Inhaltsplatzhalter 6" descr="https://www.segelfliegengrundausbildung.de/images/navigatie/aarde.gif">
            <a:hlinkClick r:id="rId3"/>
          </p:cNvPr>
          <p:cNvPicPr>
            <a:picLocks noGrp="1"/>
          </p:cNvPicPr>
          <p:nvPr>
            <p:ph sz="half" idx="1"/>
          </p:nvPr>
        </p:nvPicPr>
        <p:blipFill>
          <a:blip r:embed="rId4">
            <a:extLst>
              <a:ext uri="{28A0092B-C50C-407E-A947-70E740481C1C}">
                <a14:useLocalDpi xmlns:a14="http://schemas.microsoft.com/office/drawing/2010/main"/>
              </a:ext>
            </a:extLst>
          </a:blip>
          <a:srcRect/>
          <a:stretch>
            <a:fillRect/>
          </a:stretch>
        </p:blipFill>
        <p:spPr bwMode="auto">
          <a:xfrm>
            <a:off x="123030" y="815180"/>
            <a:ext cx="5896769" cy="5604669"/>
          </a:xfrm>
          <a:prstGeom prst="rect">
            <a:avLst/>
          </a:prstGeom>
          <a:noFill/>
          <a:ln>
            <a:noFill/>
          </a:ln>
        </p:spPr>
      </p:pic>
    </p:spTree>
    <p:extLst>
      <p:ext uri="{BB962C8B-B14F-4D97-AF65-F5344CB8AC3E}">
        <p14:creationId xmlns:p14="http://schemas.microsoft.com/office/powerpoint/2010/main" val="412353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9.1.1 Das Koordinatensystem</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a:xfrm>
            <a:off x="152400" y="924910"/>
            <a:ext cx="11814972" cy="1142015"/>
          </a:xfrm>
        </p:spPr>
        <p:txBody>
          <a:bodyPr>
            <a:normAutofit/>
          </a:bodyPr>
          <a:lstStyle/>
          <a:p>
            <a:r>
              <a:rPr lang="de-DE" dirty="0"/>
              <a:t>Die Erde dreht sich in einem Jahr einmal um die Sonne wobei die Erdachse um etwa 23,5° gekippt ist</a:t>
            </a:r>
          </a:p>
          <a:p>
            <a:r>
              <a:rPr lang="de-DE" dirty="0"/>
              <a:t>Dies resultiert bei uns in den vier Jahreszeiten durch die entsprechende Tageslänge und die dadurch unterschiedliche Sonneneinstrahlung</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7</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9.1 Grundlagen der Navigation</a:t>
            </a:r>
          </a:p>
        </p:txBody>
      </p:sp>
      <p:pic>
        <p:nvPicPr>
          <p:cNvPr id="7" name="Inhaltsplatzhalter 6" descr="9.1.1.3">
            <a:hlinkClick r:id="rId3"/>
          </p:cNvPr>
          <p:cNvPicPr>
            <a:picLocks noGrp="1"/>
          </p:cNvPicPr>
          <p:nvPr>
            <p:ph sz="half" idx="1"/>
          </p:nvPr>
        </p:nvPicPr>
        <p:blipFill>
          <a:blip r:embed="rId4">
            <a:extLst>
              <a:ext uri="{28A0092B-C50C-407E-A947-70E740481C1C}">
                <a14:useLocalDpi xmlns:a14="http://schemas.microsoft.com/office/drawing/2010/main"/>
              </a:ext>
            </a:extLst>
          </a:blip>
          <a:srcRect/>
          <a:stretch>
            <a:fillRect/>
          </a:stretch>
        </p:blipFill>
        <p:spPr bwMode="auto">
          <a:xfrm>
            <a:off x="146411" y="2028825"/>
            <a:ext cx="11836039" cy="3603928"/>
          </a:xfrm>
          <a:prstGeom prst="rect">
            <a:avLst/>
          </a:prstGeom>
          <a:noFill/>
          <a:ln>
            <a:noFill/>
          </a:ln>
        </p:spPr>
      </p:pic>
    </p:spTree>
    <p:extLst>
      <p:ext uri="{BB962C8B-B14F-4D97-AF65-F5344CB8AC3E}">
        <p14:creationId xmlns:p14="http://schemas.microsoft.com/office/powerpoint/2010/main" val="97149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9.1.1 Das Koordinatensystem</a:t>
            </a:r>
          </a:p>
        </p:txBody>
      </p:sp>
      <p:sp>
        <p:nvSpPr>
          <p:cNvPr id="3" name="Inhaltsplatzhalter 2">
            <a:extLst>
              <a:ext uri="{FF2B5EF4-FFF2-40B4-BE49-F238E27FC236}">
                <a16:creationId xmlns:a16="http://schemas.microsoft.com/office/drawing/2014/main" id="{82D91192-5D50-49E4-B1FC-E421C191A2E5}"/>
              </a:ext>
            </a:extLst>
          </p:cNvPr>
          <p:cNvSpPr>
            <a:spLocks noGrp="1"/>
          </p:cNvSpPr>
          <p:nvPr>
            <p:ph sz="half" idx="1"/>
          </p:nvPr>
        </p:nvSpPr>
        <p:spPr>
          <a:xfrm>
            <a:off x="189186" y="924910"/>
            <a:ext cx="11755164" cy="913415"/>
          </a:xfrm>
        </p:spPr>
        <p:txBody>
          <a:bodyPr>
            <a:normAutofit fontScale="92500" lnSpcReduction="20000"/>
          </a:bodyPr>
          <a:lstStyle/>
          <a:p>
            <a:r>
              <a:rPr lang="de-DE" sz="1600" dirty="0"/>
              <a:t>Um es uns zu ermöglichen einen beliebigen Standort auf der Erde zu bestimmen, stellen wir uns zur Hilfe Linien auf ihr vor. Diese spannen wir einmal vom Äquator nach Nord bzw. nach Süd, sowie vom Bezugspunkt nach Ost bzw. nach West auf, sie schneiden sich also in einem Winkel von 90° und bilden eine Art Netz.</a:t>
            </a:r>
          </a:p>
          <a:p>
            <a:r>
              <a:rPr lang="de-DE" sz="1600" dirty="0"/>
              <a:t>Die Nord-Süd-Linien nennen wir Meridiane, die Ost-West-Linien Breitenkreise bzw. –parallelen.</a:t>
            </a:r>
          </a:p>
          <a:p>
            <a:endParaRPr lang="de-DE" dirty="0"/>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8</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9.1 Grundlagen der Navigation</a:t>
            </a:r>
          </a:p>
        </p:txBody>
      </p:sp>
      <p:pic>
        <p:nvPicPr>
          <p:cNvPr id="7" name="Grafik 6" descr="https://www.segelfliegengrundausbildung.de/images/navigatie/aardedc.jpg">
            <a:hlinkClick r:id="rId3"/>
          </p:cNvPr>
          <p:cNvPicPr/>
          <p:nvPr/>
        </p:nvPicPr>
        <p:blipFill>
          <a:blip r:embed="rId4">
            <a:extLst>
              <a:ext uri="{28A0092B-C50C-407E-A947-70E740481C1C}">
                <a14:useLocalDpi xmlns:a14="http://schemas.microsoft.com/office/drawing/2010/main"/>
              </a:ext>
            </a:extLst>
          </a:blip>
          <a:srcRect/>
          <a:stretch>
            <a:fillRect/>
          </a:stretch>
        </p:blipFill>
        <p:spPr bwMode="auto">
          <a:xfrm>
            <a:off x="1395413" y="1844675"/>
            <a:ext cx="9729787" cy="4622800"/>
          </a:xfrm>
          <a:prstGeom prst="rect">
            <a:avLst/>
          </a:prstGeom>
          <a:noFill/>
          <a:ln>
            <a:noFill/>
          </a:ln>
        </p:spPr>
      </p:pic>
    </p:spTree>
    <p:extLst>
      <p:ext uri="{BB962C8B-B14F-4D97-AF65-F5344CB8AC3E}">
        <p14:creationId xmlns:p14="http://schemas.microsoft.com/office/powerpoint/2010/main" val="624668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FA322-B917-4B15-B9E1-8FF8BF74478D}"/>
              </a:ext>
            </a:extLst>
          </p:cNvPr>
          <p:cNvSpPr>
            <a:spLocks noGrp="1"/>
          </p:cNvSpPr>
          <p:nvPr>
            <p:ph type="title"/>
          </p:nvPr>
        </p:nvSpPr>
        <p:spPr/>
        <p:txBody>
          <a:bodyPr>
            <a:noAutofit/>
          </a:bodyPr>
          <a:lstStyle/>
          <a:p>
            <a:r>
              <a:rPr lang="de-DE" sz="2800" dirty="0"/>
              <a:t>9.1.1 Das Koordinatensystem</a:t>
            </a:r>
          </a:p>
        </p:txBody>
      </p:sp>
      <p:sp>
        <p:nvSpPr>
          <p:cNvPr id="4" name="Inhaltsplatzhalter 3">
            <a:extLst>
              <a:ext uri="{FF2B5EF4-FFF2-40B4-BE49-F238E27FC236}">
                <a16:creationId xmlns:a16="http://schemas.microsoft.com/office/drawing/2014/main" id="{B503C617-C722-48CC-9D69-8C2471D59E22}"/>
              </a:ext>
            </a:extLst>
          </p:cNvPr>
          <p:cNvSpPr>
            <a:spLocks noGrp="1"/>
          </p:cNvSpPr>
          <p:nvPr>
            <p:ph sz="half" idx="2"/>
          </p:nvPr>
        </p:nvSpPr>
        <p:spPr/>
        <p:txBody>
          <a:bodyPr/>
          <a:lstStyle/>
          <a:p>
            <a:r>
              <a:rPr lang="de-DE" sz="2000" dirty="0"/>
              <a:t>Wir teilen die Erde gedanklich am Äquator in gleiche Hälften. Hierbei ergibt sich die Nord- und Südhalbkugel</a:t>
            </a:r>
          </a:p>
          <a:p>
            <a:r>
              <a:rPr lang="de-DE" sz="2000" dirty="0"/>
              <a:t>Die Ebene des Äquators selbst verläuft durch den Erdmittelpunkt, wir nennen dies einen Großkreis.</a:t>
            </a:r>
          </a:p>
          <a:p>
            <a:r>
              <a:rPr lang="de-DE" sz="2000" dirty="0"/>
              <a:t>Weitere Teilungen im 90° Winkel zur Erdachse nach Norden (oder Süden) ergeben Breitenkreise (Breitenparallelen). Sie werden zum Pol hin immer kleiner und werden daher Kleinkreise genannt.</a:t>
            </a:r>
          </a:p>
          <a:p>
            <a:r>
              <a:rPr lang="de-DE" sz="2000" dirty="0"/>
              <a:t>Hier sind unendlich viele Breitenkreise möglich. In der Praxis nimmt man hier ein Winkelmaß, das Grad° zur Teilung her.</a:t>
            </a:r>
          </a:p>
          <a:p>
            <a:r>
              <a:rPr lang="de-DE" sz="2000" dirty="0"/>
              <a:t>Die Pole selbst schrumpfen zum Punkt und werden mit 90° Nord bzw. 90° Süd bezeichnet</a:t>
            </a:r>
          </a:p>
        </p:txBody>
      </p:sp>
      <p:sp>
        <p:nvSpPr>
          <p:cNvPr id="5" name="Foliennummernplatzhalter 4">
            <a:extLst>
              <a:ext uri="{FF2B5EF4-FFF2-40B4-BE49-F238E27FC236}">
                <a16:creationId xmlns:a16="http://schemas.microsoft.com/office/drawing/2014/main" id="{C8E3A08C-0321-4E10-9A18-4764E9E36AEE}"/>
              </a:ext>
            </a:extLst>
          </p:cNvPr>
          <p:cNvSpPr>
            <a:spLocks noGrp="1"/>
          </p:cNvSpPr>
          <p:nvPr>
            <p:ph type="sldNum" sz="quarter" idx="12"/>
          </p:nvPr>
        </p:nvSpPr>
        <p:spPr/>
        <p:txBody>
          <a:bodyPr/>
          <a:lstStyle/>
          <a:p>
            <a:fld id="{1BAF13B1-D0BA-4A19-B609-64C08BFDA19E}" type="slidenum">
              <a:rPr lang="de-DE" smtClean="0"/>
              <a:pPr/>
              <a:t>9</a:t>
            </a:fld>
            <a:endParaRPr lang="de-DE" dirty="0"/>
          </a:p>
        </p:txBody>
      </p:sp>
      <p:sp>
        <p:nvSpPr>
          <p:cNvPr id="6" name="Textplatzhalter 5">
            <a:extLst>
              <a:ext uri="{FF2B5EF4-FFF2-40B4-BE49-F238E27FC236}">
                <a16:creationId xmlns:a16="http://schemas.microsoft.com/office/drawing/2014/main" id="{BB1F5A3E-80EF-4ED8-B13B-8F9C8D0778A9}"/>
              </a:ext>
            </a:extLst>
          </p:cNvPr>
          <p:cNvSpPr>
            <a:spLocks noGrp="1"/>
          </p:cNvSpPr>
          <p:nvPr>
            <p:ph type="body" sz="quarter" idx="13"/>
          </p:nvPr>
        </p:nvSpPr>
        <p:spPr/>
        <p:txBody>
          <a:bodyPr/>
          <a:lstStyle/>
          <a:p>
            <a:r>
              <a:rPr lang="de-DE" dirty="0"/>
              <a:t>9.1 Grundlagen der Navigation</a:t>
            </a:r>
          </a:p>
        </p:txBody>
      </p:sp>
      <p:pic>
        <p:nvPicPr>
          <p:cNvPr id="7" name="Grafik 6" descr="9.1.1.9"/>
          <p:cNvPicPr/>
          <p:nvPr/>
        </p:nvPicPr>
        <p:blipFill>
          <a:blip r:embed="rId2">
            <a:extLst>
              <a:ext uri="{28A0092B-C50C-407E-A947-70E740481C1C}">
                <a14:useLocalDpi xmlns:a14="http://schemas.microsoft.com/office/drawing/2010/main"/>
              </a:ext>
            </a:extLst>
          </a:blip>
          <a:srcRect/>
          <a:stretch>
            <a:fillRect/>
          </a:stretch>
        </p:blipFill>
        <p:spPr bwMode="auto">
          <a:xfrm>
            <a:off x="208596" y="970915"/>
            <a:ext cx="5716905" cy="5144770"/>
          </a:xfrm>
          <a:prstGeom prst="rect">
            <a:avLst/>
          </a:prstGeom>
          <a:noFill/>
          <a:ln>
            <a:noFill/>
          </a:ln>
        </p:spPr>
      </p:pic>
    </p:spTree>
    <p:extLst>
      <p:ext uri="{BB962C8B-B14F-4D97-AF65-F5344CB8AC3E}">
        <p14:creationId xmlns:p14="http://schemas.microsoft.com/office/powerpoint/2010/main" val="35211286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4545</Words>
  <Application>Microsoft Office PowerPoint</Application>
  <PresentationFormat>Breitbild</PresentationFormat>
  <Paragraphs>576</Paragraphs>
  <Slides>37</Slides>
  <Notes>27</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37</vt:i4>
      </vt:variant>
    </vt:vector>
  </HeadingPairs>
  <TitlesOfParts>
    <vt:vector size="45" baseType="lpstr">
      <vt:lpstr>Aptos</vt:lpstr>
      <vt:lpstr>Arial</vt:lpstr>
      <vt:lpstr>Arial Rounded MT Bold</vt:lpstr>
      <vt:lpstr>Calibri</vt:lpstr>
      <vt:lpstr>Calibri Light</vt:lpstr>
      <vt:lpstr>Times New Roman</vt:lpstr>
      <vt:lpstr>Wingdings</vt:lpstr>
      <vt:lpstr>Office</vt:lpstr>
      <vt:lpstr>PowerPoint-Präsentation</vt:lpstr>
      <vt:lpstr>Navigation: Gliederung (SFCL)</vt:lpstr>
      <vt:lpstr>9.1 Grundlagen der Navigation</vt:lpstr>
      <vt:lpstr>Grundlagen der Navigation: Gliederung (SFCL)</vt:lpstr>
      <vt:lpstr>9.1.1 Das Koordinatensystem</vt:lpstr>
      <vt:lpstr>9.1.1 Das Koordinatensystem</vt:lpstr>
      <vt:lpstr>9.1.1 Das Koordinatensystem</vt:lpstr>
      <vt:lpstr>9.1.1 Das Koordinatensystem</vt:lpstr>
      <vt:lpstr>9.1.1 Das Koordinatensystem</vt:lpstr>
      <vt:lpstr>9.1.1 Das Koordinatensystem</vt:lpstr>
      <vt:lpstr>9.1.1 Das Koordinatensystem</vt:lpstr>
      <vt:lpstr>9.1.1 Das Koordinatensystem</vt:lpstr>
      <vt:lpstr>9.1.1 Zeitzonen</vt:lpstr>
      <vt:lpstr>9.1.1 ICAO Karte</vt:lpstr>
      <vt:lpstr>9.1.2 Die Kompassrose</vt:lpstr>
      <vt:lpstr>9.1.3 Kursbestimmung (Gliederung SFCL)</vt:lpstr>
      <vt:lpstr>9.1.3.1 Kursgleiche und Großkreis</vt:lpstr>
      <vt:lpstr>9.1.3.1 Grosskreisroute München – San Franzisko</vt:lpstr>
      <vt:lpstr>9.1.3.2 Vom rwK zum KK</vt:lpstr>
      <vt:lpstr>9.1.3.2 Vom rwK zum KK</vt:lpstr>
      <vt:lpstr>9.1.3.3 Das Winddreieck</vt:lpstr>
      <vt:lpstr>9.1.3.3 Das Winddreieck</vt:lpstr>
      <vt:lpstr>9.1.3.3 Kursscheibe / Flightlog</vt:lpstr>
      <vt:lpstr>9.1.3.4 Die Windwinkel</vt:lpstr>
      <vt:lpstr>9.1.3.5 Vollständiges Kursdiagramm</vt:lpstr>
      <vt:lpstr>9.1.3.6 Vom rwK zum KSK und zurück</vt:lpstr>
      <vt:lpstr>9.1.3.6 Vom rwK zum KSK und zurück</vt:lpstr>
      <vt:lpstr>9.1.3.7 Zusammenfassung Begriffe</vt:lpstr>
      <vt:lpstr>9.1.4 Höhenmessereinstellungen</vt:lpstr>
      <vt:lpstr>9.1.4 Höhenmessereinstellungen</vt:lpstr>
      <vt:lpstr>9.1.5 Maßeinheiten</vt:lpstr>
      <vt:lpstr>9.1.5 Maßeinheiten</vt:lpstr>
      <vt:lpstr>9.2 Erdmagnetfeld und Kompass</vt:lpstr>
      <vt:lpstr>Erdmagnetfeld</vt:lpstr>
      <vt:lpstr>Wanderung des Magnetischen Nordpols</vt:lpstr>
      <vt:lpstr>Magnetkompass</vt:lpstr>
      <vt:lpstr>Magnetkompass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SFCL Navigation</dc:subject>
  <dc:creator>Georg Schulte</dc:creator>
  <cp:lastModifiedBy>Schorsch</cp:lastModifiedBy>
  <cp:revision>257</cp:revision>
  <dcterms:created xsi:type="dcterms:W3CDTF">2021-05-15T14:36:40Z</dcterms:created>
  <dcterms:modified xsi:type="dcterms:W3CDTF">2025-08-26T19:54:21Z</dcterms:modified>
</cp:coreProperties>
</file>