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0" r:id="rId3"/>
    <p:sldId id="269" r:id="rId4"/>
    <p:sldId id="277" r:id="rId5"/>
    <p:sldId id="318" r:id="rId6"/>
    <p:sldId id="319" r:id="rId7"/>
    <p:sldId id="320" r:id="rId8"/>
    <p:sldId id="321" r:id="rId9"/>
    <p:sldId id="324" r:id="rId10"/>
    <p:sldId id="322" r:id="rId11"/>
    <p:sldId id="325" r:id="rId12"/>
    <p:sldId id="317" r:id="rId13"/>
    <p:sldId id="323" r:id="rId14"/>
    <p:sldId id="326" r:id="rId15"/>
    <p:sldId id="271" r:id="rId16"/>
    <p:sldId id="327" r:id="rId17"/>
    <p:sldId id="328" r:id="rId18"/>
    <p:sldId id="329" r:id="rId19"/>
    <p:sldId id="330" r:id="rId20"/>
    <p:sldId id="331" r:id="rId21"/>
    <p:sldId id="332" r:id="rId22"/>
    <p:sldId id="338" r:id="rId23"/>
    <p:sldId id="334" r:id="rId24"/>
    <p:sldId id="335" r:id="rId25"/>
    <p:sldId id="336" r:id="rId26"/>
    <p:sldId id="272" r:id="rId27"/>
    <p:sldId id="275" r:id="rId28"/>
    <p:sldId id="339" r:id="rId29"/>
    <p:sldId id="340" r:id="rId30"/>
    <p:sldId id="273" r:id="rId31"/>
    <p:sldId id="282" r:id="rId32"/>
    <p:sldId id="342" r:id="rId33"/>
    <p:sldId id="274" r:id="rId34"/>
    <p:sldId id="278" r:id="rId35"/>
    <p:sldId id="276" r:id="rId36"/>
    <p:sldId id="280" r:id="rId37"/>
    <p:sldId id="286"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472C4"/>
    <a:srgbClr val="044C96"/>
    <a:srgbClr val="2B88D9"/>
    <a:srgbClr val="C9DF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88800" autoAdjust="0"/>
  </p:normalViewPr>
  <p:slideViewPr>
    <p:cSldViewPr snapToGrid="0">
      <p:cViewPr varScale="1">
        <p:scale>
          <a:sx n="70" d="100"/>
          <a:sy n="70" d="100"/>
        </p:scale>
        <p:origin x="1118" y="-5"/>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F5E03-4EE1-4ED0-B9A7-3081538AD9C8}" type="datetimeFigureOut">
              <a:rPr lang="de-DE" smtClean="0"/>
              <a:t>13.01.2025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DA0A4-27B6-4433-A0BE-39B4CD827268}" type="slidenum">
              <a:rPr lang="de-DE" smtClean="0"/>
              <a:t>‹Nr.›</a:t>
            </a:fld>
            <a:endParaRPr lang="de-DE" dirty="0"/>
          </a:p>
        </p:txBody>
      </p:sp>
    </p:spTree>
    <p:extLst>
      <p:ext uri="{BB962C8B-B14F-4D97-AF65-F5344CB8AC3E}">
        <p14:creationId xmlns:p14="http://schemas.microsoft.com/office/powerpoint/2010/main" val="423423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Kurze</a:t>
            </a:r>
            <a:r>
              <a:rPr lang="de-DE" baseline="0" dirty="0"/>
              <a:t> Wiederholung Nav Teil 1. </a:t>
            </a:r>
            <a:r>
              <a:rPr lang="de-DE" dirty="0"/>
              <a:t>Gibt</a:t>
            </a:r>
            <a:r>
              <a:rPr lang="de-DE" baseline="0" dirty="0"/>
              <a:t> es Fragen zum Teil 1?</a:t>
            </a:r>
          </a:p>
          <a:p>
            <a:endParaRPr lang="de-DE" baseline="0" dirty="0"/>
          </a:p>
          <a:p>
            <a:r>
              <a:rPr lang="de-DE" b="1" u="sng" baseline="0" dirty="0"/>
              <a:t>Revisionshistorie:</a:t>
            </a:r>
          </a:p>
          <a:p>
            <a:endParaRPr lang="de-DE" b="1" u="sng" baseline="0" dirty="0"/>
          </a:p>
          <a:p>
            <a:r>
              <a:rPr lang="de-DE" b="1" baseline="0" dirty="0"/>
              <a:t>Rev 2, 13.01.2025</a:t>
            </a:r>
          </a:p>
          <a:p>
            <a:r>
              <a:rPr lang="de-DE" dirty="0"/>
              <a:t>Folie 13, Platzrundenkarte Eichstätt-Radio erneuert (13.01.2025)</a:t>
            </a:r>
            <a:endParaRPr lang="de-DE" baseline="0" dirty="0"/>
          </a:p>
          <a:p>
            <a:r>
              <a:rPr lang="de-DE" baseline="0" dirty="0"/>
              <a:t>Folie 17, Grafiken erneuert (13.01.2025)</a:t>
            </a:r>
          </a:p>
          <a:p>
            <a:r>
              <a:rPr lang="de-DE" baseline="0" dirty="0"/>
              <a:t>Folie 18, Grafiken erneuert (13.01.2025)</a:t>
            </a:r>
          </a:p>
          <a:p>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1</a:t>
            </a:fld>
            <a:endParaRPr lang="de-DE" dirty="0"/>
          </a:p>
        </p:txBody>
      </p:sp>
    </p:spTree>
    <p:extLst>
      <p:ext uri="{BB962C8B-B14F-4D97-AF65-F5344CB8AC3E}">
        <p14:creationId xmlns:p14="http://schemas.microsoft.com/office/powerpoint/2010/main" val="3304764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Der Gegen- bzw. Rückenwind berechnet</a:t>
            </a:r>
            <a:r>
              <a:rPr lang="de-DE" baseline="0" dirty="0"/>
              <a:t> sich aus dem Cosinus Windeinfallswinkel, der Seitenwind aus dem Sinus Windeinfallswinkel. Windeinfallswinkel = </a:t>
            </a:r>
            <a:r>
              <a:rPr lang="de-DE" baseline="0" dirty="0" err="1"/>
              <a:t>rwK</a:t>
            </a:r>
            <a:r>
              <a:rPr lang="de-DE" baseline="0" dirty="0"/>
              <a:t> - </a:t>
            </a:r>
            <a:r>
              <a:rPr lang="de-DE" baseline="0" dirty="0" err="1"/>
              <a:t>rwSK</a:t>
            </a:r>
            <a:endParaRPr lang="de-DE" baseline="0" dirty="0"/>
          </a:p>
          <a:p>
            <a:endParaRPr lang="de-DE" baseline="0" dirty="0"/>
          </a:p>
          <a:p>
            <a:r>
              <a:rPr lang="de-DE" b="1" u="sng" baseline="0" dirty="0"/>
              <a:t>GW, RW</a:t>
            </a:r>
            <a:r>
              <a:rPr lang="de-DE" b="1" u="none" baseline="0" dirty="0"/>
              <a:t>  </a:t>
            </a:r>
            <a:r>
              <a:rPr lang="de-DE" b="1" u="sng" baseline="0" dirty="0"/>
              <a:t>SW</a:t>
            </a:r>
          </a:p>
          <a:p>
            <a:r>
              <a:rPr lang="de-DE" baseline="0" dirty="0"/>
              <a:t>Cos 30° = Sin 60° = 0,86</a:t>
            </a:r>
          </a:p>
          <a:p>
            <a:r>
              <a:rPr lang="de-DE" baseline="0" dirty="0"/>
              <a:t>Cos 45° = Sin 45° = 0,7</a:t>
            </a:r>
          </a:p>
          <a:p>
            <a:r>
              <a:rPr lang="de-DE" dirty="0"/>
              <a:t>Cos 60° = Sin 30° = 0,5</a:t>
            </a:r>
          </a:p>
        </p:txBody>
      </p:sp>
      <p:sp>
        <p:nvSpPr>
          <p:cNvPr id="4" name="Foliennummernplatzhalter 3"/>
          <p:cNvSpPr>
            <a:spLocks noGrp="1"/>
          </p:cNvSpPr>
          <p:nvPr>
            <p:ph type="sldNum" sz="quarter" idx="5"/>
          </p:nvPr>
        </p:nvSpPr>
        <p:spPr/>
        <p:txBody>
          <a:bodyPr/>
          <a:lstStyle/>
          <a:p>
            <a:fld id="{E4FDA0A4-27B6-4433-A0BE-39B4CD827268}" type="slidenum">
              <a:rPr lang="de-DE" smtClean="0"/>
              <a:t>17</a:t>
            </a:fld>
            <a:endParaRPr lang="de-DE" dirty="0"/>
          </a:p>
        </p:txBody>
      </p:sp>
    </p:spTree>
    <p:extLst>
      <p:ext uri="{BB962C8B-B14F-4D97-AF65-F5344CB8AC3E}">
        <p14:creationId xmlns:p14="http://schemas.microsoft.com/office/powerpoint/2010/main" val="2459796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Unterschiedliches Vorzeichen und Größe. Abtrift ist meist ungeplant, Luvwinkel ist geplant um der Abtrift entgegenzuwirken</a:t>
            </a:r>
          </a:p>
        </p:txBody>
      </p:sp>
      <p:sp>
        <p:nvSpPr>
          <p:cNvPr id="4" name="Foliennummernplatzhalter 3"/>
          <p:cNvSpPr>
            <a:spLocks noGrp="1"/>
          </p:cNvSpPr>
          <p:nvPr>
            <p:ph type="sldNum" sz="quarter" idx="10"/>
          </p:nvPr>
        </p:nvSpPr>
        <p:spPr/>
        <p:txBody>
          <a:bodyPr/>
          <a:lstStyle/>
          <a:p>
            <a:fld id="{E4FDA0A4-27B6-4433-A0BE-39B4CD827268}" type="slidenum">
              <a:rPr lang="de-DE" smtClean="0"/>
              <a:t>18</a:t>
            </a:fld>
            <a:endParaRPr lang="de-DE" dirty="0"/>
          </a:p>
        </p:txBody>
      </p:sp>
    </p:spTree>
    <p:extLst>
      <p:ext uri="{BB962C8B-B14F-4D97-AF65-F5344CB8AC3E}">
        <p14:creationId xmlns:p14="http://schemas.microsoft.com/office/powerpoint/2010/main" val="1053630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Ggf. eigene Planungsaufgabe</a:t>
            </a:r>
            <a:r>
              <a:rPr lang="de-DE" baseline="0" dirty="0"/>
              <a:t> erstellen welche vom Ausbildungsflugplatz über einen Dreieckskurs führt. Dabei Lufträume D bzw. C berücksichtigen</a:t>
            </a:r>
          </a:p>
          <a:p>
            <a:r>
              <a:rPr lang="de-DE" baseline="0" dirty="0"/>
              <a:t>Hilfsmittel ausgeben: Kopien Flugdurchführungsplan, </a:t>
            </a:r>
            <a:r>
              <a:rPr lang="de-DE" baseline="0" dirty="0" err="1"/>
              <a:t>Kursrose</a:t>
            </a:r>
            <a:r>
              <a:rPr lang="de-DE" baseline="0" dirty="0"/>
              <a:t>, ggf. ICAO Karte …</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19</a:t>
            </a:fld>
            <a:endParaRPr lang="de-DE" dirty="0"/>
          </a:p>
        </p:txBody>
      </p:sp>
    </p:spTree>
    <p:extLst>
      <p:ext uri="{BB962C8B-B14F-4D97-AF65-F5344CB8AC3E}">
        <p14:creationId xmlns:p14="http://schemas.microsoft.com/office/powerpoint/2010/main" val="1156465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20</a:t>
            </a:fld>
            <a:endParaRPr lang="de-DE" dirty="0"/>
          </a:p>
        </p:txBody>
      </p:sp>
    </p:spTree>
    <p:extLst>
      <p:ext uri="{BB962C8B-B14F-4D97-AF65-F5344CB8AC3E}">
        <p14:creationId xmlns:p14="http://schemas.microsoft.com/office/powerpoint/2010/main" val="4286529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Frage/Hinweis: Geplante Flughöhe = Basis – 300m (1000 ft) Wolkenabstand</a:t>
            </a:r>
          </a:p>
        </p:txBody>
      </p:sp>
      <p:sp>
        <p:nvSpPr>
          <p:cNvPr id="4" name="Foliennummernplatzhalter 3"/>
          <p:cNvSpPr>
            <a:spLocks noGrp="1"/>
          </p:cNvSpPr>
          <p:nvPr>
            <p:ph type="sldNum" sz="quarter" idx="10"/>
          </p:nvPr>
        </p:nvSpPr>
        <p:spPr/>
        <p:txBody>
          <a:bodyPr/>
          <a:lstStyle/>
          <a:p>
            <a:fld id="{E4FDA0A4-27B6-4433-A0BE-39B4CD827268}" type="slidenum">
              <a:rPr lang="de-DE" smtClean="0"/>
              <a:t>23</a:t>
            </a:fld>
            <a:endParaRPr lang="de-DE" dirty="0"/>
          </a:p>
        </p:txBody>
      </p:sp>
    </p:spTree>
    <p:extLst>
      <p:ext uri="{BB962C8B-B14F-4D97-AF65-F5344CB8AC3E}">
        <p14:creationId xmlns:p14="http://schemas.microsoft.com/office/powerpoint/2010/main" val="797467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a:t>
            </a:r>
            <a:r>
              <a:rPr lang="de-DE" baseline="0" dirty="0"/>
              <a:t> </a:t>
            </a:r>
            <a:r>
              <a:rPr lang="de-DE" dirty="0"/>
              <a:t>Status Segelflugsektoren -&gt; ATIS Stuttgart: 134.505 oder Langen Information 128.950</a:t>
            </a:r>
          </a:p>
          <a:p>
            <a:r>
              <a:rPr lang="de-DE" dirty="0"/>
              <a:t>-&gt; Wenn aktiv, dann darf bis max. FL95 gestiegen werden </a:t>
            </a:r>
          </a:p>
          <a:p>
            <a:r>
              <a:rPr lang="de-DE" dirty="0"/>
              <a:t>Hinweis: Segelflugsektoren sind auf der ICAO-Segelflugkarte in Gelb gekennzeichnet.</a:t>
            </a:r>
          </a:p>
          <a:p>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Hinweis: 122.100 MHz ist die Wachfrequenz aller Militärplätze der BRD.</a:t>
            </a:r>
          </a:p>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24</a:t>
            </a:fld>
            <a:endParaRPr lang="de-DE" dirty="0"/>
          </a:p>
        </p:txBody>
      </p:sp>
    </p:spTree>
    <p:extLst>
      <p:ext uri="{BB962C8B-B14F-4D97-AF65-F5344CB8AC3E}">
        <p14:creationId xmlns:p14="http://schemas.microsoft.com/office/powerpoint/2010/main" val="692237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FDA0A4-27B6-4433-A0BE-39B4CD827268}" type="slidenum">
              <a:rPr lang="de-DE" smtClean="0"/>
              <a:t>25</a:t>
            </a:fld>
            <a:endParaRPr lang="de-DE" dirty="0"/>
          </a:p>
        </p:txBody>
      </p:sp>
    </p:spTree>
    <p:extLst>
      <p:ext uri="{BB962C8B-B14F-4D97-AF65-F5344CB8AC3E}">
        <p14:creationId xmlns:p14="http://schemas.microsoft.com/office/powerpoint/2010/main" val="1455056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Die Theoriefragen enthalten nur 1 Frage zum Thema</a:t>
            </a:r>
            <a:r>
              <a:rPr lang="de-DE" baseline="0" dirty="0"/>
              <a:t> !</a:t>
            </a:r>
            <a:endParaRPr lang="de-DE" dirty="0"/>
          </a:p>
          <a:p>
            <a:r>
              <a:rPr lang="de-DE" dirty="0"/>
              <a:t>	Wie erfolgt die Orientierung mit Hilfe der Luftfahrtkarte?</a:t>
            </a:r>
          </a:p>
          <a:p>
            <a:r>
              <a:rPr lang="de-DE" baseline="0" dirty="0"/>
              <a:t>	A - Durch Feststellen des geografischen Namens oder der Bezeichnung des Ortes.</a:t>
            </a:r>
          </a:p>
          <a:p>
            <a:r>
              <a:rPr lang="de-DE" baseline="0" dirty="0"/>
              <a:t>	</a:t>
            </a:r>
            <a:r>
              <a:rPr lang="de-DE" u="sng" baseline="0" dirty="0"/>
              <a:t>B - Vergleich der Wahrnehmungen der tatsächlichen Gegebenheiten auf der Erdoberfläche mit der entsprechenden Darstellung auf der Karte.</a:t>
            </a:r>
          </a:p>
          <a:p>
            <a:r>
              <a:rPr lang="de-DE" baseline="0" dirty="0"/>
              <a:t>	C - Durch sorgfältiges Einnorden der Karte.</a:t>
            </a:r>
          </a:p>
          <a:p>
            <a:r>
              <a:rPr lang="de-DE" baseline="0" dirty="0"/>
              <a:t>	D - Ausschließlich durch Einbeziehung von Funkpeilungen.</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27</a:t>
            </a:fld>
            <a:endParaRPr lang="de-DE" dirty="0"/>
          </a:p>
        </p:txBody>
      </p:sp>
    </p:spTree>
    <p:extLst>
      <p:ext uri="{BB962C8B-B14F-4D97-AF65-F5344CB8AC3E}">
        <p14:creationId xmlns:p14="http://schemas.microsoft.com/office/powerpoint/2010/main" val="2693801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Zuordnung erfolgt in der Praxis bevorzugt von der Karte zum Gelände und immer vom Groben zum Feinen sowie</a:t>
            </a:r>
            <a:r>
              <a:rPr lang="de-DE" baseline="0" dirty="0"/>
              <a:t> der Nutzung von mehreren Merkmalen sofern diese vorhanden sind</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28</a:t>
            </a:fld>
            <a:endParaRPr lang="de-DE" dirty="0"/>
          </a:p>
        </p:txBody>
      </p:sp>
    </p:spTree>
    <p:extLst>
      <p:ext uri="{BB962C8B-B14F-4D97-AF65-F5344CB8AC3E}">
        <p14:creationId xmlns:p14="http://schemas.microsoft.com/office/powerpoint/2010/main" val="4061962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Die Schüler selbst die Navigationsmerkmale aus der Karte herausarbeiten lassen, dazu die Folie gegebenenfalls</a:t>
            </a:r>
            <a:r>
              <a:rPr lang="de-DE" baseline="0" dirty="0"/>
              <a:t> mit Animation versehen !</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29</a:t>
            </a:fld>
            <a:endParaRPr lang="de-DE" dirty="0"/>
          </a:p>
        </p:txBody>
      </p:sp>
    </p:spTree>
    <p:extLst>
      <p:ext uri="{BB962C8B-B14F-4D97-AF65-F5344CB8AC3E}">
        <p14:creationId xmlns:p14="http://schemas.microsoft.com/office/powerpoint/2010/main" val="308348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2</a:t>
            </a:fld>
            <a:endParaRPr lang="de-DE" dirty="0"/>
          </a:p>
        </p:txBody>
      </p:sp>
    </p:spTree>
    <p:extLst>
      <p:ext uri="{BB962C8B-B14F-4D97-AF65-F5344CB8AC3E}">
        <p14:creationId xmlns:p14="http://schemas.microsoft.com/office/powerpoint/2010/main" val="2914805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Der Begriff GNSS steht für Global</a:t>
            </a:r>
            <a:r>
              <a:rPr lang="de-DE" baseline="0" dirty="0"/>
              <a:t> Navigation </a:t>
            </a:r>
            <a:r>
              <a:rPr lang="de-DE" baseline="0" dirty="0" err="1"/>
              <a:t>Satellite</a:t>
            </a:r>
            <a:r>
              <a:rPr lang="de-DE" baseline="0" dirty="0"/>
              <a:t> System und ist ein Sammelbegriff. Das erste funktionsfähige System wurde in den USA entwickelt und implementiert und hat sich unter dem Namen GPS (eigentlich NAVSTAR GPS) etabliert. Es gibt mittlerweile viele GNSS Systeme!</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30</a:t>
            </a:fld>
            <a:endParaRPr lang="de-DE" dirty="0"/>
          </a:p>
        </p:txBody>
      </p:sp>
    </p:spTree>
    <p:extLst>
      <p:ext uri="{BB962C8B-B14F-4D97-AF65-F5344CB8AC3E}">
        <p14:creationId xmlns:p14="http://schemas.microsoft.com/office/powerpoint/2010/main" val="15066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WAAS, EGNOS,MSAS basiert auf satellitengestützten Erweiterungssystemen welche ein Korrektur- bzw. Kontrollsignal an die damit ausgerüsteten GPS Empfänger sendet. </a:t>
            </a:r>
          </a:p>
          <a:p>
            <a:r>
              <a:rPr lang="de-DE" baseline="0" dirty="0"/>
              <a:t>Zum Beispiel für GPS Landeanflüge unter IFR Bedingungen. Hier ist sowohl die </a:t>
            </a:r>
            <a:r>
              <a:rPr lang="de-DE" baseline="0" dirty="0" err="1"/>
              <a:t>Genauigkeitsteigerung</a:t>
            </a:r>
            <a:r>
              <a:rPr lang="de-DE" baseline="0" dirty="0"/>
              <a:t> durch DGPS als auch die Integrität durch WAAS, EGNOS bzw. MSAS implementiert.</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31</a:t>
            </a:fld>
            <a:endParaRPr lang="de-DE" dirty="0"/>
          </a:p>
        </p:txBody>
      </p:sp>
    </p:spTree>
    <p:extLst>
      <p:ext uri="{BB962C8B-B14F-4D97-AF65-F5344CB8AC3E}">
        <p14:creationId xmlns:p14="http://schemas.microsoft.com/office/powerpoint/2010/main" val="1305436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a:t>
            </a:r>
            <a:r>
              <a:rPr lang="de-DE" baseline="0" dirty="0"/>
              <a:t> </a:t>
            </a:r>
          </a:p>
          <a:p>
            <a:r>
              <a:rPr lang="de-DE" baseline="0" dirty="0"/>
              <a:t>Mittlerweile sehr viele Satelliten der verschiedenen Systeme im Orbit</a:t>
            </a:r>
          </a:p>
          <a:p>
            <a:r>
              <a:rPr lang="de-DE" baseline="0" dirty="0"/>
              <a:t>Satellit sendet Almanach welcher seine momentane Position im All beschreibt und die genaue Zeit</a:t>
            </a:r>
          </a:p>
          <a:p>
            <a:r>
              <a:rPr lang="de-DE" baseline="0" dirty="0"/>
              <a:t>Laufzeitmessung - Der Empfänger vergleicht die Zeit und berechnet daraus die Entfernung zum Satellit</a:t>
            </a:r>
          </a:p>
          <a:p>
            <a:r>
              <a:rPr lang="de-DE" baseline="0" dirty="0"/>
              <a:t>Luftfahrtkarten basieren auf dem WGS84 Koordinatensystem</a:t>
            </a:r>
          </a:p>
          <a:p>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32</a:t>
            </a:fld>
            <a:endParaRPr lang="de-DE" dirty="0"/>
          </a:p>
        </p:txBody>
      </p:sp>
    </p:spTree>
    <p:extLst>
      <p:ext uri="{BB962C8B-B14F-4D97-AF65-F5344CB8AC3E}">
        <p14:creationId xmlns:p14="http://schemas.microsoft.com/office/powerpoint/2010/main" val="52194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FLARM</a:t>
            </a:r>
          </a:p>
          <a:p>
            <a:r>
              <a:rPr lang="de-DE" dirty="0"/>
              <a:t>Seit</a:t>
            </a:r>
            <a:r>
              <a:rPr lang="de-DE" baseline="0" dirty="0"/>
              <a:t> 2004 entwickelt, offenes System</a:t>
            </a:r>
          </a:p>
          <a:p>
            <a:r>
              <a:rPr lang="de-DE" baseline="0" dirty="0"/>
              <a:t>Zusammenstoßwarnung</a:t>
            </a:r>
          </a:p>
          <a:p>
            <a:r>
              <a:rPr lang="de-DE" baseline="0" dirty="0"/>
              <a:t>Erfordert regelmäßige Firmware Updates</a:t>
            </a:r>
          </a:p>
          <a:p>
            <a:endParaRPr lang="de-DE" baseline="0" dirty="0"/>
          </a:p>
          <a:p>
            <a:r>
              <a:rPr lang="de-DE" baseline="0" dirty="0"/>
              <a:t>ADSB (</a:t>
            </a:r>
            <a:r>
              <a:rPr lang="de-DE" baseline="0" dirty="0" err="1"/>
              <a:t>Automatic</a:t>
            </a:r>
            <a:r>
              <a:rPr lang="de-DE" baseline="0" dirty="0"/>
              <a:t> </a:t>
            </a:r>
            <a:r>
              <a:rPr lang="de-DE" baseline="0" dirty="0" err="1"/>
              <a:t>Dependant</a:t>
            </a:r>
            <a:r>
              <a:rPr lang="de-DE" baseline="0" dirty="0"/>
              <a:t> </a:t>
            </a:r>
            <a:r>
              <a:rPr lang="de-DE" baseline="0" dirty="0" err="1"/>
              <a:t>Surveilance</a:t>
            </a:r>
            <a:r>
              <a:rPr lang="de-DE" baseline="0" dirty="0"/>
              <a:t> Broadcast)</a:t>
            </a:r>
          </a:p>
          <a:p>
            <a:r>
              <a:rPr lang="de-DE" baseline="0" dirty="0"/>
              <a:t>Zusammenstoßwarnung</a:t>
            </a:r>
          </a:p>
          <a:p>
            <a:r>
              <a:rPr lang="de-DE" baseline="0" dirty="0"/>
              <a:t>Transponderbasiert</a:t>
            </a:r>
          </a:p>
          <a:p>
            <a:r>
              <a:rPr lang="de-DE" baseline="0" dirty="0"/>
              <a:t>Zum Teil kombiniert mit FLARM</a:t>
            </a:r>
          </a:p>
          <a:p>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33</a:t>
            </a:fld>
            <a:endParaRPr lang="de-DE" dirty="0"/>
          </a:p>
        </p:txBody>
      </p:sp>
    </p:spTree>
    <p:extLst>
      <p:ext uri="{BB962C8B-B14F-4D97-AF65-F5344CB8AC3E}">
        <p14:creationId xmlns:p14="http://schemas.microsoft.com/office/powerpoint/2010/main" val="3638516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Sprechfunk</a:t>
            </a:r>
            <a:r>
              <a:rPr lang="de-DE" baseline="0" dirty="0"/>
              <a:t> üben, üben, üben z.B. durch Abhören von Tower Frequenzen oder auch gezielte Nutzung des TMG </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37</a:t>
            </a:fld>
            <a:endParaRPr lang="de-DE" dirty="0"/>
          </a:p>
        </p:txBody>
      </p:sp>
    </p:spTree>
    <p:extLst>
      <p:ext uri="{BB962C8B-B14F-4D97-AF65-F5344CB8AC3E}">
        <p14:creationId xmlns:p14="http://schemas.microsoft.com/office/powerpoint/2010/main" val="65688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a:t>
            </a:r>
            <a:r>
              <a:rPr lang="de-DE" baseline="0" dirty="0"/>
              <a:t> Eine Dreidimensionale Form lässt sich nicht fehlerfrei in eine zweidimensionale Karte bringen!</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5</a:t>
            </a:fld>
            <a:endParaRPr lang="de-DE" dirty="0"/>
          </a:p>
        </p:txBody>
      </p:sp>
    </p:spTree>
    <p:extLst>
      <p:ext uri="{BB962C8B-B14F-4D97-AF65-F5344CB8AC3E}">
        <p14:creationId xmlns:p14="http://schemas.microsoft.com/office/powerpoint/2010/main" val="140255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Karte nur im Bereich der Berührung zur Erdoberfläche genau, Fehler nimmt nach Norden oder Süden zu, Pole selbst können nicht abgebildet werden</a:t>
            </a:r>
          </a:p>
        </p:txBody>
      </p:sp>
      <p:sp>
        <p:nvSpPr>
          <p:cNvPr id="4" name="Foliennummernplatzhalter 3"/>
          <p:cNvSpPr>
            <a:spLocks noGrp="1"/>
          </p:cNvSpPr>
          <p:nvPr>
            <p:ph type="sldNum" sz="quarter" idx="10"/>
          </p:nvPr>
        </p:nvSpPr>
        <p:spPr/>
        <p:txBody>
          <a:bodyPr/>
          <a:lstStyle/>
          <a:p>
            <a:fld id="{E4FDA0A4-27B6-4433-A0BE-39B4CD827268}" type="slidenum">
              <a:rPr lang="de-DE" smtClean="0"/>
              <a:t>6</a:t>
            </a:fld>
            <a:endParaRPr lang="de-DE" dirty="0"/>
          </a:p>
        </p:txBody>
      </p:sp>
    </p:spTree>
    <p:extLst>
      <p:ext uri="{BB962C8B-B14F-4D97-AF65-F5344CB8AC3E}">
        <p14:creationId xmlns:p14="http://schemas.microsoft.com/office/powerpoint/2010/main" val="122886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a:t>
            </a:r>
            <a:r>
              <a:rPr lang="de-DE" baseline="0" dirty="0"/>
              <a:t> Projektionsqualität besser als bei der Zylinderprojektion</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7</a:t>
            </a:fld>
            <a:endParaRPr lang="de-DE" dirty="0"/>
          </a:p>
        </p:txBody>
      </p:sp>
    </p:spTree>
    <p:extLst>
      <p:ext uri="{BB962C8B-B14F-4D97-AF65-F5344CB8AC3E}">
        <p14:creationId xmlns:p14="http://schemas.microsoft.com/office/powerpoint/2010/main" val="1966009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Mit dieser Folie nochmals die Begriffe Loxodrome (Kursgleiche) und Orthodrome (</a:t>
            </a:r>
            <a:r>
              <a:rPr lang="de-DE" dirty="0" err="1"/>
              <a:t>Grosskreis</a:t>
            </a:r>
            <a:r>
              <a:rPr lang="de-DE" dirty="0"/>
              <a:t>)  ansprechen</a:t>
            </a:r>
            <a:r>
              <a:rPr lang="de-DE" baseline="0" dirty="0"/>
              <a:t> als Wiederholung vom</a:t>
            </a:r>
            <a:r>
              <a:rPr lang="de-DE" dirty="0"/>
              <a:t> Kapitel 9.1.3.1</a:t>
            </a:r>
          </a:p>
          <a:p>
            <a:endParaRPr lang="de-DE" dirty="0"/>
          </a:p>
          <a:p>
            <a:r>
              <a:rPr lang="de-DE" dirty="0"/>
              <a:t>Hinweis: Mit einer ICAO Karte demonstrieren warum der Kurs am Mittelmeridian abgenommen werden </a:t>
            </a:r>
            <a:r>
              <a:rPr lang="de-DE" dirty="0" err="1"/>
              <a:t>muß</a:t>
            </a:r>
            <a:r>
              <a:rPr lang="de-DE" dirty="0"/>
              <a:t>!</a:t>
            </a:r>
          </a:p>
          <a:p>
            <a:endParaRPr lang="de-DE" dirty="0"/>
          </a:p>
          <a:p>
            <a:r>
              <a:rPr lang="de-DE" dirty="0"/>
              <a:t>Hinweis: Abnahme des Kurses am Abflugort ist Prüfungsfrage!</a:t>
            </a:r>
          </a:p>
        </p:txBody>
      </p:sp>
      <p:sp>
        <p:nvSpPr>
          <p:cNvPr id="4" name="Foliennummernplatzhalter 3"/>
          <p:cNvSpPr>
            <a:spLocks noGrp="1"/>
          </p:cNvSpPr>
          <p:nvPr>
            <p:ph type="sldNum" sz="quarter" idx="10"/>
          </p:nvPr>
        </p:nvSpPr>
        <p:spPr/>
        <p:txBody>
          <a:bodyPr/>
          <a:lstStyle/>
          <a:p>
            <a:fld id="{E4FDA0A4-27B6-4433-A0BE-39B4CD827268}" type="slidenum">
              <a:rPr lang="de-DE" smtClean="0"/>
              <a:t>8</a:t>
            </a:fld>
            <a:endParaRPr lang="de-DE" dirty="0"/>
          </a:p>
        </p:txBody>
      </p:sp>
    </p:spTree>
    <p:extLst>
      <p:ext uri="{BB962C8B-B14F-4D97-AF65-F5344CB8AC3E}">
        <p14:creationId xmlns:p14="http://schemas.microsoft.com/office/powerpoint/2010/main" val="3543715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Legende und Hilfsmittel ansprechen und ggf. auch näher erläutern,</a:t>
            </a:r>
            <a:r>
              <a:rPr lang="de-DE" baseline="0" dirty="0"/>
              <a:t> z.B. </a:t>
            </a:r>
            <a:r>
              <a:rPr lang="de-DE" dirty="0"/>
              <a:t> Max </a:t>
            </a:r>
            <a:r>
              <a:rPr lang="de-DE" dirty="0" err="1"/>
              <a:t>Elev</a:t>
            </a:r>
            <a:r>
              <a:rPr lang="de-DE" dirty="0"/>
              <a:t> </a:t>
            </a:r>
            <a:r>
              <a:rPr lang="de-DE" dirty="0" err="1"/>
              <a:t>Figure</a:t>
            </a:r>
            <a:r>
              <a:rPr lang="de-DE" dirty="0"/>
              <a:t> und Lichtsignale</a:t>
            </a:r>
          </a:p>
        </p:txBody>
      </p:sp>
      <p:sp>
        <p:nvSpPr>
          <p:cNvPr id="4" name="Foliennummernplatzhalter 3"/>
          <p:cNvSpPr>
            <a:spLocks noGrp="1"/>
          </p:cNvSpPr>
          <p:nvPr>
            <p:ph type="sldNum" sz="quarter" idx="10"/>
          </p:nvPr>
        </p:nvSpPr>
        <p:spPr/>
        <p:txBody>
          <a:bodyPr/>
          <a:lstStyle/>
          <a:p>
            <a:fld id="{E4FDA0A4-27B6-4433-A0BE-39B4CD827268}" type="slidenum">
              <a:rPr lang="de-DE" smtClean="0"/>
              <a:t>10</a:t>
            </a:fld>
            <a:endParaRPr lang="de-DE" dirty="0"/>
          </a:p>
        </p:txBody>
      </p:sp>
    </p:spTree>
    <p:extLst>
      <p:ext uri="{BB962C8B-B14F-4D97-AF65-F5344CB8AC3E}">
        <p14:creationId xmlns:p14="http://schemas.microsoft.com/office/powerpoint/2010/main" val="274611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DFS Enroute Chart wird so</a:t>
            </a:r>
            <a:r>
              <a:rPr lang="de-DE" baseline="0" dirty="0"/>
              <a:t> gut wie</a:t>
            </a:r>
            <a:r>
              <a:rPr lang="de-DE" dirty="0"/>
              <a:t> nur im Motorflug verwendet</a:t>
            </a:r>
          </a:p>
        </p:txBody>
      </p:sp>
      <p:sp>
        <p:nvSpPr>
          <p:cNvPr id="4" name="Foliennummernplatzhalter 3"/>
          <p:cNvSpPr>
            <a:spLocks noGrp="1"/>
          </p:cNvSpPr>
          <p:nvPr>
            <p:ph type="sldNum" sz="quarter" idx="10"/>
          </p:nvPr>
        </p:nvSpPr>
        <p:spPr/>
        <p:txBody>
          <a:bodyPr/>
          <a:lstStyle/>
          <a:p>
            <a:fld id="{E4FDA0A4-27B6-4433-A0BE-39B4CD827268}" type="slidenum">
              <a:rPr lang="de-DE" smtClean="0"/>
              <a:t>14</a:t>
            </a:fld>
            <a:endParaRPr lang="de-DE" dirty="0"/>
          </a:p>
        </p:txBody>
      </p:sp>
    </p:spTree>
    <p:extLst>
      <p:ext uri="{BB962C8B-B14F-4D97-AF65-F5344CB8AC3E}">
        <p14:creationId xmlns:p14="http://schemas.microsoft.com/office/powerpoint/2010/main" val="2394738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 Wieviel Kilometer lege ich bei einer Geschwindigkeit von 90 Km/h in 40 Minuten zurück?</a:t>
            </a:r>
          </a:p>
          <a:p>
            <a:r>
              <a:rPr lang="de-DE" dirty="0"/>
              <a:t>Antwort:</a:t>
            </a:r>
            <a:r>
              <a:rPr lang="de-DE" baseline="0" dirty="0"/>
              <a:t> 90 (Geschwindigkeit km/h) * 40 (Minuten) / 60 (Stunde) = 60 Km</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16</a:t>
            </a:fld>
            <a:endParaRPr lang="de-DE" dirty="0"/>
          </a:p>
        </p:txBody>
      </p:sp>
    </p:spTree>
    <p:extLst>
      <p:ext uri="{BB962C8B-B14F-4D97-AF65-F5344CB8AC3E}">
        <p14:creationId xmlns:p14="http://schemas.microsoft.com/office/powerpoint/2010/main" val="2105695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C0C7-BC27-4C73-9D06-A8FBD2EE5699}"/>
              </a:ext>
            </a:extLst>
          </p:cNvPr>
          <p:cNvSpPr>
            <a:spLocks noGrp="1"/>
          </p:cNvSpPr>
          <p:nvPr>
            <p:ph type="ctrTitle"/>
          </p:nvPr>
        </p:nvSpPr>
        <p:spPr>
          <a:xfrm>
            <a:off x="1524000" y="1737915"/>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4F34E1-7A66-4BD2-8530-4D461B598393}"/>
              </a:ext>
            </a:extLst>
          </p:cNvPr>
          <p:cNvSpPr>
            <a:spLocks noGrp="1"/>
          </p:cNvSpPr>
          <p:nvPr>
            <p:ph type="subTitle" idx="1"/>
          </p:nvPr>
        </p:nvSpPr>
        <p:spPr>
          <a:xfrm>
            <a:off x="1524000" y="4271422"/>
            <a:ext cx="9144000" cy="1655762"/>
          </a:xfrm>
        </p:spPr>
        <p:txBody>
          <a:bodyPr/>
          <a:lstStyle>
            <a:lvl1pPr marL="0" indent="0" algn="ctr">
              <a:buNone/>
              <a:defRPr sz="2400" i="1">
                <a:solidFill>
                  <a:srgbClr val="044C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a16="http://schemas.microsoft.com/office/drawing/2014/main" id="{1084FEBA-76BC-4FEC-AC82-40121E35D3BE}"/>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7" name="Rechteck 6">
            <a:extLst>
              <a:ext uri="{FF2B5EF4-FFF2-40B4-BE49-F238E27FC236}">
                <a16:creationId xmlns:a16="http://schemas.microsoft.com/office/drawing/2014/main" id="{A16BF7EA-9E69-43AA-AA25-8E4952411D72}"/>
              </a:ext>
            </a:extLst>
          </p:cNvPr>
          <p:cNvSpPr/>
          <p:nvPr userDrawn="1"/>
        </p:nvSpPr>
        <p:spPr>
          <a:xfrm>
            <a:off x="0" y="-8027"/>
            <a:ext cx="12192000" cy="121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abgerundete Ecken 7">
            <a:extLst>
              <a:ext uri="{FF2B5EF4-FFF2-40B4-BE49-F238E27FC236}">
                <a16:creationId xmlns:a16="http://schemas.microsoft.com/office/drawing/2014/main" id="{542946C2-1299-46A5-9EF2-19DADE93A95F}"/>
              </a:ext>
            </a:extLst>
          </p:cNvPr>
          <p:cNvSpPr/>
          <p:nvPr userDrawn="1"/>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Navigation</a:t>
            </a:r>
          </a:p>
        </p:txBody>
      </p:sp>
    </p:spTree>
    <p:extLst>
      <p:ext uri="{BB962C8B-B14F-4D97-AF65-F5344CB8AC3E}">
        <p14:creationId xmlns:p14="http://schemas.microsoft.com/office/powerpoint/2010/main" val="310702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614A9-D9D8-4B52-9BD8-B78FCFA3EA68}"/>
              </a:ext>
            </a:extLst>
          </p:cNvPr>
          <p:cNvSpPr>
            <a:spLocks noGrp="1"/>
          </p:cNvSpPr>
          <p:nvPr>
            <p:ph type="title"/>
          </p:nvPr>
        </p:nvSpPr>
        <p:spPr>
          <a:xfrm>
            <a:off x="862451" y="97226"/>
            <a:ext cx="7902858" cy="504000"/>
          </a:xfrm>
        </p:spPr>
        <p:txBody>
          <a:bodyPr/>
          <a:lstStyle/>
          <a:p>
            <a:r>
              <a:rPr lang="de-DE"/>
              <a:t>Mastertitelformat bearbeiten</a:t>
            </a:r>
          </a:p>
        </p:txBody>
      </p:sp>
      <p:sp>
        <p:nvSpPr>
          <p:cNvPr id="3" name="Inhaltsplatzhalter 2">
            <a:extLst>
              <a:ext uri="{FF2B5EF4-FFF2-40B4-BE49-F238E27FC236}">
                <a16:creationId xmlns:a16="http://schemas.microsoft.com/office/drawing/2014/main" id="{227DD4E1-2953-4AC8-B770-ADE67159F800}"/>
              </a:ext>
            </a:extLst>
          </p:cNvPr>
          <p:cNvSpPr>
            <a:spLocks noGrp="1"/>
          </p:cNvSpPr>
          <p:nvPr>
            <p:ph idx="1"/>
          </p:nvPr>
        </p:nvSpPr>
        <p:spPr/>
        <p:txBody>
          <a:bodyPr/>
          <a:lstStyle/>
          <a:p>
            <a:pPr lvl="0"/>
            <a:r>
              <a:rPr lang="de-DE" dirty="0"/>
              <a:t>Mastertextformat bearbeiten</a:t>
            </a:r>
          </a:p>
          <a:p>
            <a:pPr lvl="1"/>
            <a:r>
              <a:rPr lang="de-DE" dirty="0"/>
              <a:t>Zweite Ebene</a:t>
            </a:r>
          </a:p>
        </p:txBody>
      </p:sp>
      <p:sp>
        <p:nvSpPr>
          <p:cNvPr id="7" name="Foliennummernplatzhalter 5">
            <a:extLst>
              <a:ext uri="{FF2B5EF4-FFF2-40B4-BE49-F238E27FC236}">
                <a16:creationId xmlns:a16="http://schemas.microsoft.com/office/drawing/2014/main" id="{2840E5EF-6E5E-4B22-9D47-1B013A4A7511}"/>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0" name="Textplatzhalter 12">
            <a:extLst>
              <a:ext uri="{FF2B5EF4-FFF2-40B4-BE49-F238E27FC236}">
                <a16:creationId xmlns:a16="http://schemas.microsoft.com/office/drawing/2014/main" id="{169B5081-F331-4EBA-AA89-677FF7D5E987}"/>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236736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CAC94-4567-49FD-88EC-FF50A030EA30}"/>
              </a:ext>
            </a:extLst>
          </p:cNvPr>
          <p:cNvSpPr>
            <a:spLocks noGrp="1"/>
          </p:cNvSpPr>
          <p:nvPr>
            <p:ph type="title"/>
          </p:nvPr>
        </p:nvSpPr>
        <p:spPr>
          <a:xfrm>
            <a:off x="954815" y="132512"/>
            <a:ext cx="7902858" cy="504000"/>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FBD349CE-4E41-4A5C-B20C-6C807995535F}"/>
              </a:ext>
            </a:extLst>
          </p:cNvPr>
          <p:cNvSpPr>
            <a:spLocks noGrp="1"/>
          </p:cNvSpPr>
          <p:nvPr>
            <p:ph sz="half" idx="1"/>
          </p:nvPr>
        </p:nvSpPr>
        <p:spPr>
          <a:xfrm>
            <a:off x="189186" y="924910"/>
            <a:ext cx="5830614" cy="5475890"/>
          </a:xfrm>
        </p:spPr>
        <p:txBody>
          <a:bodyPr/>
          <a:lstStyle/>
          <a:p>
            <a:pPr lvl="0"/>
            <a:r>
              <a:rPr lang="de-DE" dirty="0"/>
              <a:t>Mastertextformat bearbeiten</a:t>
            </a:r>
          </a:p>
          <a:p>
            <a:pPr lvl="1"/>
            <a:r>
              <a:rPr lang="de-DE" dirty="0"/>
              <a:t>Zweite Ebene</a:t>
            </a:r>
          </a:p>
        </p:txBody>
      </p:sp>
      <p:sp>
        <p:nvSpPr>
          <p:cNvPr id="4" name="Inhaltsplatzhalter 3">
            <a:extLst>
              <a:ext uri="{FF2B5EF4-FFF2-40B4-BE49-F238E27FC236}">
                <a16:creationId xmlns:a16="http://schemas.microsoft.com/office/drawing/2014/main" id="{47DD609C-C2D7-41F1-87A8-229808926120}"/>
              </a:ext>
            </a:extLst>
          </p:cNvPr>
          <p:cNvSpPr>
            <a:spLocks noGrp="1"/>
          </p:cNvSpPr>
          <p:nvPr>
            <p:ph sz="half" idx="2"/>
          </p:nvPr>
        </p:nvSpPr>
        <p:spPr>
          <a:xfrm>
            <a:off x="6172200" y="924910"/>
            <a:ext cx="5795172" cy="5475890"/>
          </a:xfrm>
        </p:spPr>
        <p:txBody>
          <a:bodyPr/>
          <a:lstStyle/>
          <a:p>
            <a:pPr lvl="0"/>
            <a:r>
              <a:rPr lang="de-DE" dirty="0"/>
              <a:t>Mastertextformat bearbeiten</a:t>
            </a:r>
          </a:p>
          <a:p>
            <a:pPr lvl="1"/>
            <a:r>
              <a:rPr lang="de-DE" dirty="0"/>
              <a:t>Zweite Ebene</a:t>
            </a:r>
          </a:p>
        </p:txBody>
      </p:sp>
      <p:sp>
        <p:nvSpPr>
          <p:cNvPr id="9" name="Foliennummernplatzhalter 5">
            <a:extLst>
              <a:ext uri="{FF2B5EF4-FFF2-40B4-BE49-F238E27FC236}">
                <a16:creationId xmlns:a16="http://schemas.microsoft.com/office/drawing/2014/main" id="{DB36124C-7041-40A4-96B0-3B932BE0E093}"/>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3" name="Textplatzhalter 12">
            <a:extLst>
              <a:ext uri="{FF2B5EF4-FFF2-40B4-BE49-F238E27FC236}">
                <a16:creationId xmlns:a16="http://schemas.microsoft.com/office/drawing/2014/main" id="{483C9599-7AFB-41CC-A829-793E0ACC6845}"/>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86613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B1D07-A317-40DC-904D-FFA9D2BF9D75}"/>
              </a:ext>
            </a:extLst>
          </p:cNvPr>
          <p:cNvSpPr>
            <a:spLocks noGrp="1"/>
          </p:cNvSpPr>
          <p:nvPr>
            <p:ph type="title"/>
          </p:nvPr>
        </p:nvSpPr>
        <p:spPr>
          <a:xfrm>
            <a:off x="954814" y="132512"/>
            <a:ext cx="7921331" cy="504000"/>
          </a:xfrm>
        </p:spPr>
        <p:txBody>
          <a:bodyPr/>
          <a:lstStyle/>
          <a:p>
            <a:r>
              <a:rPr lang="de-DE"/>
              <a:t>Mastertitelformat bearbeiten</a:t>
            </a:r>
          </a:p>
        </p:txBody>
      </p:sp>
      <p:sp>
        <p:nvSpPr>
          <p:cNvPr id="6" name="Foliennummernplatzhalter 5">
            <a:extLst>
              <a:ext uri="{FF2B5EF4-FFF2-40B4-BE49-F238E27FC236}">
                <a16:creationId xmlns:a16="http://schemas.microsoft.com/office/drawing/2014/main" id="{449C07EC-0A56-42F7-93B4-F3E5FF83610D}"/>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8" name="Textplatzhalter 12">
            <a:extLst>
              <a:ext uri="{FF2B5EF4-FFF2-40B4-BE49-F238E27FC236}">
                <a16:creationId xmlns:a16="http://schemas.microsoft.com/office/drawing/2014/main" id="{E9F8195F-514F-4121-87E1-5951ACAD0C23}"/>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211859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ABCD65A-2C65-4ECB-B843-BEFA8C03EA4D}"/>
              </a:ext>
            </a:extLst>
          </p:cNvPr>
          <p:cNvSpPr/>
          <p:nvPr userDrawn="1"/>
        </p:nvSpPr>
        <p:spPr>
          <a:xfrm>
            <a:off x="0" y="6593274"/>
            <a:ext cx="12192000" cy="288000"/>
          </a:xfrm>
          <a:prstGeom prst="rect">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845C07F7-2E6A-4BCF-8A84-662E62A5E6A4}"/>
              </a:ext>
            </a:extLst>
          </p:cNvPr>
          <p:cNvSpPr>
            <a:spLocks noGrp="1"/>
          </p:cNvSpPr>
          <p:nvPr>
            <p:ph type="title"/>
          </p:nvPr>
        </p:nvSpPr>
        <p:spPr>
          <a:xfrm>
            <a:off x="954815" y="132512"/>
            <a:ext cx="6586842" cy="504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A6C3B32-9CDA-4DE4-A6FA-6084A993A8F6}"/>
              </a:ext>
            </a:extLst>
          </p:cNvPr>
          <p:cNvSpPr>
            <a:spLocks noGrp="1"/>
          </p:cNvSpPr>
          <p:nvPr>
            <p:ph type="body" idx="1"/>
          </p:nvPr>
        </p:nvSpPr>
        <p:spPr>
          <a:xfrm>
            <a:off x="178676" y="892788"/>
            <a:ext cx="11788696" cy="555133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p:txBody>
      </p:sp>
      <p:sp>
        <p:nvSpPr>
          <p:cNvPr id="7" name="Textfeld 6">
            <a:extLst>
              <a:ext uri="{FF2B5EF4-FFF2-40B4-BE49-F238E27FC236}">
                <a16:creationId xmlns:a16="http://schemas.microsoft.com/office/drawing/2014/main" id="{B2A6F148-36B9-4688-A75C-51562723EDD4}"/>
              </a:ext>
            </a:extLst>
          </p:cNvPr>
          <p:cNvSpPr txBox="1"/>
          <p:nvPr userDrawn="1"/>
        </p:nvSpPr>
        <p:spPr>
          <a:xfrm>
            <a:off x="306815" y="6596219"/>
            <a:ext cx="1296000" cy="288000"/>
          </a:xfrm>
          <a:prstGeom prst="rect">
            <a:avLst/>
          </a:prstGeom>
          <a:noFill/>
        </p:spPr>
        <p:txBody>
          <a:bodyPr wrap="square" rtlCol="0">
            <a:spAutoFit/>
          </a:bodyPr>
          <a:lstStyle/>
          <a:p>
            <a:r>
              <a:rPr lang="de-DE" sz="1200" dirty="0">
                <a:solidFill>
                  <a:schemeClr val="bg1"/>
                </a:solidFill>
                <a:effectLst>
                  <a:outerShdw blurRad="50800" dist="38100" dir="2700000" algn="tl" rotWithShape="0">
                    <a:prstClr val="black">
                      <a:alpha val="40000"/>
                    </a:prstClr>
                  </a:outerShdw>
                </a:effectLst>
              </a:rPr>
              <a:t>© BUKO Segelflug</a:t>
            </a:r>
          </a:p>
        </p:txBody>
      </p:sp>
      <p:cxnSp>
        <p:nvCxnSpPr>
          <p:cNvPr id="9" name="Gerader Verbinder 8">
            <a:extLst>
              <a:ext uri="{FF2B5EF4-FFF2-40B4-BE49-F238E27FC236}">
                <a16:creationId xmlns:a16="http://schemas.microsoft.com/office/drawing/2014/main" id="{A9989FB3-161B-4989-8896-3B0586CB16CC}"/>
              </a:ext>
            </a:extLst>
          </p:cNvPr>
          <p:cNvCxnSpPr>
            <a:cxnSpLocks/>
          </p:cNvCxnSpPr>
          <p:nvPr userDrawn="1"/>
        </p:nvCxnSpPr>
        <p:spPr>
          <a:xfrm>
            <a:off x="0" y="6593274"/>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Text enthält.&#10;&#10;Automatisch generierte Beschreibung">
            <a:extLst>
              <a:ext uri="{FF2B5EF4-FFF2-40B4-BE49-F238E27FC236}">
                <a16:creationId xmlns:a16="http://schemas.microsoft.com/office/drawing/2014/main" id="{0BCAD85F-347B-4CB1-A19C-9322E36E3FF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61478"/>
          <a:stretch/>
        </p:blipFill>
        <p:spPr>
          <a:xfrm>
            <a:off x="91049" y="15929"/>
            <a:ext cx="863766" cy="696169"/>
          </a:xfrm>
          <a:prstGeom prst="rect">
            <a:avLst/>
          </a:prstGeom>
        </p:spPr>
      </p:pic>
      <p:sp>
        <p:nvSpPr>
          <p:cNvPr id="12" name="Rechteck: abgerundete Ecken 11">
            <a:extLst>
              <a:ext uri="{FF2B5EF4-FFF2-40B4-BE49-F238E27FC236}">
                <a16:creationId xmlns:a16="http://schemas.microsoft.com/office/drawing/2014/main" id="{2F4365EF-E401-4AD6-9A42-F6FBA3A45F79}"/>
              </a:ext>
            </a:extLst>
          </p:cNvPr>
          <p:cNvSpPr/>
          <p:nvPr userDrawn="1"/>
        </p:nvSpPr>
        <p:spPr>
          <a:xfrm>
            <a:off x="8774545" y="103352"/>
            <a:ext cx="1360846"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800" dirty="0">
                <a:effectLst>
                  <a:outerShdw blurRad="50800" dist="38100" dir="2700000" algn="tl" rotWithShape="0">
                    <a:prstClr val="black">
                      <a:alpha val="40000"/>
                    </a:prstClr>
                  </a:outerShdw>
                </a:effectLst>
                <a:latin typeface="Arial Rounded MT Bold" panose="020F0704030504030204" pitchFamily="34" charset="0"/>
              </a:rPr>
              <a:t>NAV</a:t>
            </a:r>
          </a:p>
        </p:txBody>
      </p:sp>
      <p:sp>
        <p:nvSpPr>
          <p:cNvPr id="13" name="Rechteck: abgerundete Ecken 12">
            <a:extLst>
              <a:ext uri="{FF2B5EF4-FFF2-40B4-BE49-F238E27FC236}">
                <a16:creationId xmlns:a16="http://schemas.microsoft.com/office/drawing/2014/main" id="{D3CFB5E0-5E15-488C-9576-0F223EAD510D}"/>
              </a:ext>
            </a:extLst>
          </p:cNvPr>
          <p:cNvSpPr/>
          <p:nvPr userDrawn="1"/>
        </p:nvSpPr>
        <p:spPr>
          <a:xfrm>
            <a:off x="10276774" y="103352"/>
            <a:ext cx="1915226"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dirty="0">
                <a:effectLst>
                  <a:outerShdw blurRad="50800" dist="38100" dir="2700000" algn="tl" rotWithShape="0">
                    <a:prstClr val="black">
                      <a:alpha val="40000"/>
                    </a:prstClr>
                  </a:outerShdw>
                </a:effectLst>
              </a:rPr>
              <a:t>Segelflugtheorie SFCL</a:t>
            </a:r>
          </a:p>
          <a:p>
            <a:pPr algn="l"/>
            <a:r>
              <a:rPr lang="de-DE" sz="1400" dirty="0">
                <a:effectLst>
                  <a:outerShdw blurRad="50800" dist="38100" dir="2700000" algn="tl" rotWithShape="0">
                    <a:prstClr val="black">
                      <a:alpha val="40000"/>
                    </a:prstClr>
                  </a:outerShdw>
                </a:effectLst>
                <a:latin typeface="Arial Rounded MT Bold" panose="020F0704030504030204" pitchFamily="34" charset="0"/>
              </a:rPr>
              <a:t>Navigation</a:t>
            </a:r>
          </a:p>
        </p:txBody>
      </p:sp>
      <p:sp>
        <p:nvSpPr>
          <p:cNvPr id="14" name="Foliennummernplatzhalter 5">
            <a:extLst>
              <a:ext uri="{FF2B5EF4-FFF2-40B4-BE49-F238E27FC236}">
                <a16:creationId xmlns:a16="http://schemas.microsoft.com/office/drawing/2014/main" id="{DB51A1B0-2D75-497E-B002-E6BAD5BFE045}"/>
              </a:ext>
            </a:extLst>
          </p:cNvPr>
          <p:cNvSpPr>
            <a:spLocks noGrp="1"/>
          </p:cNvSpPr>
          <p:nvPr>
            <p:ph type="sldNum" sz="quarter" idx="4"/>
          </p:nvPr>
        </p:nvSpPr>
        <p:spPr>
          <a:xfrm>
            <a:off x="11480233" y="6570000"/>
            <a:ext cx="540000" cy="288000"/>
          </a:xfrm>
          <a:prstGeom prst="rect">
            <a:avLst/>
          </a:prstGeom>
        </p:spPr>
        <p:txBody>
          <a:bodyPr/>
          <a:lstStyle>
            <a:lvl1pPr>
              <a:defRPr sz="1200">
                <a:solidFill>
                  <a:schemeClr val="bg1"/>
                </a:solidFill>
                <a:effectLst>
                  <a:outerShdw blurRad="50800" dist="38100" dir="2700000" algn="tl" rotWithShape="0">
                    <a:prstClr val="black">
                      <a:alpha val="40000"/>
                    </a:prstClr>
                  </a:outerShdw>
                </a:effectLst>
              </a:defRPr>
            </a:lvl1pPr>
          </a:lstStyle>
          <a:p>
            <a:fld id="{1BAF13B1-D0BA-4A19-B609-64C08BFDA19E}" type="slidenum">
              <a:rPr lang="de-DE" smtClean="0"/>
              <a:pPr/>
              <a:t>‹Nr.›</a:t>
            </a:fld>
            <a:endParaRPr lang="de-DE" dirty="0"/>
          </a:p>
        </p:txBody>
      </p:sp>
      <p:cxnSp>
        <p:nvCxnSpPr>
          <p:cNvPr id="15" name="Gerader Verbinder 14">
            <a:extLst>
              <a:ext uri="{FF2B5EF4-FFF2-40B4-BE49-F238E27FC236}">
                <a16:creationId xmlns:a16="http://schemas.microsoft.com/office/drawing/2014/main" id="{702BE076-1037-4FB3-A5DA-6C5FD657D0C3}"/>
              </a:ext>
            </a:extLst>
          </p:cNvPr>
          <p:cNvCxnSpPr>
            <a:cxnSpLocks/>
          </p:cNvCxnSpPr>
          <p:nvPr userDrawn="1"/>
        </p:nvCxnSpPr>
        <p:spPr>
          <a:xfrm>
            <a:off x="0" y="710131"/>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C486E684-9E51-4D4C-9F4D-4215507024FF}"/>
              </a:ext>
            </a:extLst>
          </p:cNvPr>
          <p:cNvSpPr/>
          <p:nvPr userDrawn="1"/>
        </p:nvSpPr>
        <p:spPr>
          <a:xfrm>
            <a:off x="11967372" y="103351"/>
            <a:ext cx="224628" cy="504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0215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ctr" defTabSz="914400" rtl="0" eaLnBrk="1" latinLnBrk="0" hangingPunct="1">
        <a:lnSpc>
          <a:spcPct val="90000"/>
        </a:lnSpc>
        <a:spcBef>
          <a:spcPct val="0"/>
        </a:spcBef>
        <a:buNone/>
        <a:defRPr sz="3600" kern="1200">
          <a:solidFill>
            <a:srgbClr val="2B88D9"/>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segelfliegengrundausbildung.de/images/navigatie/Navigation/9.3.3.3.JP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7.jp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1.jp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46.gif"/></Relationships>
</file>

<file path=ppt/slides/_rels/slide32.xml.rels><?xml version="1.0" encoding="UTF-8" standalone="yes"?>
<Relationships xmlns="http://schemas.openxmlformats.org/package/2006/relationships"><Relationship Id="rId3" Type="http://schemas.openxmlformats.org/officeDocument/2006/relationships/hyperlink" Target="https://de.wikipedia.org/wiki/World_Geodetic_System_1984"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gif"/></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de.wikipedia.org/wiki/Flugsicheru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segelfliegengrundausbildung.de/images/navigatie/Navigation/9.3.1.3.JP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www.segelfliegengrundausbildung.de/images/navigatie/Navigation/9.3.1.4.JP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s://www.segelfliegengrundausbildung.de/images/navigatie/Navigation/9.3.1.5.JP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884A4F68-ED5A-4FF4-8D2A-D2E64660729D}"/>
              </a:ext>
            </a:extLst>
          </p:cNvPr>
          <p:cNvSpPr/>
          <p:nvPr/>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Navigation Teil 2</a:t>
            </a:r>
          </a:p>
        </p:txBody>
      </p:sp>
      <p:pic>
        <p:nvPicPr>
          <p:cNvPr id="6" name="Grafik 5" descr="Ein Bild, das Text enthält.&#10;&#10;Automatisch generierte Beschreibung">
            <a:extLst>
              <a:ext uri="{FF2B5EF4-FFF2-40B4-BE49-F238E27FC236}">
                <a16:creationId xmlns:a16="http://schemas.microsoft.com/office/drawing/2014/main" id="{9486641D-FD6D-4834-B209-3534F1D283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261"/>
          <a:stretch/>
        </p:blipFill>
        <p:spPr>
          <a:xfrm>
            <a:off x="3607299" y="1973866"/>
            <a:ext cx="5266568" cy="4332784"/>
          </a:xfrm>
          <a:prstGeom prst="rect">
            <a:avLst/>
          </a:prstGeom>
        </p:spPr>
      </p:pic>
      <p:sp>
        <p:nvSpPr>
          <p:cNvPr id="7" name="Foliennummernplatzhalter 6">
            <a:extLst>
              <a:ext uri="{FF2B5EF4-FFF2-40B4-BE49-F238E27FC236}">
                <a16:creationId xmlns:a16="http://schemas.microsoft.com/office/drawing/2014/main" id="{84239DEF-2EBC-47CA-A8AD-CCF7B7385CF4}"/>
              </a:ext>
            </a:extLst>
          </p:cNvPr>
          <p:cNvSpPr>
            <a:spLocks noGrp="1"/>
          </p:cNvSpPr>
          <p:nvPr>
            <p:ph type="sldNum" sz="quarter" idx="12"/>
          </p:nvPr>
        </p:nvSpPr>
        <p:spPr/>
        <p:txBody>
          <a:bodyPr/>
          <a:lstStyle/>
          <a:p>
            <a:fld id="{1BAF13B1-D0BA-4A19-B609-64C08BFDA19E}" type="slidenum">
              <a:rPr lang="de-DE" smtClean="0"/>
              <a:t>1</a:t>
            </a:fld>
            <a:endParaRPr lang="de-DE" dirty="0"/>
          </a:p>
        </p:txBody>
      </p:sp>
      <p:sp>
        <p:nvSpPr>
          <p:cNvPr id="8" name="Textfeld 7">
            <a:extLst>
              <a:ext uri="{FF2B5EF4-FFF2-40B4-BE49-F238E27FC236}">
                <a16:creationId xmlns:a16="http://schemas.microsoft.com/office/drawing/2014/main" id="{07C14296-35F9-4C5A-9585-D8A282AC9742}"/>
              </a:ext>
            </a:extLst>
          </p:cNvPr>
          <p:cNvSpPr txBox="1"/>
          <p:nvPr/>
        </p:nvSpPr>
        <p:spPr>
          <a:xfrm>
            <a:off x="9745737" y="6581001"/>
            <a:ext cx="1354654" cy="276999"/>
          </a:xfrm>
          <a:prstGeom prst="rect">
            <a:avLst/>
          </a:prstGeom>
          <a:noFill/>
        </p:spPr>
        <p:txBody>
          <a:bodyPr wrap="square" rtlCol="0">
            <a:spAutoFit/>
          </a:bodyPr>
          <a:lstStyle/>
          <a:p>
            <a:r>
              <a:rPr lang="de-DE" sz="1200" dirty="0">
                <a:solidFill>
                  <a:schemeClr val="bg1"/>
                </a:solidFill>
              </a:rPr>
              <a:t>Rev 2, 13.01.2025</a:t>
            </a:r>
          </a:p>
        </p:txBody>
      </p:sp>
    </p:spTree>
    <p:extLst>
      <p:ext uri="{BB962C8B-B14F-4D97-AF65-F5344CB8AC3E}">
        <p14:creationId xmlns:p14="http://schemas.microsoft.com/office/powerpoint/2010/main" val="166720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9.3.3 ICAO Karte</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normAutofit lnSpcReduction="10000"/>
          </a:bodyPr>
          <a:lstStyle/>
          <a:p>
            <a:r>
              <a:rPr lang="de-DE" dirty="0"/>
              <a:t>ICAO Kartensatz Deutschland</a:t>
            </a:r>
          </a:p>
          <a:p>
            <a:r>
              <a:rPr lang="de-DE" dirty="0"/>
              <a:t>Bezugsbreitenkreise 50° &amp; 54° N</a:t>
            </a:r>
          </a:p>
          <a:p>
            <a:r>
              <a:rPr lang="de-DE" dirty="0"/>
              <a:t>Geodätisches Format: WGS 84</a:t>
            </a:r>
          </a:p>
          <a:p>
            <a:r>
              <a:rPr lang="de-DE" dirty="0"/>
              <a:t>Maßstab 1 : 500 000     1cm = 5 Km</a:t>
            </a:r>
          </a:p>
          <a:p>
            <a:r>
              <a:rPr lang="de-DE" dirty="0"/>
              <a:t>Legende:  Rechts auf der Karte sowie Rückseite</a:t>
            </a:r>
          </a:p>
          <a:p>
            <a:r>
              <a:rPr lang="de-DE" dirty="0"/>
              <a:t>Rückseite</a:t>
            </a:r>
          </a:p>
          <a:p>
            <a:pPr marL="457200" lvl="1" indent="0">
              <a:buNone/>
            </a:pPr>
            <a:r>
              <a:rPr lang="de-DE" dirty="0"/>
              <a:t>ATIS Frequenzen</a:t>
            </a:r>
          </a:p>
          <a:p>
            <a:pPr marL="457200" lvl="1" indent="0">
              <a:buNone/>
            </a:pPr>
            <a:r>
              <a:rPr lang="de-DE" dirty="0"/>
              <a:t>VFR Transponderschaltung, Halbkreisflughöhen, Höhenmessereinstellungen</a:t>
            </a:r>
          </a:p>
          <a:p>
            <a:pPr marL="457200" lvl="1" indent="0">
              <a:buNone/>
            </a:pPr>
            <a:r>
              <a:rPr lang="de-DE" dirty="0"/>
              <a:t>Luftraumstruktur</a:t>
            </a:r>
          </a:p>
          <a:p>
            <a:pPr marL="457200" lvl="1" indent="0">
              <a:buNone/>
            </a:pPr>
            <a:r>
              <a:rPr lang="de-DE" dirty="0"/>
              <a:t>Maximum Elevation Figure</a:t>
            </a:r>
          </a:p>
          <a:p>
            <a:pPr marL="457200" lvl="1" indent="0">
              <a:buNone/>
            </a:pPr>
            <a:r>
              <a:rPr lang="de-DE" dirty="0"/>
              <a:t>Lichtsignale</a:t>
            </a:r>
          </a:p>
          <a:p>
            <a:pPr marL="457200" lvl="1" indent="0">
              <a:buNone/>
            </a:pPr>
            <a:r>
              <a:rPr lang="de-DE" dirty="0"/>
              <a:t>Meldepunkte für Grenzüberflug</a:t>
            </a:r>
          </a:p>
          <a:p>
            <a:pPr marL="457200" lvl="1" indent="0">
              <a:buNone/>
            </a:pPr>
            <a:r>
              <a:rPr lang="de-DE" dirty="0"/>
              <a:t>Umrechnungstabelle ft / Meter</a:t>
            </a:r>
          </a:p>
          <a:p>
            <a:pPr marL="457200" lvl="1" indent="0">
              <a:buNone/>
            </a:pPr>
            <a:r>
              <a:rPr lang="de-DE" dirty="0"/>
              <a:t>Maßstabslineal</a:t>
            </a:r>
          </a:p>
          <a:p>
            <a:pPr marL="457200" lvl="1" indent="0">
              <a:buNone/>
            </a:pPr>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10</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9.3 Luftfahrtkarten</a:t>
            </a:r>
          </a:p>
        </p:txBody>
      </p:sp>
      <p:pic>
        <p:nvPicPr>
          <p:cNvPr id="8" name="Inhaltsplatzhalter 7" descr="9.3.1.6"/>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66601" y="925513"/>
            <a:ext cx="3875511" cy="5475287"/>
          </a:xfrm>
          <a:prstGeom prst="rect">
            <a:avLst/>
          </a:prstGeom>
          <a:noFill/>
          <a:ln>
            <a:noFill/>
          </a:ln>
        </p:spPr>
      </p:pic>
    </p:spTree>
    <p:extLst>
      <p:ext uri="{BB962C8B-B14F-4D97-AF65-F5344CB8AC3E}">
        <p14:creationId xmlns:p14="http://schemas.microsoft.com/office/powerpoint/2010/main" val="154460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9.3.3 ICAO Karte</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172200" y="2576944"/>
            <a:ext cx="5795172" cy="3823855"/>
          </a:xfrm>
        </p:spPr>
        <p:txBody>
          <a:bodyPr/>
          <a:lstStyle/>
          <a:p>
            <a:r>
              <a:rPr lang="de-DE" dirty="0"/>
              <a:t>Die Legende der ICAO Karte enthält sehr viel wichtige Informationen und Hilfen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11</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9.3 Luftfahrtkarten</a:t>
            </a:r>
          </a:p>
        </p:txBody>
      </p:sp>
      <p:pic>
        <p:nvPicPr>
          <p:cNvPr id="7" name="Inhaltsplatzhalt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3672" y="925513"/>
            <a:ext cx="4861369" cy="5475287"/>
          </a:xfrm>
        </p:spPr>
      </p:pic>
    </p:spTree>
    <p:extLst>
      <p:ext uri="{BB962C8B-B14F-4D97-AF65-F5344CB8AC3E}">
        <p14:creationId xmlns:p14="http://schemas.microsoft.com/office/powerpoint/2010/main" val="324913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9.3.3 ICAO Karte</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5107745" y="1377538"/>
            <a:ext cx="3215863" cy="5004087"/>
          </a:xfrm>
        </p:spPr>
        <p:txBody>
          <a:bodyPr>
            <a:normAutofit/>
          </a:bodyPr>
          <a:lstStyle/>
          <a:p>
            <a:pPr marL="0" indent="0">
              <a:buNone/>
              <a:tabLst>
                <a:tab pos="1257300" algn="l"/>
              </a:tabLst>
            </a:pPr>
            <a:r>
              <a:rPr lang="de-DE" sz="1200" dirty="0"/>
              <a:t>Luftraum A (In Deutschland nicht vorhanden)</a:t>
            </a:r>
          </a:p>
          <a:p>
            <a:pPr marL="0" indent="0">
              <a:buNone/>
              <a:tabLst>
                <a:tab pos="1257300" algn="l"/>
              </a:tabLst>
            </a:pPr>
            <a:endParaRPr lang="de-DE" sz="1200" dirty="0"/>
          </a:p>
          <a:p>
            <a:pPr marL="0" indent="0">
              <a:buNone/>
              <a:tabLst>
                <a:tab pos="1257300" algn="l"/>
              </a:tabLst>
            </a:pPr>
            <a:r>
              <a:rPr lang="de-DE" sz="1200" dirty="0"/>
              <a:t>Luftraum B,C,D</a:t>
            </a:r>
          </a:p>
          <a:p>
            <a:pPr marL="0" indent="0">
              <a:buNone/>
              <a:tabLst>
                <a:tab pos="1257300" algn="l"/>
              </a:tabLst>
            </a:pPr>
            <a:endParaRPr lang="de-DE" sz="1200" dirty="0"/>
          </a:p>
          <a:p>
            <a:pPr marL="0" indent="0">
              <a:buNone/>
              <a:tabLst>
                <a:tab pos="1257300" algn="l"/>
              </a:tabLst>
            </a:pPr>
            <a:r>
              <a:rPr lang="de-DE" sz="1200" dirty="0"/>
              <a:t>Luftraum E</a:t>
            </a:r>
          </a:p>
          <a:p>
            <a:pPr marL="0" indent="0">
              <a:buNone/>
              <a:tabLst>
                <a:tab pos="1257300" algn="l"/>
              </a:tabLst>
            </a:pPr>
            <a:endParaRPr lang="de-DE" sz="1200" dirty="0"/>
          </a:p>
          <a:p>
            <a:pPr marL="0" indent="0">
              <a:buNone/>
              <a:tabLst>
                <a:tab pos="1257300" algn="l"/>
              </a:tabLst>
            </a:pPr>
            <a:r>
              <a:rPr lang="de-DE" sz="1200" dirty="0"/>
              <a:t>Kontrollzone (CTR)</a:t>
            </a:r>
          </a:p>
          <a:p>
            <a:pPr marL="0" indent="0">
              <a:buNone/>
              <a:tabLst>
                <a:tab pos="1257300" algn="l"/>
              </a:tabLst>
            </a:pPr>
            <a:endParaRPr lang="de-DE" sz="1200" dirty="0"/>
          </a:p>
          <a:p>
            <a:pPr marL="0" indent="0">
              <a:buNone/>
              <a:tabLst>
                <a:tab pos="1257300" algn="l"/>
              </a:tabLst>
            </a:pPr>
            <a:r>
              <a:rPr lang="de-DE" sz="1200" dirty="0"/>
              <a:t>Gebiet mit Funkkommunikationspflicht(RMZ)</a:t>
            </a:r>
          </a:p>
          <a:p>
            <a:pPr marL="0" indent="0">
              <a:buNone/>
              <a:tabLst>
                <a:tab pos="1257300" algn="l"/>
              </a:tabLst>
            </a:pPr>
            <a:endParaRPr lang="de-DE" sz="1200" dirty="0"/>
          </a:p>
          <a:p>
            <a:pPr marL="0" indent="0">
              <a:buNone/>
              <a:tabLst>
                <a:tab pos="1257300" algn="l"/>
              </a:tabLst>
            </a:pPr>
            <a:endParaRPr lang="de-DE" sz="1200" dirty="0"/>
          </a:p>
          <a:p>
            <a:pPr marL="0" indent="0">
              <a:buNone/>
              <a:tabLst>
                <a:tab pos="1257300" algn="l"/>
              </a:tabLst>
            </a:pPr>
            <a:r>
              <a:rPr lang="de-DE" sz="1200" dirty="0"/>
              <a:t>Gebiet mit vorgeschriebener Transponderschaltung (TMZ)</a:t>
            </a:r>
          </a:p>
          <a:p>
            <a:pPr marL="0" indent="0">
              <a:buNone/>
              <a:tabLst>
                <a:tab pos="1257300" algn="l"/>
              </a:tabLst>
            </a:pPr>
            <a:endParaRPr lang="de-DE" sz="1200" dirty="0"/>
          </a:p>
          <a:p>
            <a:pPr marL="0" indent="0">
              <a:buNone/>
              <a:tabLst>
                <a:tab pos="1257300" algn="l"/>
              </a:tabLst>
            </a:pPr>
            <a:r>
              <a:rPr lang="de-DE" sz="1200" dirty="0"/>
              <a:t>Flugplatzverkehrszone (ATZ)</a:t>
            </a:r>
          </a:p>
          <a:p>
            <a:pPr marL="0" indent="0">
              <a:buNone/>
              <a:tabLst>
                <a:tab pos="1257300" algn="l"/>
              </a:tabLst>
            </a:pPr>
            <a:endParaRPr lang="de-DE" sz="14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12</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9.3 Luftfahrtkarten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288225"/>
            <a:ext cx="10096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43" y="2307590"/>
            <a:ext cx="10763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3230829"/>
            <a:ext cx="97155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3874329"/>
            <a:ext cx="65722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49" y="4648200"/>
            <a:ext cx="115252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543" y="5248275"/>
            <a:ext cx="12192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50" y="6029325"/>
            <a:ext cx="3143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0575" y="6076948"/>
            <a:ext cx="3810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Inhaltsplatzhalter 2">
            <a:extLst>
              <a:ext uri="{FF2B5EF4-FFF2-40B4-BE49-F238E27FC236}">
                <a16:creationId xmlns:a16="http://schemas.microsoft.com/office/drawing/2014/main" id="{82D91192-5D50-49E4-B1FC-E421C191A2E5}"/>
              </a:ext>
            </a:extLst>
          </p:cNvPr>
          <p:cNvSpPr txBox="1">
            <a:spLocks/>
          </p:cNvSpPr>
          <p:nvPr/>
        </p:nvSpPr>
        <p:spPr>
          <a:xfrm>
            <a:off x="1504950" y="1591293"/>
            <a:ext cx="2402032" cy="5177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1257300" algn="l"/>
              </a:tabLst>
            </a:pPr>
            <a:r>
              <a:rPr lang="de-DE" sz="1200" dirty="0"/>
              <a:t>Internationaler Flughafen</a:t>
            </a:r>
          </a:p>
          <a:p>
            <a:pPr marL="0" indent="0">
              <a:buFont typeface="Arial" panose="020B0604020202020204" pitchFamily="34" charset="0"/>
              <a:buNone/>
              <a:tabLst>
                <a:tab pos="1257300" algn="l"/>
              </a:tabLst>
            </a:pPr>
            <a:r>
              <a:rPr lang="de-DE" sz="1200" dirty="0"/>
              <a:t>	</a:t>
            </a:r>
          </a:p>
          <a:p>
            <a:pPr marL="0" indent="0">
              <a:buFont typeface="Arial" panose="020B0604020202020204" pitchFamily="34" charset="0"/>
              <a:buNone/>
              <a:tabLst>
                <a:tab pos="1257300" algn="l"/>
              </a:tabLst>
            </a:pPr>
            <a:endParaRPr lang="de-DE" sz="1200" dirty="0"/>
          </a:p>
          <a:p>
            <a:pPr marL="0" indent="0">
              <a:buFont typeface="Arial" panose="020B0604020202020204" pitchFamily="34" charset="0"/>
              <a:buNone/>
              <a:tabLst>
                <a:tab pos="1257300" algn="l"/>
              </a:tabLst>
            </a:pPr>
            <a:r>
              <a:rPr lang="de-DE" sz="1200" dirty="0"/>
              <a:t>Flughafen bzw. Landeplatz IFR</a:t>
            </a:r>
          </a:p>
          <a:p>
            <a:pPr marL="0" indent="0">
              <a:buFont typeface="Arial" panose="020B0604020202020204" pitchFamily="34" charset="0"/>
              <a:buNone/>
              <a:tabLst>
                <a:tab pos="1257300" algn="l"/>
              </a:tabLst>
            </a:pPr>
            <a:endParaRPr lang="de-DE" sz="1200" dirty="0"/>
          </a:p>
          <a:p>
            <a:pPr marL="0" indent="0">
              <a:buFont typeface="Arial" panose="020B0604020202020204" pitchFamily="34" charset="0"/>
              <a:buNone/>
              <a:tabLst>
                <a:tab pos="1257300" algn="l"/>
              </a:tabLst>
            </a:pPr>
            <a:endParaRPr lang="de-DE" sz="1200" dirty="0"/>
          </a:p>
          <a:p>
            <a:pPr marL="0" indent="0">
              <a:buFont typeface="Arial" panose="020B0604020202020204" pitchFamily="34" charset="0"/>
              <a:buNone/>
              <a:tabLst>
                <a:tab pos="1257300" algn="l"/>
              </a:tabLst>
            </a:pPr>
            <a:r>
              <a:rPr lang="de-DE" sz="1200" dirty="0"/>
              <a:t>Militärflugplatz</a:t>
            </a:r>
          </a:p>
          <a:p>
            <a:pPr marL="0" indent="0">
              <a:buFont typeface="Arial" panose="020B0604020202020204" pitchFamily="34" charset="0"/>
              <a:buNone/>
              <a:tabLst>
                <a:tab pos="1257300" algn="l"/>
              </a:tabLst>
            </a:pPr>
            <a:endParaRPr lang="de-DE" sz="1200" dirty="0"/>
          </a:p>
          <a:p>
            <a:pPr marL="0" indent="0">
              <a:buFont typeface="Arial" panose="020B0604020202020204" pitchFamily="34" charset="0"/>
              <a:buNone/>
              <a:tabLst>
                <a:tab pos="1257300" algn="l"/>
              </a:tabLst>
            </a:pPr>
            <a:r>
              <a:rPr lang="de-DE" sz="1200" dirty="0"/>
              <a:t>Landplatz (Zivil/Militär</a:t>
            </a:r>
          </a:p>
          <a:p>
            <a:pPr marL="0" indent="0">
              <a:buFont typeface="Arial" panose="020B0604020202020204" pitchFamily="34" charset="0"/>
              <a:buNone/>
              <a:tabLst>
                <a:tab pos="1257300" algn="l"/>
              </a:tabLst>
            </a:pPr>
            <a:endParaRPr lang="de-DE" sz="300" dirty="0"/>
          </a:p>
          <a:p>
            <a:pPr marL="0" indent="0">
              <a:buFont typeface="Arial" panose="020B0604020202020204" pitchFamily="34" charset="0"/>
              <a:buNone/>
              <a:tabLst>
                <a:tab pos="1257300" algn="l"/>
              </a:tabLst>
            </a:pPr>
            <a:endParaRPr lang="de-DE" sz="1200" dirty="0"/>
          </a:p>
          <a:p>
            <a:pPr marL="0" indent="0">
              <a:buFont typeface="Arial" panose="020B0604020202020204" pitchFamily="34" charset="0"/>
              <a:buNone/>
              <a:tabLst>
                <a:tab pos="1257300" algn="l"/>
              </a:tabLst>
            </a:pPr>
            <a:r>
              <a:rPr lang="de-DE" sz="1200" dirty="0"/>
              <a:t>Landplatz (Zivil) befestigte Bahn</a:t>
            </a:r>
          </a:p>
          <a:p>
            <a:pPr marL="0" indent="0">
              <a:buFont typeface="Arial" panose="020B0604020202020204" pitchFamily="34" charset="0"/>
              <a:buNone/>
              <a:tabLst>
                <a:tab pos="1257300" algn="l"/>
              </a:tabLst>
            </a:pPr>
            <a:endParaRPr lang="de-DE" sz="1200" dirty="0"/>
          </a:p>
          <a:p>
            <a:pPr marL="0" indent="0">
              <a:buFont typeface="Arial" panose="020B0604020202020204" pitchFamily="34" charset="0"/>
              <a:buNone/>
              <a:tabLst>
                <a:tab pos="1257300" algn="l"/>
              </a:tabLst>
            </a:pPr>
            <a:r>
              <a:rPr lang="de-DE" sz="1200" dirty="0"/>
              <a:t>Landplatz (Zivil) unbefestigte Bahn</a:t>
            </a:r>
          </a:p>
          <a:p>
            <a:pPr marL="0" indent="0">
              <a:buFont typeface="Arial" panose="020B0604020202020204" pitchFamily="34" charset="0"/>
              <a:buNone/>
              <a:tabLst>
                <a:tab pos="1257300" algn="l"/>
              </a:tabLst>
            </a:pPr>
            <a:endParaRPr lang="de-DE" sz="1000" dirty="0"/>
          </a:p>
          <a:p>
            <a:pPr marL="0" indent="0">
              <a:buFont typeface="Arial" panose="020B0604020202020204" pitchFamily="34" charset="0"/>
              <a:buNone/>
              <a:tabLst>
                <a:tab pos="1257300" algn="l"/>
              </a:tabLst>
            </a:pPr>
            <a:endParaRPr lang="de-DE" sz="1000" dirty="0"/>
          </a:p>
          <a:p>
            <a:pPr marL="0" indent="0">
              <a:buFont typeface="Arial" panose="020B0604020202020204" pitchFamily="34" charset="0"/>
              <a:buNone/>
              <a:tabLst>
                <a:tab pos="1257300" algn="l"/>
              </a:tabLst>
            </a:pPr>
            <a:r>
              <a:rPr lang="de-DE" sz="1200" dirty="0"/>
              <a:t>Segelfluggelände Windenstart / Flugzeugschlepp</a:t>
            </a:r>
          </a:p>
        </p:txBody>
      </p:sp>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4316" y="1881188"/>
            <a:ext cx="6572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54909" y="1207263"/>
            <a:ext cx="8286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5540" y="2395538"/>
            <a:ext cx="8382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61841" y="3033407"/>
            <a:ext cx="6572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75540" y="3535630"/>
            <a:ext cx="8763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49637" y="4541445"/>
            <a:ext cx="8191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9637" y="5248275"/>
            <a:ext cx="8096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26334" y="1881188"/>
            <a:ext cx="8572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9034710" y="892867"/>
            <a:ext cx="2624447" cy="307777"/>
          </a:xfrm>
          <a:prstGeom prst="rect">
            <a:avLst/>
          </a:prstGeom>
          <a:noFill/>
        </p:spPr>
        <p:txBody>
          <a:bodyPr wrap="square" rtlCol="0">
            <a:spAutoFit/>
          </a:bodyPr>
          <a:lstStyle/>
          <a:p>
            <a:r>
              <a:rPr lang="de-DE" sz="1400" b="1" dirty="0"/>
              <a:t>LUFTRAUMBESCHRÄNKUNGEN</a:t>
            </a:r>
          </a:p>
        </p:txBody>
      </p:sp>
      <p:sp>
        <p:nvSpPr>
          <p:cNvPr id="26" name="Textfeld 25"/>
          <p:cNvSpPr txBox="1"/>
          <p:nvPr/>
        </p:nvSpPr>
        <p:spPr>
          <a:xfrm>
            <a:off x="8683707" y="2725630"/>
            <a:ext cx="3392384" cy="307777"/>
          </a:xfrm>
          <a:prstGeom prst="rect">
            <a:avLst/>
          </a:prstGeom>
          <a:noFill/>
        </p:spPr>
        <p:txBody>
          <a:bodyPr wrap="square" rtlCol="0">
            <a:spAutoFit/>
          </a:bodyPr>
          <a:lstStyle/>
          <a:p>
            <a:r>
              <a:rPr lang="de-DE" sz="1400" b="1" dirty="0"/>
              <a:t>GELÄNDEHÖHEN, HINDERNISSE &gt; 328ft</a:t>
            </a:r>
          </a:p>
        </p:txBody>
      </p:sp>
      <p:sp>
        <p:nvSpPr>
          <p:cNvPr id="27" name="Textfeld 26"/>
          <p:cNvSpPr txBox="1"/>
          <p:nvPr/>
        </p:nvSpPr>
        <p:spPr>
          <a:xfrm>
            <a:off x="543110" y="892867"/>
            <a:ext cx="2624447" cy="307777"/>
          </a:xfrm>
          <a:prstGeom prst="rect">
            <a:avLst/>
          </a:prstGeom>
          <a:noFill/>
        </p:spPr>
        <p:txBody>
          <a:bodyPr wrap="square" rtlCol="0">
            <a:spAutoFit/>
          </a:bodyPr>
          <a:lstStyle/>
          <a:p>
            <a:r>
              <a:rPr lang="de-DE" sz="1400" b="1" dirty="0"/>
              <a:t>FLUGPLÄTZE/AERODROMES</a:t>
            </a:r>
          </a:p>
        </p:txBody>
      </p:sp>
      <p:sp>
        <p:nvSpPr>
          <p:cNvPr id="28" name="Textfeld 27"/>
          <p:cNvSpPr txBox="1"/>
          <p:nvPr/>
        </p:nvSpPr>
        <p:spPr>
          <a:xfrm>
            <a:off x="4718954" y="892867"/>
            <a:ext cx="2624447" cy="307777"/>
          </a:xfrm>
          <a:prstGeom prst="rect">
            <a:avLst/>
          </a:prstGeom>
          <a:noFill/>
        </p:spPr>
        <p:txBody>
          <a:bodyPr wrap="square" rtlCol="0">
            <a:spAutoFit/>
          </a:bodyPr>
          <a:lstStyle/>
          <a:p>
            <a:r>
              <a:rPr lang="de-DE" sz="1400" b="1" dirty="0"/>
              <a:t>LUFTRAUMSTRUKTUR</a:t>
            </a:r>
          </a:p>
        </p:txBody>
      </p:sp>
      <p:sp>
        <p:nvSpPr>
          <p:cNvPr id="10" name="Textfeld 9"/>
          <p:cNvSpPr txBox="1"/>
          <p:nvPr/>
        </p:nvSpPr>
        <p:spPr>
          <a:xfrm>
            <a:off x="9298379" y="1207263"/>
            <a:ext cx="2893621" cy="1015663"/>
          </a:xfrm>
          <a:prstGeom prst="rect">
            <a:avLst/>
          </a:prstGeom>
          <a:noFill/>
        </p:spPr>
        <p:txBody>
          <a:bodyPr wrap="square" rtlCol="0">
            <a:spAutoFit/>
          </a:bodyPr>
          <a:lstStyle/>
          <a:p>
            <a:r>
              <a:rPr lang="de-DE" sz="1200" dirty="0"/>
              <a:t>Gebiet mit Flugbeschränkung</a:t>
            </a:r>
          </a:p>
          <a:p>
            <a:endParaRPr lang="de-DE" sz="1200" dirty="0"/>
          </a:p>
          <a:p>
            <a:endParaRPr lang="de-DE" sz="1200" dirty="0"/>
          </a:p>
          <a:p>
            <a:endParaRPr lang="de-DE" sz="1200" dirty="0"/>
          </a:p>
          <a:p>
            <a:r>
              <a:rPr lang="de-DE" sz="1200" dirty="0"/>
              <a:t>Gefahrengebiet</a:t>
            </a:r>
          </a:p>
        </p:txBody>
      </p:sp>
      <p:sp>
        <p:nvSpPr>
          <p:cNvPr id="11" name="Rechteck 10"/>
          <p:cNvSpPr/>
          <p:nvPr/>
        </p:nvSpPr>
        <p:spPr>
          <a:xfrm>
            <a:off x="9298379" y="3244334"/>
            <a:ext cx="2704587" cy="3323987"/>
          </a:xfrm>
          <a:prstGeom prst="rect">
            <a:avLst/>
          </a:prstGeom>
        </p:spPr>
        <p:txBody>
          <a:bodyPr wrap="none">
            <a:spAutoFit/>
          </a:bodyPr>
          <a:lstStyle/>
          <a:p>
            <a:r>
              <a:rPr lang="de-DE" sz="1400" dirty="0"/>
              <a:t>Höhe über MSL ft (über Grund ft)</a:t>
            </a:r>
          </a:p>
          <a:p>
            <a:endParaRPr lang="de-DE" sz="1400" dirty="0"/>
          </a:p>
          <a:p>
            <a:r>
              <a:rPr lang="de-DE" sz="1400" dirty="0"/>
              <a:t>Höhenpunkt ft</a:t>
            </a:r>
          </a:p>
          <a:p>
            <a:endParaRPr lang="de-DE" sz="1400" dirty="0"/>
          </a:p>
          <a:p>
            <a:endParaRPr lang="de-DE" sz="1400" dirty="0"/>
          </a:p>
          <a:p>
            <a:r>
              <a:rPr lang="de-DE" sz="1400" dirty="0"/>
              <a:t>Windkraftanlage oder Windpark</a:t>
            </a:r>
          </a:p>
          <a:p>
            <a:endParaRPr lang="de-DE" sz="1400" dirty="0"/>
          </a:p>
          <a:p>
            <a:endParaRPr lang="de-DE" sz="1400" dirty="0"/>
          </a:p>
          <a:p>
            <a:r>
              <a:rPr lang="de-DE" sz="1400" dirty="0"/>
              <a:t>Fernsehturm</a:t>
            </a:r>
          </a:p>
          <a:p>
            <a:endParaRPr lang="de-DE" sz="1400" dirty="0"/>
          </a:p>
          <a:p>
            <a:endParaRPr lang="de-DE" sz="1400" dirty="0"/>
          </a:p>
          <a:p>
            <a:r>
              <a:rPr lang="de-DE" sz="1400" dirty="0"/>
              <a:t>Gittermast, Hochspannungsmast</a:t>
            </a:r>
          </a:p>
          <a:p>
            <a:endParaRPr lang="de-DE" sz="1400" dirty="0"/>
          </a:p>
          <a:p>
            <a:endParaRPr lang="de-DE" sz="1400" dirty="0"/>
          </a:p>
          <a:p>
            <a:r>
              <a:rPr lang="de-DE" sz="1400" dirty="0"/>
              <a:t>Seilbahn (ft über Grund)</a:t>
            </a:r>
          </a:p>
        </p:txBody>
      </p:sp>
      <p:pic>
        <p:nvPicPr>
          <p:cNvPr id="1043"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850209" y="3723043"/>
            <a:ext cx="3333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840684" y="3335605"/>
            <a:ext cx="3429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65845" y="4836720"/>
            <a:ext cx="4953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916328" y="4249508"/>
            <a:ext cx="33337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040709" y="5553075"/>
            <a:ext cx="28575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8" name="Picture 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840684" y="6085607"/>
            <a:ext cx="46672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01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9.3.3 Weitere Luftfahrtkarten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7707086" y="973778"/>
            <a:ext cx="4260286" cy="5427022"/>
          </a:xfrm>
        </p:spPr>
        <p:txBody>
          <a:bodyPr/>
          <a:lstStyle/>
          <a:p>
            <a:r>
              <a:rPr lang="de-DE" dirty="0"/>
              <a:t>Platzrundenkarte 1 : 50 000</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13</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9.3 Luftfahrtkarten</a:t>
            </a:r>
          </a:p>
        </p:txBody>
      </p:sp>
      <p:sp>
        <p:nvSpPr>
          <p:cNvPr id="8" name="Inhaltsplatzhalter 7"/>
          <p:cNvSpPr>
            <a:spLocks noGrp="1"/>
          </p:cNvSpPr>
          <p:nvPr>
            <p:ph sz="half" idx="1"/>
          </p:nvPr>
        </p:nvSpPr>
        <p:spPr/>
        <p:txBody>
          <a:bodyPr/>
          <a:lstStyle/>
          <a:p>
            <a:r>
              <a:rPr lang="de-DE" dirty="0"/>
              <a:t>Anflugkarten 1 : 200 000</a:t>
            </a:r>
          </a:p>
        </p:txBody>
      </p:sp>
      <p:pic>
        <p:nvPicPr>
          <p:cNvPr id="2051" name="Picture 3" descr="C:\Users\USER\Documents\Luftsport\LSV Aichach\Ausbildung\Sprechfunk\Anflugblätter\Augsburg\EDMA Anflu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3164"/>
            <a:ext cx="7494135" cy="4678878"/>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888" y="1469571"/>
            <a:ext cx="4141553" cy="4566063"/>
          </a:xfrm>
          <a:prstGeom prst="rect">
            <a:avLst/>
          </a:prstGeom>
        </p:spPr>
      </p:pic>
    </p:spTree>
    <p:extLst>
      <p:ext uri="{BB962C8B-B14F-4D97-AF65-F5344CB8AC3E}">
        <p14:creationId xmlns:p14="http://schemas.microsoft.com/office/powerpoint/2010/main" val="213210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9.3.3 Weitere Luftfahrtkarten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172200" y="973778"/>
            <a:ext cx="5795172" cy="5427022"/>
          </a:xfrm>
        </p:spPr>
        <p:txBody>
          <a:bodyPr/>
          <a:lstStyle/>
          <a:p>
            <a:r>
              <a:rPr lang="de-DE" dirty="0"/>
              <a:t>Ausschnitt DFS Enroute Chart 1 : 1 000 000</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14</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9.3 Luftfahrtkarten</a:t>
            </a:r>
          </a:p>
        </p:txBody>
      </p:sp>
      <p:sp>
        <p:nvSpPr>
          <p:cNvPr id="8" name="Inhaltsplatzhalter 7"/>
          <p:cNvSpPr>
            <a:spLocks noGrp="1"/>
          </p:cNvSpPr>
          <p:nvPr>
            <p:ph sz="half" idx="1"/>
          </p:nvPr>
        </p:nvSpPr>
        <p:spPr/>
        <p:txBody>
          <a:bodyPr/>
          <a:lstStyle/>
          <a:p>
            <a:r>
              <a:rPr lang="de-DE" dirty="0"/>
              <a:t>Flugplatzkarte 1 : 10 000</a:t>
            </a:r>
          </a:p>
        </p:txBody>
      </p:sp>
      <p:pic>
        <p:nvPicPr>
          <p:cNvPr id="7" name="Grafik 6" descr="9.3.3.3">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94343" y="1250632"/>
            <a:ext cx="5438140" cy="4356735"/>
          </a:xfrm>
          <a:prstGeom prst="rect">
            <a:avLst/>
          </a:prstGeom>
          <a:noFill/>
          <a:ln>
            <a:noFill/>
          </a:ln>
        </p:spPr>
      </p:pic>
      <p:sp>
        <p:nvSpPr>
          <p:cNvPr id="3" name="Textfeld 2"/>
          <p:cNvSpPr txBox="1"/>
          <p:nvPr/>
        </p:nvSpPr>
        <p:spPr>
          <a:xfrm>
            <a:off x="392075" y="5227356"/>
            <a:ext cx="5042675" cy="215444"/>
          </a:xfrm>
          <a:prstGeom prst="rect">
            <a:avLst/>
          </a:prstGeom>
          <a:noFill/>
        </p:spPr>
        <p:txBody>
          <a:bodyPr wrap="square" rtlCol="0">
            <a:spAutoFit/>
          </a:bodyPr>
          <a:lstStyle/>
          <a:p>
            <a:r>
              <a:rPr lang="de-DE" sz="800" b="1" dirty="0"/>
              <a:t>Mit freundlicher Genehmigung der DFS Deutsche Flugsicherung GmbH, nicht für navigatorische Zwecke geeignet.</a:t>
            </a:r>
            <a:endParaRPr lang="de-DE" sz="800" dirty="0"/>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8565" y="1549865"/>
            <a:ext cx="6157519" cy="3758268"/>
          </a:xfrm>
          <a:prstGeom prst="rect">
            <a:avLst/>
          </a:prstGeom>
        </p:spPr>
      </p:pic>
    </p:spTree>
    <p:extLst>
      <p:ext uri="{BB962C8B-B14F-4D97-AF65-F5344CB8AC3E}">
        <p14:creationId xmlns:p14="http://schemas.microsoft.com/office/powerpoint/2010/main" val="397701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a:xfrm>
            <a:off x="1524000" y="1737915"/>
            <a:ext cx="9144000" cy="3917818"/>
          </a:xfrm>
        </p:spPr>
        <p:txBody>
          <a:bodyPr>
            <a:normAutofit/>
          </a:bodyPr>
          <a:lstStyle/>
          <a:p>
            <a:pPr marL="541338" indent="-541338">
              <a:lnSpc>
                <a:spcPct val="100000"/>
              </a:lnSpc>
            </a:pPr>
            <a:r>
              <a:rPr lang="de-DE" dirty="0"/>
              <a:t>9.4 </a:t>
            </a:r>
            <a:r>
              <a:rPr lang="de-DE" sz="6600" dirty="0"/>
              <a:t>Koppelnavigation </a:t>
            </a:r>
            <a:br>
              <a:rPr lang="de-DE" sz="6600" dirty="0"/>
            </a:br>
            <a:r>
              <a:rPr lang="en-US" i="1" dirty="0">
                <a:solidFill>
                  <a:srgbClr val="044C96"/>
                </a:solidFill>
              </a:rPr>
              <a:t>Dead reckoning navigation</a:t>
            </a:r>
            <a:br>
              <a:rPr lang="de-DE" i="1" dirty="0">
                <a:solidFill>
                  <a:srgbClr val="044C96"/>
                </a:solidFill>
              </a:rPr>
            </a:br>
            <a:br>
              <a:rPr lang="de-DE" sz="5400" i="1" dirty="0">
                <a:solidFill>
                  <a:srgbClr val="044C96"/>
                </a:solidFill>
              </a:rPr>
            </a:br>
            <a:endParaRPr lang="de-DE" dirty="0"/>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15</a:t>
            </a:fld>
            <a:endParaRPr lang="de-DE" dirty="0"/>
          </a:p>
        </p:txBody>
      </p:sp>
    </p:spTree>
    <p:extLst>
      <p:ext uri="{BB962C8B-B14F-4D97-AF65-F5344CB8AC3E}">
        <p14:creationId xmlns:p14="http://schemas.microsoft.com/office/powerpoint/2010/main" val="3539990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9.4 KOPPELNAVIGATION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1831047" cy="5475890"/>
          </a:xfrm>
        </p:spPr>
        <p:txBody>
          <a:bodyPr/>
          <a:lstStyle/>
          <a:p>
            <a:r>
              <a:rPr lang="de-DE" sz="2400" b="1" dirty="0"/>
              <a:t>Koppelnavigation </a:t>
            </a:r>
            <a:r>
              <a:rPr lang="de-DE" sz="2400" dirty="0"/>
              <a:t>ist</a:t>
            </a:r>
            <a:r>
              <a:rPr lang="de-DE" sz="2400" b="1" dirty="0"/>
              <a:t> </a:t>
            </a:r>
            <a:r>
              <a:rPr lang="de-DE" sz="2400" dirty="0"/>
              <a:t>eine Navigationsmethode zur laufenden Positionsbestimmung nur mit Karte, Kompass und Uhr. </a:t>
            </a:r>
          </a:p>
          <a:p>
            <a:pPr marL="893763" lvl="1" indent="-436563">
              <a:buFont typeface="Wingdings" panose="05000000000000000000" pitchFamily="2" charset="2"/>
              <a:buChar char="Ø"/>
            </a:pPr>
            <a:endParaRPr lang="de-DE" sz="2200" dirty="0"/>
          </a:p>
          <a:p>
            <a:pPr marL="893763" lvl="1" indent="-436563">
              <a:buFont typeface="Wingdings" panose="05000000000000000000" pitchFamily="2" charset="2"/>
              <a:buChar char="Ø"/>
            </a:pPr>
            <a:r>
              <a:rPr lang="de-DE" sz="2200" dirty="0"/>
              <a:t>Ausgehend von einem bekannten Ausgangspunkt wird aus Kurs, Windvorhersage, Geschwindigkeit und abgelaufener Zeit die aktuelle Position graphisch in der Karte bestimmt.</a:t>
            </a:r>
          </a:p>
          <a:p>
            <a:pPr marL="457200" lvl="1" indent="0">
              <a:buNone/>
            </a:pPr>
            <a:endParaRPr lang="de-DE" dirty="0"/>
          </a:p>
          <a:p>
            <a:r>
              <a:rPr lang="de-DE" sz="2400" u="sng" dirty="0"/>
              <a:t>Grundlage Weg - Zeit – Gesetz:</a:t>
            </a:r>
            <a:r>
              <a:rPr lang="de-DE" sz="2400" dirty="0"/>
              <a:t> 	Weg = Zeit x Geschwindigkeit </a:t>
            </a:r>
          </a:p>
          <a:p>
            <a:pPr marL="893763" lvl="1" indent="-436563">
              <a:buFont typeface="Wingdings" panose="05000000000000000000" pitchFamily="2" charset="2"/>
              <a:buChar char="Ø"/>
              <a:tabLst>
                <a:tab pos="893763" algn="l"/>
              </a:tabLst>
            </a:pPr>
            <a:endParaRPr lang="de-DE" sz="2200" dirty="0"/>
          </a:p>
          <a:p>
            <a:pPr marL="893763" lvl="1" indent="-436563">
              <a:buFont typeface="Wingdings" panose="05000000000000000000" pitchFamily="2" charset="2"/>
              <a:buChar char="Ø"/>
              <a:tabLst>
                <a:tab pos="893763" algn="l"/>
              </a:tabLst>
            </a:pPr>
            <a:r>
              <a:rPr lang="de-DE" sz="2200" dirty="0"/>
              <a:t>Wenn du von einem bekannten Ort aus für eine bestimmte Zeit mit einer bestimmten Geschwindigkeit in eine bestimmte Richtung fliegst, kannst du ausrechnen, wo du hinterher sein wirst.</a:t>
            </a:r>
          </a:p>
          <a:p>
            <a:pPr marL="0" indent="0">
              <a:buNone/>
            </a:pPr>
            <a:r>
              <a:rPr lang="de-DE" dirty="0"/>
              <a:t>	</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16</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9.4 Koppelnavigation</a:t>
            </a:r>
          </a:p>
        </p:txBody>
      </p:sp>
    </p:spTree>
    <p:extLst>
      <p:ext uri="{BB962C8B-B14F-4D97-AF65-F5344CB8AC3E}">
        <p14:creationId xmlns:p14="http://schemas.microsoft.com/office/powerpoint/2010/main" val="154850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9.4 KOPPELNAVIGATION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224628" y="1037848"/>
            <a:ext cx="5795172" cy="810950"/>
          </a:xfrm>
        </p:spPr>
        <p:txBody>
          <a:bodyPr>
            <a:normAutofit fontScale="92500"/>
          </a:bodyPr>
          <a:lstStyle/>
          <a:p>
            <a:r>
              <a:rPr lang="de-DE" sz="1800" dirty="0">
                <a:solidFill>
                  <a:srgbClr val="000000"/>
                </a:solidFill>
                <a:effectLst/>
                <a:latin typeface="Arial" panose="020B0604020202020204" pitchFamily="34" charset="0"/>
                <a:ea typeface="Calibri" panose="020F0502020204030204" pitchFamily="34" charset="0"/>
              </a:rPr>
              <a:t>Weil das Flugzeug sich durch das „Luft-Meer“ bewegt und dieses in den seltensten Fällen ruht, ist der Einfluss des Windes dabei stets zu berücksichtigen</a:t>
            </a:r>
            <a:endParaRPr lang="de-DE" sz="1800" dirty="0"/>
          </a:p>
          <a:p>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17</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9.4 Koppelnavigation</a:t>
            </a:r>
          </a:p>
          <a:p>
            <a:endParaRPr lang="de-DE" dirty="0"/>
          </a:p>
        </p:txBody>
      </p:sp>
      <p:pic>
        <p:nvPicPr>
          <p:cNvPr id="7" name="Grafik 6">
            <a:extLst>
              <a:ext uri="{FF2B5EF4-FFF2-40B4-BE49-F238E27FC236}">
                <a16:creationId xmlns:a16="http://schemas.microsoft.com/office/drawing/2014/main" id="{48F36FA8-BB85-471B-B49A-BDA2C52C1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70" y="2121310"/>
            <a:ext cx="4790653" cy="3749207"/>
          </a:xfrm>
          <a:prstGeom prst="rect">
            <a:avLst/>
          </a:prstGeom>
        </p:spPr>
      </p:pic>
      <p:pic>
        <p:nvPicPr>
          <p:cNvPr id="8" name="Grafik 7">
            <a:extLst>
              <a:ext uri="{FF2B5EF4-FFF2-40B4-BE49-F238E27FC236}">
                <a16:creationId xmlns:a16="http://schemas.microsoft.com/office/drawing/2014/main" id="{554B171C-ED53-469B-8E74-05D69333C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252" y="2491618"/>
            <a:ext cx="5337221" cy="3122274"/>
          </a:xfrm>
          <a:prstGeom prst="rect">
            <a:avLst/>
          </a:prstGeom>
        </p:spPr>
      </p:pic>
      <p:sp>
        <p:nvSpPr>
          <p:cNvPr id="9" name="Inhaltsplatzhalter 3">
            <a:extLst>
              <a:ext uri="{FF2B5EF4-FFF2-40B4-BE49-F238E27FC236}">
                <a16:creationId xmlns:a16="http://schemas.microsoft.com/office/drawing/2014/main" id="{5FAAEEBA-BA3D-4255-8B33-D21902795D1D}"/>
              </a:ext>
            </a:extLst>
          </p:cNvPr>
          <p:cNvSpPr txBox="1">
            <a:spLocks/>
          </p:cNvSpPr>
          <p:nvPr/>
        </p:nvSpPr>
        <p:spPr>
          <a:xfrm>
            <a:off x="6225061" y="1037848"/>
            <a:ext cx="5795172" cy="64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de-D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Der Wind kann in eine Seiten- und Rücken- oder Gegenwindkomponente zerlegt werden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3" name="Rechteck 2">
            <a:extLst>
              <a:ext uri="{FF2B5EF4-FFF2-40B4-BE49-F238E27FC236}">
                <a16:creationId xmlns:a16="http://schemas.microsoft.com/office/drawing/2014/main" id="{8FA99269-7F2D-4078-9235-287DA394C2AF}"/>
              </a:ext>
            </a:extLst>
          </p:cNvPr>
          <p:cNvSpPr/>
          <p:nvPr/>
        </p:nvSpPr>
        <p:spPr>
          <a:xfrm>
            <a:off x="506237" y="2046514"/>
            <a:ext cx="5233755" cy="3907972"/>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0BDD10B6-84E9-44F4-BCDC-0654E3A45B0A}"/>
              </a:ext>
            </a:extLst>
          </p:cNvPr>
          <p:cNvSpPr/>
          <p:nvPr/>
        </p:nvSpPr>
        <p:spPr>
          <a:xfrm>
            <a:off x="6541984" y="2068285"/>
            <a:ext cx="5233755" cy="3907972"/>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77486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9.4 KOPPELNAVIGATION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338370" y="924910"/>
            <a:ext cx="5405749" cy="5475890"/>
          </a:xfrm>
        </p:spPr>
        <p:txBody>
          <a:bodyPr>
            <a:normAutofit/>
          </a:bodyPr>
          <a:lstStyle/>
          <a:p>
            <a:r>
              <a:rPr lang="de-DE" sz="2000" b="1" dirty="0">
                <a:solidFill>
                  <a:srgbClr val="000000"/>
                </a:solidFill>
                <a:effectLst/>
                <a:latin typeface="Arial" panose="020B0604020202020204" pitchFamily="34" charset="0"/>
                <a:ea typeface="Calibri" panose="020F0502020204030204" pitchFamily="34" charset="0"/>
              </a:rPr>
              <a:t>Abdrift / Windversatz</a:t>
            </a:r>
            <a:r>
              <a:rPr lang="de-DE" sz="2000" dirty="0">
                <a:solidFill>
                  <a:srgbClr val="000000"/>
                </a:solidFill>
                <a:effectLst/>
                <a:latin typeface="Arial" panose="020B0604020202020204" pitchFamily="34" charset="0"/>
                <a:ea typeface="Calibri" panose="020F0502020204030204" pitchFamily="34" charset="0"/>
              </a:rPr>
              <a:t> = Winkel zwischen Steuerkurs (da, wo die Flugzeugnase hinzeigt) und dem tatsächlichen Kurs über Grund</a:t>
            </a:r>
            <a:endParaRPr lang="de-DE" sz="2400" dirty="0"/>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552723" y="928968"/>
            <a:ext cx="5055705" cy="5475890"/>
          </a:xfrm>
        </p:spPr>
        <p:txBody>
          <a:bodyPr>
            <a:normAutofit/>
          </a:bodyPr>
          <a:lstStyle/>
          <a:p>
            <a:r>
              <a:rPr lang="de-DE" sz="2000" b="1" dirty="0">
                <a:solidFill>
                  <a:srgbClr val="000000"/>
                </a:solidFill>
                <a:effectLst/>
                <a:latin typeface="Arial" panose="020B0604020202020204" pitchFamily="34" charset="0"/>
                <a:ea typeface="Calibri" panose="020F0502020204030204" pitchFamily="34" charset="0"/>
              </a:rPr>
              <a:t>Luvwinkel</a:t>
            </a:r>
            <a:r>
              <a:rPr lang="de-DE" sz="2000" dirty="0">
                <a:solidFill>
                  <a:srgbClr val="000000"/>
                </a:solidFill>
                <a:effectLst/>
                <a:latin typeface="Arial" panose="020B0604020202020204" pitchFamily="34" charset="0"/>
                <a:ea typeface="Calibri" panose="020F0502020204030204" pitchFamily="34" charset="0"/>
              </a:rPr>
              <a:t> = Winkel gegen den Win</a:t>
            </a:r>
            <a:r>
              <a:rPr lang="de-DE" sz="2000" dirty="0">
                <a:solidFill>
                  <a:srgbClr val="000000"/>
                </a:solidFill>
                <a:latin typeface="Arial" panose="020B0604020202020204" pitchFamily="34" charset="0"/>
                <a:ea typeface="Calibri" panose="020F0502020204030204" pitchFamily="34" charset="0"/>
              </a:rPr>
              <a:t>d</a:t>
            </a:r>
            <a:r>
              <a:rPr lang="de-DE" sz="2000" dirty="0">
                <a:solidFill>
                  <a:srgbClr val="000000"/>
                </a:solidFill>
                <a:effectLst/>
                <a:latin typeface="Arial" panose="020B0604020202020204" pitchFamily="34" charset="0"/>
                <a:ea typeface="Calibri" panose="020F0502020204030204" pitchFamily="34" charset="0"/>
              </a:rPr>
              <a:t> um </a:t>
            </a:r>
            <a:r>
              <a:rPr lang="de-DE" sz="2000">
                <a:solidFill>
                  <a:srgbClr val="000000"/>
                </a:solidFill>
                <a:effectLst/>
                <a:latin typeface="Arial" panose="020B0604020202020204" pitchFamily="34" charset="0"/>
                <a:ea typeface="Calibri" panose="020F0502020204030204" pitchFamily="34" charset="0"/>
              </a:rPr>
              <a:t>den beabsichtigten </a:t>
            </a:r>
            <a:r>
              <a:rPr lang="de-DE" sz="2000" dirty="0">
                <a:solidFill>
                  <a:srgbClr val="000000"/>
                </a:solidFill>
                <a:effectLst/>
                <a:latin typeface="Arial" panose="020B0604020202020204" pitchFamily="34" charset="0"/>
                <a:ea typeface="Calibri" panose="020F0502020204030204" pitchFamily="34" charset="0"/>
              </a:rPr>
              <a:t>Kurs über Grund zu fliegen</a:t>
            </a:r>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18</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9.4 Koppelnavigation</a:t>
            </a:r>
          </a:p>
          <a:p>
            <a:endParaRPr lang="de-DE" dirty="0"/>
          </a:p>
        </p:txBody>
      </p:sp>
      <p:pic>
        <p:nvPicPr>
          <p:cNvPr id="7" name="Grafik 6">
            <a:extLst>
              <a:ext uri="{FF2B5EF4-FFF2-40B4-BE49-F238E27FC236}">
                <a16:creationId xmlns:a16="http://schemas.microsoft.com/office/drawing/2014/main" id="{453D8C56-5A98-46B4-817E-4EB105EF1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51909"/>
            <a:ext cx="4845686" cy="3311218"/>
          </a:xfrm>
          <a:prstGeom prst="rect">
            <a:avLst/>
          </a:prstGeom>
        </p:spPr>
      </p:pic>
      <p:pic>
        <p:nvPicPr>
          <p:cNvPr id="10" name="Grafik 9">
            <a:extLst>
              <a:ext uri="{FF2B5EF4-FFF2-40B4-BE49-F238E27FC236}">
                <a16:creationId xmlns:a16="http://schemas.microsoft.com/office/drawing/2014/main" id="{F8A48E41-415B-4D33-A437-E3560BB74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274" y="2575982"/>
            <a:ext cx="4071145" cy="3142924"/>
          </a:xfrm>
          <a:prstGeom prst="rect">
            <a:avLst/>
          </a:prstGeom>
        </p:spPr>
      </p:pic>
      <p:sp>
        <p:nvSpPr>
          <p:cNvPr id="9" name="Rechteck 8">
            <a:extLst>
              <a:ext uri="{FF2B5EF4-FFF2-40B4-BE49-F238E27FC236}">
                <a16:creationId xmlns:a16="http://schemas.microsoft.com/office/drawing/2014/main" id="{BA2E58AC-5D0A-4142-A770-E91A2056E569}"/>
              </a:ext>
            </a:extLst>
          </p:cNvPr>
          <p:cNvSpPr/>
          <p:nvPr/>
        </p:nvSpPr>
        <p:spPr>
          <a:xfrm>
            <a:off x="478962" y="2253532"/>
            <a:ext cx="5080098" cy="3907972"/>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BD4CFC35-0E0A-4B86-B40C-770AB210DDFE}"/>
              </a:ext>
            </a:extLst>
          </p:cNvPr>
          <p:cNvSpPr/>
          <p:nvPr/>
        </p:nvSpPr>
        <p:spPr>
          <a:xfrm>
            <a:off x="6672468" y="2238523"/>
            <a:ext cx="5080098" cy="3907972"/>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06638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9.4 KOPPELNAVIGATION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36736" y="1710047"/>
            <a:ext cx="5830614" cy="4785756"/>
          </a:xfrm>
        </p:spPr>
        <p:txBody>
          <a:bodyPr/>
          <a:lstStyle/>
          <a:p>
            <a:r>
              <a:rPr lang="de-DE" dirty="0"/>
              <a:t>Planung eines Streckenflugs über die Strecke:</a:t>
            </a:r>
          </a:p>
          <a:p>
            <a:pPr lvl="1"/>
            <a:r>
              <a:rPr lang="de-DE" dirty="0"/>
              <a:t>Grabenstetten [EDSG] – Biberach [EDMB] – Gerstetten [EDPT] – Grabenstetten [EDSG] </a:t>
            </a:r>
          </a:p>
          <a:p>
            <a:r>
              <a:rPr lang="de-DE" dirty="0"/>
              <a:t>Wetter: gute Thermik mit einer Basishöhe von 1700m</a:t>
            </a:r>
            <a:r>
              <a:rPr lang="de-DE" dirty="0">
                <a:solidFill>
                  <a:srgbClr val="FF0000"/>
                </a:solidFill>
              </a:rPr>
              <a:t> </a:t>
            </a:r>
            <a:r>
              <a:rPr lang="de-DE" dirty="0"/>
              <a:t>MSL , QNH 1023 hPa. </a:t>
            </a:r>
          </a:p>
          <a:p>
            <a:r>
              <a:rPr lang="de-DE" dirty="0"/>
              <a:t>Durchschnittliche geplante Reisegeschwindigkeit: 85 Km/h. </a:t>
            </a:r>
          </a:p>
          <a:p>
            <a:r>
              <a:rPr lang="de-DE" dirty="0"/>
              <a:t>Wind: 130° / 15 Km/h in 2000m.</a:t>
            </a:r>
          </a:p>
          <a:p>
            <a:r>
              <a:rPr lang="de-DE" dirty="0"/>
              <a:t>Deviation: </a:t>
            </a:r>
          </a:p>
          <a:p>
            <a:endParaRPr lang="de-DE" dirty="0"/>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136575" y="1741479"/>
            <a:ext cx="5795172" cy="4766199"/>
          </a:xfrm>
        </p:spPr>
        <p:txBody>
          <a:bodyPr>
            <a:normAutofit lnSpcReduction="10000"/>
          </a:bodyPr>
          <a:lstStyle/>
          <a:p>
            <a:pPr marL="457200" indent="-457200">
              <a:buFont typeface="+mj-lt"/>
              <a:buAutoNum type="arabicPeriod"/>
            </a:pPr>
            <a:r>
              <a:rPr lang="de-DE" dirty="0"/>
              <a:t>Zeichne die Streckenabschnitte in das ICAO-Blatt (Stuttgart) ein.</a:t>
            </a:r>
          </a:p>
          <a:p>
            <a:pPr marL="457200" indent="-457200">
              <a:buFont typeface="+mj-lt"/>
              <a:buAutoNum type="arabicPeriod"/>
            </a:pPr>
            <a:r>
              <a:rPr lang="de-DE" dirty="0"/>
              <a:t>Entnehme für jeden Abschnitt den jeweiligen Kurs und die Entfernung. Um welchen Kurs handelt es hier sich?</a:t>
            </a:r>
          </a:p>
          <a:p>
            <a:pPr marL="457200" indent="-457200">
              <a:buFont typeface="+mj-lt"/>
              <a:buAutoNum type="arabicPeriod"/>
            </a:pPr>
            <a:r>
              <a:rPr lang="de-DE" dirty="0"/>
              <a:t>Bestimme die zugehörige Ortsmissweisung (OM) anhand der Isogone auf der Karte.</a:t>
            </a:r>
          </a:p>
          <a:p>
            <a:pPr marL="457200" indent="-457200">
              <a:buFont typeface="+mj-lt"/>
              <a:buAutoNum type="arabicPeriod"/>
            </a:pPr>
            <a:r>
              <a:rPr lang="de-DE" dirty="0"/>
              <a:t>Erzeuge einen Flugdurchführungsplan:</a:t>
            </a:r>
          </a:p>
          <a:p>
            <a:pPr marL="914400" lvl="1" indent="-457200">
              <a:buFont typeface="+mj-lt"/>
              <a:buAutoNum type="alphaLcParenR"/>
            </a:pPr>
            <a:r>
              <a:rPr lang="de-DE" dirty="0"/>
              <a:t>Ermittle zeichnerisch oder mittels Navigationsrechner die Luvwinkel und Grundgeschwindigkeiten der 3 Streckenabschnitte</a:t>
            </a:r>
          </a:p>
          <a:p>
            <a:pPr marL="914400" lvl="1" indent="-457200">
              <a:buFont typeface="+mj-lt"/>
              <a:buAutoNum type="alphaLcParenR"/>
            </a:pPr>
            <a:r>
              <a:rPr lang="de-DE" dirty="0"/>
              <a:t>Trage die zuvor ermittelten Daten in den nachfolgenden Flugdurchführungsplan und bestimme für jeden Abschnitt die noch fehlende Größen.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19</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9.4 Koppelnavigation</a:t>
            </a:r>
          </a:p>
          <a:p>
            <a:endParaRPr lang="de-DE" dirty="0"/>
          </a:p>
        </p:txBody>
      </p:sp>
      <p:pic>
        <p:nvPicPr>
          <p:cNvPr id="7" name="Grafik 6">
            <a:extLst>
              <a:ext uri="{FF2B5EF4-FFF2-40B4-BE49-F238E27FC236}">
                <a16:creationId xmlns:a16="http://schemas.microsoft.com/office/drawing/2014/main" id="{A2C97E1A-F0D9-4F79-BCC1-D8E828E91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04" y="5118582"/>
            <a:ext cx="3475242" cy="968103"/>
          </a:xfrm>
          <a:prstGeom prst="rect">
            <a:avLst/>
          </a:prstGeom>
        </p:spPr>
      </p:pic>
      <p:sp>
        <p:nvSpPr>
          <p:cNvPr id="8" name="Textfeld 7"/>
          <p:cNvSpPr txBox="1"/>
          <p:nvPr/>
        </p:nvSpPr>
        <p:spPr>
          <a:xfrm>
            <a:off x="3146960" y="807522"/>
            <a:ext cx="5640780" cy="646331"/>
          </a:xfrm>
          <a:prstGeom prst="rect">
            <a:avLst/>
          </a:prstGeom>
          <a:noFill/>
        </p:spPr>
        <p:txBody>
          <a:bodyPr wrap="square" rtlCol="0">
            <a:spAutoFit/>
          </a:bodyPr>
          <a:lstStyle/>
          <a:p>
            <a:pPr algn="ctr"/>
            <a:r>
              <a:rPr lang="de-DE" sz="3600" b="1" u="sng" dirty="0"/>
              <a:t>Übungsaufgabe Flugplanung</a:t>
            </a:r>
          </a:p>
        </p:txBody>
      </p:sp>
    </p:spTree>
    <p:extLst>
      <p:ext uri="{BB962C8B-B14F-4D97-AF65-F5344CB8AC3E}">
        <p14:creationId xmlns:p14="http://schemas.microsoft.com/office/powerpoint/2010/main" val="112911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AC422-73B0-4880-8217-243373E43EB1}"/>
              </a:ext>
            </a:extLst>
          </p:cNvPr>
          <p:cNvSpPr>
            <a:spLocks noGrp="1"/>
          </p:cNvSpPr>
          <p:nvPr>
            <p:ph type="title"/>
          </p:nvPr>
        </p:nvSpPr>
        <p:spPr>
          <a:xfrm>
            <a:off x="855406" y="132512"/>
            <a:ext cx="8002267" cy="504000"/>
          </a:xfrm>
        </p:spPr>
        <p:txBody>
          <a:bodyPr>
            <a:normAutofit fontScale="90000"/>
          </a:bodyPr>
          <a:lstStyle/>
          <a:p>
            <a:r>
              <a:rPr lang="de-DE" dirty="0"/>
              <a:t>Navigation: Gliederung (SFCL)</a:t>
            </a:r>
          </a:p>
        </p:txBody>
      </p:sp>
      <p:sp>
        <p:nvSpPr>
          <p:cNvPr id="3" name="Inhaltsplatzhalter 2">
            <a:extLst>
              <a:ext uri="{FF2B5EF4-FFF2-40B4-BE49-F238E27FC236}">
                <a16:creationId xmlns:a16="http://schemas.microsoft.com/office/drawing/2014/main" id="{816C87F1-7C08-4959-A7EC-85DEC81366CE}"/>
              </a:ext>
            </a:extLst>
          </p:cNvPr>
          <p:cNvSpPr>
            <a:spLocks noGrp="1"/>
          </p:cNvSpPr>
          <p:nvPr>
            <p:ph sz="half" idx="1"/>
          </p:nvPr>
        </p:nvSpPr>
        <p:spPr>
          <a:xfrm>
            <a:off x="189186" y="924910"/>
            <a:ext cx="4041078" cy="5475890"/>
          </a:xfrm>
        </p:spPr>
        <p:txBody>
          <a:bodyPr>
            <a:normAutofit lnSpcReduction="10000"/>
          </a:bodyPr>
          <a:lstStyle/>
          <a:p>
            <a:pPr marL="541338" indent="-541338">
              <a:lnSpc>
                <a:spcPct val="100000"/>
              </a:lnSpc>
              <a:buNone/>
            </a:pPr>
            <a:r>
              <a:rPr lang="de-DE" sz="2000" dirty="0"/>
              <a:t>9.1	Grundlagen der Navigation</a:t>
            </a:r>
          </a:p>
          <a:p>
            <a:pPr marL="806450" indent="4763">
              <a:lnSpc>
                <a:spcPct val="100000"/>
              </a:lnSpc>
              <a:spcBef>
                <a:spcPts val="300"/>
              </a:spcBef>
              <a:spcAft>
                <a:spcPts val="600"/>
              </a:spcAft>
              <a:buNone/>
            </a:pPr>
            <a:r>
              <a:rPr lang="en-US" sz="1700" i="1" dirty="0">
                <a:solidFill>
                  <a:srgbClr val="044C96"/>
                </a:solidFill>
              </a:rPr>
              <a:t>Basics of navigation </a:t>
            </a:r>
          </a:p>
          <a:p>
            <a:pPr marL="541338" indent="-541338">
              <a:lnSpc>
                <a:spcPct val="100000"/>
              </a:lnSpc>
              <a:buNone/>
            </a:pPr>
            <a:r>
              <a:rPr lang="de-DE" sz="2000" dirty="0"/>
              <a:t>9.2	Erdmagnetfeld und Kompass </a:t>
            </a:r>
          </a:p>
          <a:p>
            <a:pPr marL="806450" indent="4763">
              <a:lnSpc>
                <a:spcPct val="100000"/>
              </a:lnSpc>
              <a:spcBef>
                <a:spcPts val="300"/>
              </a:spcBef>
              <a:spcAft>
                <a:spcPts val="600"/>
              </a:spcAft>
              <a:buNone/>
            </a:pPr>
            <a:r>
              <a:rPr lang="en-US" sz="1700" i="1" dirty="0">
                <a:solidFill>
                  <a:srgbClr val="044C96"/>
                </a:solidFill>
              </a:rPr>
              <a:t>Magnetism and compasses</a:t>
            </a:r>
          </a:p>
          <a:p>
            <a:pPr marL="541338" indent="-541338">
              <a:lnSpc>
                <a:spcPct val="100000"/>
              </a:lnSpc>
              <a:buNone/>
            </a:pPr>
            <a:r>
              <a:rPr lang="de-DE" sz="2000" u="sng" dirty="0"/>
              <a:t>9.3	Luftfahrtkarten </a:t>
            </a:r>
          </a:p>
          <a:p>
            <a:pPr marL="806450" indent="4763">
              <a:lnSpc>
                <a:spcPct val="100000"/>
              </a:lnSpc>
              <a:spcBef>
                <a:spcPts val="300"/>
              </a:spcBef>
              <a:spcAft>
                <a:spcPts val="600"/>
              </a:spcAft>
              <a:buNone/>
            </a:pPr>
            <a:r>
              <a:rPr lang="en-US" sz="1700" i="1" dirty="0">
                <a:solidFill>
                  <a:srgbClr val="044C96"/>
                </a:solidFill>
              </a:rPr>
              <a:t>Charts </a:t>
            </a:r>
            <a:endParaRPr lang="de-DE" sz="1700" i="1" dirty="0">
              <a:solidFill>
                <a:srgbClr val="044C96"/>
              </a:solidFill>
            </a:endParaRPr>
          </a:p>
          <a:p>
            <a:pPr marL="541338" indent="-541338">
              <a:lnSpc>
                <a:spcPct val="100000"/>
              </a:lnSpc>
              <a:buNone/>
            </a:pPr>
            <a:r>
              <a:rPr lang="de-DE" sz="2000" u="sng" dirty="0"/>
              <a:t>9.4	Koppelnavigation </a:t>
            </a:r>
          </a:p>
          <a:p>
            <a:pPr marL="806450" indent="4763">
              <a:lnSpc>
                <a:spcPct val="100000"/>
              </a:lnSpc>
              <a:spcBef>
                <a:spcPts val="300"/>
              </a:spcBef>
              <a:spcAft>
                <a:spcPts val="600"/>
              </a:spcAft>
              <a:buNone/>
            </a:pPr>
            <a:r>
              <a:rPr lang="en-US" sz="1700" i="1" dirty="0">
                <a:solidFill>
                  <a:srgbClr val="044C96"/>
                </a:solidFill>
              </a:rPr>
              <a:t>Dead reckoning navigation</a:t>
            </a:r>
            <a:endParaRPr lang="de-DE" sz="1700" i="1" dirty="0">
              <a:solidFill>
                <a:srgbClr val="044C96"/>
              </a:solidFill>
            </a:endParaRPr>
          </a:p>
          <a:p>
            <a:pPr marL="541338" indent="-541338">
              <a:lnSpc>
                <a:spcPct val="100000"/>
              </a:lnSpc>
              <a:buNone/>
            </a:pPr>
            <a:r>
              <a:rPr lang="de-DE" sz="2000" u="sng" dirty="0"/>
              <a:t>9.5	Terrestrische Navigation </a:t>
            </a:r>
          </a:p>
          <a:p>
            <a:pPr marL="806450" indent="4763">
              <a:lnSpc>
                <a:spcPct val="100000"/>
              </a:lnSpc>
              <a:spcBef>
                <a:spcPts val="300"/>
              </a:spcBef>
              <a:spcAft>
                <a:spcPts val="600"/>
              </a:spcAft>
              <a:buNone/>
            </a:pPr>
            <a:r>
              <a:rPr lang="en-US" sz="1700" i="1" dirty="0">
                <a:solidFill>
                  <a:srgbClr val="044C96"/>
                </a:solidFill>
              </a:rPr>
              <a:t>In-flight navigation</a:t>
            </a:r>
            <a:endParaRPr lang="de-DE" sz="1700" i="1" dirty="0">
              <a:solidFill>
                <a:srgbClr val="044C96"/>
              </a:solidFill>
            </a:endParaRPr>
          </a:p>
          <a:p>
            <a:pPr marL="541338" indent="-541338">
              <a:buNone/>
            </a:pPr>
            <a:r>
              <a:rPr lang="de-DE" sz="2000" u="sng" dirty="0"/>
              <a:t>9.6 	Satellitennavigationsysteme</a:t>
            </a:r>
            <a:endParaRPr lang="en-US" sz="2000" u="sng" dirty="0"/>
          </a:p>
          <a:p>
            <a:pPr marL="806450" indent="4763">
              <a:lnSpc>
                <a:spcPct val="100000"/>
              </a:lnSpc>
              <a:spcBef>
                <a:spcPts val="300"/>
              </a:spcBef>
              <a:spcAft>
                <a:spcPts val="600"/>
              </a:spcAft>
              <a:buNone/>
            </a:pPr>
            <a:r>
              <a:rPr lang="en-US" sz="1700" i="1" dirty="0">
                <a:solidFill>
                  <a:srgbClr val="044C96"/>
                </a:solidFill>
              </a:rPr>
              <a:t>Use of GNSS </a:t>
            </a:r>
            <a:endParaRPr lang="de-DE" sz="1700" i="1" dirty="0">
              <a:solidFill>
                <a:srgbClr val="044C96"/>
              </a:solidFill>
            </a:endParaRPr>
          </a:p>
          <a:p>
            <a:pPr marL="541338" indent="-541338">
              <a:buNone/>
            </a:pPr>
            <a:r>
              <a:rPr lang="de-DE" sz="2000" u="sng" dirty="0"/>
              <a:t>9.7	Gebrauch von ATS </a:t>
            </a:r>
          </a:p>
          <a:p>
            <a:pPr marL="806450" indent="4763">
              <a:lnSpc>
                <a:spcPct val="100000"/>
              </a:lnSpc>
              <a:spcBef>
                <a:spcPts val="300"/>
              </a:spcBef>
              <a:spcAft>
                <a:spcPts val="600"/>
              </a:spcAft>
              <a:buNone/>
            </a:pPr>
            <a:r>
              <a:rPr lang="en-US" sz="1700" i="1" dirty="0">
                <a:solidFill>
                  <a:srgbClr val="044C96"/>
                </a:solidFill>
              </a:rPr>
              <a:t>Use of ATS</a:t>
            </a:r>
            <a:r>
              <a:rPr lang="de-DE" sz="1700" i="1" dirty="0">
                <a:solidFill>
                  <a:srgbClr val="044C96"/>
                </a:solidFill>
              </a:rPr>
              <a:t> </a:t>
            </a:r>
          </a:p>
          <a:p>
            <a:pPr marL="806450" indent="4763">
              <a:lnSpc>
                <a:spcPct val="100000"/>
              </a:lnSpc>
              <a:spcBef>
                <a:spcPts val="300"/>
              </a:spcBef>
              <a:spcAft>
                <a:spcPts val="600"/>
              </a:spcAft>
              <a:buNone/>
            </a:pPr>
            <a:endParaRPr lang="de-DE" sz="2000" i="1" dirty="0">
              <a:solidFill>
                <a:srgbClr val="044C96"/>
              </a:solidFill>
            </a:endParaRPr>
          </a:p>
        </p:txBody>
      </p:sp>
      <p:sp>
        <p:nvSpPr>
          <p:cNvPr id="4" name="Inhaltsplatzhalter 3">
            <a:extLst>
              <a:ext uri="{FF2B5EF4-FFF2-40B4-BE49-F238E27FC236}">
                <a16:creationId xmlns:a16="http://schemas.microsoft.com/office/drawing/2014/main" id="{8616F40A-8AD2-4F07-8A23-28333DA8DE5A}"/>
              </a:ext>
            </a:extLst>
          </p:cNvPr>
          <p:cNvSpPr>
            <a:spLocks noGrp="1"/>
          </p:cNvSpPr>
          <p:nvPr>
            <p:ph sz="half" idx="2"/>
          </p:nvPr>
        </p:nvSpPr>
        <p:spPr/>
        <p:txBody>
          <a:bodyPr>
            <a:normAutofit/>
          </a:bodyPr>
          <a:lstStyle/>
          <a:p>
            <a:pPr marL="541338" indent="-541338">
              <a:buNone/>
            </a:pPr>
            <a:endParaRPr lang="de-DE" sz="2000" dirty="0"/>
          </a:p>
          <a:p>
            <a:pPr marL="541338" indent="-541338">
              <a:buNone/>
            </a:pPr>
            <a:r>
              <a:rPr lang="de-DE" sz="2000" dirty="0"/>
              <a:t> </a:t>
            </a:r>
          </a:p>
          <a:p>
            <a:pPr marL="806450" indent="4763">
              <a:spcBef>
                <a:spcPts val="300"/>
              </a:spcBef>
              <a:spcAft>
                <a:spcPts val="600"/>
              </a:spcAft>
              <a:buNone/>
            </a:pPr>
            <a:endParaRPr lang="de-DE" sz="1700" i="1" dirty="0">
              <a:solidFill>
                <a:srgbClr val="044C96"/>
              </a:solidFill>
            </a:endParaRPr>
          </a:p>
          <a:p>
            <a:pPr marL="541338" indent="-541338">
              <a:buNone/>
            </a:pPr>
            <a:endParaRPr lang="de-DE" sz="2000" dirty="0"/>
          </a:p>
          <a:p>
            <a:pPr marL="541338" indent="-541338">
              <a:buNone/>
            </a:pPr>
            <a:r>
              <a:rPr lang="de-DE" sz="2000" dirty="0"/>
              <a:t> </a:t>
            </a:r>
          </a:p>
        </p:txBody>
      </p:sp>
      <p:sp>
        <p:nvSpPr>
          <p:cNvPr id="5" name="Foliennummernplatzhalter 4">
            <a:extLst>
              <a:ext uri="{FF2B5EF4-FFF2-40B4-BE49-F238E27FC236}">
                <a16:creationId xmlns:a16="http://schemas.microsoft.com/office/drawing/2014/main" id="{8974E809-361D-4737-B52C-E6563C29B00B}"/>
              </a:ext>
            </a:extLst>
          </p:cNvPr>
          <p:cNvSpPr>
            <a:spLocks noGrp="1"/>
          </p:cNvSpPr>
          <p:nvPr>
            <p:ph type="sldNum" sz="quarter" idx="12"/>
          </p:nvPr>
        </p:nvSpPr>
        <p:spPr/>
        <p:txBody>
          <a:bodyPr/>
          <a:lstStyle/>
          <a:p>
            <a:fld id="{1BAF13B1-D0BA-4A19-B609-64C08BFDA19E}" type="slidenum">
              <a:rPr lang="de-DE" smtClean="0"/>
              <a:pPr/>
              <a:t>2</a:t>
            </a:fld>
            <a:endParaRPr lang="de-DE" dirty="0"/>
          </a:p>
        </p:txBody>
      </p:sp>
      <p:pic>
        <p:nvPicPr>
          <p:cNvPr id="6" name="Grafik 5" descr="9.0.6a"/>
          <p:cNvPicPr/>
          <p:nvPr/>
        </p:nvPicPr>
        <p:blipFill>
          <a:blip r:embed="rId3">
            <a:extLst>
              <a:ext uri="{28A0092B-C50C-407E-A947-70E740481C1C}">
                <a14:useLocalDpi xmlns:a14="http://schemas.microsoft.com/office/drawing/2010/main" val="0"/>
              </a:ext>
            </a:extLst>
          </a:blip>
          <a:srcRect/>
          <a:stretch>
            <a:fillRect/>
          </a:stretch>
        </p:blipFill>
        <p:spPr bwMode="auto">
          <a:xfrm>
            <a:off x="4230264" y="882014"/>
            <a:ext cx="7419870" cy="5146251"/>
          </a:xfrm>
          <a:prstGeom prst="rect">
            <a:avLst/>
          </a:prstGeom>
          <a:noFill/>
          <a:ln>
            <a:noFill/>
          </a:ln>
        </p:spPr>
      </p:pic>
    </p:spTree>
    <p:extLst>
      <p:ext uri="{BB962C8B-B14F-4D97-AF65-F5344CB8AC3E}">
        <p14:creationId xmlns:p14="http://schemas.microsoft.com/office/powerpoint/2010/main" val="4247903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9.4 KOPPELNAVIGATION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5" y="924909"/>
            <a:ext cx="11711869" cy="5551391"/>
          </a:xfrm>
        </p:spPr>
        <p:txBody>
          <a:bodyPr>
            <a:normAutofit/>
          </a:bodyPr>
          <a:lstStyle/>
          <a:p>
            <a:pPr marL="457200" indent="-457200">
              <a:buFont typeface="+mj-lt"/>
              <a:buAutoNum type="arabicPeriod" startAt="5"/>
            </a:pPr>
            <a:r>
              <a:rPr lang="de-DE" sz="2000" dirty="0"/>
              <a:t>Beschreibe für jeden Streckenabschnitt kurz die zu beachtenden, wichtigen Punkte. </a:t>
            </a:r>
          </a:p>
          <a:p>
            <a:pPr marL="457200" indent="-457200">
              <a:buFont typeface="+mj-lt"/>
              <a:buAutoNum type="arabicPeriod" startAt="6"/>
            </a:pPr>
            <a:r>
              <a:rPr lang="de-DE" sz="2000" dirty="0"/>
              <a:t>Wie lautet das Rufzeichen des zuständigen Fluginformationsdienst (FIS) und seine zughörige Frequenz in dieser Region? </a:t>
            </a:r>
          </a:p>
          <a:p>
            <a:pPr marL="514350" indent="-514350">
              <a:buFont typeface="+mj-lt"/>
              <a:buAutoNum type="arabicPeriod" startAt="7"/>
            </a:pPr>
            <a:r>
              <a:rPr lang="de-DE" sz="2000" dirty="0"/>
              <a:t>Ab welcher Entfernung kann bei einer angenommenen Gleitzahl von 40 bei 110 km/h frühestens mit dem Endanflug auf Grabenstetten begonnen werden, wenn die Ankunft mit einer Sicherheitshöhe von 200 m erfolgen soll? (Windeinfluss wird zur Vereinfachung außen vorgelassen)</a:t>
            </a:r>
          </a:p>
          <a:p>
            <a:pPr marL="457200" lvl="1" indent="0">
              <a:buNone/>
            </a:pPr>
            <a:endParaRPr lang="de-DE" sz="1800" b="1" dirty="0"/>
          </a:p>
          <a:p>
            <a:pPr marL="457200" lvl="1" indent="0">
              <a:buNone/>
            </a:pPr>
            <a:r>
              <a:rPr lang="de-DE" sz="1800" b="1" dirty="0"/>
              <a:t>Flugdurchführungsplan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20</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9.4 Koppelnavigation</a:t>
            </a:r>
          </a:p>
          <a:p>
            <a:endParaRPr lang="de-DE" dirty="0"/>
          </a:p>
        </p:txBody>
      </p:sp>
      <p:graphicFrame>
        <p:nvGraphicFramePr>
          <p:cNvPr id="8" name="Inhaltsplatzhalter 8">
            <a:extLst>
              <a:ext uri="{FF2B5EF4-FFF2-40B4-BE49-F238E27FC236}">
                <a16:creationId xmlns:a16="http://schemas.microsoft.com/office/drawing/2014/main" id="{926162BB-B451-442F-B0E8-A0A9B4DD2DF0}"/>
              </a:ext>
            </a:extLst>
          </p:cNvPr>
          <p:cNvGraphicFramePr>
            <a:graphicFrameLocks noGrp="1"/>
          </p:cNvGraphicFramePr>
          <p:nvPr>
            <p:ph sz="half" idx="2"/>
            <p:extLst>
              <p:ext uri="{D42A27DB-BD31-4B8C-83A1-F6EECF244321}">
                <p14:modId xmlns:p14="http://schemas.microsoft.com/office/powerpoint/2010/main" val="2290517082"/>
              </p:ext>
            </p:extLst>
          </p:nvPr>
        </p:nvGraphicFramePr>
        <p:xfrm>
          <a:off x="3176650" y="3067973"/>
          <a:ext cx="6862763" cy="3381753"/>
        </p:xfrm>
        <a:graphic>
          <a:graphicData uri="http://schemas.openxmlformats.org/drawingml/2006/table">
            <a:tbl>
              <a:tblPr firstRow="1" firstCol="1" bandRow="1">
                <a:tableStyleId>{5C22544A-7EE6-4342-B048-85BDC9FD1C3A}</a:tableStyleId>
              </a:tblPr>
              <a:tblGrid>
                <a:gridCol w="1372255">
                  <a:extLst>
                    <a:ext uri="{9D8B030D-6E8A-4147-A177-3AD203B41FA5}">
                      <a16:colId xmlns:a16="http://schemas.microsoft.com/office/drawing/2014/main" val="1951877411"/>
                    </a:ext>
                  </a:extLst>
                </a:gridCol>
                <a:gridCol w="1372255">
                  <a:extLst>
                    <a:ext uri="{9D8B030D-6E8A-4147-A177-3AD203B41FA5}">
                      <a16:colId xmlns:a16="http://schemas.microsoft.com/office/drawing/2014/main" val="183872969"/>
                    </a:ext>
                  </a:extLst>
                </a:gridCol>
                <a:gridCol w="1372255">
                  <a:extLst>
                    <a:ext uri="{9D8B030D-6E8A-4147-A177-3AD203B41FA5}">
                      <a16:colId xmlns:a16="http://schemas.microsoft.com/office/drawing/2014/main" val="3563724616"/>
                    </a:ext>
                  </a:extLst>
                </a:gridCol>
                <a:gridCol w="1372999">
                  <a:extLst>
                    <a:ext uri="{9D8B030D-6E8A-4147-A177-3AD203B41FA5}">
                      <a16:colId xmlns:a16="http://schemas.microsoft.com/office/drawing/2014/main" val="4124025566"/>
                    </a:ext>
                  </a:extLst>
                </a:gridCol>
                <a:gridCol w="1372999">
                  <a:extLst>
                    <a:ext uri="{9D8B030D-6E8A-4147-A177-3AD203B41FA5}">
                      <a16:colId xmlns:a16="http://schemas.microsoft.com/office/drawing/2014/main" val="2508458853"/>
                    </a:ext>
                  </a:extLst>
                </a:gridCol>
              </a:tblGrid>
              <a:tr h="178123">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000" dirty="0">
                          <a:effectLst/>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000" dirty="0">
                          <a:effectLst/>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895995850"/>
                  </a:ext>
                </a:extLst>
              </a:tr>
              <a:tr h="178123">
                <a:tc>
                  <a:txBody>
                    <a:bodyPr/>
                    <a:lstStyle/>
                    <a:p>
                      <a:pPr algn="ctr"/>
                      <a:r>
                        <a:rPr lang="de-DE" sz="1200" dirty="0"/>
                        <a:t>Grabenstetten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000" dirty="0"/>
                        <a:t>Biberach</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000" dirty="0"/>
                        <a:t>Gerstetten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000" dirty="0"/>
                        <a:t>Grabenstetten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000" dirty="0">
                          <a:effectLst/>
                        </a:rPr>
                        <a:t>Bemerkung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3734012265"/>
                  </a:ext>
                </a:extLst>
              </a:tr>
              <a:tr h="178123">
                <a:tc>
                  <a:txBody>
                    <a:bodyPr/>
                    <a:lstStyle/>
                    <a:p>
                      <a:pPr algn="just"/>
                      <a:r>
                        <a:rPr lang="de-DE" sz="900" dirty="0">
                          <a:effectLst/>
                        </a:rPr>
                        <a:t>Geplante Flughöhe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2542166306"/>
                  </a:ext>
                </a:extLst>
              </a:tr>
              <a:tr h="178123">
                <a:tc>
                  <a:txBody>
                    <a:bodyPr/>
                    <a:lstStyle/>
                    <a:p>
                      <a:pPr algn="just"/>
                      <a:r>
                        <a:rPr lang="de-DE" sz="1000" dirty="0">
                          <a:effectLst/>
                        </a:rPr>
                        <a:t>Wind (W/V Kmh)</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2319339211"/>
                  </a:ext>
                </a:extLst>
              </a:tr>
              <a:tr h="178123">
                <a:tc>
                  <a:txBody>
                    <a:bodyPr/>
                    <a:lstStyle/>
                    <a:p>
                      <a:pPr algn="just"/>
                      <a:r>
                        <a:rPr lang="de-DE" sz="1000" dirty="0">
                          <a:effectLst/>
                        </a:rPr>
                        <a:t>rwK</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155365847"/>
                  </a:ext>
                </a:extLst>
              </a:tr>
              <a:tr h="178123">
                <a:tc>
                  <a:txBody>
                    <a:bodyPr/>
                    <a:lstStyle/>
                    <a:p>
                      <a:pPr algn="just"/>
                      <a:r>
                        <a:rPr lang="de-DE" sz="1000" dirty="0">
                          <a:effectLst/>
                        </a:rPr>
                        <a:t>Luvwinkel L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marL="457200"/>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3566384973"/>
                  </a:ext>
                </a:extLst>
              </a:tr>
              <a:tr h="178123">
                <a:tc>
                  <a:txBody>
                    <a:bodyPr/>
                    <a:lstStyle/>
                    <a:p>
                      <a:pPr algn="just"/>
                      <a:r>
                        <a:rPr lang="de-DE" sz="1000" dirty="0">
                          <a:effectLst/>
                        </a:rPr>
                        <a:t>rwSK</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2055612910"/>
                  </a:ext>
                </a:extLst>
              </a:tr>
              <a:tr h="178123">
                <a:tc>
                  <a:txBody>
                    <a:bodyPr/>
                    <a:lstStyle/>
                    <a:p>
                      <a:pPr algn="just"/>
                      <a:r>
                        <a:rPr lang="de-DE" sz="1000" dirty="0">
                          <a:effectLst/>
                        </a:rPr>
                        <a:t>OM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854340330"/>
                  </a:ext>
                </a:extLst>
              </a:tr>
              <a:tr h="178123">
                <a:tc>
                  <a:txBody>
                    <a:bodyPr/>
                    <a:lstStyle/>
                    <a:p>
                      <a:pPr algn="just"/>
                      <a:r>
                        <a:rPr lang="de-DE" sz="1000" dirty="0">
                          <a:effectLst/>
                        </a:rPr>
                        <a:t>mwSK</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924345415"/>
                  </a:ext>
                </a:extLst>
              </a:tr>
              <a:tr h="178123">
                <a:tc>
                  <a:txBody>
                    <a:bodyPr/>
                    <a:lstStyle/>
                    <a:p>
                      <a:pPr algn="just"/>
                      <a:r>
                        <a:rPr lang="de-DE" sz="1000" dirty="0">
                          <a:effectLst/>
                        </a:rPr>
                        <a:t>DEV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1157882762"/>
                  </a:ext>
                </a:extLst>
              </a:tr>
              <a:tr h="178123">
                <a:tc>
                  <a:txBody>
                    <a:bodyPr/>
                    <a:lstStyle/>
                    <a:p>
                      <a:pPr algn="just"/>
                      <a:r>
                        <a:rPr lang="de-DE" sz="1000" dirty="0">
                          <a:effectLst/>
                        </a:rPr>
                        <a:t>KSK</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4072627794"/>
                  </a:ext>
                </a:extLst>
              </a:tr>
              <a:tr h="178123">
                <a:tc>
                  <a:txBody>
                    <a:bodyPr/>
                    <a:lstStyle/>
                    <a:p>
                      <a:pPr algn="just"/>
                      <a:r>
                        <a:rPr lang="de-DE" sz="1000" dirty="0">
                          <a:effectLst/>
                        </a:rPr>
                        <a:t>V</a:t>
                      </a:r>
                      <a:r>
                        <a:rPr lang="de-DE" sz="1000" baseline="-25000" dirty="0">
                          <a:effectLst/>
                        </a:rPr>
                        <a:t>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3106585864"/>
                  </a:ext>
                </a:extLst>
              </a:tr>
              <a:tr h="178123">
                <a:tc>
                  <a:txBody>
                    <a:bodyPr/>
                    <a:lstStyle/>
                    <a:p>
                      <a:pPr algn="just"/>
                      <a:r>
                        <a:rPr lang="de-DE" sz="1000" dirty="0">
                          <a:effectLst/>
                        </a:rPr>
                        <a:t>Distanz</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228513011"/>
                  </a:ext>
                </a:extLst>
              </a:tr>
              <a:tr h="178123">
                <a:tc>
                  <a:txBody>
                    <a:bodyPr/>
                    <a:lstStyle/>
                    <a:p>
                      <a:pPr algn="just"/>
                      <a:r>
                        <a:rPr lang="de-DE" sz="1000" dirty="0">
                          <a:effectLst/>
                        </a:rPr>
                        <a:t>Flugzeit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130805711"/>
                  </a:ext>
                </a:extLst>
              </a:tr>
              <a:tr h="192397">
                <a:tc>
                  <a:txBody>
                    <a:bodyPr/>
                    <a:lstStyle/>
                    <a:p>
                      <a:pPr algn="just"/>
                      <a:r>
                        <a:rPr lang="de-DE" sz="1000" dirty="0">
                          <a:effectLst/>
                        </a:rPr>
                        <a:t>Abflug: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2532778615"/>
                  </a:ext>
                </a:extLst>
              </a:tr>
              <a:tr h="178123">
                <a:tc>
                  <a:txBody>
                    <a:bodyPr/>
                    <a:lstStyle/>
                    <a:p>
                      <a:pPr algn="just"/>
                      <a:r>
                        <a:rPr lang="de-DE" sz="1000" dirty="0">
                          <a:effectLst/>
                        </a:rPr>
                        <a:t>Landung: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3403284829"/>
                  </a:ext>
                </a:extLst>
              </a:tr>
              <a:tr h="178123">
                <a:tc>
                  <a:txBody>
                    <a:bodyPr/>
                    <a:lstStyle/>
                    <a:p>
                      <a:pPr algn="just"/>
                      <a:r>
                        <a:rPr lang="de-DE" sz="1000" dirty="0">
                          <a:effectLst/>
                        </a:rPr>
                        <a:t>Freq: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3282472045"/>
                  </a:ext>
                </a:extLst>
              </a:tr>
              <a:tr h="263276">
                <a:tc>
                  <a:txBody>
                    <a:bodyPr/>
                    <a:lstStyle/>
                    <a:p>
                      <a:pPr algn="just"/>
                      <a:r>
                        <a:rPr lang="de-DE" sz="800" dirty="0">
                          <a:effectLst/>
                        </a:rPr>
                        <a:t>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800" dirty="0">
                          <a:effectLst/>
                        </a:rPr>
                        <a:t>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800" dirty="0">
                          <a:effectLst/>
                        </a:rPr>
                        <a:t>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800" dirty="0">
                          <a:effectLst/>
                        </a:rPr>
                        <a:t>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800" dirty="0">
                          <a:effectLst/>
                        </a:rPr>
                        <a:t> </a:t>
                      </a:r>
                      <a:endParaRPr lang="de-D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2053735386"/>
                  </a:ext>
                </a:extLst>
              </a:tr>
            </a:tbl>
          </a:graphicData>
        </a:graphic>
      </p:graphicFrame>
    </p:spTree>
    <p:extLst>
      <p:ext uri="{BB962C8B-B14F-4D97-AF65-F5344CB8AC3E}">
        <p14:creationId xmlns:p14="http://schemas.microsoft.com/office/powerpoint/2010/main" val="940239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9.4 KOPPELNAVIGATION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8059236" cy="655066"/>
          </a:xfrm>
        </p:spPr>
        <p:txBody>
          <a:bodyPr/>
          <a:lstStyle/>
          <a:p>
            <a:pPr marL="0" indent="0" algn="ctr">
              <a:buNone/>
            </a:pPr>
            <a:r>
              <a:rPr lang="de-DE" u="sng" dirty="0"/>
              <a:t>Übungsaufgabe Flugplanung – Lösung</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21</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9.4 Koppelnavigation</a:t>
            </a:r>
          </a:p>
          <a:p>
            <a:endParaRPr lang="de-DE" dirty="0"/>
          </a:p>
        </p:txBody>
      </p:sp>
      <p:pic>
        <p:nvPicPr>
          <p:cNvPr id="10" name="Grafik 9">
            <a:extLst>
              <a:ext uri="{FF2B5EF4-FFF2-40B4-BE49-F238E27FC236}">
                <a16:creationId xmlns:a16="http://schemas.microsoft.com/office/drawing/2014/main" id="{820C1335-558E-45FA-8411-F9F6A4048CA2}"/>
              </a:ext>
            </a:extLst>
          </p:cNvPr>
          <p:cNvPicPr>
            <a:picLocks noChangeAspect="1"/>
          </p:cNvPicPr>
          <p:nvPr/>
        </p:nvPicPr>
        <p:blipFill rotWithShape="1">
          <a:blip r:embed="rId2">
            <a:extLst>
              <a:ext uri="{28A0092B-C50C-407E-A947-70E740481C1C}">
                <a14:useLocalDpi xmlns:a14="http://schemas.microsoft.com/office/drawing/2010/main" val="0"/>
              </a:ext>
            </a:extLst>
          </a:blip>
          <a:srcRect l="16564" r="10730" b="60137"/>
          <a:stretch/>
        </p:blipFill>
        <p:spPr>
          <a:xfrm>
            <a:off x="224628" y="1579976"/>
            <a:ext cx="8023794" cy="4619134"/>
          </a:xfrm>
          <a:prstGeom prst="rect">
            <a:avLst/>
          </a:prstGeom>
        </p:spPr>
      </p:pic>
      <p:sp>
        <p:nvSpPr>
          <p:cNvPr id="11" name="Inhaltsplatzhalter 3">
            <a:extLst>
              <a:ext uri="{FF2B5EF4-FFF2-40B4-BE49-F238E27FC236}">
                <a16:creationId xmlns:a16="http://schemas.microsoft.com/office/drawing/2014/main" id="{60F67BEC-9848-43B5-8714-8B7481241201}"/>
              </a:ext>
            </a:extLst>
          </p:cNvPr>
          <p:cNvSpPr>
            <a:spLocks noGrp="1"/>
          </p:cNvSpPr>
          <p:nvPr>
            <p:ph sz="half" idx="2"/>
          </p:nvPr>
        </p:nvSpPr>
        <p:spPr>
          <a:xfrm>
            <a:off x="8248422" y="1579976"/>
            <a:ext cx="3943578" cy="4820824"/>
          </a:xfrm>
        </p:spPr>
        <p:txBody>
          <a:bodyPr>
            <a:normAutofit fontScale="92500" lnSpcReduction="10000"/>
          </a:bodyPr>
          <a:lstStyle/>
          <a:p>
            <a:pPr marL="0" indent="0">
              <a:buNone/>
            </a:pPr>
            <a:r>
              <a:rPr lang="de-DE" sz="2400" dirty="0"/>
              <a:t>Kurse &amp; Entfernungen:</a:t>
            </a:r>
          </a:p>
          <a:p>
            <a:r>
              <a:rPr lang="de-DE" dirty="0">
                <a:sym typeface="Wingdings" panose="05000000000000000000" pitchFamily="2" charset="2"/>
              </a:rPr>
              <a:t>EDSG  EDMB:</a:t>
            </a:r>
          </a:p>
          <a:p>
            <a:pPr lvl="1"/>
            <a:r>
              <a:rPr lang="de-DE" dirty="0">
                <a:sym typeface="Wingdings" panose="05000000000000000000" pitchFamily="2" charset="2"/>
              </a:rPr>
              <a:t>153°</a:t>
            </a:r>
          </a:p>
          <a:p>
            <a:pPr lvl="1"/>
            <a:r>
              <a:rPr lang="de-DE" dirty="0">
                <a:sym typeface="Wingdings" panose="05000000000000000000" pitchFamily="2" charset="2"/>
              </a:rPr>
              <a:t>53km </a:t>
            </a:r>
            <a:endParaRPr lang="de-DE" dirty="0">
              <a:solidFill>
                <a:srgbClr val="FF0000"/>
              </a:solidFill>
              <a:sym typeface="Wingdings" panose="05000000000000000000" pitchFamily="2" charset="2"/>
            </a:endParaRPr>
          </a:p>
          <a:p>
            <a:r>
              <a:rPr lang="de-DE" dirty="0">
                <a:sym typeface="Wingdings" panose="05000000000000000000" pitchFamily="2" charset="2"/>
              </a:rPr>
              <a:t>EDMB  EDPT:</a:t>
            </a:r>
          </a:p>
          <a:p>
            <a:pPr lvl="1"/>
            <a:r>
              <a:rPr lang="de-DE" dirty="0">
                <a:sym typeface="Wingdings" panose="05000000000000000000" pitchFamily="2" charset="2"/>
              </a:rPr>
              <a:t>021°</a:t>
            </a:r>
          </a:p>
          <a:p>
            <a:pPr lvl="1"/>
            <a:r>
              <a:rPr lang="de-DE" dirty="0">
                <a:sym typeface="Wingdings" panose="05000000000000000000" pitchFamily="2" charset="2"/>
              </a:rPr>
              <a:t>60,5km </a:t>
            </a:r>
            <a:endParaRPr lang="de-DE" dirty="0">
              <a:solidFill>
                <a:srgbClr val="FF0000"/>
              </a:solidFill>
              <a:sym typeface="Wingdings" panose="05000000000000000000" pitchFamily="2" charset="2"/>
            </a:endParaRPr>
          </a:p>
          <a:p>
            <a:r>
              <a:rPr lang="de-DE" dirty="0">
                <a:sym typeface="Wingdings" panose="05000000000000000000" pitchFamily="2" charset="2"/>
              </a:rPr>
              <a:t>EDSG  EDMB:</a:t>
            </a:r>
          </a:p>
          <a:p>
            <a:pPr lvl="1"/>
            <a:r>
              <a:rPr lang="de-DE" dirty="0">
                <a:sym typeface="Wingdings" panose="05000000000000000000" pitchFamily="2" charset="2"/>
              </a:rPr>
              <a:t>259°</a:t>
            </a:r>
          </a:p>
          <a:p>
            <a:pPr lvl="1"/>
            <a:r>
              <a:rPr lang="de-DE" dirty="0">
                <a:sym typeface="Wingdings" panose="05000000000000000000" pitchFamily="2" charset="2"/>
              </a:rPr>
              <a:t>47km </a:t>
            </a:r>
            <a:endParaRPr lang="de-DE" dirty="0">
              <a:solidFill>
                <a:srgbClr val="FF0000"/>
              </a:solidFill>
              <a:sym typeface="Wingdings" panose="05000000000000000000" pitchFamily="2" charset="2"/>
            </a:endParaRPr>
          </a:p>
          <a:p>
            <a:endParaRPr lang="de-DE" dirty="0">
              <a:sym typeface="Wingdings" panose="05000000000000000000" pitchFamily="2" charset="2"/>
            </a:endParaRPr>
          </a:p>
          <a:p>
            <a:pPr marL="0" indent="0">
              <a:buNone/>
            </a:pPr>
            <a:r>
              <a:rPr lang="de-DE" sz="1900" dirty="0">
                <a:sym typeface="Wingdings" panose="05000000000000000000" pitchFamily="2" charset="2"/>
              </a:rPr>
              <a:t>Bei allen aus der Karte entnommenen Kursangaben handelt es sich um den </a:t>
            </a:r>
            <a:r>
              <a:rPr lang="de-DE" b="1" dirty="0">
                <a:sym typeface="Wingdings" panose="05000000000000000000" pitchFamily="2" charset="2"/>
              </a:rPr>
              <a:t>rechtweisenden Kurs (rwK)</a:t>
            </a:r>
            <a:endParaRPr lang="de-DE" b="1" dirty="0"/>
          </a:p>
          <a:p>
            <a:pPr lvl="1"/>
            <a:endParaRPr lang="de-DE" dirty="0"/>
          </a:p>
          <a:p>
            <a:pPr lvl="1"/>
            <a:endParaRPr lang="de-DE" dirty="0"/>
          </a:p>
        </p:txBody>
      </p:sp>
      <p:sp>
        <p:nvSpPr>
          <p:cNvPr id="4" name="Textfeld 3"/>
          <p:cNvSpPr txBox="1"/>
          <p:nvPr/>
        </p:nvSpPr>
        <p:spPr>
          <a:xfrm>
            <a:off x="224628" y="6139190"/>
            <a:ext cx="8023794" cy="261610"/>
          </a:xfrm>
          <a:prstGeom prst="rect">
            <a:avLst/>
          </a:prstGeom>
          <a:solidFill>
            <a:schemeClr val="bg1">
              <a:lumMod val="85000"/>
            </a:schemeClr>
          </a:solidFill>
        </p:spPr>
        <p:txBody>
          <a:bodyPr wrap="square" rtlCol="0">
            <a:spAutoFit/>
          </a:bodyPr>
          <a:lstStyle/>
          <a:p>
            <a:pPr algn="ctr"/>
            <a:r>
              <a:rPr lang="de-DE" sz="1100" dirty="0"/>
              <a:t>Mit freundlicher Genehmigung der DFS Deutsche Flugsicherung GmbH, nicht für navigatorische Zwecke geeignet</a:t>
            </a:r>
          </a:p>
        </p:txBody>
      </p:sp>
    </p:spTree>
    <p:extLst>
      <p:ext uri="{BB962C8B-B14F-4D97-AF65-F5344CB8AC3E}">
        <p14:creationId xmlns:p14="http://schemas.microsoft.com/office/powerpoint/2010/main" val="47148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9.4 KOPPELNAVIGATION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a:xfrm>
            <a:off x="11448204" y="6570000"/>
            <a:ext cx="540000" cy="288000"/>
          </a:xfrm>
        </p:spPr>
        <p:txBody>
          <a:bodyPr/>
          <a:lstStyle/>
          <a:p>
            <a:fld id="{1BAF13B1-D0BA-4A19-B609-64C08BFDA19E}" type="slidenum">
              <a:rPr lang="de-DE" smtClean="0"/>
              <a:pPr/>
              <a:t>22</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9.4 Koppelnavigation</a:t>
            </a:r>
          </a:p>
        </p:txBody>
      </p:sp>
      <p:grpSp>
        <p:nvGrpSpPr>
          <p:cNvPr id="24" name="Gruppieren 23"/>
          <p:cNvGrpSpPr/>
          <p:nvPr/>
        </p:nvGrpSpPr>
        <p:grpSpPr>
          <a:xfrm>
            <a:off x="5804928" y="722983"/>
            <a:ext cx="5942132" cy="5590750"/>
            <a:chOff x="5804928" y="722983"/>
            <a:chExt cx="5942132" cy="5590750"/>
          </a:xfrm>
        </p:grpSpPr>
        <p:grpSp>
          <p:nvGrpSpPr>
            <p:cNvPr id="22" name="Gruppieren 21"/>
            <p:cNvGrpSpPr/>
            <p:nvPr/>
          </p:nvGrpSpPr>
          <p:grpSpPr>
            <a:xfrm>
              <a:off x="5804928" y="722983"/>
              <a:ext cx="5942132" cy="5590750"/>
              <a:chOff x="5804928" y="722983"/>
              <a:chExt cx="5942132" cy="5590750"/>
            </a:xfrm>
          </p:grpSpPr>
          <p:pic>
            <p:nvPicPr>
              <p:cNvPr id="8" name="Grafik 7">
                <a:extLst>
                  <a:ext uri="{FF2B5EF4-FFF2-40B4-BE49-F238E27FC236}">
                    <a16:creationId xmlns:a16="http://schemas.microsoft.com/office/drawing/2014/main" id="{9F1E1FAD-6B24-4149-A69A-A4FF81793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198" y="722983"/>
                <a:ext cx="5423862" cy="5590750"/>
              </a:xfrm>
              <a:prstGeom prst="rect">
                <a:avLst/>
              </a:prstGeom>
            </p:spPr>
          </p:pic>
          <p:grpSp>
            <p:nvGrpSpPr>
              <p:cNvPr id="18" name="Gruppieren 17"/>
              <p:cNvGrpSpPr/>
              <p:nvPr/>
            </p:nvGrpSpPr>
            <p:grpSpPr>
              <a:xfrm>
                <a:off x="5804928" y="3523040"/>
                <a:ext cx="3219521" cy="643518"/>
                <a:chOff x="2436706" y="4507307"/>
                <a:chExt cx="2523057" cy="863136"/>
              </a:xfrm>
            </p:grpSpPr>
            <p:cxnSp>
              <p:nvCxnSpPr>
                <p:cNvPr id="19" name="Gerader Verbinder 18">
                  <a:extLst>
                    <a:ext uri="{FF2B5EF4-FFF2-40B4-BE49-F238E27FC236}">
                      <a16:creationId xmlns:a16="http://schemas.microsoft.com/office/drawing/2014/main" id="{110D048F-7EAD-4D97-A4E6-8186DD552C93}"/>
                    </a:ext>
                  </a:extLst>
                </p:cNvPr>
                <p:cNvCxnSpPr>
                  <a:cxnSpLocks/>
                </p:cNvCxnSpPr>
                <p:nvPr/>
              </p:nvCxnSpPr>
              <p:spPr>
                <a:xfrm flipH="1">
                  <a:off x="2436706" y="4507307"/>
                  <a:ext cx="2523057" cy="8631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6" name="Gruppieren 75">
                  <a:extLst>
                    <a:ext uri="{FF2B5EF4-FFF2-40B4-BE49-F238E27FC236}">
                      <a16:creationId xmlns:a16="http://schemas.microsoft.com/office/drawing/2014/main" id="{29E74A66-12FE-4EBF-B784-FE44F939DD4D}"/>
                    </a:ext>
                  </a:extLst>
                </p:cNvPr>
                <p:cNvGrpSpPr/>
                <p:nvPr/>
              </p:nvGrpSpPr>
              <p:grpSpPr>
                <a:xfrm rot="15305592">
                  <a:off x="3690905" y="4865889"/>
                  <a:ext cx="141666" cy="95419"/>
                  <a:chOff x="5181633" y="3000375"/>
                  <a:chExt cx="141666" cy="95419"/>
                </a:xfrm>
              </p:grpSpPr>
              <p:cxnSp>
                <p:nvCxnSpPr>
                  <p:cNvPr id="69" name="Gerader Verbinder 68">
                    <a:extLst>
                      <a:ext uri="{FF2B5EF4-FFF2-40B4-BE49-F238E27FC236}">
                        <a16:creationId xmlns:a16="http://schemas.microsoft.com/office/drawing/2014/main" id="{D9C11337-EF3C-4B14-B48D-03F9451BEFE5}"/>
                      </a:ext>
                    </a:extLst>
                  </p:cNvPr>
                  <p:cNvCxnSpPr>
                    <a:cxnSpLocks/>
                  </p:cNvCxnSpPr>
                  <p:nvPr/>
                </p:nvCxnSpPr>
                <p:spPr>
                  <a:xfrm flipH="1">
                    <a:off x="5181633" y="3000375"/>
                    <a:ext cx="59498" cy="954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3EAF0629-D8C9-47DD-ABAA-8F90112BADAA}"/>
                      </a:ext>
                    </a:extLst>
                  </p:cNvPr>
                  <p:cNvCxnSpPr>
                    <a:cxnSpLocks/>
                  </p:cNvCxnSpPr>
                  <p:nvPr/>
                </p:nvCxnSpPr>
                <p:spPr>
                  <a:xfrm>
                    <a:off x="5238784" y="3001226"/>
                    <a:ext cx="84515" cy="73818"/>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7" name="Gruppieren 76">
                  <a:extLst>
                    <a:ext uri="{FF2B5EF4-FFF2-40B4-BE49-F238E27FC236}">
                      <a16:creationId xmlns:a16="http://schemas.microsoft.com/office/drawing/2014/main" id="{DCC1C9EF-CB88-4D07-A5CE-362BF9FA6F83}"/>
                    </a:ext>
                  </a:extLst>
                </p:cNvPr>
                <p:cNvGrpSpPr/>
                <p:nvPr/>
              </p:nvGrpSpPr>
              <p:grpSpPr>
                <a:xfrm rot="15305592">
                  <a:off x="3784803" y="4822549"/>
                  <a:ext cx="141666" cy="95419"/>
                  <a:chOff x="5181633" y="3000375"/>
                  <a:chExt cx="141666" cy="95419"/>
                </a:xfrm>
              </p:grpSpPr>
              <p:cxnSp>
                <p:nvCxnSpPr>
                  <p:cNvPr id="78" name="Gerader Verbinder 77">
                    <a:extLst>
                      <a:ext uri="{FF2B5EF4-FFF2-40B4-BE49-F238E27FC236}">
                        <a16:creationId xmlns:a16="http://schemas.microsoft.com/office/drawing/2014/main" id="{67C3F426-277B-4FA1-B97E-4B7C9CF4C6CB}"/>
                      </a:ext>
                    </a:extLst>
                  </p:cNvPr>
                  <p:cNvCxnSpPr>
                    <a:cxnSpLocks/>
                  </p:cNvCxnSpPr>
                  <p:nvPr/>
                </p:nvCxnSpPr>
                <p:spPr>
                  <a:xfrm flipH="1">
                    <a:off x="5181633" y="3000375"/>
                    <a:ext cx="59498" cy="954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7DFEF04F-AABE-4931-B51D-33861170FD88}"/>
                      </a:ext>
                    </a:extLst>
                  </p:cNvPr>
                  <p:cNvCxnSpPr>
                    <a:cxnSpLocks/>
                  </p:cNvCxnSpPr>
                  <p:nvPr/>
                </p:nvCxnSpPr>
                <p:spPr>
                  <a:xfrm>
                    <a:off x="5238784" y="3001226"/>
                    <a:ext cx="84515" cy="73818"/>
                  </a:xfrm>
                  <a:prstGeom prst="line">
                    <a:avLst/>
                  </a:prstGeom>
                  <a:ln w="12700"/>
                </p:spPr>
                <p:style>
                  <a:lnRef idx="1">
                    <a:schemeClr val="accent1"/>
                  </a:lnRef>
                  <a:fillRef idx="0">
                    <a:schemeClr val="accent1"/>
                  </a:fillRef>
                  <a:effectRef idx="0">
                    <a:schemeClr val="accent1"/>
                  </a:effectRef>
                  <a:fontRef idx="minor">
                    <a:schemeClr val="tx1"/>
                  </a:fontRef>
                </p:style>
              </p:cxnSp>
            </p:grpSp>
          </p:grpSp>
          <p:grpSp>
            <p:nvGrpSpPr>
              <p:cNvPr id="14" name="Gruppieren 13"/>
              <p:cNvGrpSpPr/>
              <p:nvPr/>
            </p:nvGrpSpPr>
            <p:grpSpPr>
              <a:xfrm>
                <a:off x="9024449" y="3540441"/>
                <a:ext cx="1333500" cy="2622550"/>
                <a:chOff x="4122581" y="3646217"/>
                <a:chExt cx="1333500" cy="2622550"/>
              </a:xfrm>
            </p:grpSpPr>
            <p:cxnSp>
              <p:nvCxnSpPr>
                <p:cNvPr id="13" name="Gerader Verbinder 12">
                  <a:extLst>
                    <a:ext uri="{FF2B5EF4-FFF2-40B4-BE49-F238E27FC236}">
                      <a16:creationId xmlns:a16="http://schemas.microsoft.com/office/drawing/2014/main" id="{89290412-C308-4078-90E3-7588DBC13B47}"/>
                    </a:ext>
                  </a:extLst>
                </p:cNvPr>
                <p:cNvCxnSpPr>
                  <a:cxnSpLocks/>
                </p:cNvCxnSpPr>
                <p:nvPr/>
              </p:nvCxnSpPr>
              <p:spPr>
                <a:xfrm flipH="1" flipV="1">
                  <a:off x="4122581" y="3646217"/>
                  <a:ext cx="1333500" cy="262255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95" name="Gruppieren 94">
                  <a:extLst>
                    <a:ext uri="{FF2B5EF4-FFF2-40B4-BE49-F238E27FC236}">
                      <a16:creationId xmlns:a16="http://schemas.microsoft.com/office/drawing/2014/main" id="{CD6C6953-B58E-4F43-918F-96CA856C8570}"/>
                    </a:ext>
                  </a:extLst>
                </p:cNvPr>
                <p:cNvGrpSpPr/>
                <p:nvPr/>
              </p:nvGrpSpPr>
              <p:grpSpPr>
                <a:xfrm rot="9157366">
                  <a:off x="4661150" y="4806725"/>
                  <a:ext cx="141666" cy="95419"/>
                  <a:chOff x="5181633" y="3000375"/>
                  <a:chExt cx="141666" cy="95419"/>
                </a:xfrm>
              </p:grpSpPr>
              <p:cxnSp>
                <p:nvCxnSpPr>
                  <p:cNvPr id="96" name="Gerader Verbinder 95">
                    <a:extLst>
                      <a:ext uri="{FF2B5EF4-FFF2-40B4-BE49-F238E27FC236}">
                        <a16:creationId xmlns:a16="http://schemas.microsoft.com/office/drawing/2014/main" id="{AFA0A5DE-B944-4222-8F84-833A47E559C8}"/>
                      </a:ext>
                    </a:extLst>
                  </p:cNvPr>
                  <p:cNvCxnSpPr>
                    <a:cxnSpLocks/>
                  </p:cNvCxnSpPr>
                  <p:nvPr/>
                </p:nvCxnSpPr>
                <p:spPr>
                  <a:xfrm flipH="1">
                    <a:off x="5181633" y="3000375"/>
                    <a:ext cx="59498" cy="9541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014BC2BF-8C5B-4DF3-9B48-80F6A295D719}"/>
                      </a:ext>
                    </a:extLst>
                  </p:cNvPr>
                  <p:cNvCxnSpPr>
                    <a:cxnSpLocks/>
                  </p:cNvCxnSpPr>
                  <p:nvPr/>
                </p:nvCxnSpPr>
                <p:spPr>
                  <a:xfrm>
                    <a:off x="5238784" y="3001226"/>
                    <a:ext cx="84515" cy="7381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8" name="Gruppieren 97">
                  <a:extLst>
                    <a:ext uri="{FF2B5EF4-FFF2-40B4-BE49-F238E27FC236}">
                      <a16:creationId xmlns:a16="http://schemas.microsoft.com/office/drawing/2014/main" id="{3C3CED6F-43A9-4781-B058-0E49612EF52C}"/>
                    </a:ext>
                  </a:extLst>
                </p:cNvPr>
                <p:cNvGrpSpPr/>
                <p:nvPr/>
              </p:nvGrpSpPr>
              <p:grpSpPr>
                <a:xfrm rot="9157366">
                  <a:off x="4612859" y="4754516"/>
                  <a:ext cx="141666" cy="95419"/>
                  <a:chOff x="5181633" y="3000375"/>
                  <a:chExt cx="141666" cy="95419"/>
                </a:xfrm>
              </p:grpSpPr>
              <p:cxnSp>
                <p:nvCxnSpPr>
                  <p:cNvPr id="99" name="Gerader Verbinder 98">
                    <a:extLst>
                      <a:ext uri="{FF2B5EF4-FFF2-40B4-BE49-F238E27FC236}">
                        <a16:creationId xmlns:a16="http://schemas.microsoft.com/office/drawing/2014/main" id="{1950C779-AE57-4786-B808-7F7519910BEF}"/>
                      </a:ext>
                    </a:extLst>
                  </p:cNvPr>
                  <p:cNvCxnSpPr>
                    <a:cxnSpLocks/>
                  </p:cNvCxnSpPr>
                  <p:nvPr/>
                </p:nvCxnSpPr>
                <p:spPr>
                  <a:xfrm flipH="1">
                    <a:off x="5181633" y="3000375"/>
                    <a:ext cx="59498" cy="9541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9C509CAE-AD95-4354-9416-7A0F0EEF8013}"/>
                      </a:ext>
                    </a:extLst>
                  </p:cNvPr>
                  <p:cNvCxnSpPr>
                    <a:cxnSpLocks/>
                  </p:cNvCxnSpPr>
                  <p:nvPr/>
                </p:nvCxnSpPr>
                <p:spPr>
                  <a:xfrm>
                    <a:off x="5238784" y="3001226"/>
                    <a:ext cx="84515" cy="7381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2" name="Gruppieren 11"/>
              <p:cNvGrpSpPr/>
              <p:nvPr/>
            </p:nvGrpSpPr>
            <p:grpSpPr>
              <a:xfrm>
                <a:off x="9035129" y="830118"/>
                <a:ext cx="1022350" cy="2688240"/>
                <a:chOff x="1554059" y="2449057"/>
                <a:chExt cx="1022350" cy="2688240"/>
              </a:xfrm>
            </p:grpSpPr>
            <p:cxnSp>
              <p:nvCxnSpPr>
                <p:cNvPr id="16" name="Gerader Verbinder 15">
                  <a:extLst>
                    <a:ext uri="{FF2B5EF4-FFF2-40B4-BE49-F238E27FC236}">
                      <a16:creationId xmlns:a16="http://schemas.microsoft.com/office/drawing/2014/main" id="{90DB0C95-5AED-4893-90F1-0A8BB6832910}"/>
                    </a:ext>
                  </a:extLst>
                </p:cNvPr>
                <p:cNvCxnSpPr>
                  <a:cxnSpLocks/>
                </p:cNvCxnSpPr>
                <p:nvPr/>
              </p:nvCxnSpPr>
              <p:spPr>
                <a:xfrm flipV="1">
                  <a:off x="1554059" y="2449057"/>
                  <a:ext cx="1022350" cy="26882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4" name="Gruppieren 103">
                  <a:extLst>
                    <a:ext uri="{FF2B5EF4-FFF2-40B4-BE49-F238E27FC236}">
                      <a16:creationId xmlns:a16="http://schemas.microsoft.com/office/drawing/2014/main" id="{D738B911-E962-457C-9800-4177E100801F}"/>
                    </a:ext>
                  </a:extLst>
                </p:cNvPr>
                <p:cNvGrpSpPr/>
                <p:nvPr/>
              </p:nvGrpSpPr>
              <p:grpSpPr>
                <a:xfrm rot="2191849">
                  <a:off x="1912839" y="3964138"/>
                  <a:ext cx="141666" cy="95419"/>
                  <a:chOff x="5181633" y="3000375"/>
                  <a:chExt cx="141666" cy="95419"/>
                </a:xfrm>
              </p:grpSpPr>
              <p:cxnSp>
                <p:nvCxnSpPr>
                  <p:cNvPr id="105" name="Gerader Verbinder 104">
                    <a:extLst>
                      <a:ext uri="{FF2B5EF4-FFF2-40B4-BE49-F238E27FC236}">
                        <a16:creationId xmlns:a16="http://schemas.microsoft.com/office/drawing/2014/main" id="{1DD82494-2616-4D47-AA4A-DD8532DBA2D3}"/>
                      </a:ext>
                    </a:extLst>
                  </p:cNvPr>
                  <p:cNvCxnSpPr>
                    <a:cxnSpLocks/>
                  </p:cNvCxnSpPr>
                  <p:nvPr/>
                </p:nvCxnSpPr>
                <p:spPr>
                  <a:xfrm flipH="1">
                    <a:off x="5181633" y="3000375"/>
                    <a:ext cx="59498" cy="9541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a:extLst>
                      <a:ext uri="{FF2B5EF4-FFF2-40B4-BE49-F238E27FC236}">
                        <a16:creationId xmlns:a16="http://schemas.microsoft.com/office/drawing/2014/main" id="{5203019E-5C0D-4F1A-B4B3-CF4D3FD1ED36}"/>
                      </a:ext>
                    </a:extLst>
                  </p:cNvPr>
                  <p:cNvCxnSpPr>
                    <a:cxnSpLocks/>
                  </p:cNvCxnSpPr>
                  <p:nvPr/>
                </p:nvCxnSpPr>
                <p:spPr>
                  <a:xfrm>
                    <a:off x="5238784" y="3001226"/>
                    <a:ext cx="84515" cy="7381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7" name="Gruppieren 106">
                  <a:extLst>
                    <a:ext uri="{FF2B5EF4-FFF2-40B4-BE49-F238E27FC236}">
                      <a16:creationId xmlns:a16="http://schemas.microsoft.com/office/drawing/2014/main" id="{EB645E59-47A3-4EDD-9BFA-A2A9EEC7903A}"/>
                    </a:ext>
                  </a:extLst>
                </p:cNvPr>
                <p:cNvGrpSpPr/>
                <p:nvPr/>
              </p:nvGrpSpPr>
              <p:grpSpPr>
                <a:xfrm rot="2296291">
                  <a:off x="1938167" y="3873748"/>
                  <a:ext cx="141666" cy="95419"/>
                  <a:chOff x="5181633" y="3000375"/>
                  <a:chExt cx="141666" cy="95419"/>
                </a:xfrm>
              </p:grpSpPr>
              <p:cxnSp>
                <p:nvCxnSpPr>
                  <p:cNvPr id="108" name="Gerader Verbinder 107">
                    <a:extLst>
                      <a:ext uri="{FF2B5EF4-FFF2-40B4-BE49-F238E27FC236}">
                        <a16:creationId xmlns:a16="http://schemas.microsoft.com/office/drawing/2014/main" id="{7D5F43C7-6A3D-428E-8954-B0A8E3CA1014}"/>
                      </a:ext>
                    </a:extLst>
                  </p:cNvPr>
                  <p:cNvCxnSpPr>
                    <a:cxnSpLocks/>
                  </p:cNvCxnSpPr>
                  <p:nvPr/>
                </p:nvCxnSpPr>
                <p:spPr>
                  <a:xfrm flipH="1">
                    <a:off x="5181633" y="3000375"/>
                    <a:ext cx="59498" cy="9541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AD624461-C1FD-4299-B796-2B830708B9C2}"/>
                      </a:ext>
                    </a:extLst>
                  </p:cNvPr>
                  <p:cNvCxnSpPr>
                    <a:cxnSpLocks/>
                  </p:cNvCxnSpPr>
                  <p:nvPr/>
                </p:nvCxnSpPr>
                <p:spPr>
                  <a:xfrm>
                    <a:off x="5238784" y="3001226"/>
                    <a:ext cx="84515" cy="7381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grpSp>
        <p:grpSp>
          <p:nvGrpSpPr>
            <p:cNvPr id="11" name="Gruppieren 10"/>
            <p:cNvGrpSpPr/>
            <p:nvPr/>
          </p:nvGrpSpPr>
          <p:grpSpPr>
            <a:xfrm>
              <a:off x="8784497" y="3293424"/>
              <a:ext cx="239952" cy="228940"/>
              <a:chOff x="2665096" y="4141282"/>
              <a:chExt cx="239952" cy="228940"/>
            </a:xfrm>
          </p:grpSpPr>
          <p:cxnSp>
            <p:nvCxnSpPr>
              <p:cNvPr id="23" name="Gerader Verbinder 22">
                <a:extLst>
                  <a:ext uri="{FF2B5EF4-FFF2-40B4-BE49-F238E27FC236}">
                    <a16:creationId xmlns:a16="http://schemas.microsoft.com/office/drawing/2014/main" id="{480DE4E7-F4FE-4704-B853-65F03E10FE8C}"/>
                  </a:ext>
                </a:extLst>
              </p:cNvPr>
              <p:cNvCxnSpPr>
                <a:cxnSpLocks/>
              </p:cNvCxnSpPr>
              <p:nvPr/>
            </p:nvCxnSpPr>
            <p:spPr>
              <a:xfrm flipH="1" flipV="1">
                <a:off x="2665096" y="4141282"/>
                <a:ext cx="239952" cy="228940"/>
              </a:xfrm>
              <a:prstGeom prst="line">
                <a:avLst/>
              </a:prstGeom>
              <a:ln w="19050"/>
            </p:spPr>
            <p:style>
              <a:lnRef idx="1">
                <a:schemeClr val="accent2"/>
              </a:lnRef>
              <a:fillRef idx="0">
                <a:schemeClr val="accent2"/>
              </a:fillRef>
              <a:effectRef idx="0">
                <a:schemeClr val="accent2"/>
              </a:effectRef>
              <a:fontRef idx="minor">
                <a:schemeClr val="tx1"/>
              </a:fontRef>
            </p:style>
          </p:cxnSp>
          <p:grpSp>
            <p:nvGrpSpPr>
              <p:cNvPr id="34" name="Gruppieren 33"/>
              <p:cNvGrpSpPr/>
              <p:nvPr/>
            </p:nvGrpSpPr>
            <p:grpSpPr>
              <a:xfrm>
                <a:off x="2669703" y="4168865"/>
                <a:ext cx="198702" cy="145862"/>
                <a:chOff x="5094134" y="2824639"/>
                <a:chExt cx="290815" cy="193571"/>
              </a:xfrm>
            </p:grpSpPr>
            <p:grpSp>
              <p:nvGrpSpPr>
                <p:cNvPr id="83" name="Gruppieren 82">
                  <a:extLst>
                    <a:ext uri="{FF2B5EF4-FFF2-40B4-BE49-F238E27FC236}">
                      <a16:creationId xmlns:a16="http://schemas.microsoft.com/office/drawing/2014/main" id="{81543593-5B59-4049-BCCA-6B80AE55551C}"/>
                    </a:ext>
                  </a:extLst>
                </p:cNvPr>
                <p:cNvGrpSpPr/>
                <p:nvPr/>
              </p:nvGrpSpPr>
              <p:grpSpPr>
                <a:xfrm rot="19255037">
                  <a:off x="5243283" y="2922791"/>
                  <a:ext cx="141666" cy="95419"/>
                  <a:chOff x="5181633" y="3000375"/>
                  <a:chExt cx="141666" cy="95419"/>
                </a:xfrm>
              </p:grpSpPr>
              <p:cxnSp>
                <p:nvCxnSpPr>
                  <p:cNvPr id="84" name="Gerader Verbinder 83">
                    <a:extLst>
                      <a:ext uri="{FF2B5EF4-FFF2-40B4-BE49-F238E27FC236}">
                        <a16:creationId xmlns:a16="http://schemas.microsoft.com/office/drawing/2014/main" id="{667804FC-6C31-4429-AD82-E8F3BF450CDC}"/>
                      </a:ext>
                    </a:extLst>
                  </p:cNvPr>
                  <p:cNvCxnSpPr>
                    <a:cxnSpLocks/>
                  </p:cNvCxnSpPr>
                  <p:nvPr/>
                </p:nvCxnSpPr>
                <p:spPr>
                  <a:xfrm flipH="1">
                    <a:off x="5181633" y="3000375"/>
                    <a:ext cx="59498" cy="9541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50F284F3-1D6D-4CDA-BED8-2B68C059ACAB}"/>
                      </a:ext>
                    </a:extLst>
                  </p:cNvPr>
                  <p:cNvCxnSpPr>
                    <a:cxnSpLocks/>
                  </p:cNvCxnSpPr>
                  <p:nvPr/>
                </p:nvCxnSpPr>
                <p:spPr>
                  <a:xfrm>
                    <a:off x="5238784" y="3001226"/>
                    <a:ext cx="84515" cy="738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6" name="Gruppieren 85">
                  <a:extLst>
                    <a:ext uri="{FF2B5EF4-FFF2-40B4-BE49-F238E27FC236}">
                      <a16:creationId xmlns:a16="http://schemas.microsoft.com/office/drawing/2014/main" id="{A08747C2-3DCB-431B-A037-ABA96F23CD00}"/>
                    </a:ext>
                  </a:extLst>
                </p:cNvPr>
                <p:cNvGrpSpPr/>
                <p:nvPr/>
              </p:nvGrpSpPr>
              <p:grpSpPr>
                <a:xfrm rot="19255037">
                  <a:off x="5171303" y="2872859"/>
                  <a:ext cx="141666" cy="95419"/>
                  <a:chOff x="5181633" y="3000375"/>
                  <a:chExt cx="141666" cy="95419"/>
                </a:xfrm>
              </p:grpSpPr>
              <p:cxnSp>
                <p:nvCxnSpPr>
                  <p:cNvPr id="87" name="Gerader Verbinder 86">
                    <a:extLst>
                      <a:ext uri="{FF2B5EF4-FFF2-40B4-BE49-F238E27FC236}">
                        <a16:creationId xmlns:a16="http://schemas.microsoft.com/office/drawing/2014/main" id="{2C5DC7E0-98A5-4838-999C-0261435402D2}"/>
                      </a:ext>
                    </a:extLst>
                  </p:cNvPr>
                  <p:cNvCxnSpPr>
                    <a:cxnSpLocks/>
                  </p:cNvCxnSpPr>
                  <p:nvPr/>
                </p:nvCxnSpPr>
                <p:spPr>
                  <a:xfrm flipH="1">
                    <a:off x="5181633" y="3000375"/>
                    <a:ext cx="59498" cy="9541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2D1D921C-C8DD-412C-AB9C-813387AACAAE}"/>
                      </a:ext>
                    </a:extLst>
                  </p:cNvPr>
                  <p:cNvCxnSpPr>
                    <a:cxnSpLocks/>
                  </p:cNvCxnSpPr>
                  <p:nvPr/>
                </p:nvCxnSpPr>
                <p:spPr>
                  <a:xfrm>
                    <a:off x="5238784" y="3001226"/>
                    <a:ext cx="84515" cy="738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9" name="Gruppieren 88">
                  <a:extLst>
                    <a:ext uri="{FF2B5EF4-FFF2-40B4-BE49-F238E27FC236}">
                      <a16:creationId xmlns:a16="http://schemas.microsoft.com/office/drawing/2014/main" id="{4396A4DA-2729-4E0C-8D4F-53923E45C8FB}"/>
                    </a:ext>
                  </a:extLst>
                </p:cNvPr>
                <p:cNvGrpSpPr/>
                <p:nvPr/>
              </p:nvGrpSpPr>
              <p:grpSpPr>
                <a:xfrm rot="19255037">
                  <a:off x="5094134" y="2824639"/>
                  <a:ext cx="141666" cy="95419"/>
                  <a:chOff x="5181633" y="3000375"/>
                  <a:chExt cx="141666" cy="95419"/>
                </a:xfrm>
              </p:grpSpPr>
              <p:cxnSp>
                <p:nvCxnSpPr>
                  <p:cNvPr id="90" name="Gerader Verbinder 89">
                    <a:extLst>
                      <a:ext uri="{FF2B5EF4-FFF2-40B4-BE49-F238E27FC236}">
                        <a16:creationId xmlns:a16="http://schemas.microsoft.com/office/drawing/2014/main" id="{820830C2-CBC9-4CAE-A5EF-A6A41F30D862}"/>
                      </a:ext>
                    </a:extLst>
                  </p:cNvPr>
                  <p:cNvCxnSpPr>
                    <a:cxnSpLocks/>
                  </p:cNvCxnSpPr>
                  <p:nvPr/>
                </p:nvCxnSpPr>
                <p:spPr>
                  <a:xfrm flipH="1">
                    <a:off x="5181633" y="3000375"/>
                    <a:ext cx="59498" cy="9541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5196904B-25CC-4240-A14D-D0D893E409FD}"/>
                      </a:ext>
                    </a:extLst>
                  </p:cNvPr>
                  <p:cNvCxnSpPr>
                    <a:cxnSpLocks/>
                  </p:cNvCxnSpPr>
                  <p:nvPr/>
                </p:nvCxnSpPr>
                <p:spPr>
                  <a:xfrm>
                    <a:off x="5238784" y="3001226"/>
                    <a:ext cx="84515" cy="738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grpSp>
      </p:grpSp>
      <p:cxnSp>
        <p:nvCxnSpPr>
          <p:cNvPr id="102" name="Gerader Verbinder 101">
            <a:extLst>
              <a:ext uri="{FF2B5EF4-FFF2-40B4-BE49-F238E27FC236}">
                <a16:creationId xmlns:a16="http://schemas.microsoft.com/office/drawing/2014/main" id="{8ECFE120-0679-42B5-9745-133FFA71EE77}"/>
              </a:ext>
            </a:extLst>
          </p:cNvPr>
          <p:cNvCxnSpPr>
            <a:cxnSpLocks/>
          </p:cNvCxnSpPr>
          <p:nvPr/>
        </p:nvCxnSpPr>
        <p:spPr>
          <a:xfrm flipH="1">
            <a:off x="-28541179" y="-35505238"/>
            <a:ext cx="33512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8" name="Gruppieren 57"/>
          <p:cNvGrpSpPr/>
          <p:nvPr/>
        </p:nvGrpSpPr>
        <p:grpSpPr>
          <a:xfrm>
            <a:off x="6887268" y="1403424"/>
            <a:ext cx="3780000" cy="3780000"/>
            <a:chOff x="6887268" y="1403424"/>
            <a:chExt cx="3780000" cy="3780000"/>
          </a:xfrm>
        </p:grpSpPr>
        <p:grpSp>
          <p:nvGrpSpPr>
            <p:cNvPr id="54" name="Gruppieren 53"/>
            <p:cNvGrpSpPr/>
            <p:nvPr/>
          </p:nvGrpSpPr>
          <p:grpSpPr>
            <a:xfrm>
              <a:off x="8777269" y="3323685"/>
              <a:ext cx="978874" cy="1633359"/>
              <a:chOff x="1779858" y="1884999"/>
              <a:chExt cx="1033493" cy="1685746"/>
            </a:xfrm>
          </p:grpSpPr>
          <p:cxnSp>
            <p:nvCxnSpPr>
              <p:cNvPr id="42" name="Gerader Verbinder 41">
                <a:extLst>
                  <a:ext uri="{FF2B5EF4-FFF2-40B4-BE49-F238E27FC236}">
                    <a16:creationId xmlns:a16="http://schemas.microsoft.com/office/drawing/2014/main" id="{6C088785-3771-46B7-844E-17114B838532}"/>
                  </a:ext>
                </a:extLst>
              </p:cNvPr>
              <p:cNvCxnSpPr/>
              <p:nvPr/>
            </p:nvCxnSpPr>
            <p:spPr>
              <a:xfrm flipV="1">
                <a:off x="2689526" y="3518358"/>
                <a:ext cx="123825" cy="5238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5" name="Gruppieren 14"/>
              <p:cNvGrpSpPr/>
              <p:nvPr/>
            </p:nvGrpSpPr>
            <p:grpSpPr>
              <a:xfrm>
                <a:off x="1779858" y="1884999"/>
                <a:ext cx="978874" cy="1633359"/>
                <a:chOff x="2275860" y="2707962"/>
                <a:chExt cx="1116010" cy="1608933"/>
              </a:xfrm>
            </p:grpSpPr>
            <p:cxnSp>
              <p:nvCxnSpPr>
                <p:cNvPr id="38" name="Gerader Verbinder 37">
                  <a:extLst>
                    <a:ext uri="{FF2B5EF4-FFF2-40B4-BE49-F238E27FC236}">
                      <a16:creationId xmlns:a16="http://schemas.microsoft.com/office/drawing/2014/main" id="{E616076B-DAFC-49BC-B5AB-0768DBD6220B}"/>
                    </a:ext>
                  </a:extLst>
                </p:cNvPr>
                <p:cNvCxnSpPr>
                  <a:cxnSpLocks/>
                </p:cNvCxnSpPr>
                <p:nvPr/>
              </p:nvCxnSpPr>
              <p:spPr>
                <a:xfrm flipH="1" flipV="1">
                  <a:off x="2275860" y="2707962"/>
                  <a:ext cx="1116010" cy="1608933"/>
                </a:xfrm>
                <a:prstGeom prst="line">
                  <a:avLst/>
                </a:prstGeom>
                <a:ln w="12700">
                  <a:solidFill>
                    <a:srgbClr val="00B050"/>
                  </a:solidFill>
                </a:ln>
              </p:spPr>
              <p:style>
                <a:lnRef idx="1">
                  <a:schemeClr val="accent6"/>
                </a:lnRef>
                <a:fillRef idx="0">
                  <a:schemeClr val="accent6"/>
                </a:fillRef>
                <a:effectRef idx="0">
                  <a:schemeClr val="accent6"/>
                </a:effectRef>
                <a:fontRef idx="minor">
                  <a:schemeClr val="tx1"/>
                </a:fontRef>
              </p:style>
            </p:cxnSp>
            <p:grpSp>
              <p:nvGrpSpPr>
                <p:cNvPr id="92" name="Gruppieren 91">
                  <a:extLst>
                    <a:ext uri="{FF2B5EF4-FFF2-40B4-BE49-F238E27FC236}">
                      <a16:creationId xmlns:a16="http://schemas.microsoft.com/office/drawing/2014/main" id="{64A191E3-2254-47C8-9E1B-1474AE9F855C}"/>
                    </a:ext>
                  </a:extLst>
                </p:cNvPr>
                <p:cNvGrpSpPr/>
                <p:nvPr/>
              </p:nvGrpSpPr>
              <p:grpSpPr>
                <a:xfrm rot="9157366">
                  <a:off x="2763032" y="3446633"/>
                  <a:ext cx="141666" cy="95419"/>
                  <a:chOff x="5181633" y="3000375"/>
                  <a:chExt cx="141666" cy="95419"/>
                </a:xfrm>
              </p:grpSpPr>
              <p:cxnSp>
                <p:nvCxnSpPr>
                  <p:cNvPr id="93" name="Gerader Verbinder 92">
                    <a:extLst>
                      <a:ext uri="{FF2B5EF4-FFF2-40B4-BE49-F238E27FC236}">
                        <a16:creationId xmlns:a16="http://schemas.microsoft.com/office/drawing/2014/main" id="{8C787D27-0ADA-47C0-A990-FFFDF9AFC75A}"/>
                      </a:ext>
                    </a:extLst>
                  </p:cNvPr>
                  <p:cNvCxnSpPr>
                    <a:cxnSpLocks/>
                  </p:cNvCxnSpPr>
                  <p:nvPr/>
                </p:nvCxnSpPr>
                <p:spPr>
                  <a:xfrm flipH="1">
                    <a:off x="5181633" y="3000375"/>
                    <a:ext cx="59498" cy="9541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D972C9CF-C84C-4668-9BA6-10A025EBC3AF}"/>
                      </a:ext>
                    </a:extLst>
                  </p:cNvPr>
                  <p:cNvCxnSpPr>
                    <a:cxnSpLocks/>
                  </p:cNvCxnSpPr>
                  <p:nvPr/>
                </p:nvCxnSpPr>
                <p:spPr>
                  <a:xfrm>
                    <a:off x="5238784" y="3001226"/>
                    <a:ext cx="84515" cy="7381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grpSp>
        </p:grpSp>
        <p:grpSp>
          <p:nvGrpSpPr>
            <p:cNvPr id="25" name="Gruppieren 24"/>
            <p:cNvGrpSpPr/>
            <p:nvPr/>
          </p:nvGrpSpPr>
          <p:grpSpPr>
            <a:xfrm>
              <a:off x="6887268" y="1403424"/>
              <a:ext cx="3780000" cy="3780000"/>
              <a:chOff x="6887268" y="1403424"/>
              <a:chExt cx="3780000" cy="3780000"/>
            </a:xfrm>
          </p:grpSpPr>
          <p:sp>
            <p:nvSpPr>
              <p:cNvPr id="71" name="Kreis 70"/>
              <p:cNvSpPr/>
              <p:nvPr/>
            </p:nvSpPr>
            <p:spPr>
              <a:xfrm>
                <a:off x="6887268" y="1403424"/>
                <a:ext cx="3780000" cy="3780000"/>
              </a:xfrm>
              <a:prstGeom prst="pie">
                <a:avLst>
                  <a:gd name="adj1" fmla="val 7060423"/>
                  <a:gd name="adj2" fmla="val 4454713"/>
                </a:avLst>
              </a:prstGeom>
              <a:solidFill>
                <a:schemeClr val="bg1">
                  <a:alpha val="0"/>
                </a:schemeClr>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11" name="Textfeld 110">
                <a:extLst>
                  <a:ext uri="{FF2B5EF4-FFF2-40B4-BE49-F238E27FC236}">
                    <a16:creationId xmlns:a16="http://schemas.microsoft.com/office/drawing/2014/main" id="{88EA20CC-0EEF-4610-AC3D-C5CD13432932}"/>
                  </a:ext>
                </a:extLst>
              </p:cNvPr>
              <p:cNvSpPr txBox="1"/>
              <p:nvPr/>
            </p:nvSpPr>
            <p:spPr>
              <a:xfrm>
                <a:off x="8098688" y="4914225"/>
                <a:ext cx="936441" cy="253916"/>
              </a:xfrm>
              <a:prstGeom prst="rect">
                <a:avLst/>
              </a:prstGeom>
              <a:noFill/>
            </p:spPr>
            <p:txBody>
              <a:bodyPr wrap="square" rtlCol="0">
                <a:spAutoFit/>
              </a:bodyPr>
              <a:lstStyle/>
              <a:p>
                <a:r>
                  <a:rPr lang="de-DE" sz="1050" i="1" dirty="0"/>
                  <a:t>VE: 85 Km/h</a:t>
                </a:r>
              </a:p>
            </p:txBody>
          </p:sp>
        </p:grpSp>
      </p:grpSp>
      <p:grpSp>
        <p:nvGrpSpPr>
          <p:cNvPr id="56" name="Gruppieren 55"/>
          <p:cNvGrpSpPr/>
          <p:nvPr/>
        </p:nvGrpSpPr>
        <p:grpSpPr>
          <a:xfrm>
            <a:off x="4618480" y="830118"/>
            <a:ext cx="7484007" cy="5752028"/>
            <a:chOff x="4618480" y="830118"/>
            <a:chExt cx="7484007" cy="5752028"/>
          </a:xfrm>
        </p:grpSpPr>
        <p:grpSp>
          <p:nvGrpSpPr>
            <p:cNvPr id="3" name="Gruppieren 2"/>
            <p:cNvGrpSpPr/>
            <p:nvPr/>
          </p:nvGrpSpPr>
          <p:grpSpPr>
            <a:xfrm>
              <a:off x="4618480" y="4274190"/>
              <a:ext cx="1759789" cy="682693"/>
              <a:chOff x="310550" y="5399117"/>
              <a:chExt cx="1759789" cy="682693"/>
            </a:xfrm>
          </p:grpSpPr>
          <p:sp>
            <p:nvSpPr>
              <p:cNvPr id="62" name="Textfeld 61">
                <a:extLst>
                  <a:ext uri="{FF2B5EF4-FFF2-40B4-BE49-F238E27FC236}">
                    <a16:creationId xmlns:a16="http://schemas.microsoft.com/office/drawing/2014/main" id="{2B640AAE-C153-44B3-BA6D-97C2B794A2FD}"/>
                  </a:ext>
                </a:extLst>
              </p:cNvPr>
              <p:cNvSpPr txBox="1"/>
              <p:nvPr/>
            </p:nvSpPr>
            <p:spPr>
              <a:xfrm>
                <a:off x="310550" y="5399117"/>
                <a:ext cx="1759789" cy="307777"/>
              </a:xfrm>
              <a:prstGeom prst="rect">
                <a:avLst/>
              </a:prstGeom>
              <a:noFill/>
            </p:spPr>
            <p:txBody>
              <a:bodyPr wrap="square" rtlCol="0">
                <a:spAutoFit/>
              </a:bodyPr>
              <a:lstStyle/>
              <a:p>
                <a:r>
                  <a:rPr lang="de-DE" sz="1400" dirty="0">
                    <a:solidFill>
                      <a:schemeClr val="accent1"/>
                    </a:solidFill>
                  </a:rPr>
                  <a:t>3. Streckenabschnitt</a:t>
                </a:r>
              </a:p>
            </p:txBody>
          </p:sp>
          <p:sp>
            <p:nvSpPr>
              <p:cNvPr id="63" name="Textfeld 62">
                <a:extLst>
                  <a:ext uri="{FF2B5EF4-FFF2-40B4-BE49-F238E27FC236}">
                    <a16:creationId xmlns:a16="http://schemas.microsoft.com/office/drawing/2014/main" id="{B7DB44AA-4172-4194-ADE3-D54854FB12F7}"/>
                  </a:ext>
                </a:extLst>
              </p:cNvPr>
              <p:cNvSpPr txBox="1"/>
              <p:nvPr/>
            </p:nvSpPr>
            <p:spPr>
              <a:xfrm>
                <a:off x="622384" y="5650923"/>
                <a:ext cx="1136119" cy="430887"/>
              </a:xfrm>
              <a:prstGeom prst="rect">
                <a:avLst/>
              </a:prstGeom>
              <a:noFill/>
            </p:spPr>
            <p:txBody>
              <a:bodyPr wrap="square" rtlCol="0">
                <a:spAutoFit/>
              </a:bodyPr>
              <a:lstStyle/>
              <a:p>
                <a:r>
                  <a:rPr lang="de-DE" sz="1050" i="1" dirty="0">
                    <a:solidFill>
                      <a:schemeClr val="accent1"/>
                    </a:solidFill>
                  </a:rPr>
                  <a:t>VG: 94 Km/h</a:t>
                </a:r>
              </a:p>
              <a:p>
                <a:r>
                  <a:rPr lang="de-DE" sz="1050" i="1" dirty="0">
                    <a:solidFill>
                      <a:schemeClr val="accent1"/>
                    </a:solidFill>
                  </a:rPr>
                  <a:t> L: -8°</a:t>
                </a:r>
              </a:p>
            </p:txBody>
          </p:sp>
        </p:grpSp>
        <p:grpSp>
          <p:nvGrpSpPr>
            <p:cNvPr id="9" name="Gruppieren 8"/>
            <p:cNvGrpSpPr/>
            <p:nvPr/>
          </p:nvGrpSpPr>
          <p:grpSpPr>
            <a:xfrm>
              <a:off x="10357949" y="5811262"/>
              <a:ext cx="1665456" cy="703457"/>
              <a:chOff x="310550" y="1458666"/>
              <a:chExt cx="1665456" cy="703457"/>
            </a:xfrm>
          </p:grpSpPr>
          <p:sp>
            <p:nvSpPr>
              <p:cNvPr id="7" name="Textfeld 6">
                <a:extLst>
                  <a:ext uri="{FF2B5EF4-FFF2-40B4-BE49-F238E27FC236}">
                    <a16:creationId xmlns:a16="http://schemas.microsoft.com/office/drawing/2014/main" id="{EAA0294D-EE22-48D5-B1E2-DD9DC290FCB0}"/>
                  </a:ext>
                </a:extLst>
              </p:cNvPr>
              <p:cNvSpPr txBox="1"/>
              <p:nvPr/>
            </p:nvSpPr>
            <p:spPr>
              <a:xfrm>
                <a:off x="310550" y="1458666"/>
                <a:ext cx="1665456" cy="307777"/>
              </a:xfrm>
              <a:prstGeom prst="rect">
                <a:avLst/>
              </a:prstGeom>
              <a:noFill/>
            </p:spPr>
            <p:txBody>
              <a:bodyPr wrap="none" rtlCol="0">
                <a:spAutoFit/>
              </a:bodyPr>
              <a:lstStyle/>
              <a:p>
                <a:r>
                  <a:rPr lang="de-DE" sz="1400" dirty="0">
                    <a:solidFill>
                      <a:srgbClr val="00B050"/>
                    </a:solidFill>
                  </a:rPr>
                  <a:t>1. Streckenabschnitt</a:t>
                </a:r>
              </a:p>
            </p:txBody>
          </p:sp>
          <p:sp>
            <p:nvSpPr>
              <p:cNvPr id="66" name="Textfeld 65">
                <a:extLst>
                  <a:ext uri="{FF2B5EF4-FFF2-40B4-BE49-F238E27FC236}">
                    <a16:creationId xmlns:a16="http://schemas.microsoft.com/office/drawing/2014/main" id="{88EA20CC-0EEF-4610-AC3D-C5CD13432932}"/>
                  </a:ext>
                </a:extLst>
              </p:cNvPr>
              <p:cNvSpPr txBox="1"/>
              <p:nvPr/>
            </p:nvSpPr>
            <p:spPr>
              <a:xfrm>
                <a:off x="622384" y="1731236"/>
                <a:ext cx="1136119" cy="430887"/>
              </a:xfrm>
              <a:prstGeom prst="rect">
                <a:avLst/>
              </a:prstGeom>
              <a:noFill/>
            </p:spPr>
            <p:txBody>
              <a:bodyPr wrap="square" rtlCol="0">
                <a:spAutoFit/>
              </a:bodyPr>
              <a:lstStyle/>
              <a:p>
                <a:r>
                  <a:rPr lang="de-DE" sz="1050" i="1" dirty="0">
                    <a:solidFill>
                      <a:srgbClr val="00B050"/>
                    </a:solidFill>
                  </a:rPr>
                  <a:t>VG: 71 Km/h</a:t>
                </a:r>
              </a:p>
              <a:p>
                <a:r>
                  <a:rPr lang="de-DE" sz="1050" i="1" dirty="0">
                    <a:solidFill>
                      <a:srgbClr val="00B050"/>
                    </a:solidFill>
                  </a:rPr>
                  <a:t> L: -4°</a:t>
                </a:r>
              </a:p>
            </p:txBody>
          </p:sp>
        </p:grpSp>
        <p:grpSp>
          <p:nvGrpSpPr>
            <p:cNvPr id="44" name="Gruppieren 43"/>
            <p:cNvGrpSpPr/>
            <p:nvPr/>
          </p:nvGrpSpPr>
          <p:grpSpPr>
            <a:xfrm>
              <a:off x="10437031" y="830118"/>
              <a:ext cx="1665456" cy="635020"/>
              <a:chOff x="10274261" y="924910"/>
              <a:chExt cx="1665456" cy="635020"/>
            </a:xfrm>
          </p:grpSpPr>
          <p:sp>
            <p:nvSpPr>
              <p:cNvPr id="60" name="Textfeld 59">
                <a:extLst>
                  <a:ext uri="{FF2B5EF4-FFF2-40B4-BE49-F238E27FC236}">
                    <a16:creationId xmlns:a16="http://schemas.microsoft.com/office/drawing/2014/main" id="{367B535B-7BD8-4BF4-92CC-E7A156A1D20E}"/>
                  </a:ext>
                </a:extLst>
              </p:cNvPr>
              <p:cNvSpPr txBox="1"/>
              <p:nvPr/>
            </p:nvSpPr>
            <p:spPr>
              <a:xfrm>
                <a:off x="10274261" y="924910"/>
                <a:ext cx="1665456" cy="307777"/>
              </a:xfrm>
              <a:prstGeom prst="rect">
                <a:avLst/>
              </a:prstGeom>
              <a:noFill/>
            </p:spPr>
            <p:txBody>
              <a:bodyPr wrap="none" rtlCol="0">
                <a:spAutoFit/>
              </a:bodyPr>
              <a:lstStyle/>
              <a:p>
                <a:r>
                  <a:rPr lang="de-DE" sz="1400" dirty="0">
                    <a:solidFill>
                      <a:srgbClr val="C00000"/>
                    </a:solidFill>
                  </a:rPr>
                  <a:t>2. Streckenabschnitt</a:t>
                </a:r>
              </a:p>
            </p:txBody>
          </p:sp>
          <p:sp>
            <p:nvSpPr>
              <p:cNvPr id="67" name="Textfeld 66">
                <a:extLst>
                  <a:ext uri="{FF2B5EF4-FFF2-40B4-BE49-F238E27FC236}">
                    <a16:creationId xmlns:a16="http://schemas.microsoft.com/office/drawing/2014/main" id="{996CEC01-5434-450D-8AF7-07A069E27275}"/>
                  </a:ext>
                </a:extLst>
              </p:cNvPr>
              <p:cNvSpPr txBox="1"/>
              <p:nvPr/>
            </p:nvSpPr>
            <p:spPr>
              <a:xfrm>
                <a:off x="10538929" y="1129043"/>
                <a:ext cx="1136119" cy="430887"/>
              </a:xfrm>
              <a:prstGeom prst="rect">
                <a:avLst/>
              </a:prstGeom>
              <a:noFill/>
            </p:spPr>
            <p:txBody>
              <a:bodyPr wrap="square" rtlCol="0">
                <a:spAutoFit/>
              </a:bodyPr>
              <a:lstStyle/>
              <a:p>
                <a:r>
                  <a:rPr lang="de-DE" sz="1050" i="1" dirty="0">
                    <a:solidFill>
                      <a:srgbClr val="C00000"/>
                    </a:solidFill>
                  </a:rPr>
                  <a:t>VG: 90 Km/h</a:t>
                </a:r>
              </a:p>
              <a:p>
                <a:r>
                  <a:rPr lang="de-DE" sz="1050" i="1" dirty="0">
                    <a:solidFill>
                      <a:srgbClr val="C00000"/>
                    </a:solidFill>
                  </a:rPr>
                  <a:t> L: +10°</a:t>
                </a:r>
              </a:p>
            </p:txBody>
          </p:sp>
        </p:grpSp>
        <p:cxnSp>
          <p:nvCxnSpPr>
            <p:cNvPr id="112" name="Gerader Verbinder 46">
              <a:extLst>
                <a:ext uri="{FF2B5EF4-FFF2-40B4-BE49-F238E27FC236}">
                  <a16:creationId xmlns:a16="http://schemas.microsoft.com/office/drawing/2014/main" id="{4AB6203A-8BEB-4D00-9012-A460F1EAFA0B}"/>
                </a:ext>
              </a:extLst>
            </p:cNvPr>
            <p:cNvCxnSpPr>
              <a:cxnSpLocks/>
            </p:cNvCxnSpPr>
            <p:nvPr/>
          </p:nvCxnSpPr>
          <p:spPr>
            <a:xfrm flipV="1">
              <a:off x="5969479" y="3540442"/>
              <a:ext cx="3054970" cy="1081069"/>
            </a:xfrm>
            <a:prstGeom prst="line">
              <a:avLst/>
            </a:prstGeom>
            <a:ln w="9525">
              <a:solidFill>
                <a:srgbClr val="2B88D9"/>
              </a:solidFill>
            </a:ln>
          </p:spPr>
          <p:style>
            <a:lnRef idx="1">
              <a:schemeClr val="accent6"/>
            </a:lnRef>
            <a:fillRef idx="0">
              <a:schemeClr val="accent6"/>
            </a:fillRef>
            <a:effectRef idx="0">
              <a:schemeClr val="accent6"/>
            </a:effectRef>
            <a:fontRef idx="minor">
              <a:schemeClr val="tx1"/>
            </a:fontRef>
          </p:style>
        </p:cxnSp>
        <p:grpSp>
          <p:nvGrpSpPr>
            <p:cNvPr id="26" name="Gruppieren 25"/>
            <p:cNvGrpSpPr/>
            <p:nvPr/>
          </p:nvGrpSpPr>
          <p:grpSpPr>
            <a:xfrm>
              <a:off x="7003517" y="3293424"/>
              <a:ext cx="1773751" cy="668810"/>
              <a:chOff x="4257285" y="2292362"/>
              <a:chExt cx="1773751" cy="641519"/>
            </a:xfrm>
          </p:grpSpPr>
          <p:cxnSp>
            <p:nvCxnSpPr>
              <p:cNvPr id="64" name="Gerader Verbinder 63">
                <a:extLst>
                  <a:ext uri="{FF2B5EF4-FFF2-40B4-BE49-F238E27FC236}">
                    <a16:creationId xmlns:a16="http://schemas.microsoft.com/office/drawing/2014/main" id="{0A0D3C88-416E-4122-B147-3D5E01FFE2B6}"/>
                  </a:ext>
                </a:extLst>
              </p:cNvPr>
              <p:cNvCxnSpPr>
                <a:cxnSpLocks/>
              </p:cNvCxnSpPr>
              <p:nvPr/>
            </p:nvCxnSpPr>
            <p:spPr>
              <a:xfrm>
                <a:off x="4257285" y="2825922"/>
                <a:ext cx="13090" cy="10795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14" name="Gruppieren 113"/>
              <p:cNvGrpSpPr/>
              <p:nvPr/>
            </p:nvGrpSpPr>
            <p:grpSpPr>
              <a:xfrm>
                <a:off x="4257285" y="2292362"/>
                <a:ext cx="1773751" cy="600705"/>
                <a:chOff x="2613222" y="3003520"/>
                <a:chExt cx="1141700" cy="740962"/>
              </a:xfrm>
            </p:grpSpPr>
            <p:cxnSp>
              <p:nvCxnSpPr>
                <p:cNvPr id="115" name="Gerader Verbinder 60">
                  <a:extLst>
                    <a:ext uri="{FF2B5EF4-FFF2-40B4-BE49-F238E27FC236}">
                      <a16:creationId xmlns:a16="http://schemas.microsoft.com/office/drawing/2014/main" id="{AA46E7FA-5FC3-4BC3-9025-7E2CC1D4A782}"/>
                    </a:ext>
                  </a:extLst>
                </p:cNvPr>
                <p:cNvCxnSpPr>
                  <a:cxnSpLocks/>
                </p:cNvCxnSpPr>
                <p:nvPr/>
              </p:nvCxnSpPr>
              <p:spPr>
                <a:xfrm flipH="1">
                  <a:off x="2613222" y="3003520"/>
                  <a:ext cx="1141700" cy="740962"/>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16" name="Gruppieren 115">
                  <a:extLst>
                    <a:ext uri="{FF2B5EF4-FFF2-40B4-BE49-F238E27FC236}">
                      <a16:creationId xmlns:a16="http://schemas.microsoft.com/office/drawing/2014/main" id="{C9DF20CF-E335-4879-BA93-76AA2BDA710E}"/>
                    </a:ext>
                  </a:extLst>
                </p:cNvPr>
                <p:cNvGrpSpPr/>
                <p:nvPr/>
              </p:nvGrpSpPr>
              <p:grpSpPr>
                <a:xfrm rot="14833720">
                  <a:off x="3041832" y="3377288"/>
                  <a:ext cx="141666" cy="95419"/>
                  <a:chOff x="5181633" y="3000375"/>
                  <a:chExt cx="141666" cy="95419"/>
                </a:xfrm>
              </p:grpSpPr>
              <p:cxnSp>
                <p:nvCxnSpPr>
                  <p:cNvPr id="117" name="Gerader Verbinder 80">
                    <a:extLst>
                      <a:ext uri="{FF2B5EF4-FFF2-40B4-BE49-F238E27FC236}">
                        <a16:creationId xmlns:a16="http://schemas.microsoft.com/office/drawing/2014/main" id="{D9C6BA02-ACF8-4526-A27E-BC6D29B60DF1}"/>
                      </a:ext>
                    </a:extLst>
                  </p:cNvPr>
                  <p:cNvCxnSpPr>
                    <a:cxnSpLocks/>
                  </p:cNvCxnSpPr>
                  <p:nvPr/>
                </p:nvCxnSpPr>
                <p:spPr>
                  <a:xfrm flipH="1">
                    <a:off x="5181633" y="3000375"/>
                    <a:ext cx="59498" cy="954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Gerader Verbinder 81">
                    <a:extLst>
                      <a:ext uri="{FF2B5EF4-FFF2-40B4-BE49-F238E27FC236}">
                        <a16:creationId xmlns:a16="http://schemas.microsoft.com/office/drawing/2014/main" id="{FBD1DDF7-BF3A-41AD-B5B5-6B11D0818ACB}"/>
                      </a:ext>
                    </a:extLst>
                  </p:cNvPr>
                  <p:cNvCxnSpPr>
                    <a:cxnSpLocks/>
                  </p:cNvCxnSpPr>
                  <p:nvPr/>
                </p:nvCxnSpPr>
                <p:spPr>
                  <a:xfrm>
                    <a:off x="5238784" y="3001226"/>
                    <a:ext cx="84515" cy="73818"/>
                  </a:xfrm>
                  <a:prstGeom prst="line">
                    <a:avLst/>
                  </a:prstGeom>
                  <a:ln w="12700"/>
                </p:spPr>
                <p:style>
                  <a:lnRef idx="1">
                    <a:schemeClr val="accent1"/>
                  </a:lnRef>
                  <a:fillRef idx="0">
                    <a:schemeClr val="accent1"/>
                  </a:fillRef>
                  <a:effectRef idx="0">
                    <a:schemeClr val="accent1"/>
                  </a:effectRef>
                  <a:fontRef idx="minor">
                    <a:schemeClr val="tx1"/>
                  </a:fontRef>
                </p:style>
              </p:cxnSp>
            </p:grpSp>
          </p:grpSp>
        </p:grpSp>
        <p:grpSp>
          <p:nvGrpSpPr>
            <p:cNvPr id="50" name="Gruppieren 49"/>
            <p:cNvGrpSpPr/>
            <p:nvPr/>
          </p:nvGrpSpPr>
          <p:grpSpPr>
            <a:xfrm>
              <a:off x="8793033" y="1625271"/>
              <a:ext cx="978264" cy="1673765"/>
              <a:chOff x="4264255" y="1831019"/>
              <a:chExt cx="1037795" cy="1648230"/>
            </a:xfrm>
          </p:grpSpPr>
          <p:cxnSp>
            <p:nvCxnSpPr>
              <p:cNvPr id="51" name="Gerader Verbinder 50">
                <a:extLst>
                  <a:ext uri="{FF2B5EF4-FFF2-40B4-BE49-F238E27FC236}">
                    <a16:creationId xmlns:a16="http://schemas.microsoft.com/office/drawing/2014/main" id="{2CC49B19-A518-476F-A756-936758900E04}"/>
                  </a:ext>
                </a:extLst>
              </p:cNvPr>
              <p:cNvCxnSpPr>
                <a:cxnSpLocks/>
              </p:cNvCxnSpPr>
              <p:nvPr/>
            </p:nvCxnSpPr>
            <p:spPr>
              <a:xfrm>
                <a:off x="5182987" y="1831019"/>
                <a:ext cx="119063" cy="10795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8" name="Gruppieren 47"/>
              <p:cNvGrpSpPr/>
              <p:nvPr/>
            </p:nvGrpSpPr>
            <p:grpSpPr>
              <a:xfrm>
                <a:off x="4264255" y="1855760"/>
                <a:ext cx="978264" cy="1623489"/>
                <a:chOff x="3243035" y="4591680"/>
                <a:chExt cx="978264" cy="1623489"/>
              </a:xfrm>
            </p:grpSpPr>
            <p:cxnSp>
              <p:nvCxnSpPr>
                <p:cNvPr id="49" name="Gerader Verbinder 48">
                  <a:extLst>
                    <a:ext uri="{FF2B5EF4-FFF2-40B4-BE49-F238E27FC236}">
                      <a16:creationId xmlns:a16="http://schemas.microsoft.com/office/drawing/2014/main" id="{4F026A3B-543C-4008-8A91-8307BF16D751}"/>
                    </a:ext>
                  </a:extLst>
                </p:cNvPr>
                <p:cNvCxnSpPr>
                  <a:cxnSpLocks/>
                </p:cNvCxnSpPr>
                <p:nvPr/>
              </p:nvCxnSpPr>
              <p:spPr>
                <a:xfrm flipV="1">
                  <a:off x="3243035" y="4591680"/>
                  <a:ext cx="978264" cy="162348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Gerader Verbinder 48">
                  <a:extLst>
                    <a:ext uri="{FF2B5EF4-FFF2-40B4-BE49-F238E27FC236}">
                      <a16:creationId xmlns:a16="http://schemas.microsoft.com/office/drawing/2014/main" id="{4F026A3B-543C-4008-8A91-8307BF16D751}"/>
                    </a:ext>
                  </a:extLst>
                </p:cNvPr>
                <p:cNvCxnSpPr>
                  <a:cxnSpLocks/>
                </p:cNvCxnSpPr>
                <p:nvPr/>
              </p:nvCxnSpPr>
              <p:spPr>
                <a:xfrm flipV="1">
                  <a:off x="3795450" y="5305530"/>
                  <a:ext cx="0" cy="15171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 name="Gerader Verbinder 48">
                  <a:extLst>
                    <a:ext uri="{FF2B5EF4-FFF2-40B4-BE49-F238E27FC236}">
                      <a16:creationId xmlns:a16="http://schemas.microsoft.com/office/drawing/2014/main" id="{4F026A3B-543C-4008-8A91-8307BF16D751}"/>
                    </a:ext>
                  </a:extLst>
                </p:cNvPr>
                <p:cNvCxnSpPr>
                  <a:cxnSpLocks/>
                </p:cNvCxnSpPr>
                <p:nvPr/>
              </p:nvCxnSpPr>
              <p:spPr>
                <a:xfrm flipV="1">
                  <a:off x="3644408" y="5295789"/>
                  <a:ext cx="151042" cy="8559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cxnSp>
          <p:nvCxnSpPr>
            <p:cNvPr id="57" name="Gerader Verbinder 56">
              <a:extLst>
                <a:ext uri="{FF2B5EF4-FFF2-40B4-BE49-F238E27FC236}">
                  <a16:creationId xmlns:a16="http://schemas.microsoft.com/office/drawing/2014/main" id="{7771BDC4-B607-4185-8696-D18F6FD23D05}"/>
                </a:ext>
              </a:extLst>
            </p:cNvPr>
            <p:cNvCxnSpPr>
              <a:cxnSpLocks/>
            </p:cNvCxnSpPr>
            <p:nvPr/>
          </p:nvCxnSpPr>
          <p:spPr>
            <a:xfrm flipV="1">
              <a:off x="9035129" y="1017641"/>
              <a:ext cx="1401902" cy="2500717"/>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4AB6203A-8BEB-4D00-9012-A460F1EAFA0B}"/>
                </a:ext>
              </a:extLst>
            </p:cNvPr>
            <p:cNvCxnSpPr>
              <a:cxnSpLocks/>
            </p:cNvCxnSpPr>
            <p:nvPr/>
          </p:nvCxnSpPr>
          <p:spPr>
            <a:xfrm flipH="1" flipV="1">
              <a:off x="9035129" y="3518358"/>
              <a:ext cx="1808328" cy="3063788"/>
            </a:xfrm>
            <a:prstGeom prst="line">
              <a:avLst/>
            </a:prstGeom>
            <a:ln w="9525">
              <a:solidFill>
                <a:srgbClr val="00B050"/>
              </a:solidFill>
            </a:ln>
          </p:spPr>
          <p:style>
            <a:lnRef idx="1">
              <a:schemeClr val="accent6"/>
            </a:lnRef>
            <a:fillRef idx="0">
              <a:schemeClr val="accent6"/>
            </a:fillRef>
            <a:effectRef idx="0">
              <a:schemeClr val="accent6"/>
            </a:effectRef>
            <a:fontRef idx="minor">
              <a:schemeClr val="tx1"/>
            </a:fontRef>
          </p:style>
        </p:cxnSp>
      </p:grpSp>
      <p:grpSp>
        <p:nvGrpSpPr>
          <p:cNvPr id="121" name="Gruppieren 120">
            <a:extLst>
              <a:ext uri="{FF2B5EF4-FFF2-40B4-BE49-F238E27FC236}">
                <a16:creationId xmlns:a16="http://schemas.microsoft.com/office/drawing/2014/main" id="{D77DD5B3-4E7C-414F-BE5E-C9588CAB0AA6}"/>
              </a:ext>
            </a:extLst>
          </p:cNvPr>
          <p:cNvGrpSpPr/>
          <p:nvPr/>
        </p:nvGrpSpPr>
        <p:grpSpPr>
          <a:xfrm>
            <a:off x="680071" y="1936863"/>
            <a:ext cx="3075494" cy="3809115"/>
            <a:chOff x="2170165" y="1310054"/>
            <a:chExt cx="2562092" cy="3537439"/>
          </a:xfrm>
        </p:grpSpPr>
        <p:pic>
          <p:nvPicPr>
            <p:cNvPr id="122" name="Grafik 121">
              <a:extLst>
                <a:ext uri="{FF2B5EF4-FFF2-40B4-BE49-F238E27FC236}">
                  <a16:creationId xmlns:a16="http://schemas.microsoft.com/office/drawing/2014/main" id="{DFBE253D-FB7C-415C-B2A3-1BFE309BC771}"/>
                </a:ext>
              </a:extLst>
            </p:cNvPr>
            <p:cNvPicPr>
              <a:picLocks noChangeAspect="1"/>
            </p:cNvPicPr>
            <p:nvPr/>
          </p:nvPicPr>
          <p:blipFill rotWithShape="1">
            <a:blip r:embed="rId3">
              <a:extLst>
                <a:ext uri="{28A0092B-C50C-407E-A947-70E740481C1C}">
                  <a14:useLocalDpi xmlns:a14="http://schemas.microsoft.com/office/drawing/2010/main" val="0"/>
                </a:ext>
              </a:extLst>
            </a:blip>
            <a:srcRect l="66356" r="16997" b="78932"/>
            <a:stretch/>
          </p:blipFill>
          <p:spPr>
            <a:xfrm>
              <a:off x="2170165" y="1310054"/>
              <a:ext cx="2562092" cy="3515058"/>
            </a:xfrm>
            <a:prstGeom prst="rect">
              <a:avLst/>
            </a:prstGeom>
          </p:spPr>
        </p:pic>
        <p:sp>
          <p:nvSpPr>
            <p:cNvPr id="123" name="Ellipse 122">
              <a:extLst>
                <a:ext uri="{FF2B5EF4-FFF2-40B4-BE49-F238E27FC236}">
                  <a16:creationId xmlns:a16="http://schemas.microsoft.com/office/drawing/2014/main" id="{F9EC4DAA-7EAF-40FB-BC9E-45CA9683C70E}"/>
                </a:ext>
              </a:extLst>
            </p:cNvPr>
            <p:cNvSpPr/>
            <p:nvPr/>
          </p:nvSpPr>
          <p:spPr>
            <a:xfrm rot="21353683">
              <a:off x="3287767" y="1359576"/>
              <a:ext cx="284777" cy="34879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9" name="Textfeld 58"/>
          <p:cNvSpPr txBox="1"/>
          <p:nvPr/>
        </p:nvSpPr>
        <p:spPr>
          <a:xfrm>
            <a:off x="1743558" y="1465138"/>
            <a:ext cx="1487103" cy="369332"/>
          </a:xfrm>
          <a:prstGeom prst="rect">
            <a:avLst/>
          </a:prstGeom>
          <a:noFill/>
        </p:spPr>
        <p:txBody>
          <a:bodyPr wrap="square" rtlCol="0">
            <a:spAutoFit/>
          </a:bodyPr>
          <a:lstStyle/>
          <a:p>
            <a:r>
              <a:rPr lang="de-DE" dirty="0"/>
              <a:t>Isogone 3° E</a:t>
            </a:r>
          </a:p>
        </p:txBody>
      </p:sp>
      <p:sp>
        <p:nvSpPr>
          <p:cNvPr id="61" name="Rechteck 60"/>
          <p:cNvSpPr/>
          <p:nvPr/>
        </p:nvSpPr>
        <p:spPr>
          <a:xfrm>
            <a:off x="4154790" y="830118"/>
            <a:ext cx="2872902" cy="461665"/>
          </a:xfrm>
          <a:prstGeom prst="rect">
            <a:avLst/>
          </a:prstGeom>
        </p:spPr>
        <p:txBody>
          <a:bodyPr wrap="none">
            <a:spAutoFit/>
          </a:bodyPr>
          <a:lstStyle/>
          <a:p>
            <a:r>
              <a:rPr lang="de-DE" sz="2400" b="1" u="sng" dirty="0"/>
              <a:t>Flugplanung - Lösung</a:t>
            </a:r>
          </a:p>
        </p:txBody>
      </p:sp>
      <p:sp>
        <p:nvSpPr>
          <p:cNvPr id="101" name="Ellipse 100">
            <a:extLst>
              <a:ext uri="{FF2B5EF4-FFF2-40B4-BE49-F238E27FC236}">
                <a16:creationId xmlns:a16="http://schemas.microsoft.com/office/drawing/2014/main" id="{F9EC4DAA-7EAF-40FB-BC9E-45CA9683C70E}"/>
              </a:ext>
            </a:extLst>
          </p:cNvPr>
          <p:cNvSpPr/>
          <p:nvPr/>
        </p:nvSpPr>
        <p:spPr>
          <a:xfrm rot="21353683">
            <a:off x="2498377" y="1931268"/>
            <a:ext cx="341842" cy="3269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62718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9.4 KOPPELNAVIGATION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2849259" y="889283"/>
            <a:ext cx="5830614" cy="476378"/>
          </a:xfrm>
        </p:spPr>
        <p:txBody>
          <a:bodyPr/>
          <a:lstStyle/>
          <a:p>
            <a:pPr marL="0" indent="0">
              <a:buNone/>
            </a:pPr>
            <a:r>
              <a:rPr lang="de-DE" u="sng" dirty="0"/>
              <a:t>Übungsaufgabe Flugplanung – Lösung</a:t>
            </a:r>
          </a:p>
          <a:p>
            <a:pPr marL="0" indent="0">
              <a:buNone/>
            </a:pPr>
            <a:endParaRPr lang="de-DE" dirty="0"/>
          </a:p>
          <a:p>
            <a:pPr marL="0" indent="0">
              <a:buNone/>
            </a:pPr>
            <a:endParaRPr lang="de-DE" u="sng"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23</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9.4 Koppelnavigation</a:t>
            </a:r>
          </a:p>
          <a:p>
            <a:endParaRPr lang="de-DE" dirty="0"/>
          </a:p>
        </p:txBody>
      </p:sp>
      <p:graphicFrame>
        <p:nvGraphicFramePr>
          <p:cNvPr id="9" name="Inhaltsplatzhalter 8">
            <a:extLst>
              <a:ext uri="{FF2B5EF4-FFF2-40B4-BE49-F238E27FC236}">
                <a16:creationId xmlns:a16="http://schemas.microsoft.com/office/drawing/2014/main" id="{016B5295-FFF1-41E1-B79F-1F63331C1716}"/>
              </a:ext>
            </a:extLst>
          </p:cNvPr>
          <p:cNvGraphicFramePr>
            <a:graphicFrameLocks noGrp="1"/>
          </p:cNvGraphicFramePr>
          <p:nvPr>
            <p:ph sz="half" idx="2"/>
            <p:extLst>
              <p:ext uri="{D42A27DB-BD31-4B8C-83A1-F6EECF244321}">
                <p14:modId xmlns:p14="http://schemas.microsoft.com/office/powerpoint/2010/main" val="1411090505"/>
              </p:ext>
            </p:extLst>
          </p:nvPr>
        </p:nvGraphicFramePr>
        <p:xfrm>
          <a:off x="782508" y="1447251"/>
          <a:ext cx="9640171" cy="4681102"/>
        </p:xfrm>
        <a:graphic>
          <a:graphicData uri="http://schemas.openxmlformats.org/drawingml/2006/table">
            <a:tbl>
              <a:tblPr firstRow="1" firstCol="1" bandRow="1">
                <a:tableStyleId>{5C22544A-7EE6-4342-B048-85BDC9FD1C3A}</a:tableStyleId>
              </a:tblPr>
              <a:tblGrid>
                <a:gridCol w="2089850">
                  <a:extLst>
                    <a:ext uri="{9D8B030D-6E8A-4147-A177-3AD203B41FA5}">
                      <a16:colId xmlns:a16="http://schemas.microsoft.com/office/drawing/2014/main" val="1951877411"/>
                    </a:ext>
                  </a:extLst>
                </a:gridCol>
                <a:gridCol w="1765382">
                  <a:extLst>
                    <a:ext uri="{9D8B030D-6E8A-4147-A177-3AD203B41FA5}">
                      <a16:colId xmlns:a16="http://schemas.microsoft.com/office/drawing/2014/main" val="183872969"/>
                    </a:ext>
                  </a:extLst>
                </a:gridCol>
                <a:gridCol w="1718490">
                  <a:extLst>
                    <a:ext uri="{9D8B030D-6E8A-4147-A177-3AD203B41FA5}">
                      <a16:colId xmlns:a16="http://schemas.microsoft.com/office/drawing/2014/main" val="3563724616"/>
                    </a:ext>
                  </a:extLst>
                </a:gridCol>
                <a:gridCol w="1875545">
                  <a:extLst>
                    <a:ext uri="{9D8B030D-6E8A-4147-A177-3AD203B41FA5}">
                      <a16:colId xmlns:a16="http://schemas.microsoft.com/office/drawing/2014/main" val="4124025566"/>
                    </a:ext>
                  </a:extLst>
                </a:gridCol>
                <a:gridCol w="2190904">
                  <a:extLst>
                    <a:ext uri="{9D8B030D-6E8A-4147-A177-3AD203B41FA5}">
                      <a16:colId xmlns:a16="http://schemas.microsoft.com/office/drawing/2014/main" val="2508458853"/>
                    </a:ext>
                  </a:extLst>
                </a:gridCol>
              </a:tblGrid>
              <a:tr h="233555">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000" dirty="0">
                          <a:effectLst/>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000" dirty="0">
                          <a:effectLst/>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895995850"/>
                  </a:ext>
                </a:extLst>
              </a:tr>
              <a:tr h="264883">
                <a:tc>
                  <a:txBody>
                    <a:bodyPr/>
                    <a:lstStyle/>
                    <a:p>
                      <a:pPr algn="ctr"/>
                      <a:r>
                        <a:rPr lang="de-DE" sz="1800" dirty="0"/>
                        <a:t>Grabenstetten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800" dirty="0"/>
                        <a:t>Biberach</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800" dirty="0"/>
                        <a:t>Gerstetten</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800" dirty="0"/>
                        <a:t>Grabenstetten</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800" dirty="0">
                          <a:effectLst/>
                        </a:rPr>
                        <a:t>Bemerkung</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3734012265"/>
                  </a:ext>
                </a:extLst>
              </a:tr>
              <a:tr h="245484">
                <a:tc>
                  <a:txBody>
                    <a:bodyPr/>
                    <a:lstStyle/>
                    <a:p>
                      <a:pPr algn="just"/>
                      <a:r>
                        <a:rPr lang="de-DE" sz="1400" dirty="0">
                          <a:effectLst/>
                        </a:rPr>
                        <a:t>Geplante Flughöhe (</a:t>
                      </a:r>
                      <a:r>
                        <a:rPr lang="de-DE" sz="1400" dirty="0">
                          <a:solidFill>
                            <a:schemeClr val="bg1"/>
                          </a:solidFill>
                          <a:effectLst/>
                        </a:rPr>
                        <a:t>MSL</a:t>
                      </a:r>
                      <a:r>
                        <a:rPr lang="de-DE" sz="1400" dirty="0">
                          <a:effectLst/>
                        </a:rPr>
                        <a:t>)</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solidFill>
                            <a:schemeClr val="tx1"/>
                          </a:solidFill>
                          <a:effectLst/>
                        </a:rPr>
                        <a:t>1400 m</a:t>
                      </a:r>
                      <a:endPar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solidFill>
                            <a:schemeClr val="tx1"/>
                          </a:solidFill>
                          <a:effectLst/>
                        </a:rPr>
                        <a:t>1400 m</a:t>
                      </a:r>
                      <a:endPar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solidFill>
                            <a:schemeClr val="tx1"/>
                          </a:solidFill>
                          <a:effectLst/>
                        </a:rPr>
                        <a:t>1400 m</a:t>
                      </a:r>
                      <a:endPar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200" dirty="0">
                          <a:effectLst/>
                        </a:rPr>
                        <a:t> Höhenmessereinstellung: QNH</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2542166306"/>
                  </a:ext>
                </a:extLst>
              </a:tr>
              <a:tr h="245484">
                <a:tc>
                  <a:txBody>
                    <a:bodyPr/>
                    <a:lstStyle/>
                    <a:p>
                      <a:pPr algn="just"/>
                      <a:r>
                        <a:rPr lang="de-DE" sz="1600" dirty="0">
                          <a:effectLst/>
                        </a:rPr>
                        <a:t>Wind (W/V Kmh)</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130/15</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130/15</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130/15</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200" dirty="0">
                          <a:effectLst/>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2319339211"/>
                  </a:ext>
                </a:extLst>
              </a:tr>
              <a:tr h="245484">
                <a:tc>
                  <a:txBody>
                    <a:bodyPr/>
                    <a:lstStyle/>
                    <a:p>
                      <a:pPr algn="just"/>
                      <a:r>
                        <a:rPr lang="de-DE" sz="1600" dirty="0">
                          <a:effectLst/>
                        </a:rPr>
                        <a:t>rwK</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153°</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21°</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259°</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200" dirty="0">
                          <a:effectLst/>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155365847"/>
                  </a:ext>
                </a:extLst>
              </a:tr>
              <a:tr h="245484">
                <a:tc>
                  <a:txBody>
                    <a:bodyPr/>
                    <a:lstStyle/>
                    <a:p>
                      <a:pPr algn="just"/>
                      <a:r>
                        <a:rPr lang="de-DE" sz="1600" dirty="0">
                          <a:effectLst/>
                        </a:rPr>
                        <a:t>Luvwinkel L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marL="457200"/>
                      <a:r>
                        <a:rPr lang="de-DE" sz="1600" dirty="0">
                          <a:effectLst/>
                        </a:rPr>
                        <a:t>       -4°</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+10°</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-8°</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200" dirty="0">
                          <a:effectLst/>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3566384973"/>
                  </a:ext>
                </a:extLst>
              </a:tr>
              <a:tr h="245484">
                <a:tc>
                  <a:txBody>
                    <a:bodyPr/>
                    <a:lstStyle/>
                    <a:p>
                      <a:pPr algn="just"/>
                      <a:r>
                        <a:rPr lang="de-DE" sz="1600" dirty="0">
                          <a:effectLst/>
                        </a:rPr>
                        <a:t>rwSK</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149°</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31°</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251°</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200" dirty="0">
                          <a:effectLst/>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2055612910"/>
                  </a:ext>
                </a:extLst>
              </a:tr>
              <a:tr h="245484">
                <a:tc>
                  <a:txBody>
                    <a:bodyPr/>
                    <a:lstStyle/>
                    <a:p>
                      <a:pPr algn="just"/>
                      <a:r>
                        <a:rPr lang="de-DE" sz="1600" dirty="0">
                          <a:effectLst/>
                        </a:rPr>
                        <a:t>OM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+3°</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+3°</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+3°</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200" dirty="0">
                          <a:effectLst/>
                        </a:rPr>
                        <a:t> 3°E ist positive OM</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854340330"/>
                  </a:ext>
                </a:extLst>
              </a:tr>
              <a:tr h="245484">
                <a:tc>
                  <a:txBody>
                    <a:bodyPr/>
                    <a:lstStyle/>
                    <a:p>
                      <a:pPr algn="just"/>
                      <a:r>
                        <a:rPr lang="de-DE" sz="1600" dirty="0">
                          <a:effectLst/>
                        </a:rPr>
                        <a:t>mwSK</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146°</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28°</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248°</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200" dirty="0">
                          <a:effectLst/>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924345415"/>
                  </a:ext>
                </a:extLst>
              </a:tr>
              <a:tr h="245484">
                <a:tc>
                  <a:txBody>
                    <a:bodyPr/>
                    <a:lstStyle/>
                    <a:p>
                      <a:pPr algn="just"/>
                      <a:r>
                        <a:rPr lang="de-DE" sz="1600" dirty="0">
                          <a:effectLst/>
                        </a:rPr>
                        <a:t>DEV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+1°</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-1°</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+2°</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200" dirty="0">
                          <a:effectLst/>
                        </a:rPr>
                        <a:t>Aus Deviationstabelle</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1157882762"/>
                  </a:ext>
                </a:extLst>
              </a:tr>
              <a:tr h="245484">
                <a:tc>
                  <a:txBody>
                    <a:bodyPr/>
                    <a:lstStyle/>
                    <a:p>
                      <a:pPr algn="just"/>
                      <a:r>
                        <a:rPr lang="de-DE" sz="1600" dirty="0">
                          <a:effectLst/>
                        </a:rPr>
                        <a:t>KSK</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145°</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29°</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246°</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200" dirty="0">
                          <a:effectLst/>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4072627794"/>
                  </a:ext>
                </a:extLst>
              </a:tr>
              <a:tr h="245484">
                <a:tc>
                  <a:txBody>
                    <a:bodyPr/>
                    <a:lstStyle/>
                    <a:p>
                      <a:pPr algn="just"/>
                      <a:r>
                        <a:rPr lang="de-DE" sz="1600" dirty="0">
                          <a:effectLst/>
                        </a:rPr>
                        <a:t>V</a:t>
                      </a:r>
                      <a:r>
                        <a:rPr lang="de-DE" sz="1600" baseline="-25000" dirty="0">
                          <a:effectLst/>
                        </a:rPr>
                        <a:t>G</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71 Km/h</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90 Km/h</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94 Km/h</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600" dirty="0">
                          <a:effectLst/>
                        </a:rPr>
                        <a:t>Gesamt</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3106585864"/>
                  </a:ext>
                </a:extLst>
              </a:tr>
              <a:tr h="245484">
                <a:tc>
                  <a:txBody>
                    <a:bodyPr/>
                    <a:lstStyle/>
                    <a:p>
                      <a:pPr algn="just"/>
                      <a:r>
                        <a:rPr lang="de-DE" sz="1600" dirty="0">
                          <a:effectLst/>
                        </a:rPr>
                        <a:t>Distanz</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53 Km</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60,5 Km</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47 Km</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600" dirty="0">
                          <a:effectLst/>
                        </a:rPr>
                        <a:t>160,5 Km</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228513011"/>
                  </a:ext>
                </a:extLst>
              </a:tr>
              <a:tr h="245484">
                <a:tc>
                  <a:txBody>
                    <a:bodyPr/>
                    <a:lstStyle/>
                    <a:p>
                      <a:pPr algn="just"/>
                      <a:r>
                        <a:rPr lang="de-DE" sz="1600" dirty="0">
                          <a:effectLst/>
                        </a:rPr>
                        <a:t>Flugzeit</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45‘</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41‘</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32‘</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600" dirty="0">
                          <a:effectLst/>
                        </a:rPr>
                        <a:t>1:58 h</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130805711"/>
                  </a:ext>
                </a:extLst>
              </a:tr>
              <a:tr h="245484">
                <a:tc>
                  <a:txBody>
                    <a:bodyPr/>
                    <a:lstStyle/>
                    <a:p>
                      <a:pPr algn="just"/>
                      <a:r>
                        <a:rPr lang="de-DE" sz="1600" dirty="0">
                          <a:effectLst/>
                        </a:rPr>
                        <a:t>Abflug:         12:30</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050" dirty="0">
                          <a:effectLst/>
                        </a:rPr>
                        <a:t>ETA:            ATA:</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050" dirty="0">
                          <a:effectLst/>
                        </a:rPr>
                        <a:t>ETA:            ATA:</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050" dirty="0">
                          <a:effectLst/>
                        </a:rPr>
                        <a:t>ETA:            ATA:</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600" dirty="0">
                          <a:effectLst/>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2532778615"/>
                  </a:ext>
                </a:extLst>
              </a:tr>
              <a:tr h="245484">
                <a:tc>
                  <a:txBody>
                    <a:bodyPr/>
                    <a:lstStyle/>
                    <a:p>
                      <a:pPr algn="just"/>
                      <a:r>
                        <a:rPr lang="de-DE" sz="1600" dirty="0">
                          <a:effectLst/>
                        </a:rPr>
                        <a:t>Landung:</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600" dirty="0">
                          <a:effectLst/>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3403284829"/>
                  </a:ext>
                </a:extLst>
              </a:tr>
              <a:tr h="245484">
                <a:tc>
                  <a:txBody>
                    <a:bodyPr/>
                    <a:lstStyle/>
                    <a:p>
                      <a:pPr algn="just"/>
                      <a:r>
                        <a:rPr lang="de-DE" sz="1600" dirty="0">
                          <a:effectLst/>
                        </a:rPr>
                        <a:t>Freq: 118.190</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120.535</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120.815</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600" dirty="0">
                          <a:effectLst/>
                        </a:rPr>
                        <a:t>118.190</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600" dirty="0">
                          <a:effectLst/>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3282472045"/>
                  </a:ext>
                </a:extLst>
              </a:tr>
              <a:tr h="490967">
                <a:tc>
                  <a:txBody>
                    <a:bodyPr/>
                    <a:lstStyle/>
                    <a:p>
                      <a:pPr algn="just"/>
                      <a:r>
                        <a:rPr lang="de-DE" sz="1000" dirty="0">
                          <a:effectLst/>
                        </a:rPr>
                        <a:t> </a:t>
                      </a:r>
                      <a:endParaRPr lang="de-DE" sz="1200" dirty="0">
                        <a:effectLst/>
                      </a:endParaRPr>
                    </a:p>
                    <a:p>
                      <a:pPr algn="just"/>
                      <a:r>
                        <a:rPr lang="de-DE" sz="1000" dirty="0">
                          <a:effectLst/>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000" dirty="0">
                          <a:effectLst/>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000" dirty="0">
                          <a:effectLst/>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pPr algn="ctr"/>
                      <a:r>
                        <a:rPr lang="de-DE" sz="1000" dirty="0">
                          <a:effectLst/>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tc>
                  <a:txBody>
                    <a:bodyPr/>
                    <a:lstStyle/>
                    <a:p>
                      <a:r>
                        <a:rPr lang="de-DE" sz="1000" dirty="0">
                          <a:effectLst/>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951" marR="67951" marT="0" marB="0"/>
                </a:tc>
                <a:extLst>
                  <a:ext uri="{0D108BD9-81ED-4DB2-BD59-A6C34878D82A}">
                    <a16:rowId xmlns:a16="http://schemas.microsoft.com/office/drawing/2014/main" val="2053735386"/>
                  </a:ext>
                </a:extLst>
              </a:tr>
            </a:tbl>
          </a:graphicData>
        </a:graphic>
      </p:graphicFrame>
    </p:spTree>
    <p:extLst>
      <p:ext uri="{BB962C8B-B14F-4D97-AF65-F5344CB8AC3E}">
        <p14:creationId xmlns:p14="http://schemas.microsoft.com/office/powerpoint/2010/main" val="3931157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9.4 KOPPELNAVIGATION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5" y="924910"/>
            <a:ext cx="11831047" cy="5645090"/>
          </a:xfrm>
        </p:spPr>
        <p:txBody>
          <a:bodyPr>
            <a:normAutofit fontScale="70000" lnSpcReduction="20000"/>
          </a:bodyPr>
          <a:lstStyle/>
          <a:p>
            <a:pPr marL="0" indent="0">
              <a:buNone/>
            </a:pPr>
            <a:r>
              <a:rPr lang="de-DE" sz="2800" b="1" u="sng" dirty="0"/>
              <a:t>Übungsaufgabe Flugplanung – Lösung</a:t>
            </a:r>
          </a:p>
          <a:p>
            <a:pPr marL="0" indent="0">
              <a:buNone/>
            </a:pPr>
            <a:r>
              <a:rPr lang="de-DE" sz="2600" dirty="0"/>
              <a:t>Beschreibe für jeden Streckenabschnitt kurz die zu beachtenden, wichtigen Punkte während des Fluges. </a:t>
            </a:r>
          </a:p>
          <a:p>
            <a:pPr marL="457200" lvl="1" indent="0">
              <a:buNone/>
            </a:pPr>
            <a:endParaRPr lang="de-DE" sz="1400" dirty="0">
              <a:sym typeface="Wingdings" panose="05000000000000000000" pitchFamily="2" charset="2"/>
            </a:endParaRPr>
          </a:p>
          <a:p>
            <a:pPr lvl="1"/>
            <a:r>
              <a:rPr lang="de-DE" sz="2600" b="1" u="sng" dirty="0">
                <a:sym typeface="Wingdings" panose="05000000000000000000" pitchFamily="2" charset="2"/>
              </a:rPr>
              <a:t>Segelflugsektoren Stuttgart aktiv / inaktiv?</a:t>
            </a:r>
          </a:p>
          <a:p>
            <a:pPr marL="457200" lvl="1" indent="0">
              <a:buNone/>
            </a:pPr>
            <a:r>
              <a:rPr lang="de-DE" dirty="0">
                <a:sym typeface="Wingdings" panose="05000000000000000000" pitchFamily="2" charset="2"/>
              </a:rPr>
              <a:t>Dies bestimmt max. Abflughöhe in Grabenstetten !</a:t>
            </a:r>
            <a:r>
              <a:rPr lang="de-DE" sz="2600" dirty="0">
                <a:sym typeface="Wingdings" panose="05000000000000000000" pitchFamily="2" charset="2"/>
              </a:rPr>
              <a:t>	</a:t>
            </a:r>
          </a:p>
          <a:p>
            <a:pPr marL="457200" lvl="1" indent="0">
              <a:buNone/>
            </a:pPr>
            <a:endParaRPr lang="de-DE" sz="2600" dirty="0">
              <a:sym typeface="Wingdings" panose="05000000000000000000" pitchFamily="2" charset="2"/>
            </a:endParaRPr>
          </a:p>
          <a:p>
            <a:pPr lvl="1"/>
            <a:r>
              <a:rPr lang="de-DE" sz="2600" b="1" u="sng" dirty="0">
                <a:sym typeface="Wingdings" panose="05000000000000000000" pitchFamily="2" charset="2"/>
              </a:rPr>
              <a:t>Grabenstetten EDSG  Biberach EDMB</a:t>
            </a:r>
          </a:p>
          <a:p>
            <a:pPr marL="457200" lvl="1" indent="0">
              <a:buNone/>
            </a:pPr>
            <a:r>
              <a:rPr lang="de-DE" dirty="0"/>
              <a:t>Sofern Segelflugsektor inaktiv ist: 4500 ft MSL = 4500 * 0,3048 = 1372m MSL ist die Untergrenze des Luftraum D Stuttgart direkt über dem Startflugplatz</a:t>
            </a:r>
            <a:r>
              <a:rPr lang="de-DE" dirty="0">
                <a:sym typeface="Wingdings" panose="05000000000000000000" pitchFamily="2" charset="2"/>
              </a:rPr>
              <a:t> Grabenstetten. </a:t>
            </a:r>
            <a:r>
              <a:rPr lang="de-DE" dirty="0"/>
              <a:t> Bei einer Flugplatzhöhe von 2329 ft MSL (=710 m) verbleibt direkt über dem Platz nur noch ein nutzbares Höhenband im Luftraum E von ca. 660 m AGL für die max. Abflughöhe. Beim Ausflug aus dem Bereich Stuttgart ist zu beachten, dass sich bis querab des Flugplatzes Laichingen (EDPJ) der Luftraum des Flughafens erstreckt, d.h. hier ab einer Höhe von FL75 (2286 m MSL, bei 1013 hPa Höhenmessereinstellung) der Luftraum D beginnt.</a:t>
            </a:r>
          </a:p>
          <a:p>
            <a:pPr marL="457200" lvl="1" indent="0">
              <a:buNone/>
            </a:pPr>
            <a:r>
              <a:rPr lang="de-DE" dirty="0">
                <a:sym typeface="Wingdings" panose="05000000000000000000" pitchFamily="2" charset="2"/>
              </a:rPr>
              <a:t>Ferner ist beim Anflug auf den Wendepunkt Biberach in dessen Bereich auf Kunstflug zu achten. Inwieweit dieser an dem Tag statt findet kann direkt bei Biberach INFO unter 120.535 MHz erfragt werden.</a:t>
            </a:r>
          </a:p>
          <a:p>
            <a:pPr marL="457200" lvl="1" indent="0">
              <a:buNone/>
            </a:pPr>
            <a:endParaRPr lang="de-DE" dirty="0">
              <a:sym typeface="Wingdings" panose="05000000000000000000" pitchFamily="2" charset="2"/>
            </a:endParaRPr>
          </a:p>
          <a:p>
            <a:pPr lvl="1"/>
            <a:r>
              <a:rPr lang="de-DE" sz="2600" b="1" u="sng" dirty="0">
                <a:sym typeface="Wingdings" panose="05000000000000000000" pitchFamily="2" charset="2"/>
              </a:rPr>
              <a:t>Biberach EDMB  Gerstetten EDPT</a:t>
            </a:r>
          </a:p>
          <a:p>
            <a:pPr marL="457200" lvl="1" indent="0">
              <a:buNone/>
            </a:pPr>
            <a:r>
              <a:rPr lang="de-DE" dirty="0">
                <a:sym typeface="Wingdings" panose="05000000000000000000" pitchFamily="2" charset="2"/>
              </a:rPr>
              <a:t>Auf der Strecke von Biberach nach Gerstetten liegt die Kontrollzone des Militärflugplatzes Laupheim mit D(HX) GND - 3500 ft (= 1067 m) MSL. Hier muss die eigene Höhe  ausreichend sein, um diese sicher zu überfliegen zu können. Im Zweifel muss er umflogen werden. Das (HX) bedeutet, dass dieser Luftraum nicht stets aktiv ist, jedoch können die Betriebszeiten variieren, daher sollte auf der entsprechenden Frequenz rechtzeitig der Status angefragt werden wenn beabsichtigt ist durch den Luftraum mit Freigabe hindurchzufliegen. Erhält man hier keine Rückmeldung ist der zuständige Fluginformationsdienst (FIS) noch eine weitere Anfragestelle. Beachte dass in diesem Luftraum auch wenn er inaktiv ist immer noch die Sichtflugregeln des Luftraum E gelten. Im Zweifelsfall gilt es jedoch immer den Luftraum unbedingt zu meiden, d.h. in ausreichendem Abstand zu überfliegen bzw. zu umfliegen!</a:t>
            </a:r>
          </a:p>
          <a:p>
            <a:pPr marL="457200" lvl="1" indent="0">
              <a:buNone/>
            </a:pPr>
            <a:endParaRPr lang="de-DE" dirty="0">
              <a:sym typeface="Wingdings" panose="05000000000000000000" pitchFamily="2" charset="2"/>
            </a:endParaRPr>
          </a:p>
          <a:p>
            <a:pPr lvl="1"/>
            <a:r>
              <a:rPr lang="de-DE" sz="2600" b="1" u="sng" dirty="0">
                <a:sym typeface="Wingdings" panose="05000000000000000000" pitchFamily="2" charset="2"/>
              </a:rPr>
              <a:t>Gerstetten EDSG  Grabenstetten EDMB</a:t>
            </a:r>
          </a:p>
          <a:p>
            <a:pPr marL="457200" lvl="1" indent="0">
              <a:buNone/>
            </a:pPr>
            <a:r>
              <a:rPr lang="de-DE" dirty="0">
                <a:sym typeface="Wingdings" panose="05000000000000000000" pitchFamily="2" charset="2"/>
              </a:rPr>
              <a:t>Auf dem Rückflug von Gerstetten zum Ausgangsflugplatz Grabenstetten ist wieder auf die Lufträume des Flughafen Stuttgart zu achten. Diese beginnen ungefähr querab Geislingen ab FL75 und stufen sich auf der Route entlang der A8 wieder herunter auf 4500 ft MSL. Ggf. fliegt man den Endanflug etwas südlich der Kurslinie um den Luftraum D 4500 ft so lange als möglich zu meiden.</a:t>
            </a:r>
          </a:p>
          <a:p>
            <a:pPr marL="457200" lvl="1" indent="0">
              <a:buNone/>
            </a:pPr>
            <a:endParaRPr lang="de-DE" dirty="0">
              <a:sym typeface="Wingdings" panose="05000000000000000000" pitchFamily="2" charset="2"/>
            </a:endParaRP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24</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9.4 Koppelnavigation</a:t>
            </a:r>
          </a:p>
          <a:p>
            <a:endParaRPr lang="de-DE" dirty="0"/>
          </a:p>
        </p:txBody>
      </p:sp>
    </p:spTree>
    <p:extLst>
      <p:ext uri="{BB962C8B-B14F-4D97-AF65-F5344CB8AC3E}">
        <p14:creationId xmlns:p14="http://schemas.microsoft.com/office/powerpoint/2010/main" val="2392638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9.4 KOPPELNAVIGATION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1916128" cy="5475890"/>
          </a:xfrm>
        </p:spPr>
        <p:txBody>
          <a:bodyPr/>
          <a:lstStyle/>
          <a:p>
            <a:pPr marL="0" indent="0">
              <a:buNone/>
            </a:pPr>
            <a:r>
              <a:rPr lang="de-DE" u="sng" dirty="0"/>
              <a:t>Übungsaufgabe Flugplanung – Lösung</a:t>
            </a:r>
          </a:p>
          <a:p>
            <a:pPr marL="457200" indent="-457200">
              <a:buFont typeface="+mj-lt"/>
              <a:buAutoNum type="arabicPeriod" startAt="6"/>
            </a:pPr>
            <a:r>
              <a:rPr lang="de-DE" dirty="0"/>
              <a:t>Wie lautet das Rufzeichen des zuständigen Fluginformationsdienst (FIS) und seine zughörige Frequenz in dieser Region? </a:t>
            </a:r>
          </a:p>
          <a:p>
            <a:pPr lvl="1">
              <a:buFont typeface="Wingdings" panose="05000000000000000000" pitchFamily="2" charset="2"/>
              <a:buChar char="à"/>
            </a:pPr>
            <a:r>
              <a:rPr lang="de-DE" b="1" dirty="0"/>
              <a:t>Langen Information, 128.950 MHz</a:t>
            </a:r>
          </a:p>
          <a:p>
            <a:pPr marL="457200" lvl="1" indent="0">
              <a:buNone/>
            </a:pPr>
            <a:endParaRPr lang="de-DE" b="1" dirty="0"/>
          </a:p>
          <a:p>
            <a:pPr marL="457200" indent="-457200">
              <a:buFont typeface="+mj-lt"/>
              <a:buAutoNum type="arabicPeriod" startAt="7"/>
            </a:pPr>
            <a:r>
              <a:rPr lang="de-DE" dirty="0"/>
              <a:t>Ab welcher Entfernung kann bei einer angenommenen Gleitzahl von 40 bei 110 km/h frühestens mit dem Endanflug auf Grabenstetten begonnen werden, wenn mit einer Sicherheitshöhe von    200 m dort die Ankunft erfolgen soll und die Basis 1700</a:t>
            </a:r>
            <a:r>
              <a:rPr lang="de-DE" dirty="0">
                <a:solidFill>
                  <a:srgbClr val="4472C4"/>
                </a:solidFill>
              </a:rPr>
              <a:t> </a:t>
            </a:r>
            <a:r>
              <a:rPr lang="de-DE" dirty="0"/>
              <a:t>m MSL beträgt? (Windeinfluss wird zur Vereinfachung außen vorgelassen)</a:t>
            </a:r>
          </a:p>
          <a:p>
            <a:pPr marL="457200" indent="-457200">
              <a:buFont typeface="+mj-lt"/>
              <a:buAutoNum type="arabicPeriod" startAt="7"/>
            </a:pPr>
            <a:endParaRPr lang="de-DE" dirty="0"/>
          </a:p>
          <a:p>
            <a:pPr marL="457200" lvl="1" indent="0">
              <a:buNone/>
            </a:pPr>
            <a:r>
              <a:rPr lang="de-DE" dirty="0"/>
              <a:t>Grabenstetten = </a:t>
            </a:r>
            <a:r>
              <a:rPr lang="nl-NL" dirty="0"/>
              <a:t>2329 ft MSL = 710 m MSL + 200 m (Sicherheit) = 910m MSL </a:t>
            </a:r>
          </a:p>
          <a:p>
            <a:pPr marL="457200" lvl="1" indent="0">
              <a:buNone/>
            </a:pPr>
            <a:endParaRPr lang="nl-NL" dirty="0"/>
          </a:p>
          <a:p>
            <a:pPr marL="457200" lvl="1" indent="0">
              <a:buNone/>
            </a:pPr>
            <a:r>
              <a:rPr lang="nl-NL" dirty="0">
                <a:sym typeface="Wingdings" panose="05000000000000000000" pitchFamily="2" charset="2"/>
              </a:rPr>
              <a:t> </a:t>
            </a:r>
            <a:r>
              <a:rPr lang="nl-NL" dirty="0"/>
              <a:t>1700m –  300m (Wolkenabstand, LR E) – 910m = 490 m * GZ 40 = 19600 m = </a:t>
            </a:r>
            <a:r>
              <a:rPr lang="nl-NL" b="1" u="sng" dirty="0"/>
              <a:t>19,6 km </a:t>
            </a:r>
          </a:p>
          <a:p>
            <a:pPr marL="457200" lvl="1" indent="0">
              <a:buNone/>
            </a:pPr>
            <a:endParaRPr lang="nl-NL"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25</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9.4 Koppelnavigation</a:t>
            </a:r>
          </a:p>
          <a:p>
            <a:endParaRPr lang="de-DE" dirty="0"/>
          </a:p>
        </p:txBody>
      </p:sp>
    </p:spTree>
    <p:extLst>
      <p:ext uri="{BB962C8B-B14F-4D97-AF65-F5344CB8AC3E}">
        <p14:creationId xmlns:p14="http://schemas.microsoft.com/office/powerpoint/2010/main" val="2875098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a:xfrm>
            <a:off x="1524000" y="1737915"/>
            <a:ext cx="9144000" cy="3579152"/>
          </a:xfrm>
        </p:spPr>
        <p:txBody>
          <a:bodyPr>
            <a:normAutofit/>
          </a:bodyPr>
          <a:lstStyle/>
          <a:p>
            <a:pPr marL="541338" indent="-541338">
              <a:lnSpc>
                <a:spcPct val="100000"/>
              </a:lnSpc>
            </a:pPr>
            <a:r>
              <a:rPr lang="de-DE" dirty="0"/>
              <a:t>9.5 Terrestrische Navigation </a:t>
            </a:r>
            <a:br>
              <a:rPr lang="de-DE" dirty="0"/>
            </a:br>
            <a:r>
              <a:rPr lang="en-US" sz="5400" i="1" dirty="0">
                <a:solidFill>
                  <a:srgbClr val="044C96"/>
                </a:solidFill>
              </a:rPr>
              <a:t>In-flight navigation</a:t>
            </a:r>
            <a:br>
              <a:rPr lang="de-DE" sz="5400" i="1" dirty="0">
                <a:solidFill>
                  <a:srgbClr val="044C96"/>
                </a:solidFill>
              </a:rPr>
            </a:br>
            <a:br>
              <a:rPr lang="de-DE" sz="5400" i="1" dirty="0">
                <a:solidFill>
                  <a:srgbClr val="044C96"/>
                </a:solidFill>
              </a:rPr>
            </a:br>
            <a:endParaRPr lang="de-DE" dirty="0"/>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26</a:t>
            </a:fld>
            <a:endParaRPr lang="de-DE" dirty="0"/>
          </a:p>
        </p:txBody>
      </p:sp>
    </p:spTree>
    <p:extLst>
      <p:ext uri="{BB962C8B-B14F-4D97-AF65-F5344CB8AC3E}">
        <p14:creationId xmlns:p14="http://schemas.microsoft.com/office/powerpoint/2010/main" val="537506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Terrestrische Navigation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5" y="924910"/>
            <a:ext cx="11769267" cy="5475890"/>
          </a:xfrm>
        </p:spPr>
        <p:txBody>
          <a:bodyPr/>
          <a:lstStyle/>
          <a:p>
            <a:r>
              <a:rPr lang="de-DE" dirty="0"/>
              <a:t>Vergleich der Wahrnehmungen der tatsächlichen Gegebenheiten auf der Erdoberfläche mit der entsprechenden Darstellung auf der Karte</a:t>
            </a:r>
          </a:p>
          <a:p>
            <a:pPr marL="457200" lvl="1" indent="0">
              <a:buNone/>
            </a:pPr>
            <a:r>
              <a:rPr lang="de-DE" dirty="0"/>
              <a:t>Vom Groben zum Feinen</a:t>
            </a:r>
          </a:p>
          <a:p>
            <a:r>
              <a:rPr lang="de-DE" dirty="0"/>
              <a:t>Möglichst mehrere Merkmale vergleichen/verwenden um Fehlinterpretationen zu vermeiden</a:t>
            </a:r>
          </a:p>
          <a:p>
            <a:r>
              <a:rPr lang="de-DE" dirty="0"/>
              <a:t>Was sind gute und was sind schlechte Merkmale?</a:t>
            </a:r>
          </a:p>
          <a:p>
            <a:pPr marL="457200" lvl="1" indent="0">
              <a:buNone/>
            </a:pPr>
            <a:r>
              <a:rPr lang="de-DE" dirty="0"/>
              <a:t>Leitlinien und Auffanglinien</a:t>
            </a:r>
          </a:p>
          <a:p>
            <a:pPr marL="457200" lvl="1" indent="0">
              <a:buNone/>
            </a:pPr>
            <a:r>
              <a:rPr lang="de-DE" dirty="0"/>
              <a:t>Punktziele und Flächenziele</a:t>
            </a:r>
          </a:p>
          <a:p>
            <a:r>
              <a:rPr lang="de-DE" dirty="0"/>
              <a:t>Orientierungsverlust</a:t>
            </a:r>
          </a:p>
          <a:p>
            <a:r>
              <a:rPr lang="de-DE" dirty="0"/>
              <a:t>Vorbereitung auf den Flug</a:t>
            </a:r>
          </a:p>
          <a:p>
            <a:r>
              <a:rPr lang="de-DE" dirty="0"/>
              <a:t>Praktisches Beispiel Flug Kap 9.4</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27</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9.5 Terrestrische Navigation</a:t>
            </a:r>
          </a:p>
          <a:p>
            <a:endParaRPr lang="de-DE" dirty="0"/>
          </a:p>
        </p:txBody>
      </p:sp>
    </p:spTree>
    <p:extLst>
      <p:ext uri="{BB962C8B-B14F-4D97-AF65-F5344CB8AC3E}">
        <p14:creationId xmlns:p14="http://schemas.microsoft.com/office/powerpoint/2010/main" val="3322325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Terrestrische Navigation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5" y="924910"/>
            <a:ext cx="11793017" cy="5475890"/>
          </a:xfrm>
        </p:spPr>
        <p:txBody>
          <a:bodyPr>
            <a:normAutofit fontScale="92500" lnSpcReduction="20000"/>
          </a:bodyPr>
          <a:lstStyle/>
          <a:p>
            <a:r>
              <a:rPr lang="de-DE" dirty="0"/>
              <a:t>Leitlinien</a:t>
            </a:r>
          </a:p>
          <a:p>
            <a:pPr marL="457200" lvl="1" indent="0">
              <a:buNone/>
            </a:pPr>
            <a:r>
              <a:rPr lang="de-DE" dirty="0"/>
              <a:t>Parallel zum Kurs – führen zum Ziel</a:t>
            </a:r>
          </a:p>
          <a:p>
            <a:pPr marL="457200" lvl="1" indent="0">
              <a:buNone/>
            </a:pPr>
            <a:r>
              <a:rPr lang="de-DE" dirty="0"/>
              <a:t>Autobahnen, Flüsse, Kanäle, Küstenlinien, Bahnlinien ein und zweigleisig …</a:t>
            </a:r>
          </a:p>
          <a:p>
            <a:pPr marL="457200" lvl="1" indent="0">
              <a:buNone/>
            </a:pPr>
            <a:endParaRPr lang="de-DE" u="sng" dirty="0"/>
          </a:p>
          <a:p>
            <a:pPr marL="457200" lvl="1" indent="0">
              <a:buNone/>
            </a:pPr>
            <a:r>
              <a:rPr lang="de-DE" u="sng" dirty="0"/>
              <a:t>Vorsicht Verwechselungsgefahr</a:t>
            </a:r>
            <a:r>
              <a:rPr lang="de-DE" dirty="0"/>
              <a:t>!</a:t>
            </a:r>
          </a:p>
          <a:p>
            <a:pPr marL="914400" lvl="2" indent="0">
              <a:buNone/>
            </a:pPr>
            <a:r>
              <a:rPr lang="de-DE" dirty="0"/>
              <a:t>-   bei Bundes- und Staatsstraßen</a:t>
            </a:r>
          </a:p>
          <a:p>
            <a:pPr lvl="2">
              <a:buFontTx/>
              <a:buChar char="-"/>
            </a:pPr>
            <a:r>
              <a:rPr lang="de-DE" dirty="0"/>
              <a:t>bei kleineren Flüssen und Bächen</a:t>
            </a:r>
          </a:p>
          <a:p>
            <a:pPr lvl="2">
              <a:buFontTx/>
              <a:buChar char="-"/>
            </a:pPr>
            <a:r>
              <a:rPr lang="de-DE" dirty="0"/>
              <a:t>bei Autobahnen in Ballungsräumen (Ruhrgebiet)</a:t>
            </a:r>
          </a:p>
          <a:p>
            <a:pPr lvl="2">
              <a:buFontTx/>
              <a:buChar char="-"/>
            </a:pPr>
            <a:r>
              <a:rPr lang="de-DE" dirty="0"/>
              <a:t>Kleine Ortschaften</a:t>
            </a:r>
          </a:p>
          <a:p>
            <a:pPr marL="457200" lvl="1" indent="0">
              <a:buNone/>
            </a:pPr>
            <a:endParaRPr lang="de-DE" dirty="0"/>
          </a:p>
          <a:p>
            <a:r>
              <a:rPr lang="de-DE" dirty="0"/>
              <a:t>Auffanglinien</a:t>
            </a:r>
          </a:p>
          <a:p>
            <a:pPr marL="457200" lvl="1" indent="0">
              <a:buNone/>
            </a:pPr>
            <a:r>
              <a:rPr lang="de-DE" dirty="0"/>
              <a:t>Wie oben aber quer zum Kurs – verhindern ein unbeabsichtigtes Überfliegen des Ziels und können bei seitlicher Abweichung zum Aufnehmen der Kurslinie benutzt werden</a:t>
            </a:r>
          </a:p>
          <a:p>
            <a:r>
              <a:rPr lang="de-DE" dirty="0"/>
              <a:t>Punktziele</a:t>
            </a:r>
          </a:p>
          <a:p>
            <a:pPr marL="457200" lvl="1" indent="0">
              <a:buNone/>
            </a:pPr>
            <a:r>
              <a:rPr lang="de-DE" dirty="0"/>
              <a:t>Flugplätze, Fernmeldetürme, Städte, Ortschaften, kleine Seen, markante Gebäude (Ruinen, Schlösser, etc.</a:t>
            </a:r>
          </a:p>
          <a:p>
            <a:pPr marL="457200" lvl="1" indent="0">
              <a:buNone/>
            </a:pPr>
            <a:r>
              <a:rPr lang="de-DE" dirty="0"/>
              <a:t>Windräder und Windparks sofern unverwechselbar !</a:t>
            </a:r>
          </a:p>
          <a:p>
            <a:r>
              <a:rPr lang="de-DE" dirty="0"/>
              <a:t>Flächenziele</a:t>
            </a:r>
          </a:p>
          <a:p>
            <a:pPr marL="457200" lvl="1" indent="0">
              <a:buNone/>
            </a:pPr>
            <a:r>
              <a:rPr lang="de-DE" dirty="0"/>
              <a:t>Waldgebiete, größere Seen, Gebirgszüge</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28</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9.5 Terrestrische Navigation</a:t>
            </a:r>
          </a:p>
          <a:p>
            <a:endParaRPr lang="de-DE" dirty="0"/>
          </a:p>
        </p:txBody>
      </p:sp>
    </p:spTree>
    <p:extLst>
      <p:ext uri="{BB962C8B-B14F-4D97-AF65-F5344CB8AC3E}">
        <p14:creationId xmlns:p14="http://schemas.microsoft.com/office/powerpoint/2010/main" val="886220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Terrestrische Navigation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1769266" cy="5475890"/>
          </a:xfrm>
        </p:spPr>
        <p:txBody>
          <a:bodyPr/>
          <a:lstStyle/>
          <a:p>
            <a:pPr marL="0" indent="0" algn="ctr">
              <a:buNone/>
            </a:pPr>
            <a:r>
              <a:rPr lang="de-DE" sz="2800" b="1" dirty="0"/>
              <a:t>Flugplanungsaufgabe Kap 9.4 aus terrestrischer Sicht</a:t>
            </a:r>
          </a:p>
          <a:p>
            <a:pPr marL="0" indent="0">
              <a:buNone/>
            </a:pPr>
            <a:r>
              <a:rPr lang="de-DE" dirty="0"/>
              <a:t>1. Flugabschnitt Grabenstetten – Biberach	</a:t>
            </a:r>
            <a:r>
              <a:rPr lang="de-DE" dirty="0" err="1"/>
              <a:t>Rwk</a:t>
            </a:r>
            <a:r>
              <a:rPr lang="de-DE" dirty="0"/>
              <a:t> 153°	53 Km		0:45 h</a:t>
            </a:r>
          </a:p>
          <a:p>
            <a:pPr marL="457200" lvl="1" indent="0">
              <a:buNone/>
            </a:pPr>
            <a:r>
              <a:rPr lang="de-DE" sz="1600" dirty="0"/>
              <a:t>Der erste Flugabschnitt bietet auf den ersten Kilometern wenig markante Punkte. Nach ca. 12 Km Flugstrecke liegt rechts vom Kurs in ca. 5 km Entfernung der Segelflugplatz Münsingen-Eisberg und ca. 1,5 km links der Kurslinie eine eingleisig Bahnlinie welche nach ca. 22 km links abschwenkt und überflogen wird. Ab hier sollte die Stadt Ehingen leicht links voraus erkennbar sein, sie ist durch die Baukräne der dortigen Industrie gut zu identifizieren. Kurz hinter Ehingen überfliegt man die Donau und sollte die Stadt Biberach in ca. 15 km Entfernung erkennen können. Der Wendpunkt Flugplatz Biberach liegt im Nordwesten der Stadt und sollte anhand der Asphaltbahn gut zu identifizieren sein.</a:t>
            </a:r>
          </a:p>
          <a:p>
            <a:pPr marL="0" indent="0">
              <a:buNone/>
            </a:pPr>
            <a:r>
              <a:rPr lang="de-DE" dirty="0"/>
              <a:t>2. Flugabschnitt Biberach – Gerstetten		</a:t>
            </a:r>
            <a:r>
              <a:rPr lang="de-DE" dirty="0" err="1"/>
              <a:t>Rwk</a:t>
            </a:r>
            <a:r>
              <a:rPr lang="de-DE" dirty="0"/>
              <a:t> 21°	60,5 Km	0:41 h</a:t>
            </a:r>
          </a:p>
          <a:p>
            <a:pPr marL="457200" lvl="1" indent="0">
              <a:buNone/>
            </a:pPr>
            <a:r>
              <a:rPr lang="de-DE" sz="1600" dirty="0"/>
              <a:t>Ab Biberach wird die terrestrische Zuordnung deutlich einfacher, fungiert die 4 spurig ausgebaute Bundesstraße B30 doch für die nächsten 35 Kilometer bis Ulm als denkbar einfache Leitlinie. Zu achten ist auf den Militärflugplatz Laupheim ca. 15 Km nach der ersten Wende. Die Stadt Ulm ist mit dem Ulmer Münster unverwechselbar. Nach Ulm ist zunächst die Autobahn A7 eine Leitlinie die ca. 5 Km rechts bleibt. Auf Kurslinie folgen zwei Windräder bei Weidenstätten und die Staatsstraße führt direkt zum Ort Gerstetten. Der Flugplatz Gerstetten selbst befindet sich ca. 3 – 4 Km östlich der Ortschaft und ist mit seiner Grasbahn schwierig zu finden. Die Flugplatzhalle selbst befindet sich leicht nördlich der Piste fast direkt am Waldrand.</a:t>
            </a:r>
          </a:p>
          <a:p>
            <a:pPr marL="0" indent="0">
              <a:buNone/>
            </a:pPr>
            <a:r>
              <a:rPr lang="de-DE" dirty="0"/>
              <a:t>3. Flugabschnitt Gerstetten – Grabenstetten	</a:t>
            </a:r>
            <a:r>
              <a:rPr lang="de-DE" dirty="0" err="1"/>
              <a:t>Rwk</a:t>
            </a:r>
            <a:r>
              <a:rPr lang="de-DE" dirty="0"/>
              <a:t> 251°	47 Km		0:32 h</a:t>
            </a:r>
          </a:p>
          <a:p>
            <a:pPr marL="457200" lvl="1" indent="0">
              <a:buNone/>
            </a:pPr>
            <a:r>
              <a:rPr lang="de-DE" sz="1600" dirty="0"/>
              <a:t>Weiter geht es auf dem letzten Flugabschnitt in Richtung zweier großer Gittermasten in 15 Km Entfernung. Links der Kurslinie liegen hier die Segelflugplätze </a:t>
            </a:r>
            <a:r>
              <a:rPr lang="de-DE" sz="1600" dirty="0" err="1"/>
              <a:t>Urspring</a:t>
            </a:r>
            <a:r>
              <a:rPr lang="de-DE" sz="1600" dirty="0"/>
              <a:t> und </a:t>
            </a:r>
            <a:r>
              <a:rPr lang="de-DE" sz="1600" dirty="0" err="1"/>
              <a:t>Oppenau</a:t>
            </a:r>
            <a:r>
              <a:rPr lang="de-DE" sz="1600" dirty="0"/>
              <a:t>-Au. Jetzt sollte auch die Autobahn A8 als Leitlinie links des Kurses erkennbar sein. Spätestens am Albaufstieg der A8 beginnt normalerweise der Endanflug auf Grabenstetten aus einer Entfernung von ca. 15 – 16 Km.  Auf diesem gesamten Abschnitt sind viele Windräder sichtbar daher Vorsicht und nur nach genauer Zuordnung nutzen!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29</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9.5 Terrestrische Navigation</a:t>
            </a:r>
          </a:p>
          <a:p>
            <a:endParaRPr lang="de-DE" dirty="0"/>
          </a:p>
        </p:txBody>
      </p:sp>
    </p:spTree>
    <p:extLst>
      <p:ext uri="{BB962C8B-B14F-4D97-AF65-F5344CB8AC3E}">
        <p14:creationId xmlns:p14="http://schemas.microsoft.com/office/powerpoint/2010/main" val="102412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p:txBody>
          <a:bodyPr>
            <a:normAutofit fontScale="90000"/>
          </a:bodyPr>
          <a:lstStyle/>
          <a:p>
            <a:pPr marL="541338" indent="-541338">
              <a:lnSpc>
                <a:spcPct val="100000"/>
              </a:lnSpc>
            </a:pPr>
            <a:r>
              <a:rPr lang="de-DE" dirty="0"/>
              <a:t>9.3 Luftfahrtkarten </a:t>
            </a:r>
            <a:br>
              <a:rPr lang="de-DE" dirty="0"/>
            </a:br>
            <a:r>
              <a:rPr lang="en-US" sz="5400" i="1" dirty="0">
                <a:solidFill>
                  <a:srgbClr val="044C96"/>
                </a:solidFill>
              </a:rPr>
              <a:t>Charts </a:t>
            </a:r>
            <a:br>
              <a:rPr lang="de-DE" sz="5400" i="1" dirty="0">
                <a:solidFill>
                  <a:srgbClr val="044C96"/>
                </a:solidFill>
              </a:rPr>
            </a:br>
            <a:endParaRPr lang="de-DE" dirty="0"/>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3</a:t>
            </a:fld>
            <a:endParaRPr lang="de-DE" dirty="0"/>
          </a:p>
        </p:txBody>
      </p:sp>
    </p:spTree>
    <p:extLst>
      <p:ext uri="{BB962C8B-B14F-4D97-AF65-F5344CB8AC3E}">
        <p14:creationId xmlns:p14="http://schemas.microsoft.com/office/powerpoint/2010/main" val="1646071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a:xfrm>
            <a:off x="1524000" y="1737914"/>
            <a:ext cx="9144000" cy="3062685"/>
          </a:xfrm>
        </p:spPr>
        <p:txBody>
          <a:bodyPr>
            <a:normAutofit fontScale="90000"/>
          </a:bodyPr>
          <a:lstStyle/>
          <a:p>
            <a:pPr marL="541338" indent="-541338"/>
            <a:r>
              <a:rPr lang="de-DE" dirty="0"/>
              <a:t>9.6 Satellitennavigationsysteme</a:t>
            </a:r>
            <a:br>
              <a:rPr lang="en-US" dirty="0"/>
            </a:br>
            <a:r>
              <a:rPr lang="en-US" sz="5400" i="1" dirty="0">
                <a:solidFill>
                  <a:srgbClr val="044C96"/>
                </a:solidFill>
              </a:rPr>
              <a:t>Use of GNSS </a:t>
            </a:r>
            <a:br>
              <a:rPr lang="de-DE" sz="5400" i="1" dirty="0">
                <a:solidFill>
                  <a:srgbClr val="044C96"/>
                </a:solidFill>
              </a:rPr>
            </a:br>
            <a:br>
              <a:rPr lang="de-DE" sz="5400" i="1" dirty="0">
                <a:solidFill>
                  <a:srgbClr val="044C96"/>
                </a:solidFill>
              </a:rPr>
            </a:br>
            <a:endParaRPr lang="de-DE" dirty="0"/>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30</a:t>
            </a:fld>
            <a:endParaRPr lang="de-DE" dirty="0"/>
          </a:p>
        </p:txBody>
      </p:sp>
    </p:spTree>
    <p:extLst>
      <p:ext uri="{BB962C8B-B14F-4D97-AF65-F5344CB8AC3E}">
        <p14:creationId xmlns:p14="http://schemas.microsoft.com/office/powerpoint/2010/main" val="1256978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a:xfrm>
            <a:off x="926276" y="132512"/>
            <a:ext cx="7778338" cy="504000"/>
          </a:xfrm>
        </p:spPr>
        <p:txBody>
          <a:bodyPr>
            <a:noAutofit/>
          </a:bodyPr>
          <a:lstStyle/>
          <a:p>
            <a:r>
              <a:rPr lang="de-DE" sz="2400" b="1" dirty="0">
                <a:effectLst/>
              </a:rPr>
              <a:t>9.6.1  Funktionsprinzip des GNSS Systems</a:t>
            </a:r>
            <a:endParaRPr lang="de-DE" sz="2400" dirty="0"/>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lstStyle/>
          <a:p>
            <a:r>
              <a:rPr lang="de-DE" dirty="0"/>
              <a:t>GPS, GLONASS, GALILEO, BEIDOU ….</a:t>
            </a:r>
          </a:p>
          <a:p>
            <a:r>
              <a:rPr lang="de-DE" dirty="0"/>
              <a:t>Raumsegment ……~ 24 Satelliten im Orbit + Reservesatelliten</a:t>
            </a:r>
          </a:p>
          <a:p>
            <a:r>
              <a:rPr lang="de-DE" dirty="0"/>
              <a:t>Atomuhren in den Satelliten</a:t>
            </a:r>
          </a:p>
          <a:p>
            <a:r>
              <a:rPr lang="de-DE" dirty="0"/>
              <a:t>Bodenstationen …. Kontrollstationen am Boden</a:t>
            </a:r>
          </a:p>
          <a:p>
            <a:r>
              <a:rPr lang="de-DE" dirty="0"/>
              <a:t>Positionsbestimmung durch Laufzeitanalyse</a:t>
            </a:r>
          </a:p>
          <a:p>
            <a:r>
              <a:rPr lang="de-DE" dirty="0"/>
              <a:t>Grundgenauigkeit 10 – 30m</a:t>
            </a:r>
          </a:p>
          <a:p>
            <a:r>
              <a:rPr lang="de-DE" dirty="0"/>
              <a:t>Mittels DGPS Genauigkeitssteigerung in den cm Bereich, z.B. für GPS IFR Anflüge</a:t>
            </a:r>
          </a:p>
          <a:p>
            <a:r>
              <a:rPr lang="de-DE" dirty="0"/>
              <a:t>SBAS (Space Based Augmentation System)</a:t>
            </a:r>
          </a:p>
          <a:p>
            <a:pPr marL="457200" lvl="1" indent="0">
              <a:buNone/>
            </a:pPr>
            <a:r>
              <a:rPr lang="de-DE" dirty="0"/>
              <a:t>WAAS (Wide Area Augmentation System)-US</a:t>
            </a:r>
          </a:p>
          <a:p>
            <a:pPr marL="457200" lvl="1" indent="0">
              <a:buNone/>
            </a:pPr>
            <a:r>
              <a:rPr lang="de-DE" dirty="0"/>
              <a:t>EGNOS-Europa, MSAS-Japan</a:t>
            </a:r>
          </a:p>
          <a:p>
            <a:endParaRPr lang="de-DE" dirty="0"/>
          </a:p>
          <a:p>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31</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Satellitennavigation</a:t>
            </a:r>
          </a:p>
        </p:txBody>
      </p:sp>
      <p:pic>
        <p:nvPicPr>
          <p:cNvPr id="7" name="Inhaltsplatzhalter 6" descr="https://www.segelfliegengrundausbildung.de/images/navigatie/gps.jpg"/>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66713" y="925513"/>
            <a:ext cx="2732747" cy="2482705"/>
          </a:xfrm>
          <a:prstGeom prst="rect">
            <a:avLst/>
          </a:prstGeom>
          <a:noFill/>
          <a:ln>
            <a:noFill/>
          </a:ln>
        </p:spPr>
      </p:pic>
      <p:pic>
        <p:nvPicPr>
          <p:cNvPr id="8" name="Grafik 7" descr="9.6.1.2"/>
          <p:cNvPicPr/>
          <p:nvPr/>
        </p:nvPicPr>
        <p:blipFill>
          <a:blip r:embed="rId4">
            <a:extLst>
              <a:ext uri="{28A0092B-C50C-407E-A947-70E740481C1C}">
                <a14:useLocalDpi xmlns:a14="http://schemas.microsoft.com/office/drawing/2010/main" val="0"/>
              </a:ext>
            </a:extLst>
          </a:blip>
          <a:srcRect/>
          <a:stretch>
            <a:fillRect/>
          </a:stretch>
        </p:blipFill>
        <p:spPr bwMode="auto">
          <a:xfrm>
            <a:off x="3258363" y="1211283"/>
            <a:ext cx="2857430" cy="1939459"/>
          </a:xfrm>
          <a:prstGeom prst="rect">
            <a:avLst/>
          </a:prstGeom>
          <a:noFill/>
          <a:ln>
            <a:noFill/>
          </a:ln>
        </p:spPr>
      </p:pic>
      <p:pic>
        <p:nvPicPr>
          <p:cNvPr id="9" name="Grafik 8" descr="https://www.segelfliegengrundausbildung.de/images/navigatie/gps-satelliet.jpg"/>
          <p:cNvPicPr/>
          <p:nvPr/>
        </p:nvPicPr>
        <p:blipFill>
          <a:blip r:embed="rId5">
            <a:extLst>
              <a:ext uri="{28A0092B-C50C-407E-A947-70E740481C1C}">
                <a14:useLocalDpi xmlns:a14="http://schemas.microsoft.com/office/drawing/2010/main" val="0"/>
              </a:ext>
            </a:extLst>
          </a:blip>
          <a:srcRect/>
          <a:stretch>
            <a:fillRect/>
          </a:stretch>
        </p:blipFill>
        <p:spPr bwMode="auto">
          <a:xfrm>
            <a:off x="1729947" y="3610097"/>
            <a:ext cx="3056832" cy="2650915"/>
          </a:xfrm>
          <a:prstGeom prst="rect">
            <a:avLst/>
          </a:prstGeom>
          <a:noFill/>
          <a:ln>
            <a:noFill/>
          </a:ln>
        </p:spPr>
      </p:pic>
    </p:spTree>
    <p:extLst>
      <p:ext uri="{BB962C8B-B14F-4D97-AF65-F5344CB8AC3E}">
        <p14:creationId xmlns:p14="http://schemas.microsoft.com/office/powerpoint/2010/main" val="2964434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b="1" dirty="0">
                <a:effectLst/>
              </a:rPr>
              <a:t>9.6.1  Funktionsprinzip des GNSS Systems</a:t>
            </a:r>
            <a:endParaRPr lang="de-DE" sz="28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32</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Satellitennavigation</a:t>
            </a:r>
          </a:p>
        </p:txBody>
      </p:sp>
      <p:sp>
        <p:nvSpPr>
          <p:cNvPr id="3" name="Inhaltsplatzhalter 2"/>
          <p:cNvSpPr>
            <a:spLocks noGrp="1"/>
          </p:cNvSpPr>
          <p:nvPr>
            <p:ph sz="half" idx="1"/>
          </p:nvPr>
        </p:nvSpPr>
        <p:spPr>
          <a:xfrm>
            <a:off x="201060" y="931250"/>
            <a:ext cx="6852883" cy="5475890"/>
          </a:xfrm>
        </p:spPr>
        <p:txBody>
          <a:bodyPr>
            <a:normAutofit fontScale="92500" lnSpcReduction="10000"/>
          </a:bodyPr>
          <a:lstStyle/>
          <a:p>
            <a:r>
              <a:rPr lang="de-DE" dirty="0"/>
              <a:t>24 – 30 Satelliten im Orbit (je System)</a:t>
            </a:r>
          </a:p>
          <a:p>
            <a:pPr marL="457200" lvl="1" indent="0">
              <a:buNone/>
            </a:pPr>
            <a:r>
              <a:rPr lang="de-DE" dirty="0"/>
              <a:t>Orbit in ca. 25 000 km Höhe</a:t>
            </a:r>
          </a:p>
          <a:p>
            <a:r>
              <a:rPr lang="de-DE" dirty="0"/>
              <a:t>Funksignale jedes einzelnen Satelliten mit Position und Uhrzeit (Atomuhr)</a:t>
            </a:r>
          </a:p>
          <a:p>
            <a:r>
              <a:rPr lang="de-DE" dirty="0"/>
              <a:t>Positionsbestimmung erfolgt durch Laufzeitmessung  (Nanosekunden) im Empfänger</a:t>
            </a:r>
          </a:p>
          <a:p>
            <a:r>
              <a:rPr lang="de-DE" dirty="0"/>
              <a:t>2D Positionsbestimmung  erfordert Empfang von mindestens 3 Satelliten</a:t>
            </a:r>
          </a:p>
          <a:p>
            <a:r>
              <a:rPr lang="de-DE" dirty="0"/>
              <a:t>3D Positionsbestimmung  erfordert Empfang von mindestens 4 Satelliten</a:t>
            </a:r>
          </a:p>
          <a:p>
            <a:r>
              <a:rPr lang="de-DE" dirty="0">
                <a:hlinkClick r:id="rId3"/>
              </a:rPr>
              <a:t>WGS84 Koordinatensystem</a:t>
            </a:r>
            <a:r>
              <a:rPr lang="de-DE" dirty="0"/>
              <a:t> Basis für GNSS Navigation</a:t>
            </a:r>
          </a:p>
          <a:p>
            <a:r>
              <a:rPr lang="de-DE" dirty="0"/>
              <a:t> Fehlerquellen</a:t>
            </a:r>
          </a:p>
          <a:p>
            <a:pPr marL="457200" lvl="1" indent="0">
              <a:buNone/>
            </a:pPr>
            <a:r>
              <a:rPr lang="de-DE" dirty="0"/>
              <a:t>Satellitenposition ( Je mehr Satelliten empfangen werden desto geringer der Fehler)</a:t>
            </a:r>
          </a:p>
          <a:p>
            <a:pPr marL="457200" lvl="1" indent="0">
              <a:buNone/>
            </a:pPr>
            <a:r>
              <a:rPr lang="de-DE" dirty="0"/>
              <a:t>Ionosphäre, Troposphäre</a:t>
            </a:r>
          </a:p>
          <a:p>
            <a:pPr marL="457200" lvl="1" indent="0">
              <a:buNone/>
            </a:pPr>
            <a:r>
              <a:rPr lang="de-DE" dirty="0"/>
              <a:t>Mehrwegeeffekt</a:t>
            </a:r>
          </a:p>
          <a:p>
            <a:r>
              <a:rPr lang="de-DE" dirty="0"/>
              <a:t>Grundgenauigkeit 10 – 30m</a:t>
            </a:r>
          </a:p>
          <a:p>
            <a:endParaRPr lang="de-DE" dirty="0"/>
          </a:p>
        </p:txBody>
      </p:sp>
      <p:pic>
        <p:nvPicPr>
          <p:cNvPr id="1026" name="Picture 2" descr="https://upload.wikimedia.org/wikipedia/commons/9/9c/ConstellationGPS.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82099" y="833748"/>
            <a:ext cx="3557855" cy="28462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6/65/GPS_Spheres.svg/220px-GPS_Spher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2099" y="4188523"/>
            <a:ext cx="3190452" cy="195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401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9.6.2 Verwendung  von GPS</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normAutofit lnSpcReduction="10000"/>
          </a:bodyPr>
          <a:lstStyle/>
          <a:p>
            <a:pPr marL="0" indent="0" algn="ctr">
              <a:buNone/>
            </a:pPr>
            <a:r>
              <a:rPr lang="de-DE" sz="3200" dirty="0"/>
              <a:t>Portabel oder Fest eingebaut</a:t>
            </a:r>
          </a:p>
          <a:p>
            <a:pPr marL="0" indent="0" algn="ctr">
              <a:buNone/>
            </a:pPr>
            <a:endParaRPr lang="de-DE" dirty="0"/>
          </a:p>
          <a:p>
            <a:r>
              <a:rPr lang="de-DE" dirty="0"/>
              <a:t>Navigationssystem, Streckenflugrechner</a:t>
            </a:r>
          </a:p>
          <a:p>
            <a:pPr marL="457200" lvl="1" indent="0">
              <a:buNone/>
            </a:pPr>
            <a:r>
              <a:rPr lang="de-DE" dirty="0"/>
              <a:t>Moving Map, Luftraum, Windberechnung, Richtung &amp; KüG (Track), Endanflug …</a:t>
            </a:r>
          </a:p>
          <a:p>
            <a:pPr marL="0" indent="0">
              <a:buNone/>
            </a:pPr>
            <a:endParaRPr lang="de-DE" dirty="0"/>
          </a:p>
          <a:p>
            <a:r>
              <a:rPr lang="de-DE" dirty="0"/>
              <a:t>FLARM</a:t>
            </a:r>
          </a:p>
          <a:p>
            <a:pPr marL="457200" lvl="1" indent="0">
              <a:buNone/>
            </a:pPr>
            <a:r>
              <a:rPr lang="de-DE" dirty="0"/>
              <a:t>Classic FLARM F4, F5, F6</a:t>
            </a:r>
          </a:p>
          <a:p>
            <a:pPr marL="457200" lvl="1" indent="0">
              <a:buNone/>
            </a:pPr>
            <a:r>
              <a:rPr lang="de-DE" dirty="0"/>
              <a:t>Power FLARM</a:t>
            </a:r>
          </a:p>
          <a:p>
            <a:pPr marL="457200" lvl="1" indent="0">
              <a:buNone/>
            </a:pPr>
            <a:r>
              <a:rPr lang="de-DE" dirty="0"/>
              <a:t>Radar Plot, Akustische Warnung</a:t>
            </a:r>
          </a:p>
          <a:p>
            <a:endParaRPr lang="de-DE" dirty="0"/>
          </a:p>
          <a:p>
            <a:r>
              <a:rPr lang="de-DE" dirty="0"/>
              <a:t>ADSB</a:t>
            </a:r>
          </a:p>
          <a:p>
            <a:pPr marL="457200" lvl="1" indent="0">
              <a:buNone/>
            </a:pPr>
            <a:r>
              <a:rPr lang="de-DE" dirty="0"/>
              <a:t>Radar Plot, Akustische Warnung, kombiniert mit FLARM und Transponder</a:t>
            </a:r>
          </a:p>
          <a:p>
            <a:pPr marL="457200" lvl="1" indent="0">
              <a:buNone/>
            </a:pPr>
            <a:r>
              <a:rPr lang="de-DE" dirty="0"/>
              <a:t>Teilweise Pflicht in anderen Ländern (USA seit 2020, Australien, Neuseeland kurz davor …)</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33</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Satellitennavigation</a:t>
            </a:r>
          </a:p>
        </p:txBody>
      </p:sp>
      <p:pic>
        <p:nvPicPr>
          <p:cNvPr id="7" name="Inhaltsplatzhalter 6" descr="https://www.segelfliegengrundausbildung.de/images/navigatie/s80.jpg"/>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28118" y="925513"/>
            <a:ext cx="2742594" cy="2981469"/>
          </a:xfrm>
          <a:prstGeom prst="rect">
            <a:avLst/>
          </a:prstGeom>
          <a:noFill/>
          <a:ln>
            <a:noFill/>
          </a:ln>
        </p:spPr>
      </p:pic>
      <p:pic>
        <p:nvPicPr>
          <p:cNvPr id="8" name="Grafik 7" descr="9.6.2.1.2"/>
          <p:cNvPicPr/>
          <p:nvPr/>
        </p:nvPicPr>
        <p:blipFill>
          <a:blip r:embed="rId4">
            <a:extLst>
              <a:ext uri="{28A0092B-C50C-407E-A947-70E740481C1C}">
                <a14:useLocalDpi xmlns:a14="http://schemas.microsoft.com/office/drawing/2010/main" val="0"/>
              </a:ext>
            </a:extLst>
          </a:blip>
          <a:srcRect/>
          <a:stretch>
            <a:fillRect/>
          </a:stretch>
        </p:blipFill>
        <p:spPr bwMode="auto">
          <a:xfrm>
            <a:off x="3684246" y="908743"/>
            <a:ext cx="2282190" cy="3045460"/>
          </a:xfrm>
          <a:prstGeom prst="rect">
            <a:avLst/>
          </a:prstGeom>
          <a:noFill/>
          <a:ln>
            <a:noFill/>
          </a:ln>
        </p:spPr>
      </p:pic>
      <p:pic>
        <p:nvPicPr>
          <p:cNvPr id="9" name="Grafik 8" descr="https://www.segelfliegengrundausbildung.de/images/sga/flarm.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905" y="4726378"/>
            <a:ext cx="2850433" cy="1449945"/>
          </a:xfrm>
          <a:prstGeom prst="rect">
            <a:avLst/>
          </a:prstGeom>
          <a:noFill/>
          <a:ln>
            <a:noFill/>
          </a:ln>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1198" y="4073236"/>
            <a:ext cx="2494474" cy="2430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496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a:xfrm>
            <a:off x="1524000" y="1737914"/>
            <a:ext cx="9144000" cy="3088085"/>
          </a:xfrm>
        </p:spPr>
        <p:txBody>
          <a:bodyPr>
            <a:normAutofit fontScale="90000"/>
          </a:bodyPr>
          <a:lstStyle/>
          <a:p>
            <a:pPr marL="541338" indent="-541338"/>
            <a:r>
              <a:rPr lang="de-DE" dirty="0"/>
              <a:t>9.7 Gebrauch von ATS </a:t>
            </a:r>
            <a:br>
              <a:rPr lang="de-DE" dirty="0"/>
            </a:br>
            <a:r>
              <a:rPr lang="en-US" sz="5400" i="1" dirty="0">
                <a:solidFill>
                  <a:srgbClr val="044C96"/>
                </a:solidFill>
              </a:rPr>
              <a:t>Use of ATS</a:t>
            </a:r>
            <a:r>
              <a:rPr lang="de-DE" sz="5400" i="1" dirty="0">
                <a:solidFill>
                  <a:srgbClr val="044C96"/>
                </a:solidFill>
              </a:rPr>
              <a:t> </a:t>
            </a:r>
            <a:br>
              <a:rPr lang="de-DE" sz="5400" i="1" dirty="0">
                <a:solidFill>
                  <a:srgbClr val="044C96"/>
                </a:solidFill>
              </a:rPr>
            </a:br>
            <a:br>
              <a:rPr lang="de-DE" sz="5400" i="1" dirty="0">
                <a:solidFill>
                  <a:srgbClr val="044C96"/>
                </a:solidFill>
              </a:rPr>
            </a:br>
            <a:endParaRPr lang="de-DE" dirty="0"/>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34</a:t>
            </a:fld>
            <a:endParaRPr lang="de-DE" dirty="0"/>
          </a:p>
        </p:txBody>
      </p:sp>
    </p:spTree>
    <p:extLst>
      <p:ext uri="{BB962C8B-B14F-4D97-AF65-F5344CB8AC3E}">
        <p14:creationId xmlns:p14="http://schemas.microsoft.com/office/powerpoint/2010/main" val="3651506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Fluginformationsdienst (FIS)</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normAutofit lnSpcReduction="10000"/>
          </a:bodyPr>
          <a:lstStyle/>
          <a:p>
            <a:pPr lvl="0"/>
            <a:r>
              <a:rPr lang="de-DE" dirty="0"/>
              <a:t>Die Verbreitung von allgemeinen Informationen als Flugrundfunksendung</a:t>
            </a:r>
          </a:p>
          <a:p>
            <a:pPr lvl="0"/>
            <a:r>
              <a:rPr lang="de-DE" dirty="0"/>
              <a:t>Verbreitung gezielter Informationen für Luftfahrzeuge z.B. Wetter oder Lufträume</a:t>
            </a:r>
          </a:p>
          <a:p>
            <a:pPr lvl="0"/>
            <a:r>
              <a:rPr lang="de-DE" dirty="0"/>
              <a:t>Information über anderen Luftverkehr</a:t>
            </a:r>
          </a:p>
          <a:p>
            <a:pPr lvl="0"/>
            <a:r>
              <a:rPr lang="de-DE" dirty="0"/>
              <a:t>Entgegenname und Weiterleitung von PIREPs (Pilot Weather Reports)</a:t>
            </a:r>
          </a:p>
          <a:p>
            <a:pPr lvl="0"/>
            <a:r>
              <a:rPr lang="de-DE" dirty="0"/>
              <a:t>Entgegenname und Weiterleitung von im Flug aufgegebenen Flugplänen</a:t>
            </a:r>
          </a:p>
          <a:p>
            <a:pPr lvl="0"/>
            <a:r>
              <a:rPr lang="de-DE" dirty="0"/>
              <a:t>Unterstützung bei der Navigation</a:t>
            </a:r>
          </a:p>
          <a:p>
            <a:pPr lvl="0"/>
            <a:r>
              <a:rPr lang="de-DE" dirty="0"/>
              <a:t>Flugalarmdienst</a:t>
            </a:r>
          </a:p>
          <a:p>
            <a:pPr lvl="0"/>
            <a:endParaRPr lang="de-DE" dirty="0"/>
          </a:p>
          <a:p>
            <a:pPr marL="0" indent="0">
              <a:buNone/>
            </a:pPr>
            <a:r>
              <a:rPr lang="de-DE" sz="2000" dirty="0"/>
              <a:t>Der Leistungsumfang dieser Dienste ist allerdings nicht garantiert, denn er hängt vom jeweiligen Arbeitsumfang der Lotsen ab und muss gegebenenfalls nach Priorität erfolgen!</a:t>
            </a:r>
          </a:p>
          <a:p>
            <a:pPr lvl="0"/>
            <a:endParaRPr lang="de-DE" dirty="0"/>
          </a:p>
          <a:p>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35</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Fluginformationsdienst</a:t>
            </a:r>
          </a:p>
        </p:txBody>
      </p:sp>
      <p:pic>
        <p:nvPicPr>
          <p:cNvPr id="7" name="Inhaltsplatzhalter 6" descr="LR Bild 1.8 1 web1100"/>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350479" y="925513"/>
            <a:ext cx="3507755" cy="5475287"/>
          </a:xfrm>
          <a:prstGeom prst="rect">
            <a:avLst/>
          </a:prstGeom>
          <a:noFill/>
          <a:ln>
            <a:noFill/>
          </a:ln>
        </p:spPr>
      </p:pic>
    </p:spTree>
    <p:extLst>
      <p:ext uri="{BB962C8B-B14F-4D97-AF65-F5344CB8AC3E}">
        <p14:creationId xmlns:p14="http://schemas.microsoft.com/office/powerpoint/2010/main" val="2351061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b="1" dirty="0">
                <a:effectLst/>
              </a:rPr>
              <a:t>Flugverkehrskontrolldienst (ATC)</a:t>
            </a:r>
            <a:endParaRPr lang="de-DE" sz="2800" dirty="0"/>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normAutofit fontScale="85000" lnSpcReduction="20000"/>
          </a:bodyPr>
          <a:lstStyle/>
          <a:p>
            <a:pPr marL="0" indent="0">
              <a:buNone/>
            </a:pPr>
            <a:r>
              <a:rPr lang="de-DE" dirty="0"/>
              <a:t>Die SERA, Teil 8, enthält Informationen über Flugsicherungsdienste. Diese sind unterschiedlich für Sichtflüge (VFR) und für Instrumentenflüge (IFR):</a:t>
            </a:r>
          </a:p>
          <a:p>
            <a:r>
              <a:rPr lang="de-DE" dirty="0"/>
              <a:t>IFR-Verkehr (Instrumentenflugregeln). Für den IFR-Verkehr benötigst du besondere Instrumente und eine Lizenz. Der Flug kann auch unter Instrumentenflugbedingungen (IMC), d.h. ohne Außensicht stattfinden. Es muss ein Flugplan bei der Flugsicherung eingereicht worden sein und die Flugsicherung ist für die Trennung (Staffelung = Abstände der einzelnen Flugzeuge untereinander) verantwortlich.</a:t>
            </a:r>
            <a:br>
              <a:rPr lang="de-DE" dirty="0"/>
            </a:br>
            <a:endParaRPr lang="de-DE" dirty="0"/>
          </a:p>
          <a:p>
            <a:r>
              <a:rPr lang="de-DE" dirty="0"/>
              <a:t>VFR-Verkehr (Sichtflugregeln). Segelflugpiloten unterliegen den Sichtflugbedingungen. Wenn die Sicht ausreichend ist und auch  der vertikale und horizontale Abstand zu den Wolken eingehalten werden kann, kann nach den VFR-Bedingungen geflogen werden. Als VFR-Pilot bist du selbst für einen ausreichenden Abstand zum übrigen Flugverkehr verantwortlich. Hier gilt das See-and-Avoid-Prinzip (Sehen und Gesehen werden). In dem Luftraum (E,D,C), in dem wir Segelflieger fliegen dürfen, findet teilweise IFR- und VFR-Verkehr statt .</a:t>
            </a:r>
          </a:p>
          <a:p>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36</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Flugverkehrskontrolldienst</a:t>
            </a:r>
          </a:p>
        </p:txBody>
      </p:sp>
      <p:pic>
        <p:nvPicPr>
          <p:cNvPr id="7" name="Inhaltsplatzhalter 6" descr="9.7.1"/>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6497" y="950119"/>
            <a:ext cx="4286250" cy="2733675"/>
          </a:xfrm>
          <a:prstGeom prst="rect">
            <a:avLst/>
          </a:prstGeom>
          <a:noFill/>
          <a:ln>
            <a:noFill/>
          </a:ln>
        </p:spPr>
      </p:pic>
      <p:pic>
        <p:nvPicPr>
          <p:cNvPr id="8" name="Grafik 7" descr="9.7.2"/>
          <p:cNvPicPr/>
          <p:nvPr/>
        </p:nvPicPr>
        <p:blipFill>
          <a:blip r:embed="rId3">
            <a:extLst>
              <a:ext uri="{28A0092B-C50C-407E-A947-70E740481C1C}">
                <a14:useLocalDpi xmlns:a14="http://schemas.microsoft.com/office/drawing/2010/main" val="0"/>
              </a:ext>
            </a:extLst>
          </a:blip>
          <a:srcRect/>
          <a:stretch>
            <a:fillRect/>
          </a:stretch>
        </p:blipFill>
        <p:spPr bwMode="auto">
          <a:xfrm>
            <a:off x="1607925" y="3644793"/>
            <a:ext cx="4285615" cy="2734945"/>
          </a:xfrm>
          <a:prstGeom prst="rect">
            <a:avLst/>
          </a:prstGeom>
          <a:noFill/>
          <a:ln>
            <a:noFill/>
          </a:ln>
        </p:spPr>
      </p:pic>
    </p:spTree>
    <p:extLst>
      <p:ext uri="{BB962C8B-B14F-4D97-AF65-F5344CB8AC3E}">
        <p14:creationId xmlns:p14="http://schemas.microsoft.com/office/powerpoint/2010/main" val="1799380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effectLst/>
              </a:rPr>
              <a:t>Flugverkehrskontrolldienst (ATC)</a:t>
            </a:r>
            <a:endParaRPr lang="de-DE" dirty="0"/>
          </a:p>
        </p:txBody>
      </p:sp>
      <p:sp>
        <p:nvSpPr>
          <p:cNvPr id="3" name="Inhaltsplatzhalter 2"/>
          <p:cNvSpPr>
            <a:spLocks noGrp="1"/>
          </p:cNvSpPr>
          <p:nvPr>
            <p:ph idx="1"/>
          </p:nvPr>
        </p:nvSpPr>
        <p:spPr/>
        <p:txBody>
          <a:bodyPr/>
          <a:lstStyle/>
          <a:p>
            <a:r>
              <a:rPr lang="de-DE" dirty="0"/>
              <a:t>Der </a:t>
            </a:r>
            <a:r>
              <a:rPr lang="de-DE" dirty="0">
                <a:hlinkClick r:id="rId3"/>
              </a:rPr>
              <a:t>Flugverkehrskontrolldienst</a:t>
            </a:r>
            <a:r>
              <a:rPr lang="de-DE" dirty="0"/>
              <a:t> gliedert sich in Strecken-, An- und Abflug- sowie die Flugplatzkontrolle. Im Allgemeinen ist er für den Segelflug nicht zuständig, aber es gibt durchaus Ausnahmen</a:t>
            </a:r>
          </a:p>
          <a:p>
            <a:r>
              <a:rPr lang="de-DE" dirty="0"/>
              <a:t>Als Segelflieger bist Du zumindest im Besitz des BZF 2 und damit berechtigt mit „Turm“ bzw. „Radar“ Kontakt aufzunehmen zur Freigabe zum …</a:t>
            </a:r>
          </a:p>
          <a:p>
            <a:r>
              <a:rPr lang="de-DE" dirty="0"/>
              <a:t>Einflug/Durchflug der CTR zum Zweck des Endanflugs / bei Gefahr des Absaufens, Thermikmangel …</a:t>
            </a:r>
          </a:p>
          <a:p>
            <a:r>
              <a:rPr lang="de-DE" dirty="0"/>
              <a:t>Einflug in Luftraum Charlie zum Zweck des Endanflugs und speziell auch beim Alpenflug …</a:t>
            </a:r>
          </a:p>
          <a:p>
            <a:pPr marL="0" indent="0">
              <a:buNone/>
            </a:pPr>
            <a:r>
              <a:rPr lang="de-DE" sz="2800" b="1" dirty="0"/>
              <a:t>Voraussetzungen</a:t>
            </a:r>
          </a:p>
          <a:p>
            <a:r>
              <a:rPr lang="de-DE" u="sng" dirty="0"/>
              <a:t>Rechtzeitige Kontaktaufnahme vor dem Einflug</a:t>
            </a:r>
            <a:r>
              <a:rPr lang="de-DE" dirty="0"/>
              <a:t> mit Angabe von Position, Höhe und Absicht …</a:t>
            </a:r>
          </a:p>
          <a:p>
            <a:r>
              <a:rPr lang="de-DE" dirty="0"/>
              <a:t>Flüssiger Sprechfunk unter Einhaltung der veröffentlichten Phraseologie in Deutsch oder Englisch…</a:t>
            </a:r>
          </a:p>
          <a:p>
            <a:r>
              <a:rPr lang="de-DE" dirty="0"/>
              <a:t>Eine Ausrüstung des Segelflugzeugs mit Transponder und die Kenntnis wie man ihn bedient ist sicher hilfreich und in manchen Lufträumen auch Voraussetzung für eine Freigabe …</a:t>
            </a:r>
          </a:p>
          <a:p>
            <a:r>
              <a:rPr lang="de-DE" dirty="0"/>
              <a:t>Eine Freigabe kann auch verweigert werden, in dem Fall erfolgt selbstverständlich kein Einflug !</a:t>
            </a:r>
          </a:p>
        </p:txBody>
      </p:sp>
      <p:sp>
        <p:nvSpPr>
          <p:cNvPr id="4" name="Foliennummernplatzhalter 3"/>
          <p:cNvSpPr>
            <a:spLocks noGrp="1"/>
          </p:cNvSpPr>
          <p:nvPr>
            <p:ph type="sldNum" sz="quarter" idx="12"/>
          </p:nvPr>
        </p:nvSpPr>
        <p:spPr/>
        <p:txBody>
          <a:bodyPr/>
          <a:lstStyle/>
          <a:p>
            <a:fld id="{1BAF13B1-D0BA-4A19-B609-64C08BFDA19E}" type="slidenum">
              <a:rPr lang="de-DE" smtClean="0"/>
              <a:pPr/>
              <a:t>37</a:t>
            </a:fld>
            <a:endParaRPr lang="de-DE" dirty="0"/>
          </a:p>
        </p:txBody>
      </p:sp>
      <p:sp>
        <p:nvSpPr>
          <p:cNvPr id="5" name="Textplatzhalter 4"/>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73323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9.3 Luftfahrtkarten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lstStyle/>
          <a:p>
            <a:endParaRPr lang="de-DE" dirty="0"/>
          </a:p>
          <a:p>
            <a:r>
              <a:rPr lang="de-DE" dirty="0"/>
              <a:t>Um sich in der Luft nach Sicht zurechtzufinden muss man wissen wo man sich befindet. Hierbei hilft ein Abbild der Erde des Bereichs in dem man sich gerade befindet.</a:t>
            </a:r>
          </a:p>
          <a:p>
            <a:r>
              <a:rPr lang="de-DE" dirty="0"/>
              <a:t>Eine Karte ist eine möglichst maßstabsgerechte Darstellung in einer ebenen Fläche</a:t>
            </a:r>
          </a:p>
          <a:p>
            <a:r>
              <a:rPr lang="de-DE" dirty="0"/>
              <a:t>Die Internationale Zivilluftfahrtorganisation (ICAO) schreibt vor, dass überall in der Luftfahrt ICAO-Karten verwendet werden müssen. Auf der ICAO Karte werden Länderübergreifend überall die gleichen Einheiten, Farben und Symbole verwendet.</a:t>
            </a:r>
          </a:p>
          <a:p>
            <a:r>
              <a:rPr lang="de-DE" dirty="0"/>
              <a:t>Es gibt verschieden Projektionsarten, alle haben Fehler und keine ist 100% perfekt.</a:t>
            </a:r>
          </a:p>
          <a:p>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4</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9.3 Luftfahrtkarten</a:t>
            </a:r>
          </a:p>
        </p:txBody>
      </p:sp>
      <p:pic>
        <p:nvPicPr>
          <p:cNvPr id="7" name="Inhaltsplatzhalter 6"/>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00790" y="2074833"/>
            <a:ext cx="2808664" cy="3993458"/>
          </a:xfrm>
          <a:prstGeom prst="rect">
            <a:avLst/>
          </a:prstGeom>
          <a:noFill/>
          <a:ln>
            <a:noFill/>
          </a:ln>
        </p:spPr>
      </p:pic>
      <p:pic>
        <p:nvPicPr>
          <p:cNvPr id="8" name="Grafik 7"/>
          <p:cNvPicPr/>
          <p:nvPr/>
        </p:nvPicPr>
        <p:blipFill>
          <a:blip r:embed="rId3" cstate="print">
            <a:extLst>
              <a:ext uri="{28A0092B-C50C-407E-A947-70E740481C1C}">
                <a14:useLocalDpi xmlns:a14="http://schemas.microsoft.com/office/drawing/2010/main" val="0"/>
              </a:ext>
            </a:extLst>
          </a:blip>
          <a:stretch>
            <a:fillRect/>
          </a:stretch>
        </p:blipFill>
        <p:spPr bwMode="auto">
          <a:xfrm>
            <a:off x="3181893" y="2093203"/>
            <a:ext cx="2720143" cy="4010714"/>
          </a:xfrm>
          <a:prstGeom prst="rect">
            <a:avLst/>
          </a:prstGeom>
          <a:noFill/>
          <a:ln>
            <a:noFill/>
          </a:ln>
        </p:spPr>
      </p:pic>
      <p:sp>
        <p:nvSpPr>
          <p:cNvPr id="9" name="Textfeld 8"/>
          <p:cNvSpPr txBox="1"/>
          <p:nvPr/>
        </p:nvSpPr>
        <p:spPr>
          <a:xfrm>
            <a:off x="142504" y="1211283"/>
            <a:ext cx="2826327" cy="369332"/>
          </a:xfrm>
          <a:prstGeom prst="rect">
            <a:avLst/>
          </a:prstGeom>
          <a:noFill/>
        </p:spPr>
        <p:txBody>
          <a:bodyPr wrap="square" rtlCol="0">
            <a:spAutoFit/>
          </a:bodyPr>
          <a:lstStyle/>
          <a:p>
            <a:r>
              <a:rPr lang="de-DE" dirty="0"/>
              <a:t>ICAO Karte Deutschland</a:t>
            </a:r>
          </a:p>
        </p:txBody>
      </p:sp>
      <p:sp>
        <p:nvSpPr>
          <p:cNvPr id="10" name="Textfeld 9"/>
          <p:cNvSpPr txBox="1"/>
          <p:nvPr/>
        </p:nvSpPr>
        <p:spPr>
          <a:xfrm>
            <a:off x="3181893" y="1134692"/>
            <a:ext cx="2826327" cy="646331"/>
          </a:xfrm>
          <a:prstGeom prst="rect">
            <a:avLst/>
          </a:prstGeom>
          <a:noFill/>
        </p:spPr>
        <p:txBody>
          <a:bodyPr wrap="square" rtlCol="0">
            <a:spAutoFit/>
          </a:bodyPr>
          <a:lstStyle/>
          <a:p>
            <a:r>
              <a:rPr lang="de-DE" dirty="0"/>
              <a:t>ICAO Karte Deutschland Segelflug</a:t>
            </a:r>
          </a:p>
        </p:txBody>
      </p:sp>
    </p:spTree>
    <p:extLst>
      <p:ext uri="{BB962C8B-B14F-4D97-AF65-F5344CB8AC3E}">
        <p14:creationId xmlns:p14="http://schemas.microsoft.com/office/powerpoint/2010/main" val="123505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9.3.1 Projektionsarten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172200" y="1460880"/>
            <a:ext cx="5795172" cy="4939920"/>
          </a:xfrm>
        </p:spPr>
        <p:txBody>
          <a:bodyPr>
            <a:normAutofit lnSpcReduction="10000"/>
          </a:bodyPr>
          <a:lstStyle/>
          <a:p>
            <a:r>
              <a:rPr lang="de-DE" b="1" dirty="0"/>
              <a:t>Längen-oder Maßstabstreue</a:t>
            </a:r>
          </a:p>
          <a:p>
            <a:pPr marL="457200" lvl="1" indent="0">
              <a:buNone/>
            </a:pPr>
            <a:r>
              <a:rPr lang="de-DE" dirty="0"/>
              <a:t>Alle Abstände zwischen beliebigen Punkten auf der Karte werden im selben Maßstab dargestellt, wie in der Wirklichkeit</a:t>
            </a:r>
          </a:p>
          <a:p>
            <a:r>
              <a:rPr lang="de-DE" b="1" dirty="0"/>
              <a:t>Flächentreue</a:t>
            </a:r>
          </a:p>
          <a:p>
            <a:pPr marL="457200" lvl="1" indent="0">
              <a:buNone/>
            </a:pPr>
            <a:r>
              <a:rPr lang="de-DE" dirty="0"/>
              <a:t>gleiche Flächeninhalte in der Natur werden mit gleicher Fläche entsprechend des Maßstabs in der Karte dargestellt</a:t>
            </a:r>
          </a:p>
          <a:p>
            <a:r>
              <a:rPr lang="de-DE" b="1" dirty="0"/>
              <a:t>Winkeltreue</a:t>
            </a:r>
          </a:p>
          <a:p>
            <a:pPr marL="457200" lvl="1" indent="0">
              <a:buNone/>
            </a:pPr>
            <a:r>
              <a:rPr lang="de-DE" dirty="0"/>
              <a:t>Winkel zwischen beliebigen Linien auf der Weltkugel sind gleich groß wie zwischen Linien auf der Karte. </a:t>
            </a:r>
          </a:p>
          <a:p>
            <a:r>
              <a:rPr lang="de-DE" b="1" dirty="0"/>
              <a:t>Es gibt keine perfekte Karte!</a:t>
            </a:r>
          </a:p>
          <a:p>
            <a:pPr marL="457200" lvl="1" indent="0">
              <a:buNone/>
            </a:pPr>
            <a:r>
              <a:rPr lang="de-DE" dirty="0"/>
              <a:t>Es ist immer ein Kompromiss, je kleiner der Maßstab desto größer werden die Fehler</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5</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9.3 Luftfahrtkarten</a:t>
            </a:r>
          </a:p>
        </p:txBody>
      </p:sp>
      <p:pic>
        <p:nvPicPr>
          <p:cNvPr id="7" name="Inhaltsplatzhalter 6" descr="https://www.segelfliegengrundausbildung.de/images/navigatie/globe.jpg"/>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25732" y="2242509"/>
            <a:ext cx="2857500" cy="3933825"/>
          </a:xfrm>
          <a:prstGeom prst="rect">
            <a:avLst/>
          </a:prstGeom>
          <a:noFill/>
          <a:ln>
            <a:noFill/>
          </a:ln>
        </p:spPr>
      </p:pic>
      <p:sp>
        <p:nvSpPr>
          <p:cNvPr id="8" name="Textfeld 7"/>
          <p:cNvSpPr txBox="1"/>
          <p:nvPr/>
        </p:nvSpPr>
        <p:spPr>
          <a:xfrm>
            <a:off x="1626920" y="1531917"/>
            <a:ext cx="1626920" cy="584775"/>
          </a:xfrm>
          <a:prstGeom prst="rect">
            <a:avLst/>
          </a:prstGeom>
          <a:noFill/>
        </p:spPr>
        <p:txBody>
          <a:bodyPr wrap="square" rtlCol="0">
            <a:spAutoFit/>
          </a:bodyPr>
          <a:lstStyle/>
          <a:p>
            <a:r>
              <a:rPr lang="de-DE" sz="3200" b="1" dirty="0"/>
              <a:t>Globus</a:t>
            </a:r>
          </a:p>
        </p:txBody>
      </p:sp>
      <p:sp>
        <p:nvSpPr>
          <p:cNvPr id="10" name="Textfeld 9"/>
          <p:cNvSpPr txBox="1"/>
          <p:nvPr/>
        </p:nvSpPr>
        <p:spPr>
          <a:xfrm>
            <a:off x="130628" y="783771"/>
            <a:ext cx="11899075" cy="677108"/>
          </a:xfrm>
          <a:prstGeom prst="rect">
            <a:avLst/>
          </a:prstGeom>
          <a:noFill/>
        </p:spPr>
        <p:txBody>
          <a:bodyPr wrap="square" rtlCol="0">
            <a:spAutoFit/>
          </a:bodyPr>
          <a:lstStyle/>
          <a:p>
            <a:r>
              <a:rPr lang="de-DE" sz="2000" b="1" dirty="0"/>
              <a:t>Eine Forderung der ICAO schreibt für Luftfahrtkarten eine ausreichende Längen-, Flächen- und Winkeltreue vor</a:t>
            </a:r>
          </a:p>
          <a:p>
            <a:endParaRPr lang="de-DE" dirty="0"/>
          </a:p>
        </p:txBody>
      </p:sp>
    </p:spTree>
    <p:extLst>
      <p:ext uri="{BB962C8B-B14F-4D97-AF65-F5344CB8AC3E}">
        <p14:creationId xmlns:p14="http://schemas.microsoft.com/office/powerpoint/2010/main" val="209271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9.3.1 Projektionsarten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lstStyle/>
          <a:p>
            <a:pPr marL="0" indent="0" algn="ctr">
              <a:buNone/>
            </a:pPr>
            <a:r>
              <a:rPr lang="de-DE" sz="2400" b="1" dirty="0"/>
              <a:t>Zylinderprojektion (Mercatorprojektion)</a:t>
            </a:r>
          </a:p>
          <a:p>
            <a:pPr lvl="1"/>
            <a:endParaRPr lang="de-DE" sz="2400" dirty="0"/>
          </a:p>
          <a:p>
            <a:pPr lvl="1"/>
            <a:r>
              <a:rPr lang="de-DE" sz="2400" dirty="0"/>
              <a:t>Ursprüngliche Entwicklung für die Seefahrt</a:t>
            </a:r>
          </a:p>
          <a:p>
            <a:pPr lvl="1"/>
            <a:r>
              <a:rPr lang="de-DE" sz="2400" dirty="0"/>
              <a:t>Breiten und Längengrade stehen senkrecht zueinander</a:t>
            </a:r>
          </a:p>
          <a:p>
            <a:pPr lvl="1"/>
            <a:r>
              <a:rPr lang="de-DE" sz="2400" dirty="0"/>
              <a:t>Winkeltreue ist nur im Bereich des Äquators gegeben</a:t>
            </a:r>
          </a:p>
          <a:p>
            <a:pPr lvl="1"/>
            <a:r>
              <a:rPr lang="de-DE" sz="2400" dirty="0"/>
              <a:t>Nicht Flächentreu</a:t>
            </a:r>
          </a:p>
          <a:p>
            <a:pPr lvl="1"/>
            <a:r>
              <a:rPr lang="de-DE" sz="2400" dirty="0"/>
              <a:t>Nicht Längentreu</a:t>
            </a:r>
          </a:p>
          <a:p>
            <a:pPr lvl="1"/>
            <a:r>
              <a:rPr lang="de-DE" sz="2400" dirty="0"/>
              <a:t>Erhebliche Fehler in Richtung Pole</a:t>
            </a:r>
          </a:p>
          <a:p>
            <a:pPr lvl="1"/>
            <a:r>
              <a:rPr lang="de-DE" sz="2400" dirty="0"/>
              <a:t>In der Luftfahrt ohne größere Bedeutung</a:t>
            </a:r>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6</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9.3 Luftfahrtkarten</a:t>
            </a:r>
          </a:p>
        </p:txBody>
      </p:sp>
      <p:pic>
        <p:nvPicPr>
          <p:cNvPr id="7" name="Inhaltsplatzhalter 6" descr="9.3.1.3">
            <a:hlinkClick r:id="rId3"/>
          </p:cNvPr>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88913" y="1525504"/>
            <a:ext cx="5830887" cy="4275305"/>
          </a:xfrm>
          <a:prstGeom prst="rect">
            <a:avLst/>
          </a:prstGeom>
          <a:noFill/>
          <a:ln>
            <a:noFill/>
          </a:ln>
        </p:spPr>
      </p:pic>
    </p:spTree>
    <p:extLst>
      <p:ext uri="{BB962C8B-B14F-4D97-AF65-F5344CB8AC3E}">
        <p14:creationId xmlns:p14="http://schemas.microsoft.com/office/powerpoint/2010/main" val="34699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9.3.1 Projektionsarten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lstStyle/>
          <a:p>
            <a:pPr marL="0" indent="0" algn="ctr">
              <a:buNone/>
            </a:pPr>
            <a:r>
              <a:rPr lang="de-DE" sz="2400" b="1" dirty="0"/>
              <a:t>Kegelprojektion</a:t>
            </a:r>
            <a:endParaRPr lang="de-DE" sz="2400" dirty="0"/>
          </a:p>
          <a:p>
            <a:pPr marL="0" indent="0">
              <a:buNone/>
            </a:pPr>
            <a:r>
              <a:rPr lang="de-DE" sz="1800" dirty="0"/>
              <a:t>Statt eines Zylinders lässt sich auch ein Kegel als Projektionsfläche verwenden. Die klassische Form ist die polständige Berührkegelprojektion die die Erde an einer Standardparallele berührt.</a:t>
            </a:r>
          </a:p>
          <a:p>
            <a:r>
              <a:rPr lang="de-DE" b="1" dirty="0"/>
              <a:t>Längen-oder Maßstabstreue</a:t>
            </a:r>
          </a:p>
          <a:p>
            <a:pPr marL="457200" lvl="1" indent="0">
              <a:buNone/>
            </a:pPr>
            <a:r>
              <a:rPr lang="de-DE" dirty="0"/>
              <a:t>Nur auf der Standardparallelen maßstabgetreu</a:t>
            </a:r>
          </a:p>
          <a:p>
            <a:r>
              <a:rPr lang="de-DE" b="1" dirty="0"/>
              <a:t>Winkeltreue</a:t>
            </a:r>
          </a:p>
          <a:p>
            <a:pPr marL="457200" lvl="1" indent="0">
              <a:buNone/>
            </a:pPr>
            <a:r>
              <a:rPr lang="de-DE" dirty="0"/>
              <a:t>Nicht Winkeltreu</a:t>
            </a:r>
          </a:p>
          <a:p>
            <a:r>
              <a:rPr lang="de-DE" b="1" dirty="0"/>
              <a:t>Für die Luftfahrtnavigation nicht brauchbar</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7</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9.3 Luftfahrtkarten</a:t>
            </a:r>
          </a:p>
        </p:txBody>
      </p:sp>
      <p:pic>
        <p:nvPicPr>
          <p:cNvPr id="7" name="Inhaltsplatzhalter 6" descr="9.3.1.4">
            <a:hlinkClick r:id="rId3"/>
          </p:cNvPr>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88913" y="1510609"/>
            <a:ext cx="5830887" cy="4305095"/>
          </a:xfrm>
          <a:prstGeom prst="rect">
            <a:avLst/>
          </a:prstGeom>
          <a:noFill/>
          <a:ln>
            <a:noFill/>
          </a:ln>
        </p:spPr>
      </p:pic>
    </p:spTree>
    <p:extLst>
      <p:ext uri="{BB962C8B-B14F-4D97-AF65-F5344CB8AC3E}">
        <p14:creationId xmlns:p14="http://schemas.microsoft.com/office/powerpoint/2010/main" val="1360907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9.3.1 Projektionsarten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lstStyle/>
          <a:p>
            <a:pPr marL="0" indent="0" algn="ctr">
              <a:buNone/>
            </a:pPr>
            <a:r>
              <a:rPr lang="de-DE" sz="2400" b="1" dirty="0"/>
              <a:t>Schnittkegelprojektion</a:t>
            </a:r>
            <a:endParaRPr lang="de-DE" sz="2400" dirty="0"/>
          </a:p>
          <a:p>
            <a:pPr marL="0" indent="0">
              <a:buNone/>
            </a:pPr>
            <a:r>
              <a:rPr lang="de-DE" sz="1800" dirty="0"/>
              <a:t>Als verfeinerte Kegelprojektion hat sich die Lambertsche Schnittkegelprojektion in der Luftfahrt als Standard etabliert. Sie hat den Vorteil zweier Berührungsflächen und ist daher </a:t>
            </a:r>
            <a:r>
              <a:rPr lang="de-DE" sz="1800" b="1" dirty="0"/>
              <a:t>annähernd längen-, flächen- und winkeltreu.</a:t>
            </a:r>
            <a:endParaRPr lang="de-DE" sz="1800" dirty="0"/>
          </a:p>
          <a:p>
            <a:r>
              <a:rPr lang="de-DE" dirty="0"/>
              <a:t>Schneidet die Erdkugel an zwei Bezugsbreitenkreisen (Standardparallelen)</a:t>
            </a:r>
          </a:p>
          <a:p>
            <a:r>
              <a:rPr lang="de-DE" dirty="0"/>
              <a:t>Winkeltreue wird rechnerisch korrigiert</a:t>
            </a:r>
          </a:p>
          <a:p>
            <a:r>
              <a:rPr lang="de-DE" dirty="0"/>
              <a:t>Meridiane gerade zum Pol zulaufende Linien</a:t>
            </a:r>
          </a:p>
          <a:p>
            <a:r>
              <a:rPr lang="de-DE" dirty="0"/>
              <a:t>Standardparallelen sind leichte Kreisbögen</a:t>
            </a:r>
          </a:p>
          <a:p>
            <a:r>
              <a:rPr lang="de-DE" dirty="0"/>
              <a:t>Am Mittelmeridian entnommener Kurs entspricht annähernd einem Großkreis und ist in Wirklichkeit natürlich eine Loxodrome!</a:t>
            </a:r>
          </a:p>
          <a:p>
            <a:r>
              <a:rPr lang="de-DE" dirty="0"/>
              <a:t>Wird der Kurs am Abflugort entnommen führt er leicht nördlich am Zielpunkt vorbei</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8</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9.3 Luftfahrtkarten</a:t>
            </a:r>
          </a:p>
        </p:txBody>
      </p:sp>
      <p:pic>
        <p:nvPicPr>
          <p:cNvPr id="7" name="Inhaltsplatzhalter 6" descr="9.3.1.5">
            <a:hlinkClick r:id="rId3"/>
          </p:cNvPr>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88913" y="1518845"/>
            <a:ext cx="5830887" cy="4288622"/>
          </a:xfrm>
          <a:prstGeom prst="rect">
            <a:avLst/>
          </a:prstGeom>
          <a:noFill/>
          <a:ln>
            <a:noFill/>
          </a:ln>
        </p:spPr>
      </p:pic>
    </p:spTree>
    <p:extLst>
      <p:ext uri="{BB962C8B-B14F-4D97-AF65-F5344CB8AC3E}">
        <p14:creationId xmlns:p14="http://schemas.microsoft.com/office/powerpoint/2010/main" val="405784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9.3.2 Maßstab</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normAutofit/>
          </a:bodyPr>
          <a:lstStyle/>
          <a:p>
            <a:r>
              <a:rPr lang="de-DE" dirty="0"/>
              <a:t>Spricht man von 1:500 000 (ICAO Karte) bedeutet dies:</a:t>
            </a:r>
          </a:p>
          <a:p>
            <a:pPr marL="457200" lvl="1" indent="0">
              <a:buNone/>
            </a:pPr>
            <a:r>
              <a:rPr lang="de-DE" dirty="0"/>
              <a:t>1 cm auf der Karte entspricht 5</a:t>
            </a:r>
            <a:r>
              <a:rPr lang="de-DE" sz="1200" dirty="0"/>
              <a:t>(km)</a:t>
            </a:r>
            <a:r>
              <a:rPr lang="de-DE" dirty="0"/>
              <a:t> 000</a:t>
            </a:r>
            <a:r>
              <a:rPr lang="de-DE" sz="1200" dirty="0"/>
              <a:t>(m) </a:t>
            </a:r>
            <a:r>
              <a:rPr lang="de-DE" dirty="0"/>
              <a:t> 00</a:t>
            </a:r>
            <a:r>
              <a:rPr lang="de-DE" sz="1200" dirty="0"/>
              <a:t>(cm)</a:t>
            </a:r>
            <a:r>
              <a:rPr lang="de-DE" dirty="0"/>
              <a:t> in der Wirklichkeit oder 5 Km.</a:t>
            </a:r>
          </a:p>
          <a:p>
            <a:endParaRPr lang="de-DE" dirty="0"/>
          </a:p>
          <a:p>
            <a:r>
              <a:rPr lang="de-DE" dirty="0"/>
              <a:t>Bei einem Maßstab 1:1 000 000 wie in der Enroute Chart sind es:</a:t>
            </a:r>
          </a:p>
          <a:p>
            <a:pPr marL="457200" lvl="1" indent="0">
              <a:buNone/>
            </a:pPr>
            <a:r>
              <a:rPr lang="de-DE" dirty="0"/>
              <a:t>1 cm Karte entsprechen 10 km in Wirklichkeit.</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9</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9.3 Luftfahrtkarten</a:t>
            </a:r>
          </a:p>
        </p:txBody>
      </p:sp>
      <p:sp>
        <p:nvSpPr>
          <p:cNvPr id="3" name="Inhaltsplatzhalter 2"/>
          <p:cNvSpPr>
            <a:spLocks noGrp="1"/>
          </p:cNvSpPr>
          <p:nvPr>
            <p:ph sz="half" idx="1"/>
          </p:nvPr>
        </p:nvSpPr>
        <p:spPr/>
        <p:txBody>
          <a:bodyPr>
            <a:normAutofit/>
          </a:bodyPr>
          <a:lstStyle/>
          <a:p>
            <a:r>
              <a:rPr lang="de-DE" sz="2400" dirty="0"/>
              <a:t>Unter Kartenmaßstab versteht man das Verhältnis Kartenlänge zur Naturlänge</a:t>
            </a:r>
          </a:p>
          <a:p>
            <a:r>
              <a:rPr lang="de-DE" sz="2400" dirty="0"/>
              <a:t>dabei spricht man bei einer Karte im Maßstab 1:10 000 von einem größeren Maßstab im Vergleich zu einer Karte im Maßstab 1:500 000.</a:t>
            </a:r>
          </a:p>
          <a:p>
            <a:r>
              <a:rPr lang="de-DE" sz="2400" dirty="0"/>
              <a:t>Gebräuchliche Maßstäbe von VFR Luftfahrtkarten sind:</a:t>
            </a:r>
          </a:p>
          <a:p>
            <a:pPr marL="457200" lvl="1" indent="0">
              <a:buNone/>
            </a:pPr>
            <a:r>
              <a:rPr lang="de-DE" dirty="0"/>
              <a:t>1:300 000 DFS VFR Terminal Chart</a:t>
            </a:r>
          </a:p>
          <a:p>
            <a:pPr marL="457200" lvl="1" indent="0">
              <a:buNone/>
            </a:pPr>
            <a:r>
              <a:rPr lang="de-DE" dirty="0"/>
              <a:t>1:200 000 DFS Anflugblätter</a:t>
            </a:r>
          </a:p>
          <a:p>
            <a:pPr marL="457200" lvl="1" indent="0">
              <a:buNone/>
            </a:pPr>
            <a:r>
              <a:rPr lang="de-DE" dirty="0"/>
              <a:t>1:100 000 DFS Anflugblätter</a:t>
            </a:r>
          </a:p>
          <a:p>
            <a:pPr marL="457200" lvl="1" indent="0">
              <a:buNone/>
            </a:pPr>
            <a:r>
              <a:rPr lang="de-DE" dirty="0"/>
              <a:t>1:75 000   DFS Approach Chart</a:t>
            </a:r>
          </a:p>
          <a:p>
            <a:pPr marL="457200" lvl="1" indent="0">
              <a:buNone/>
            </a:pPr>
            <a:r>
              <a:rPr lang="de-DE" dirty="0"/>
              <a:t>1:10 000   DFS Flugplatzblatt</a:t>
            </a:r>
          </a:p>
          <a:p>
            <a:endParaRPr lang="de-DE" sz="2400" dirty="0"/>
          </a:p>
        </p:txBody>
      </p:sp>
    </p:spTree>
    <p:extLst>
      <p:ext uri="{BB962C8B-B14F-4D97-AF65-F5344CB8AC3E}">
        <p14:creationId xmlns:p14="http://schemas.microsoft.com/office/powerpoint/2010/main" val="36061859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4115</Words>
  <Application>Microsoft Office PowerPoint</Application>
  <PresentationFormat>Breitbild</PresentationFormat>
  <Paragraphs>623</Paragraphs>
  <Slides>37</Slides>
  <Notes>24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37</vt:i4>
      </vt:variant>
    </vt:vector>
  </HeadingPairs>
  <TitlesOfParts>
    <vt:vector size="44" baseType="lpstr">
      <vt:lpstr>Arial</vt:lpstr>
      <vt:lpstr>Arial Rounded MT Bold</vt:lpstr>
      <vt:lpstr>Calibri</vt:lpstr>
      <vt:lpstr>Calibri Light</vt:lpstr>
      <vt:lpstr>Times New Roman</vt:lpstr>
      <vt:lpstr>Wingdings</vt:lpstr>
      <vt:lpstr>Office</vt:lpstr>
      <vt:lpstr>PowerPoint-Präsentation</vt:lpstr>
      <vt:lpstr>Navigation: Gliederung (SFCL)</vt:lpstr>
      <vt:lpstr>9.3 Luftfahrtkarten  Charts  </vt:lpstr>
      <vt:lpstr>9.3 Luftfahrtkarten</vt:lpstr>
      <vt:lpstr>9.3.1 Projektionsarten</vt:lpstr>
      <vt:lpstr>9.3.1 Projektionsarten</vt:lpstr>
      <vt:lpstr>9.3.1 Projektionsarten</vt:lpstr>
      <vt:lpstr>9.3.1 Projektionsarten</vt:lpstr>
      <vt:lpstr>9.3.2 Maßstab</vt:lpstr>
      <vt:lpstr>9.3.3 ICAO Karte</vt:lpstr>
      <vt:lpstr>9.3.3 ICAO Karte</vt:lpstr>
      <vt:lpstr>9.3.3 ICAO Karte</vt:lpstr>
      <vt:lpstr>9.3.3 Weitere Luftfahrtkarten</vt:lpstr>
      <vt:lpstr>9.3.3 Weitere Luftfahrtkarten</vt:lpstr>
      <vt:lpstr>9.4 Koppelnavigation  Dead reckoning navigation  </vt:lpstr>
      <vt:lpstr>9.4 KOPPELNAVIGATION</vt:lpstr>
      <vt:lpstr>9.4 KOPPELNAVIGATION</vt:lpstr>
      <vt:lpstr>9.4 KOPPELNAVIGATION</vt:lpstr>
      <vt:lpstr>9.4 KOPPELNAVIGATION</vt:lpstr>
      <vt:lpstr>9.4 KOPPELNAVIGATION</vt:lpstr>
      <vt:lpstr>9.4 KOPPELNAVIGATION</vt:lpstr>
      <vt:lpstr>9.4 KOPPELNAVIGATION</vt:lpstr>
      <vt:lpstr>9.4 KOPPELNAVIGATION</vt:lpstr>
      <vt:lpstr>9.4 KOPPELNAVIGATION</vt:lpstr>
      <vt:lpstr>9.4 KOPPELNAVIGATION</vt:lpstr>
      <vt:lpstr>9.5 Terrestrische Navigation  In-flight navigation  </vt:lpstr>
      <vt:lpstr>Terrestrische Navigation</vt:lpstr>
      <vt:lpstr>Terrestrische Navigation</vt:lpstr>
      <vt:lpstr>Terrestrische Navigation</vt:lpstr>
      <vt:lpstr>9.6 Satellitennavigationsysteme Use of GNSS   </vt:lpstr>
      <vt:lpstr>9.6.1  Funktionsprinzip des GNSS Systems</vt:lpstr>
      <vt:lpstr>9.6.1  Funktionsprinzip des GNSS Systems</vt:lpstr>
      <vt:lpstr>9.6.2 Verwendung  von GPS</vt:lpstr>
      <vt:lpstr>9.7 Gebrauch von ATS  Use of ATS   </vt:lpstr>
      <vt:lpstr>Fluginformationsdienst (FIS)</vt:lpstr>
      <vt:lpstr>Flugverkehrskontrolldienst (ATC)</vt:lpstr>
      <vt:lpstr>Flugverkehrskontrolldienst (ATC)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SFCL Navigation</dc:subject>
  <dc:creator>Georg Schulte</dc:creator>
  <cp:lastModifiedBy>Schorsch</cp:lastModifiedBy>
  <cp:revision>246</cp:revision>
  <dcterms:created xsi:type="dcterms:W3CDTF">2021-05-15T14:36:40Z</dcterms:created>
  <dcterms:modified xsi:type="dcterms:W3CDTF">2025-01-13T22:07:55Z</dcterms:modified>
</cp:coreProperties>
</file>