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2" r:id="rId5"/>
    <p:sldId id="264" r:id="rId6"/>
    <p:sldId id="265" r:id="rId7"/>
    <p:sldId id="266" r:id="rId8"/>
    <p:sldId id="263" r:id="rId9"/>
    <p:sldId id="267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152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424D-B0D6-44A2-A803-72C547A7FABB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E95-16A7-4E56-9591-DAB848DDC9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3520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424D-B0D6-44A2-A803-72C547A7FABB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E95-16A7-4E56-9591-DAB848DDC9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769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424D-B0D6-44A2-A803-72C547A7FABB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E95-16A7-4E56-9591-DAB848DDC9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438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424D-B0D6-44A2-A803-72C547A7FABB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E95-16A7-4E56-9591-DAB848DDC9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7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424D-B0D6-44A2-A803-72C547A7FABB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E95-16A7-4E56-9591-DAB848DDC9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621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424D-B0D6-44A2-A803-72C547A7FABB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E95-16A7-4E56-9591-DAB848DDC9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6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424D-B0D6-44A2-A803-72C547A7FABB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E95-16A7-4E56-9591-DAB848DDC9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799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424D-B0D6-44A2-A803-72C547A7FABB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E95-16A7-4E56-9591-DAB848DDC9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246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424D-B0D6-44A2-A803-72C547A7FABB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E95-16A7-4E56-9591-DAB848DDC9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923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424D-B0D6-44A2-A803-72C547A7FABB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E95-16A7-4E56-9591-DAB848DDC9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074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424D-B0D6-44A2-A803-72C547A7FABB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CFE95-16A7-4E56-9591-DAB848DDC9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583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424D-B0D6-44A2-A803-72C547A7FABB}" type="datetimeFigureOut">
              <a:rPr lang="de-DE" smtClean="0"/>
              <a:t>25.01.2024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CFE95-16A7-4E56-9591-DAB848DDC9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057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D350146-CA78-4C86-A83D-A5BC2FCBAD6C}"/>
              </a:ext>
            </a:extLst>
          </p:cNvPr>
          <p:cNvSpPr txBox="1"/>
          <p:nvPr/>
        </p:nvSpPr>
        <p:spPr>
          <a:xfrm>
            <a:off x="1349718" y="312463"/>
            <a:ext cx="6912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i="1" dirty="0">
                <a:solidFill>
                  <a:schemeClr val="bg1"/>
                </a:solidFill>
              </a:rPr>
              <a:t>Trudeln mit dem TWIN </a:t>
            </a:r>
            <a:r>
              <a:rPr lang="de-DE" sz="4400" b="1" i="1" dirty="0" err="1">
                <a:solidFill>
                  <a:schemeClr val="bg1"/>
                </a:solidFill>
              </a:rPr>
              <a:t>Astir</a:t>
            </a:r>
            <a:r>
              <a:rPr lang="de-DE" sz="4400" b="1" i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de-DE" sz="4400" b="1" i="1" dirty="0">
                <a:solidFill>
                  <a:schemeClr val="bg1"/>
                </a:solidFill>
              </a:rPr>
              <a:t>unter Verwendung von</a:t>
            </a:r>
          </a:p>
          <a:p>
            <a:pPr algn="ctr"/>
            <a:r>
              <a:rPr lang="de-DE" sz="4400" b="1" i="1" dirty="0" err="1">
                <a:solidFill>
                  <a:schemeClr val="bg1"/>
                </a:solidFill>
              </a:rPr>
              <a:t>Trudelfinnen</a:t>
            </a:r>
            <a:r>
              <a:rPr lang="de-DE" sz="4400" b="1" i="1" dirty="0">
                <a:solidFill>
                  <a:schemeClr val="bg1"/>
                </a:solidFill>
              </a:rPr>
              <a:t> (Entenflügel)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ECA8426-CB60-4C34-A35F-F4C9C4A4E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46" y="2708920"/>
            <a:ext cx="5453112" cy="381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3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roduce">
            <a:hlinkClick r:id="" action="ppaction://media"/>
            <a:extLst>
              <a:ext uri="{FF2B5EF4-FFF2-40B4-BE49-F238E27FC236}">
                <a16:creationId xmlns:a16="http://schemas.microsoft.com/office/drawing/2014/main" id="{6D6B92B9-1FF2-4132-82C1-073C3B02EFC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7744" y="0"/>
            <a:ext cx="4592293" cy="674136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CC9CE39-9809-47DC-9C7C-4ED0F8C23F7F}"/>
              </a:ext>
            </a:extLst>
          </p:cNvPr>
          <p:cNvSpPr txBox="1"/>
          <p:nvPr/>
        </p:nvSpPr>
        <p:spPr>
          <a:xfrm>
            <a:off x="-828600" y="1108526"/>
            <a:ext cx="38703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i="1" dirty="0">
                <a:solidFill>
                  <a:schemeClr val="bg1"/>
                </a:solidFill>
              </a:rPr>
              <a:t>... eine</a:t>
            </a:r>
          </a:p>
          <a:p>
            <a:pPr algn="ctr"/>
            <a:endParaRPr lang="de-DE" sz="3200" b="1" i="1" dirty="0">
              <a:solidFill>
                <a:schemeClr val="bg1"/>
              </a:solidFill>
            </a:endParaRPr>
          </a:p>
          <a:p>
            <a:pPr algn="ctr"/>
            <a:r>
              <a:rPr lang="de-DE" sz="3200" b="1" i="1" dirty="0">
                <a:solidFill>
                  <a:schemeClr val="bg1"/>
                </a:solidFill>
              </a:rPr>
              <a:t>Umdrehung</a:t>
            </a:r>
          </a:p>
          <a:p>
            <a:pPr algn="ctr"/>
            <a:endParaRPr lang="de-DE" sz="3200" b="1" i="1" dirty="0">
              <a:solidFill>
                <a:schemeClr val="bg1"/>
              </a:solidFill>
            </a:endParaRPr>
          </a:p>
          <a:p>
            <a:pPr algn="ctr"/>
            <a:r>
              <a:rPr lang="de-DE" sz="3200" b="1" i="1" dirty="0">
                <a:solidFill>
                  <a:schemeClr val="bg1"/>
                </a:solidFill>
              </a:rPr>
              <a:t>dauert</a:t>
            </a:r>
          </a:p>
          <a:p>
            <a:pPr algn="ctr"/>
            <a:endParaRPr lang="de-DE" sz="3200" b="1" i="1" dirty="0">
              <a:solidFill>
                <a:schemeClr val="bg1"/>
              </a:solidFill>
            </a:endParaRPr>
          </a:p>
          <a:p>
            <a:pPr algn="ctr"/>
            <a:r>
              <a:rPr lang="de-DE" sz="3200" b="1" i="1" dirty="0">
                <a:solidFill>
                  <a:schemeClr val="bg1"/>
                </a:solidFill>
              </a:rPr>
              <a:t>3,5 bis</a:t>
            </a:r>
          </a:p>
          <a:p>
            <a:pPr algn="ctr"/>
            <a:endParaRPr lang="de-DE" sz="3200" b="1" i="1" dirty="0">
              <a:solidFill>
                <a:schemeClr val="bg1"/>
              </a:solidFill>
            </a:endParaRPr>
          </a:p>
          <a:p>
            <a:pPr algn="ctr"/>
            <a:r>
              <a:rPr lang="de-DE" sz="3200" b="1" i="1" dirty="0">
                <a:solidFill>
                  <a:schemeClr val="bg1"/>
                </a:solidFill>
              </a:rPr>
              <a:t>4 Sekunden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56BA151-6B03-49B0-993F-3412555D8CD5}"/>
              </a:ext>
            </a:extLst>
          </p:cNvPr>
          <p:cNvSpPr txBox="1"/>
          <p:nvPr/>
        </p:nvSpPr>
        <p:spPr>
          <a:xfrm>
            <a:off x="6026326" y="1117826"/>
            <a:ext cx="38703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i="1" dirty="0">
                <a:solidFill>
                  <a:schemeClr val="bg1"/>
                </a:solidFill>
              </a:rPr>
              <a:t>und der</a:t>
            </a:r>
          </a:p>
          <a:p>
            <a:pPr algn="ctr"/>
            <a:endParaRPr lang="de-DE" sz="3200" b="1" i="1" dirty="0">
              <a:solidFill>
                <a:schemeClr val="bg1"/>
              </a:solidFill>
            </a:endParaRPr>
          </a:p>
          <a:p>
            <a:pPr algn="ctr"/>
            <a:r>
              <a:rPr lang="de-DE" sz="3200" b="1" i="1" dirty="0">
                <a:solidFill>
                  <a:schemeClr val="bg1"/>
                </a:solidFill>
              </a:rPr>
              <a:t>Höhen-</a:t>
            </a:r>
          </a:p>
          <a:p>
            <a:pPr algn="ctr"/>
            <a:endParaRPr lang="de-DE" sz="3200" b="1" i="1" dirty="0">
              <a:solidFill>
                <a:schemeClr val="bg1"/>
              </a:solidFill>
            </a:endParaRPr>
          </a:p>
          <a:p>
            <a:pPr algn="ctr"/>
            <a:r>
              <a:rPr lang="de-DE" sz="3200" b="1" i="1" dirty="0">
                <a:solidFill>
                  <a:schemeClr val="bg1"/>
                </a:solidFill>
              </a:rPr>
              <a:t>Verbrauch</a:t>
            </a:r>
          </a:p>
          <a:p>
            <a:pPr algn="ctr"/>
            <a:endParaRPr lang="de-DE" sz="3200" b="1" i="1" dirty="0">
              <a:solidFill>
                <a:schemeClr val="bg1"/>
              </a:solidFill>
            </a:endParaRPr>
          </a:p>
          <a:p>
            <a:pPr algn="ctr"/>
            <a:r>
              <a:rPr lang="de-DE" sz="3200" b="1" i="1" dirty="0">
                <a:solidFill>
                  <a:schemeClr val="bg1"/>
                </a:solidFill>
              </a:rPr>
              <a:t>beträgt</a:t>
            </a:r>
          </a:p>
          <a:p>
            <a:pPr algn="ctr"/>
            <a:endParaRPr lang="de-DE" sz="3200" b="1" i="1" dirty="0">
              <a:solidFill>
                <a:schemeClr val="bg1"/>
              </a:solidFill>
            </a:endParaRPr>
          </a:p>
          <a:p>
            <a:pPr algn="ctr"/>
            <a:r>
              <a:rPr lang="de-DE" sz="3200" b="1" i="1" dirty="0">
                <a:solidFill>
                  <a:schemeClr val="bg1"/>
                </a:solidFill>
              </a:rPr>
              <a:t>80 - 100 m</a:t>
            </a:r>
          </a:p>
        </p:txBody>
      </p:sp>
    </p:spTree>
    <p:extLst>
      <p:ext uri="{BB962C8B-B14F-4D97-AF65-F5344CB8AC3E}">
        <p14:creationId xmlns:p14="http://schemas.microsoft.com/office/powerpoint/2010/main" val="1097926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6000">
        <p:fade/>
      </p:transition>
    </mc:Choice>
    <mc:Fallback>
      <p:transition spd="slow" advClick="0" advTm="2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880"/>
                            </p:stCondLst>
                            <p:childTnLst>
                              <p:par>
                                <p:cTn id="20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3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88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oduce_2">
            <a:hlinkClick r:id="" action="ppaction://media"/>
            <a:extLst>
              <a:ext uri="{FF2B5EF4-FFF2-40B4-BE49-F238E27FC236}">
                <a16:creationId xmlns:a16="http://schemas.microsoft.com/office/drawing/2014/main" id="{DE226A13-C7AB-4045-AD49-DDC92AA1FDB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7743" y="-2"/>
            <a:ext cx="4625323" cy="674136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DCEED9E-E83B-403E-A339-ADADEB2419B2}"/>
              </a:ext>
            </a:extLst>
          </p:cNvPr>
          <p:cNvSpPr txBox="1"/>
          <p:nvPr/>
        </p:nvSpPr>
        <p:spPr>
          <a:xfrm>
            <a:off x="-828600" y="584096"/>
            <a:ext cx="387035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i="1" dirty="0">
                <a:solidFill>
                  <a:schemeClr val="bg1"/>
                </a:solidFill>
              </a:rPr>
              <a:t>Es tritt</a:t>
            </a:r>
          </a:p>
          <a:p>
            <a:pPr algn="ctr"/>
            <a:endParaRPr lang="de-DE" sz="3200" b="1" i="1" dirty="0">
              <a:solidFill>
                <a:schemeClr val="bg1"/>
              </a:solidFill>
            </a:endParaRPr>
          </a:p>
          <a:p>
            <a:pPr algn="ctr"/>
            <a:r>
              <a:rPr lang="de-DE" sz="3200" b="1" i="1" dirty="0">
                <a:solidFill>
                  <a:schemeClr val="bg1"/>
                </a:solidFill>
              </a:rPr>
              <a:t>leichtes</a:t>
            </a:r>
          </a:p>
          <a:p>
            <a:pPr algn="ctr"/>
            <a:endParaRPr lang="de-DE" sz="3200" b="1" i="1" dirty="0">
              <a:solidFill>
                <a:schemeClr val="bg1"/>
              </a:solidFill>
            </a:endParaRPr>
          </a:p>
          <a:p>
            <a:pPr algn="ctr"/>
            <a:r>
              <a:rPr lang="de-DE" sz="3200" b="1" i="1" dirty="0">
                <a:solidFill>
                  <a:schemeClr val="bg1"/>
                </a:solidFill>
              </a:rPr>
              <a:t>Pendeln</a:t>
            </a:r>
          </a:p>
          <a:p>
            <a:pPr algn="ctr"/>
            <a:endParaRPr lang="de-DE" sz="3200" b="1" i="1" dirty="0">
              <a:solidFill>
                <a:schemeClr val="bg1"/>
              </a:solidFill>
            </a:endParaRPr>
          </a:p>
          <a:p>
            <a:pPr algn="ctr"/>
            <a:r>
              <a:rPr lang="de-DE" sz="3200" b="1" i="1" dirty="0">
                <a:solidFill>
                  <a:schemeClr val="bg1"/>
                </a:solidFill>
              </a:rPr>
              <a:t>in der</a:t>
            </a:r>
          </a:p>
          <a:p>
            <a:pPr algn="ctr"/>
            <a:endParaRPr lang="de-DE" sz="3200" b="1" i="1" dirty="0">
              <a:solidFill>
                <a:schemeClr val="bg1"/>
              </a:solidFill>
            </a:endParaRPr>
          </a:p>
          <a:p>
            <a:pPr algn="ctr"/>
            <a:r>
              <a:rPr lang="de-DE" sz="3200" b="1" i="1" dirty="0">
                <a:solidFill>
                  <a:schemeClr val="bg1"/>
                </a:solidFill>
              </a:rPr>
              <a:t> Rotation</a:t>
            </a:r>
          </a:p>
          <a:p>
            <a:pPr algn="ctr"/>
            <a:endParaRPr lang="de-DE" sz="3200" b="1" i="1" dirty="0">
              <a:solidFill>
                <a:schemeClr val="bg1"/>
              </a:solidFill>
            </a:endParaRPr>
          </a:p>
          <a:p>
            <a:pPr algn="ctr"/>
            <a:r>
              <a:rPr lang="de-DE" sz="3200" b="1" i="1" dirty="0">
                <a:solidFill>
                  <a:schemeClr val="bg1"/>
                </a:solidFill>
              </a:rPr>
              <a:t>auf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4D46D2E-4CED-4EB8-B2D5-D2196405BC79}"/>
              </a:ext>
            </a:extLst>
          </p:cNvPr>
          <p:cNvSpPr txBox="1"/>
          <p:nvPr/>
        </p:nvSpPr>
        <p:spPr>
          <a:xfrm>
            <a:off x="6012160" y="175275"/>
            <a:ext cx="387035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i="1" dirty="0">
                <a:solidFill>
                  <a:schemeClr val="bg1"/>
                </a:solidFill>
              </a:rPr>
              <a:t>das kommt</a:t>
            </a:r>
          </a:p>
          <a:p>
            <a:pPr algn="ctr"/>
            <a:endParaRPr lang="de-DE" sz="3200" b="1" i="1" dirty="0">
              <a:solidFill>
                <a:schemeClr val="bg1"/>
              </a:solidFill>
            </a:endParaRPr>
          </a:p>
          <a:p>
            <a:pPr algn="ctr"/>
            <a:r>
              <a:rPr lang="de-DE" sz="3200" b="1" i="1" dirty="0">
                <a:solidFill>
                  <a:schemeClr val="bg1"/>
                </a:solidFill>
              </a:rPr>
              <a:t>von den</a:t>
            </a:r>
          </a:p>
          <a:p>
            <a:pPr algn="ctr"/>
            <a:endParaRPr lang="de-DE" sz="3200" b="1" i="1" dirty="0">
              <a:solidFill>
                <a:schemeClr val="bg1"/>
              </a:solidFill>
            </a:endParaRPr>
          </a:p>
          <a:p>
            <a:pPr algn="ctr"/>
            <a:r>
              <a:rPr lang="de-DE" sz="3200" b="1" i="1" dirty="0">
                <a:solidFill>
                  <a:schemeClr val="bg1"/>
                </a:solidFill>
              </a:rPr>
              <a:t>„Finnen“</a:t>
            </a:r>
          </a:p>
          <a:p>
            <a:pPr algn="ctr"/>
            <a:endParaRPr lang="de-DE" sz="3200" b="1" i="1" dirty="0">
              <a:solidFill>
                <a:schemeClr val="bg1"/>
              </a:solidFill>
            </a:endParaRPr>
          </a:p>
          <a:p>
            <a:pPr algn="ctr"/>
            <a:r>
              <a:rPr lang="de-DE" sz="3200" b="1" i="1" dirty="0">
                <a:solidFill>
                  <a:schemeClr val="bg1"/>
                </a:solidFill>
              </a:rPr>
              <a:t>die das</a:t>
            </a:r>
          </a:p>
          <a:p>
            <a:pPr algn="ctr"/>
            <a:endParaRPr lang="de-DE" sz="3200" b="1" i="1" dirty="0">
              <a:solidFill>
                <a:schemeClr val="bg1"/>
              </a:solidFill>
            </a:endParaRPr>
          </a:p>
          <a:p>
            <a:pPr algn="ctr"/>
            <a:r>
              <a:rPr lang="de-DE" sz="3200" b="1" i="1" dirty="0">
                <a:solidFill>
                  <a:schemeClr val="bg1"/>
                </a:solidFill>
              </a:rPr>
              <a:t>Trudeln</a:t>
            </a:r>
          </a:p>
          <a:p>
            <a:pPr algn="ctr"/>
            <a:endParaRPr lang="de-DE" sz="3200" b="1" i="1" dirty="0">
              <a:solidFill>
                <a:schemeClr val="bg1"/>
              </a:solidFill>
            </a:endParaRPr>
          </a:p>
          <a:p>
            <a:pPr algn="ctr"/>
            <a:r>
              <a:rPr lang="de-DE" sz="3200" b="1" i="1" dirty="0">
                <a:solidFill>
                  <a:schemeClr val="bg1"/>
                </a:solidFill>
              </a:rPr>
              <a:t>zwangs-</a:t>
            </a:r>
          </a:p>
          <a:p>
            <a:pPr algn="ctr"/>
            <a:endParaRPr lang="de-DE" sz="3200" b="1" i="1" dirty="0">
              <a:solidFill>
                <a:schemeClr val="bg1"/>
              </a:solidFill>
            </a:endParaRPr>
          </a:p>
          <a:p>
            <a:pPr algn="ctr"/>
            <a:r>
              <a:rPr lang="de-DE" sz="3200" b="1" i="1" dirty="0">
                <a:solidFill>
                  <a:schemeClr val="bg1"/>
                </a:solidFill>
              </a:rPr>
              <a:t>stabilisieren</a:t>
            </a:r>
          </a:p>
        </p:txBody>
      </p:sp>
    </p:spTree>
    <p:extLst>
      <p:ext uri="{BB962C8B-B14F-4D97-AF65-F5344CB8AC3E}">
        <p14:creationId xmlns:p14="http://schemas.microsoft.com/office/powerpoint/2010/main" val="4003008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000">
        <p:fade/>
      </p:transition>
    </mc:Choice>
    <mc:Fallback>
      <p:transition spd="slow" advClick="0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9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420"/>
                            </p:stCondLst>
                            <p:childTnLst>
                              <p:par>
                                <p:cTn id="20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3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42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D350146-CA78-4C86-A83D-A5BC2FCBAD6C}"/>
              </a:ext>
            </a:extLst>
          </p:cNvPr>
          <p:cNvSpPr txBox="1"/>
          <p:nvPr/>
        </p:nvSpPr>
        <p:spPr>
          <a:xfrm>
            <a:off x="467544" y="116632"/>
            <a:ext cx="8280920" cy="6536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4400" b="1" i="1" dirty="0">
                <a:solidFill>
                  <a:schemeClr val="bg1"/>
                </a:solidFill>
              </a:rPr>
              <a:t>Achtung: ... wie bei allen schweren</a:t>
            </a:r>
          </a:p>
          <a:p>
            <a:pPr algn="ctr">
              <a:lnSpc>
                <a:spcPct val="150000"/>
              </a:lnSpc>
            </a:pPr>
            <a:r>
              <a:rPr lang="de-DE" sz="4400" b="1" i="1" dirty="0">
                <a:solidFill>
                  <a:schemeClr val="bg1"/>
                </a:solidFill>
              </a:rPr>
              <a:t>Kunststoffdoppelsitzern liegen zwischen dem Ausleitpunkt</a:t>
            </a:r>
          </a:p>
          <a:p>
            <a:pPr algn="ctr">
              <a:lnSpc>
                <a:spcPct val="150000"/>
              </a:lnSpc>
            </a:pPr>
            <a:r>
              <a:rPr lang="de-DE" sz="4400" b="1" i="1" dirty="0">
                <a:solidFill>
                  <a:schemeClr val="bg1"/>
                </a:solidFill>
              </a:rPr>
              <a:t>bis zum Durchgang des unteren Abfangbogens locker</a:t>
            </a:r>
          </a:p>
          <a:p>
            <a:pPr algn="ctr">
              <a:lnSpc>
                <a:spcPct val="150000"/>
              </a:lnSpc>
            </a:pPr>
            <a:r>
              <a:rPr lang="de-DE" sz="6600" b="1" i="1" dirty="0">
                <a:solidFill>
                  <a:schemeClr val="bg1"/>
                </a:solidFill>
              </a:rPr>
              <a:t>250 m.</a:t>
            </a:r>
          </a:p>
        </p:txBody>
      </p:sp>
    </p:spTree>
    <p:extLst>
      <p:ext uri="{BB962C8B-B14F-4D97-AF65-F5344CB8AC3E}">
        <p14:creationId xmlns:p14="http://schemas.microsoft.com/office/powerpoint/2010/main" val="18246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3" presetClass="emph" presetSubtype="2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D350146-CA78-4C86-A83D-A5BC2FCBAD6C}"/>
              </a:ext>
            </a:extLst>
          </p:cNvPr>
          <p:cNvSpPr txBox="1"/>
          <p:nvPr/>
        </p:nvSpPr>
        <p:spPr>
          <a:xfrm>
            <a:off x="431540" y="44624"/>
            <a:ext cx="8280920" cy="645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4400" b="1" i="1" dirty="0">
                <a:solidFill>
                  <a:schemeClr val="bg1"/>
                </a:solidFill>
              </a:rPr>
              <a:t>Das Ausleiten des Trudelns</a:t>
            </a:r>
          </a:p>
          <a:p>
            <a:pPr algn="ctr">
              <a:lnSpc>
                <a:spcPct val="150000"/>
              </a:lnSpc>
            </a:pPr>
            <a:r>
              <a:rPr lang="de-DE" sz="4400" b="1" i="1" dirty="0">
                <a:solidFill>
                  <a:schemeClr val="bg1"/>
                </a:solidFill>
              </a:rPr>
              <a:t>erfolgt nach der</a:t>
            </a:r>
          </a:p>
          <a:p>
            <a:pPr algn="ctr">
              <a:lnSpc>
                <a:spcPct val="150000"/>
              </a:lnSpc>
            </a:pPr>
            <a:r>
              <a:rPr lang="de-DE" sz="6000" b="1" i="1" dirty="0">
                <a:solidFill>
                  <a:schemeClr val="bg1"/>
                </a:solidFill>
              </a:rPr>
              <a:t>Standardmethode</a:t>
            </a:r>
          </a:p>
          <a:p>
            <a:pPr algn="ctr">
              <a:lnSpc>
                <a:spcPct val="150000"/>
              </a:lnSpc>
            </a:pPr>
            <a:r>
              <a:rPr lang="de-DE" sz="4400" b="1" i="1" dirty="0">
                <a:solidFill>
                  <a:schemeClr val="bg1"/>
                </a:solidFill>
              </a:rPr>
              <a:t>und ist somit schulmäßig und vergleichbar mit einsitzigen Segelflugzeugen.  </a:t>
            </a:r>
            <a:endParaRPr lang="de-DE" sz="6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9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D350146-CA78-4C86-A83D-A5BC2FCBAD6C}"/>
              </a:ext>
            </a:extLst>
          </p:cNvPr>
          <p:cNvSpPr txBox="1"/>
          <p:nvPr/>
        </p:nvSpPr>
        <p:spPr>
          <a:xfrm>
            <a:off x="323528" y="188640"/>
            <a:ext cx="8280920" cy="6081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4400" b="1" i="1" dirty="0">
                <a:solidFill>
                  <a:schemeClr val="bg1"/>
                </a:solidFill>
              </a:rPr>
              <a:t>Der TWIN dreht etwa eine</a:t>
            </a:r>
          </a:p>
          <a:p>
            <a:pPr algn="ctr">
              <a:lnSpc>
                <a:spcPct val="150000"/>
              </a:lnSpc>
            </a:pPr>
            <a:r>
              <a:rPr lang="de-DE" sz="4400" b="1" i="1" dirty="0">
                <a:solidFill>
                  <a:schemeClr val="bg1"/>
                </a:solidFill>
              </a:rPr>
              <a:t>viertel Umdrehung nach. </a:t>
            </a:r>
          </a:p>
          <a:p>
            <a:pPr algn="ctr">
              <a:lnSpc>
                <a:spcPct val="150000"/>
              </a:lnSpc>
            </a:pPr>
            <a:r>
              <a:rPr lang="de-DE" sz="4400" b="1" i="1" dirty="0">
                <a:solidFill>
                  <a:schemeClr val="bg1"/>
                </a:solidFill>
              </a:rPr>
              <a:t>Querruder gegen die Trudelrichtung ist unschädlich,</a:t>
            </a:r>
          </a:p>
          <a:p>
            <a:pPr algn="ctr">
              <a:lnSpc>
                <a:spcPct val="150000"/>
              </a:lnSpc>
            </a:pPr>
            <a:r>
              <a:rPr lang="de-DE" sz="4400" b="1" i="1" dirty="0">
                <a:solidFill>
                  <a:schemeClr val="bg1"/>
                </a:solidFill>
              </a:rPr>
              <a:t> je nach Schwerpunktlage</a:t>
            </a:r>
          </a:p>
          <a:p>
            <a:pPr algn="ctr">
              <a:lnSpc>
                <a:spcPct val="150000"/>
              </a:lnSpc>
            </a:pPr>
            <a:r>
              <a:rPr lang="de-DE" sz="4400" b="1" i="1" dirty="0">
                <a:solidFill>
                  <a:schemeClr val="bg1"/>
                </a:solidFill>
              </a:rPr>
              <a:t>sogar nützlich. </a:t>
            </a:r>
            <a:endParaRPr lang="de-DE" sz="6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44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:fad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D350146-CA78-4C86-A83D-A5BC2FCBAD6C}"/>
              </a:ext>
            </a:extLst>
          </p:cNvPr>
          <p:cNvSpPr txBox="1"/>
          <p:nvPr/>
        </p:nvSpPr>
        <p:spPr>
          <a:xfrm>
            <a:off x="431540" y="329352"/>
            <a:ext cx="8280920" cy="6195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5400" b="1" i="1" dirty="0">
                <a:solidFill>
                  <a:schemeClr val="bg1"/>
                </a:solidFill>
              </a:rPr>
              <a:t>Einleiten, trudeln, ausleiten</a:t>
            </a:r>
          </a:p>
          <a:p>
            <a:pPr algn="ctr">
              <a:lnSpc>
                <a:spcPct val="150000"/>
              </a:lnSpc>
            </a:pPr>
            <a:r>
              <a:rPr lang="de-DE" sz="5400" b="1" i="1" dirty="0">
                <a:solidFill>
                  <a:schemeClr val="bg1"/>
                </a:solidFill>
              </a:rPr>
              <a:t>und abfangen ist problemlos im grünen Fahrtmesserbereich,</a:t>
            </a:r>
          </a:p>
          <a:p>
            <a:pPr algn="ctr">
              <a:lnSpc>
                <a:spcPct val="150000"/>
              </a:lnSpc>
            </a:pPr>
            <a:r>
              <a:rPr lang="de-DE" sz="5400" b="1" i="1" dirty="0">
                <a:solidFill>
                  <a:schemeClr val="bg1"/>
                </a:solidFill>
              </a:rPr>
              <a:t>also bis zur V</a:t>
            </a:r>
            <a:r>
              <a:rPr lang="de-DE" sz="5400" b="1" i="1" baseline="-25000" dirty="0">
                <a:solidFill>
                  <a:schemeClr val="bg1"/>
                </a:solidFill>
              </a:rPr>
              <a:t>A</a:t>
            </a:r>
            <a:r>
              <a:rPr lang="de-DE" sz="5400" b="1" i="1" dirty="0">
                <a:solidFill>
                  <a:schemeClr val="bg1"/>
                </a:solidFill>
              </a:rPr>
              <a:t> möglich.</a:t>
            </a:r>
          </a:p>
        </p:txBody>
      </p:sp>
    </p:spTree>
    <p:extLst>
      <p:ext uri="{BB962C8B-B14F-4D97-AF65-F5344CB8AC3E}">
        <p14:creationId xmlns:p14="http://schemas.microsoft.com/office/powerpoint/2010/main" val="293895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3" presetClass="emph" presetSubtype="2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ECA8426-CB60-4C34-A35F-F4C9C4A4E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4" y="330648"/>
            <a:ext cx="8846698" cy="619268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1998BA8-FE09-45E7-8D5A-DE8595EA4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28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7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14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132</Words>
  <Application>Microsoft Office PowerPoint</Application>
  <PresentationFormat>Bildschirmpräsentation (4:3)</PresentationFormat>
  <Paragraphs>61</Paragraphs>
  <Slides>9</Slides>
  <Notes>0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Arial</vt:lpstr>
      <vt:lpstr>Calibri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Schorsch</dc:creator>
  <cp:lastModifiedBy>Schorsch</cp:lastModifiedBy>
  <cp:revision>42</cp:revision>
  <dcterms:created xsi:type="dcterms:W3CDTF">2024-01-24T20:44:41Z</dcterms:created>
  <dcterms:modified xsi:type="dcterms:W3CDTF">2024-01-25T19:49:30Z</dcterms:modified>
</cp:coreProperties>
</file>